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15" r:id="rId3"/>
    <p:sldId id="326" r:id="rId4"/>
    <p:sldId id="327" r:id="rId5"/>
    <p:sldId id="329" r:id="rId6"/>
    <p:sldId id="328" r:id="rId7"/>
    <p:sldId id="330" r:id="rId8"/>
    <p:sldId id="331" r:id="rId9"/>
    <p:sldId id="332" r:id="rId10"/>
    <p:sldId id="33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7" autoAdjust="0"/>
    <p:restoredTop sz="85706" autoAdjust="0"/>
  </p:normalViewPr>
  <p:slideViewPr>
    <p:cSldViewPr snapToGrid="0">
      <p:cViewPr>
        <p:scale>
          <a:sx n="105" d="100"/>
          <a:sy n="105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nprover.github.io/theorem_proving_in_lean/tactics.html#more-tac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Negation</a:t>
            </a: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46FA-A6F2-0647-A29F-A710A561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CE55-B5B0-5F41-BD41-3D6631CD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qAndNotQimpf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{ Q: Prop } (pf: Q ∧ ¬ Q) : false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pf.2 pf.1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qAndNotQimpf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classical -- requires classical logic!</a:t>
            </a:r>
          </a:p>
          <a:p>
            <a:pPr marL="0" indent="0">
              <a:buNone/>
            </a:pP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proof_by_contra_1 { P Q : Prop }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pfNotPImpQNotQ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¬ P → (Q ∧ ¬ Q)) : P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by_contradiction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(assume h: ¬P, show false,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qAndNotQimpf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pfNotPImpQNotQ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h)))</a:t>
            </a:r>
          </a:p>
          <a:p>
            <a:pPr marL="0" indent="0">
              <a:buNone/>
            </a:pP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#check proof_by_contra_1</a:t>
            </a:r>
          </a:p>
          <a:p>
            <a:r>
              <a:rPr lang="en-US" dirty="0"/>
              <a:t>Note that in order to use proof by contradiction </a:t>
            </a:r>
            <a:r>
              <a:rPr lang="en-US"/>
              <a:t>we have </a:t>
            </a:r>
            <a:r>
              <a:rPr lang="en-US" dirty="0"/>
              <a:t>to abandon purely constructive logic and employ classical logic.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0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642-6355-F74B-A27A-37EE2B5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typical logical symbol for negation is ¬</a:t>
                </a:r>
              </a:p>
              <a:p>
                <a:pPr lvl="1"/>
                <a:r>
                  <a:rPr lang="en-US" dirty="0"/>
                  <a:t>This can be pronounced as “not”</a:t>
                </a:r>
              </a:p>
              <a:p>
                <a:r>
                  <a:rPr lang="en-US" dirty="0"/>
                  <a:t>Other symbols can be used</a:t>
                </a:r>
              </a:p>
              <a:p>
                <a:r>
                  <a:rPr lang="en-US" dirty="0"/>
                  <a:t>For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can be represented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just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Lean, you can use \not or \neg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49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746E-7D2F-D640-A694-B5290630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Stating a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360B-86A9-744C-BC60-273554E7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Propositions can be true </a:t>
            </a:r>
            <a:r>
              <a:rPr lang="en-US" i="1" dirty="0"/>
              <a:t>or</a:t>
            </a:r>
            <a:r>
              <a:rPr lang="en-US" dirty="0"/>
              <a:t> false</a:t>
            </a:r>
          </a:p>
          <a:p>
            <a:r>
              <a:rPr lang="en-US" dirty="0"/>
              <a:t>So far, we have been interested in proving that propositions are </a:t>
            </a:r>
            <a:r>
              <a:rPr lang="en-US" i="1" dirty="0"/>
              <a:t>true</a:t>
            </a:r>
          </a:p>
          <a:p>
            <a:r>
              <a:rPr lang="en-US" dirty="0"/>
              <a:t>One way to prove a proposition is </a:t>
            </a:r>
            <a:r>
              <a:rPr lang="en-US" i="1" dirty="0"/>
              <a:t>false</a:t>
            </a:r>
            <a:r>
              <a:rPr lang="en-US" dirty="0"/>
              <a:t>, is to prove its negation is true</a:t>
            </a:r>
          </a:p>
          <a:p>
            <a:r>
              <a:rPr lang="en-US" dirty="0"/>
              <a:t>¬P is thus shorthand for P → false </a:t>
            </a:r>
            <a:r>
              <a:rPr lang="en-US" sz="3200" b="1" dirty="0"/>
              <a:t>— remember this!!</a:t>
            </a:r>
            <a:endParaRPr lang="en-US" b="1" dirty="0"/>
          </a:p>
          <a:p>
            <a:r>
              <a:rPr lang="en-US" dirty="0"/>
              <a:t>Remember our implication truth table: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B3740D-72F3-0549-A566-22CE732759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476439"/>
                  </p:ext>
                </p:extLst>
              </p:nvPr>
            </p:nvGraphicFramePr>
            <p:xfrm>
              <a:off x="2032000" y="4359339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B3740D-72F3-0549-A566-22CE732759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476439"/>
                  </p:ext>
                </p:extLst>
              </p:nvPr>
            </p:nvGraphicFramePr>
            <p:xfrm>
              <a:off x="2032000" y="4359339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103333" r="-201408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210345" r="-201408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300000" r="-201408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413793" r="-201408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727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D44A-C615-D744-AB1F-46D97EE2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5F1C-C682-5042-B7A0-C01D3188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9152"/>
          </a:xfrm>
        </p:spPr>
        <p:txBody>
          <a:bodyPr>
            <a:normAutofit/>
          </a:bodyPr>
          <a:lstStyle/>
          <a:p>
            <a:r>
              <a:rPr lang="en-US" dirty="0"/>
              <a:t>Proof that the proposition 1=0 is false: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t1 : ¬ 1 = 0 :=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by contradiction,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Note: in Lean, “=“ binds more tightly than “¬”</a:t>
            </a:r>
          </a:p>
          <a:p>
            <a:r>
              <a:rPr lang="en-US" dirty="0"/>
              <a:t>Also note: this is </a:t>
            </a:r>
            <a:r>
              <a:rPr lang="en-US" i="1" dirty="0"/>
              <a:t>not</a:t>
            </a:r>
            <a:r>
              <a:rPr lang="en-US" dirty="0"/>
              <a:t> a proof by contradiction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contradiction</a:t>
            </a:r>
            <a:r>
              <a:rPr lang="en-US" dirty="0"/>
              <a:t> is a tactic that exploits the fact that terms built by different constructors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vs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/>
              <a:t>) are never equal</a:t>
            </a:r>
          </a:p>
          <a:p>
            <a:pPr lvl="1"/>
            <a:r>
              <a:rPr lang="en-US" dirty="0"/>
              <a:t>See also </a:t>
            </a:r>
            <a:r>
              <a:rPr lang="en-US" dirty="0">
                <a:hlinkClick r:id="rId2"/>
              </a:rPr>
              <a:t>https://leanprover.github.io/theorem_proving_in_lean/tactics.html#more-tactics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5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39C-6EDC-A84B-8029-DA26275B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 (update!)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447E1-6E81-1D43-AB21-323A5E837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 and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not</a:t>
                </a:r>
                <a:r>
                  <a:rPr lang="en-US" dirty="0"/>
                  <a:t> true, then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cannot be true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P Q : Prop },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¬Q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 (modus-tollens)</a:t>
                </a:r>
              </a:p>
              <a:p>
                <a:pPr marL="457200" lvl="1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¬P</a:t>
                </a:r>
              </a:p>
              <a:p>
                <a:r>
                  <a:rPr lang="en-US" dirty="0"/>
                  <a:t>If we know that “if it’s raining, then the streets are wet”, and we know that “the streets are not wet”, then we know “it's not raining”</a:t>
                </a:r>
              </a:p>
              <a:p>
                <a:r>
                  <a:rPr lang="en-US" dirty="0"/>
                  <a:t>This relies on proof by contradiction…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modus_tollens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 P Q : Prop 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Q)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Q → false) : ¬ P :=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l-GR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λ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P),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447E1-6E81-1D43-AB21-323A5E837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20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DA44-C27A-1A40-B13E-E76AFAFC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modus tollens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3D35-2FBA-364A-BF6A-516C57A1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modus_tollens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 Q : Prop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pfPtoQ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→ Q)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Q → false) : ¬ P :=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pfPtoQ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Given a proof of P implies Q and a proof that Q is false, we can prove that P is false</a:t>
            </a:r>
          </a:p>
          <a:p>
            <a:r>
              <a:rPr lang="en-US" dirty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a function that takes a proof of P,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apply that to our implication that P implies Q to get a proof of Q,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apply that to our implication that Q implies false to get a proof that P implies false, hence</a:t>
            </a:r>
          </a:p>
          <a:p>
            <a:r>
              <a:rPr lang="en-US" dirty="0"/>
              <a:t>Recall that ¬P is actually synonymous with P implies false</a:t>
            </a:r>
          </a:p>
        </p:txBody>
      </p:sp>
    </p:spTree>
    <p:extLst>
      <p:ext uri="{BB962C8B-B14F-4D97-AF65-F5344CB8AC3E}">
        <p14:creationId xmlns:p14="http://schemas.microsoft.com/office/powerpoint/2010/main" val="74499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D596-7F0C-4B4E-96F9-45827600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Q and not Q is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5B6-B3E9-D648-A885-C08176D9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Something cannot be both true and not true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qAndNotQfalse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 Q: Prop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(pf: Q ∧ ¬Q) :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pf.2 pf.1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pf.1</a:t>
            </a:r>
            <a:r>
              <a:rPr lang="en-US" dirty="0"/>
              <a:t> takes the left side of the conjunction,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pf.2</a:t>
            </a:r>
            <a:r>
              <a:rPr lang="en-US" dirty="0"/>
              <a:t> takes the right</a:t>
            </a:r>
          </a:p>
          <a:p>
            <a:r>
              <a:rPr lang="en-US" sz="3500" dirty="0"/>
              <a:t>Exercise: explain how this theorem works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¬Q</a:t>
            </a:r>
            <a:r>
              <a:rPr lang="en-US" dirty="0">
                <a:cs typeface="Courier New" panose="02070309020205020404" pitchFamily="49" charset="0"/>
              </a:rPr>
              <a:t> is an implication that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→ false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What do we get when we apply that implication to Q?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CD65-AEDD-BD43-8381-7D75B4E8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E32A-820D-4E4B-AF4A-32FC559E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consider the proof of the negation: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notQAndNotQ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∀ Q : Prop, ¬ (Q ∧ ¬ Q)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 : Prop)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Q ∧ ¬ Q),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qanq.2 qanq.1</a:t>
            </a:r>
          </a:p>
          <a:p>
            <a:r>
              <a:rPr lang="en-US" dirty="0"/>
              <a:t>Exercise discuss how this proof works</a:t>
            </a:r>
          </a:p>
        </p:txBody>
      </p:sp>
    </p:spTree>
    <p:extLst>
      <p:ext uri="{BB962C8B-B14F-4D97-AF65-F5344CB8AC3E}">
        <p14:creationId xmlns:p14="http://schemas.microsoft.com/office/powerpoint/2010/main" val="105814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1CB2-CA0E-BD4B-B840-92D48EBB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0A3A-AE22-9646-A962-372A2B01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want to prove the following theorem: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proof_by_contra_1 { P Q : Prop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pfNotPImpQNotQ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¬ P → (Q ∧ ¬ Q)) : P := sorry</a:t>
            </a:r>
          </a:p>
          <a:p>
            <a:r>
              <a:rPr lang="en-US" dirty="0"/>
              <a:t>I.e., given a proof that “not P” implies “Q and not Q”, we want to prove that P is true</a:t>
            </a:r>
          </a:p>
          <a:p>
            <a:r>
              <a:rPr lang="en-US" dirty="0"/>
              <a:t>Proof by contradiction has us assume the opposite of what we want to prove and show that it is false</a:t>
            </a:r>
          </a:p>
          <a:p>
            <a:r>
              <a:rPr lang="en-US" dirty="0"/>
              <a:t>I.e., assume “not P” and show it has a false truth judgment</a:t>
            </a:r>
          </a:p>
        </p:txBody>
      </p:sp>
    </p:spTree>
    <p:extLst>
      <p:ext uri="{BB962C8B-B14F-4D97-AF65-F5344CB8AC3E}">
        <p14:creationId xmlns:p14="http://schemas.microsoft.com/office/powerpoint/2010/main" val="344896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13900</TotalTime>
  <Words>789</Words>
  <Application>Microsoft Macintosh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Negation</vt:lpstr>
      <vt:lpstr>Terminology</vt:lpstr>
      <vt:lpstr>Stating a negation</vt:lpstr>
      <vt:lpstr>Proof of negation</vt:lpstr>
      <vt:lpstr>Modus Tollens (update!)</vt:lpstr>
      <vt:lpstr>Unpacking modus tollens</vt:lpstr>
      <vt:lpstr>Proving Q and not Q is false</vt:lpstr>
      <vt:lpstr>Proving the negation</vt:lpstr>
      <vt:lpstr>Proof by contradiction</vt:lpstr>
      <vt:lpstr>Proof by contradiction (2)</vt:lpstr>
      <vt:lpstr>Fin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318</cp:revision>
  <dcterms:created xsi:type="dcterms:W3CDTF">2018-09-03T20:17:44Z</dcterms:created>
  <dcterms:modified xsi:type="dcterms:W3CDTF">2018-09-13T11:59:24Z</dcterms:modified>
</cp:coreProperties>
</file>