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9"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72864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14151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722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3282055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716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337779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3679052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1921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62778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402343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DCDEC4-17FA-4570-8C60-2E1CA3C0F1A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04033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DCDEC4-17FA-4570-8C60-2E1CA3C0F1AF}"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85135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DCDEC4-17FA-4570-8C60-2E1CA3C0F1AF}"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31219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CDEC4-17FA-4570-8C60-2E1CA3C0F1AF}"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71683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CDEC4-17FA-4570-8C60-2E1CA3C0F1A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48070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DCDEC4-17FA-4570-8C60-2E1CA3C0F1A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366377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DCDEC4-17FA-4570-8C60-2E1CA3C0F1AF}" type="datetimeFigureOut">
              <a:rPr lang="en-IN" smtClean="0"/>
              <a:t>30-12-2021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8DE38D-BD3C-4D66-B35D-231FD1F930FE}" type="slidenum">
              <a:rPr lang="en-IN" smtClean="0"/>
              <a:t>‹#›</a:t>
            </a:fld>
            <a:endParaRPr lang="en-IN"/>
          </a:p>
        </p:txBody>
      </p:sp>
    </p:spTree>
    <p:extLst>
      <p:ext uri="{BB962C8B-B14F-4D97-AF65-F5344CB8AC3E}">
        <p14:creationId xmlns:p14="http://schemas.microsoft.com/office/powerpoint/2010/main" val="41985995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beladys-anomaly-in-page-replacement-algorith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6583" y="461818"/>
            <a:ext cx="7795490" cy="6114473"/>
          </a:xfrm>
        </p:spPr>
        <p:txBody>
          <a:bodyPr>
            <a:normAutofit fontScale="92500" lnSpcReduction="10000"/>
          </a:bodyPr>
          <a:lstStyle/>
          <a:p>
            <a:pPr algn="ctr"/>
            <a:endParaRPr lang="en-IN" sz="3600" dirty="0" smtClean="0">
              <a:latin typeface="+mj-lt"/>
            </a:endParaRPr>
          </a:p>
          <a:p>
            <a:pPr algn="ctr"/>
            <a:endParaRPr lang="en-IN" sz="3600" dirty="0">
              <a:latin typeface="+mj-lt"/>
            </a:endParaRPr>
          </a:p>
          <a:p>
            <a:pPr algn="ctr"/>
            <a:r>
              <a:rPr lang="en-IN" sz="3600" dirty="0" smtClean="0">
                <a:solidFill>
                  <a:schemeClr val="tx2">
                    <a:lumMod val="75000"/>
                  </a:schemeClr>
                </a:solidFill>
                <a:latin typeface="+mj-lt"/>
              </a:rPr>
              <a:t>PRESENTATION ON </a:t>
            </a:r>
          </a:p>
          <a:p>
            <a:pPr algn="ctr"/>
            <a:r>
              <a:rPr lang="en-IN" sz="3600" dirty="0" smtClean="0">
                <a:solidFill>
                  <a:schemeClr val="tx2">
                    <a:lumMod val="75000"/>
                  </a:schemeClr>
                </a:solidFill>
                <a:latin typeface="+mj-lt"/>
              </a:rPr>
              <a:t>SCHEDULING AND PAGE </a:t>
            </a:r>
          </a:p>
          <a:p>
            <a:pPr algn="ctr"/>
            <a:r>
              <a:rPr lang="en-IN" sz="3600" dirty="0" smtClean="0">
                <a:solidFill>
                  <a:schemeClr val="tx2">
                    <a:lumMod val="75000"/>
                  </a:schemeClr>
                </a:solidFill>
                <a:latin typeface="+mj-lt"/>
              </a:rPr>
              <a:t>REPLACEMENT</a:t>
            </a:r>
          </a:p>
          <a:p>
            <a:pPr algn="ctr"/>
            <a:r>
              <a:rPr lang="en-IN" sz="3600" dirty="0" smtClean="0">
                <a:solidFill>
                  <a:schemeClr val="tx2">
                    <a:lumMod val="75000"/>
                  </a:schemeClr>
                </a:solidFill>
                <a:latin typeface="+mj-lt"/>
              </a:rPr>
              <a:t>ALGORITHMS</a:t>
            </a:r>
          </a:p>
          <a:p>
            <a:endParaRPr lang="en-IN" sz="3600" dirty="0" smtClean="0">
              <a:latin typeface="+mj-lt"/>
            </a:endParaRPr>
          </a:p>
          <a:p>
            <a:r>
              <a:rPr lang="en-IN" sz="3600" dirty="0" smtClean="0">
                <a:latin typeface="+mj-lt"/>
              </a:rPr>
              <a:t> </a:t>
            </a:r>
            <a:endParaRPr lang="en-IN" dirty="0"/>
          </a:p>
          <a:p>
            <a:pPr algn="l"/>
            <a:r>
              <a:rPr lang="en-IN" dirty="0" smtClean="0"/>
              <a:t>                                                                                                               </a:t>
            </a:r>
          </a:p>
          <a:p>
            <a:pPr algn="l"/>
            <a:r>
              <a:rPr lang="en-IN" dirty="0" smtClean="0"/>
              <a:t>                                                                      BY</a:t>
            </a:r>
          </a:p>
          <a:p>
            <a:pPr algn="r"/>
            <a:r>
              <a:rPr lang="en-IN" dirty="0" smtClean="0"/>
              <a:t>M N R SAI MAMATHA 4NI19CS062</a:t>
            </a:r>
          </a:p>
          <a:p>
            <a:pPr algn="l"/>
            <a:r>
              <a:rPr lang="en-IN" dirty="0" smtClean="0"/>
              <a:t>                                                                      MAHALAKSHMI S 4NI19CS065</a:t>
            </a:r>
          </a:p>
          <a:p>
            <a:endParaRPr lang="en-IN" dirty="0"/>
          </a:p>
        </p:txBody>
      </p:sp>
    </p:spTree>
    <p:extLst>
      <p:ext uri="{BB962C8B-B14F-4D97-AF65-F5344CB8AC3E}">
        <p14:creationId xmlns:p14="http://schemas.microsoft.com/office/powerpoint/2010/main" val="3945212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964"/>
          </a:xfrm>
        </p:spPr>
        <p:txBody>
          <a:bodyPr/>
          <a:lstStyle/>
          <a:p>
            <a:r>
              <a:rPr lang="en-IN" b="1" dirty="0" smtClean="0">
                <a:solidFill>
                  <a:schemeClr val="tx2">
                    <a:lumMod val="75000"/>
                  </a:schemeClr>
                </a:solidFill>
              </a:rPr>
              <a:t>EXAMPLE</a:t>
            </a:r>
            <a:endParaRPr lang="en-IN" b="1" dirty="0">
              <a:solidFill>
                <a:schemeClr val="tx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5" y="1311564"/>
            <a:ext cx="8498320" cy="4867563"/>
          </a:xfrm>
          <a:prstGeom prst="rect">
            <a:avLst/>
          </a:prstGeom>
        </p:spPr>
      </p:pic>
    </p:spTree>
    <p:extLst>
      <p:ext uri="{BB962C8B-B14F-4D97-AF65-F5344CB8AC3E}">
        <p14:creationId xmlns:p14="http://schemas.microsoft.com/office/powerpoint/2010/main" val="358042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1673"/>
            <a:ext cx="8596668" cy="5819689"/>
          </a:xfrm>
        </p:spPr>
        <p:txBody>
          <a:bodyPr>
            <a:normAutofit/>
          </a:bodyPr>
          <a:lstStyle/>
          <a:p>
            <a:pPr marL="0" indent="0">
              <a:buNone/>
            </a:pPr>
            <a:r>
              <a:rPr lang="en-IN" sz="2000" dirty="0"/>
              <a:t>At time t=2 , P3 is added to the ready queue and P1 will continue execution for one more unit of time.</a:t>
            </a:r>
          </a:p>
          <a:p>
            <a:pPr marL="0" indent="0">
              <a:buNone/>
            </a:pPr>
            <a:r>
              <a:rPr lang="en-IN" sz="2000" dirty="0"/>
              <a:t>At time t=3, P1 completes </a:t>
            </a:r>
            <a:r>
              <a:rPr lang="en-IN" sz="2000" dirty="0" err="1"/>
              <a:t>execution.The</a:t>
            </a:r>
            <a:r>
              <a:rPr lang="en-IN" sz="2000" dirty="0"/>
              <a:t> burst time of P2 and P3 is compared.P3 is allocated with the </a:t>
            </a:r>
            <a:r>
              <a:rPr lang="en-IN" sz="2000" dirty="0" err="1"/>
              <a:t>cpu</a:t>
            </a:r>
            <a:r>
              <a:rPr lang="en-IN" sz="2000" dirty="0"/>
              <a:t> since P3 has less burst time compared to P2.</a:t>
            </a:r>
          </a:p>
          <a:p>
            <a:pPr marL="0" indent="0">
              <a:buNone/>
            </a:pPr>
            <a:r>
              <a:rPr lang="en-IN" sz="2000" dirty="0"/>
              <a:t>At time t=4, P4 is added to the ready queue.P3 will continue execution.</a:t>
            </a:r>
          </a:p>
          <a:p>
            <a:pPr marL="0" indent="0">
              <a:buNone/>
            </a:pPr>
            <a:r>
              <a:rPr lang="en-IN" sz="2000" dirty="0"/>
              <a:t>At time t=5,P5 is added to the ready queue.P3 will continue execution.</a:t>
            </a:r>
          </a:p>
          <a:p>
            <a:pPr marL="0" indent="0">
              <a:buNone/>
            </a:pPr>
            <a:r>
              <a:rPr lang="en-IN" sz="2000" dirty="0"/>
              <a:t>At time t=9,P3 completes </a:t>
            </a:r>
            <a:r>
              <a:rPr lang="en-IN" sz="2000" dirty="0" err="1"/>
              <a:t>execution.Burst</a:t>
            </a:r>
            <a:r>
              <a:rPr lang="en-IN" sz="2000" dirty="0"/>
              <a:t> time of P2,P4,P5 is compared . P5 is executed as it has the lowest burst time.</a:t>
            </a:r>
          </a:p>
          <a:p>
            <a:pPr marL="0" indent="0">
              <a:buNone/>
            </a:pPr>
            <a:r>
              <a:rPr lang="en-IN" sz="2000" dirty="0"/>
              <a:t>At time t=11,P5 completes </a:t>
            </a:r>
            <a:r>
              <a:rPr lang="en-IN" sz="2000" dirty="0" err="1"/>
              <a:t>execution.Burst</a:t>
            </a:r>
            <a:r>
              <a:rPr lang="en-IN" sz="2000" dirty="0"/>
              <a:t> time of P2 and P4 is compared.P4 is executed as it has less burst time.</a:t>
            </a:r>
          </a:p>
          <a:p>
            <a:pPr marL="0" indent="0">
              <a:buNone/>
            </a:pPr>
            <a:r>
              <a:rPr lang="en-IN" sz="2000" dirty="0"/>
              <a:t>At time t=15,P4 completes execution and P2 starts execution.</a:t>
            </a:r>
          </a:p>
          <a:p>
            <a:pPr marL="0" indent="0">
              <a:buNone/>
            </a:pPr>
            <a:r>
              <a:rPr lang="en-IN" sz="2000" dirty="0"/>
              <a:t>At time t=23,P2 completes execution.</a:t>
            </a:r>
          </a:p>
        </p:txBody>
      </p:sp>
    </p:spTree>
    <p:extLst>
      <p:ext uri="{BB962C8B-B14F-4D97-AF65-F5344CB8AC3E}">
        <p14:creationId xmlns:p14="http://schemas.microsoft.com/office/powerpoint/2010/main" val="247464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435" y="628073"/>
            <a:ext cx="8756073" cy="5652654"/>
          </a:xfrm>
        </p:spPr>
      </p:pic>
    </p:spTree>
    <p:extLst>
      <p:ext uri="{BB962C8B-B14F-4D97-AF65-F5344CB8AC3E}">
        <p14:creationId xmlns:p14="http://schemas.microsoft.com/office/powerpoint/2010/main" val="162264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51345"/>
            <a:ext cx="8596668" cy="5090017"/>
          </a:xfrm>
        </p:spPr>
        <p:txBody>
          <a:bodyPr>
            <a:normAutofit/>
          </a:bodyPr>
          <a:lstStyle/>
          <a:p>
            <a:pPr marL="0" indent="0">
              <a:buNone/>
            </a:pPr>
            <a:r>
              <a:rPr lang="en-IN" sz="2800" b="1" u="sng" dirty="0"/>
              <a:t>PAGE REPLACEMENT ALGORITHM</a:t>
            </a:r>
            <a:endParaRPr lang="en-IN" sz="2800" dirty="0"/>
          </a:p>
          <a:p>
            <a:pPr marL="0" indent="0">
              <a:buNone/>
            </a:pPr>
            <a:r>
              <a:rPr lang="en-IN" sz="2000" dirty="0"/>
              <a:t>The page replacement algorithm decides which memory page is to be replaced.</a:t>
            </a:r>
          </a:p>
          <a:p>
            <a:pPr marL="0" indent="0">
              <a:buNone/>
            </a:pPr>
            <a:r>
              <a:rPr lang="en-IN" sz="2000" b="1" dirty="0"/>
              <a:t>Page Fault –</a:t>
            </a:r>
            <a:r>
              <a:rPr lang="en-IN" sz="2000" dirty="0"/>
              <a:t> A page fault occurs when a page requested by a program is not present in the main memory</a:t>
            </a:r>
            <a:r>
              <a:rPr lang="en-IN" sz="2000" b="1" dirty="0"/>
              <a:t>.</a:t>
            </a:r>
            <a:endParaRPr lang="en-IN" sz="2000" dirty="0"/>
          </a:p>
          <a:p>
            <a:pPr marL="0" indent="0">
              <a:buNone/>
            </a:pPr>
            <a:r>
              <a:rPr lang="en-IN" sz="2000" dirty="0"/>
              <a:t>The effectiveness of a page replacement algorithm is measured with the number of page fault it generates. The more effective the page replacement algorithm is, the less the number of page faults generated by the algorithm.</a:t>
            </a:r>
          </a:p>
        </p:txBody>
      </p:sp>
    </p:spTree>
    <p:extLst>
      <p:ext uri="{BB962C8B-B14F-4D97-AF65-F5344CB8AC3E}">
        <p14:creationId xmlns:p14="http://schemas.microsoft.com/office/powerpoint/2010/main" val="378053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8619"/>
            <a:ext cx="8596668" cy="5782744"/>
          </a:xfrm>
        </p:spPr>
        <p:txBody>
          <a:bodyPr/>
          <a:lstStyle/>
          <a:p>
            <a:pPr marL="0" indent="0">
              <a:buNone/>
            </a:pPr>
            <a:r>
              <a:rPr lang="en-IN" b="1" u="sng" dirty="0"/>
              <a:t>FIFO PAGE REPLACEMENT ALGORITHM</a:t>
            </a:r>
            <a:endParaRPr lang="en-IN" dirty="0"/>
          </a:p>
          <a:p>
            <a:pPr marL="0" indent="0">
              <a:buNone/>
            </a:pPr>
            <a:r>
              <a:rPr lang="en-IN" dirty="0"/>
              <a:t>First-in, first-out (FIFO) algorithm has a simple approach to this problem. We keep track of all the pages by using a queue in the main memory. As soon as a page comes in, we’ll put it in the queue and continue. In this way, the oldest page would always be in the first place of the queue.</a:t>
            </a:r>
          </a:p>
          <a:p>
            <a:pPr marL="0" indent="0">
              <a:buNone/>
            </a:pPr>
            <a:r>
              <a:rPr lang="en-IN" dirty="0"/>
              <a:t>Now when a new page comes in and there is no space in the memory, we remove the first page in the queue, which is also the oldest one. It repeats this process until the operating system has page flow in the system.</a:t>
            </a:r>
          </a:p>
          <a:p>
            <a:pPr marL="0" indent="0">
              <a:buNone/>
            </a:pPr>
            <a:r>
              <a:rPr lang="en-IN" b="1" u="sng" dirty="0"/>
              <a:t>ADVANATAGES</a:t>
            </a:r>
            <a:endParaRPr lang="en-IN" dirty="0"/>
          </a:p>
          <a:p>
            <a:pPr marL="0" lvl="0" indent="0">
              <a:buNone/>
            </a:pPr>
            <a:r>
              <a:rPr lang="en-IN" dirty="0"/>
              <a:t>Easy to understand and implement.</a:t>
            </a:r>
          </a:p>
          <a:p>
            <a:pPr marL="0" indent="0">
              <a:buNone/>
            </a:pPr>
            <a:r>
              <a:rPr lang="en-IN" b="1" u="sng" dirty="0"/>
              <a:t>DISADVANTAGES</a:t>
            </a:r>
            <a:endParaRPr lang="en-IN" dirty="0"/>
          </a:p>
          <a:p>
            <a:pPr marL="0" lvl="0" indent="0" fontAlgn="base">
              <a:buNone/>
            </a:pPr>
            <a:r>
              <a:rPr lang="en-IN" dirty="0"/>
              <a:t>The process effectiveness is low.</a:t>
            </a:r>
          </a:p>
          <a:p>
            <a:pPr marL="0" lvl="0" indent="0" fontAlgn="base">
              <a:buNone/>
            </a:pPr>
            <a:r>
              <a:rPr lang="en-IN" dirty="0"/>
              <a:t>When we increase the number of frames while using FIFO, we are giving more memory to processes. So, page fault should decrease, but here the page faults are increasing. This problem is called as </a:t>
            </a:r>
            <a:r>
              <a:rPr lang="en-IN" u="sng" dirty="0" err="1">
                <a:hlinkClick r:id="rId2"/>
              </a:rPr>
              <a:t>Belady’s</a:t>
            </a:r>
            <a:r>
              <a:rPr lang="en-IN" u="sng" dirty="0">
                <a:hlinkClick r:id="rId2"/>
              </a:rPr>
              <a:t> Anomaly</a:t>
            </a:r>
            <a:r>
              <a:rPr lang="en-IN" dirty="0"/>
              <a:t>.</a:t>
            </a:r>
          </a:p>
          <a:p>
            <a:pPr marL="0" lvl="0" indent="0" fontAlgn="base">
              <a:buNone/>
            </a:pPr>
            <a:r>
              <a:rPr lang="en-IN" dirty="0"/>
              <a:t>Every frame needs to be taken account off.</a:t>
            </a:r>
          </a:p>
        </p:txBody>
      </p:sp>
    </p:spTree>
    <p:extLst>
      <p:ext uri="{BB962C8B-B14F-4D97-AF65-F5344CB8AC3E}">
        <p14:creationId xmlns:p14="http://schemas.microsoft.com/office/powerpoint/2010/main" val="164381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1745"/>
            <a:ext cx="8596668" cy="5699617"/>
          </a:xfrm>
        </p:spPr>
        <p:txBody>
          <a:bodyPr>
            <a:normAutofit/>
          </a:bodyPr>
          <a:lstStyle/>
          <a:p>
            <a:pPr marL="0" indent="0">
              <a:buNone/>
            </a:pPr>
            <a:r>
              <a:rPr lang="en-IN" sz="2000" b="1" u="sng" dirty="0"/>
              <a:t>ALGORITHM</a:t>
            </a:r>
            <a:endParaRPr lang="en-IN" sz="2000" dirty="0"/>
          </a:p>
          <a:p>
            <a:pPr marL="0" lvl="0" indent="0">
              <a:buNone/>
            </a:pPr>
            <a:r>
              <a:rPr lang="en-IN" sz="2000" dirty="0"/>
              <a:t>Step 1. Start to traverse the pages.</a:t>
            </a:r>
          </a:p>
          <a:p>
            <a:pPr marL="0" lvl="0" indent="0">
              <a:buNone/>
            </a:pPr>
            <a:r>
              <a:rPr lang="en-IN" sz="2000" dirty="0"/>
              <a:t>Step 2. If the memory holds fewer pages, then the capacity else goes to step 5.</a:t>
            </a:r>
          </a:p>
          <a:p>
            <a:pPr marL="0" lvl="0" indent="0">
              <a:buNone/>
            </a:pPr>
            <a:r>
              <a:rPr lang="en-IN" sz="2000" dirty="0"/>
              <a:t>Step 3. Push pages in the queue one at a time until the queue reaches its maximum capacity or all page requests are fulfilled.</a:t>
            </a:r>
          </a:p>
          <a:p>
            <a:pPr marL="0" lvl="0" indent="0">
              <a:buNone/>
            </a:pPr>
            <a:r>
              <a:rPr lang="en-IN" sz="2000" dirty="0"/>
              <a:t>Step 4. If the current page is present in the memory, do nothing.</a:t>
            </a:r>
          </a:p>
          <a:p>
            <a:pPr marL="0" lvl="0" indent="0">
              <a:buNone/>
            </a:pPr>
            <a:r>
              <a:rPr lang="en-IN" sz="2000" dirty="0"/>
              <a:t>Step 5. Else, pop the topmost page from the queue as it was inserted first.</a:t>
            </a:r>
          </a:p>
          <a:p>
            <a:pPr marL="0" lvl="0" indent="0">
              <a:buNone/>
            </a:pPr>
            <a:r>
              <a:rPr lang="en-IN" sz="2000" dirty="0"/>
              <a:t>Step 6. Replace the topmost page with the current page from the string.</a:t>
            </a:r>
          </a:p>
          <a:p>
            <a:pPr marL="0" lvl="0" indent="0">
              <a:buNone/>
            </a:pPr>
            <a:r>
              <a:rPr lang="en-IN" sz="2000" dirty="0"/>
              <a:t>Step 7. Increment the page faults.</a:t>
            </a:r>
          </a:p>
          <a:p>
            <a:pPr marL="0" lvl="0" indent="0">
              <a:buNone/>
            </a:pPr>
            <a:r>
              <a:rPr lang="en-IN" sz="2000" dirty="0"/>
              <a:t>Step 8. Stop</a:t>
            </a:r>
          </a:p>
        </p:txBody>
      </p:sp>
    </p:spTree>
    <p:extLst>
      <p:ext uri="{BB962C8B-B14F-4D97-AF65-F5344CB8AC3E}">
        <p14:creationId xmlns:p14="http://schemas.microsoft.com/office/powerpoint/2010/main" val="411035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79" y="1587501"/>
            <a:ext cx="6814993" cy="4699000"/>
          </a:xfrm>
          <a:prstGeom prst="rect">
            <a:avLst/>
          </a:prstGeom>
        </p:spPr>
      </p:pic>
      <p:sp>
        <p:nvSpPr>
          <p:cNvPr id="5" name="TextBox 4"/>
          <p:cNvSpPr txBox="1"/>
          <p:nvPr/>
        </p:nvSpPr>
        <p:spPr>
          <a:xfrm>
            <a:off x="637309" y="803564"/>
            <a:ext cx="1542473" cy="461665"/>
          </a:xfrm>
          <a:prstGeom prst="rect">
            <a:avLst/>
          </a:prstGeom>
          <a:noFill/>
        </p:spPr>
        <p:txBody>
          <a:bodyPr wrap="square" rtlCol="0">
            <a:spAutoFit/>
          </a:bodyPr>
          <a:lstStyle/>
          <a:p>
            <a:r>
              <a:rPr lang="en-IN" sz="2400" b="1" dirty="0" smtClean="0"/>
              <a:t>CODE</a:t>
            </a:r>
            <a:endParaRPr lang="en-IN" sz="2400" b="1" dirty="0"/>
          </a:p>
        </p:txBody>
      </p:sp>
    </p:spTree>
    <p:extLst>
      <p:ext uri="{BB962C8B-B14F-4D97-AF65-F5344CB8AC3E}">
        <p14:creationId xmlns:p14="http://schemas.microsoft.com/office/powerpoint/2010/main" val="345374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062182"/>
            <a:ext cx="8447664" cy="4812145"/>
          </a:xfrm>
          <a:prstGeom prst="rect">
            <a:avLst/>
          </a:prstGeom>
        </p:spPr>
      </p:pic>
    </p:spTree>
    <p:extLst>
      <p:ext uri="{BB962C8B-B14F-4D97-AF65-F5344CB8AC3E}">
        <p14:creationId xmlns:p14="http://schemas.microsoft.com/office/powerpoint/2010/main" val="134521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9745"/>
          </a:xfrm>
        </p:spPr>
        <p:txBody>
          <a:bodyPr/>
          <a:lstStyle/>
          <a:p>
            <a:r>
              <a:rPr lang="en-IN" dirty="0" smtClean="0">
                <a:solidFill>
                  <a:schemeClr val="tx2">
                    <a:lumMod val="75000"/>
                  </a:schemeClr>
                </a:solidFill>
              </a:rPr>
              <a:t>SAMPLE OUTPUT</a:t>
            </a:r>
            <a:endParaRPr lang="en-IN" dirty="0">
              <a:solidFill>
                <a:schemeClr val="tx2">
                  <a:lumMod val="75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5091" y="1293813"/>
            <a:ext cx="5959538" cy="4748212"/>
          </a:xfrm>
          <a:prstGeom prst="rect">
            <a:avLst/>
          </a:prstGeom>
        </p:spPr>
      </p:pic>
    </p:spTree>
    <p:extLst>
      <p:ext uri="{BB962C8B-B14F-4D97-AF65-F5344CB8AC3E}">
        <p14:creationId xmlns:p14="http://schemas.microsoft.com/office/powerpoint/2010/main" val="301467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7334" y="508001"/>
            <a:ext cx="8596668" cy="5533362"/>
          </a:xfrm>
        </p:spPr>
        <p:txBody>
          <a:bodyPr/>
          <a:lstStyle/>
          <a:p>
            <a:r>
              <a:rPr lang="en-IN" b="1" u="sng" dirty="0"/>
              <a:t>EXAMPLE</a:t>
            </a:r>
            <a:endParaRPr lang="en-IN" dirty="0"/>
          </a:p>
          <a:p>
            <a:pPr marL="0" indent="0">
              <a:buNone/>
            </a:pPr>
            <a:r>
              <a:rPr lang="en-IN" dirty="0"/>
              <a:t>Consider a reference string 1 3 5 1 4 2 6 1</a:t>
            </a:r>
          </a:p>
          <a:p>
            <a:pPr marL="0" indent="0">
              <a:buNone/>
            </a:pPr>
            <a:r>
              <a:rPr lang="en-IN" dirty="0" err="1"/>
              <a:t>No.of</a:t>
            </a:r>
            <a:r>
              <a:rPr lang="en-IN" dirty="0"/>
              <a:t> frames = </a:t>
            </a:r>
            <a:r>
              <a:rPr lang="en-IN" dirty="0" smtClean="0"/>
              <a:t>3</a:t>
            </a:r>
          </a:p>
          <a:p>
            <a:pPr marL="0" indent="0">
              <a:buNone/>
            </a:pPr>
            <a:endParaRPr lang="en-IN" dirty="0" smtClean="0"/>
          </a:p>
          <a:p>
            <a:pPr marL="0" indent="0">
              <a:buNone/>
            </a:pP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005733"/>
            <a:ext cx="5911850" cy="1827357"/>
          </a:xfrm>
          <a:prstGeom prst="rect">
            <a:avLst/>
          </a:prstGeom>
        </p:spPr>
      </p:pic>
      <p:sp>
        <p:nvSpPr>
          <p:cNvPr id="10" name="TextBox 9"/>
          <p:cNvSpPr txBox="1"/>
          <p:nvPr/>
        </p:nvSpPr>
        <p:spPr>
          <a:xfrm>
            <a:off x="794326" y="4567893"/>
            <a:ext cx="5794858" cy="1754326"/>
          </a:xfrm>
          <a:prstGeom prst="rect">
            <a:avLst/>
          </a:prstGeom>
          <a:noFill/>
        </p:spPr>
        <p:txBody>
          <a:bodyPr wrap="square" rtlCol="0">
            <a:spAutoFit/>
          </a:bodyPr>
          <a:lstStyle/>
          <a:p>
            <a:r>
              <a:rPr lang="en-IN"/>
              <a:t>Page Fault = 7</a:t>
            </a:r>
          </a:p>
          <a:p>
            <a:r>
              <a:rPr lang="en-IN"/>
              <a:t>No.of Hits = 1</a:t>
            </a:r>
          </a:p>
          <a:p>
            <a:r>
              <a:rPr lang="en-IN"/>
              <a:t>Hit ratio = 1/8</a:t>
            </a:r>
          </a:p>
          <a:p>
            <a:r>
              <a:rPr lang="en-IN"/>
              <a:t>              =12.5%</a:t>
            </a:r>
          </a:p>
          <a:p>
            <a:r>
              <a:rPr lang="en-IN"/>
              <a:t>Miss ratio = 7/8</a:t>
            </a:r>
          </a:p>
          <a:p>
            <a:r>
              <a:rPr lang="en-IN"/>
              <a:t>                 =87.5%</a:t>
            </a:r>
          </a:p>
        </p:txBody>
      </p:sp>
    </p:spTree>
    <p:extLst>
      <p:ext uri="{BB962C8B-B14F-4D97-AF65-F5344CB8AC3E}">
        <p14:creationId xmlns:p14="http://schemas.microsoft.com/office/powerpoint/2010/main" val="173706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2036"/>
          </a:xfrm>
        </p:spPr>
        <p:txBody>
          <a:bodyPr/>
          <a:lstStyle/>
          <a:p>
            <a:r>
              <a:rPr lang="en-IN" dirty="0" smtClean="0">
                <a:solidFill>
                  <a:schemeClr val="tx2">
                    <a:lumMod val="75000"/>
                  </a:schemeClr>
                </a:solidFill>
              </a:rPr>
              <a:t>WHAT IS SCHEDULING ?</a:t>
            </a:r>
            <a:endParaRPr lang="en-IN" dirty="0"/>
          </a:p>
        </p:txBody>
      </p:sp>
      <p:sp>
        <p:nvSpPr>
          <p:cNvPr id="3" name="Content Placeholder 2"/>
          <p:cNvSpPr>
            <a:spLocks noGrp="1"/>
          </p:cNvSpPr>
          <p:nvPr>
            <p:ph idx="1"/>
          </p:nvPr>
        </p:nvSpPr>
        <p:spPr>
          <a:xfrm>
            <a:off x="677334" y="1431637"/>
            <a:ext cx="8596668" cy="4609726"/>
          </a:xfrm>
        </p:spPr>
        <p:txBody>
          <a:bodyPr/>
          <a:lstStyle/>
          <a:p>
            <a:r>
              <a:rPr lang="en-US" sz="2400" dirty="0"/>
              <a:t>When a computer is multi-programmed, it frequently has multiple processes or threads competing for the CPU at the same time. This situation occurs whenever two or more of them are simultaneously in the ready state. If only one CPU is available, a choice has to be made which process to run next. The part of the </a:t>
            </a:r>
            <a:r>
              <a:rPr lang="en-US" sz="2400" dirty="0" err="1"/>
              <a:t>operating</a:t>
            </a:r>
            <a:r>
              <a:rPr lang="en-US" sz="2400" dirty="0"/>
              <a:t> system that makes the choice is called the scheduler, and the algorithm it uses is called the scheduling algorithm</a:t>
            </a:r>
            <a:r>
              <a:rPr lang="en-US" dirty="0"/>
              <a:t>.</a:t>
            </a:r>
            <a:endParaRPr lang="en-IN" dirty="0"/>
          </a:p>
        </p:txBody>
      </p:sp>
    </p:spTree>
    <p:extLst>
      <p:ext uri="{BB962C8B-B14F-4D97-AF65-F5344CB8AC3E}">
        <p14:creationId xmlns:p14="http://schemas.microsoft.com/office/powerpoint/2010/main" val="413824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0364"/>
            <a:ext cx="8596668" cy="5994399"/>
          </a:xfrm>
        </p:spPr>
        <p:txBody>
          <a:bodyPr>
            <a:normAutofit/>
          </a:bodyPr>
          <a:lstStyle/>
          <a:p>
            <a:pPr marL="0" indent="0">
              <a:buNone/>
            </a:pPr>
            <a:endParaRPr lang="en-IN" sz="4400" b="1" dirty="0" smtClean="0"/>
          </a:p>
          <a:p>
            <a:pPr marL="0" indent="0">
              <a:buNone/>
            </a:pPr>
            <a:endParaRPr lang="en-IN" sz="4400" b="1" dirty="0" smtClean="0"/>
          </a:p>
          <a:p>
            <a:pPr marL="0" indent="0">
              <a:buNone/>
            </a:pPr>
            <a:endParaRPr lang="en-IN" sz="4400" b="1" dirty="0"/>
          </a:p>
          <a:p>
            <a:pPr marL="0" indent="0" algn="ctr">
              <a:buNone/>
            </a:pPr>
            <a:r>
              <a:rPr lang="en-IN" sz="4400" b="1" dirty="0" smtClean="0"/>
              <a:t>THANK YOU</a:t>
            </a:r>
            <a:endParaRPr lang="en-IN" sz="4400" b="1" dirty="0"/>
          </a:p>
        </p:txBody>
      </p:sp>
    </p:spTree>
    <p:extLst>
      <p:ext uri="{BB962C8B-B14F-4D97-AF65-F5344CB8AC3E}">
        <p14:creationId xmlns:p14="http://schemas.microsoft.com/office/powerpoint/2010/main" val="3680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9987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9229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7175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75000"/>
                  </a:schemeClr>
                </a:solidFill>
              </a:rPr>
              <a:t>FEW SCHEDULING ALGORITHMS ARE</a:t>
            </a:r>
            <a:endParaRPr lang="en-IN" dirty="0">
              <a:solidFill>
                <a:schemeClr val="tx2">
                  <a:lumMod val="75000"/>
                </a:schemeClr>
              </a:solidFill>
            </a:endParaRPr>
          </a:p>
        </p:txBody>
      </p:sp>
      <p:sp>
        <p:nvSpPr>
          <p:cNvPr id="3" name="Content Placeholder 2"/>
          <p:cNvSpPr>
            <a:spLocks noGrp="1"/>
          </p:cNvSpPr>
          <p:nvPr>
            <p:ph idx="1"/>
          </p:nvPr>
        </p:nvSpPr>
        <p:spPr>
          <a:xfrm>
            <a:off x="677334" y="1588655"/>
            <a:ext cx="8596668" cy="4452707"/>
          </a:xfrm>
        </p:spPr>
        <p:txBody>
          <a:bodyPr>
            <a:normAutofit fontScale="92500"/>
          </a:bodyPr>
          <a:lstStyle/>
          <a:p>
            <a:r>
              <a:rPr lang="en-US" dirty="0"/>
              <a:t>First-Come, First-Served (FCFS) Scheduling </a:t>
            </a:r>
            <a:endParaRPr lang="en-US" dirty="0" smtClean="0"/>
          </a:p>
          <a:p>
            <a:r>
              <a:rPr lang="en-US" dirty="0" smtClean="0"/>
              <a:t>Shortest-Job-First </a:t>
            </a:r>
            <a:r>
              <a:rPr lang="en-US" dirty="0"/>
              <a:t>(SJF) Scheduling </a:t>
            </a:r>
            <a:endParaRPr lang="en-US" dirty="0" smtClean="0"/>
          </a:p>
          <a:p>
            <a:r>
              <a:rPr lang="en-US" dirty="0" smtClean="0"/>
              <a:t>Priority </a:t>
            </a:r>
            <a:r>
              <a:rPr lang="en-US" dirty="0"/>
              <a:t>Scheduling </a:t>
            </a:r>
            <a:endParaRPr lang="en-US" dirty="0" smtClean="0"/>
          </a:p>
          <a:p>
            <a:r>
              <a:rPr lang="en-US" dirty="0" smtClean="0"/>
              <a:t>Shortest </a:t>
            </a:r>
            <a:r>
              <a:rPr lang="en-US" dirty="0"/>
              <a:t>Remaining Time First </a:t>
            </a:r>
            <a:endParaRPr lang="en-US" dirty="0" smtClean="0"/>
          </a:p>
          <a:p>
            <a:r>
              <a:rPr lang="en-US" dirty="0" smtClean="0"/>
              <a:t>Round </a:t>
            </a:r>
            <a:r>
              <a:rPr lang="en-US" dirty="0"/>
              <a:t>Robin(RR) </a:t>
            </a:r>
            <a:r>
              <a:rPr lang="en-US" dirty="0" smtClean="0"/>
              <a:t>Scheduling</a:t>
            </a:r>
          </a:p>
          <a:p>
            <a:pPr marL="0" indent="0">
              <a:buNone/>
            </a:pPr>
            <a:endParaRPr lang="en-US" dirty="0" smtClean="0"/>
          </a:p>
          <a:p>
            <a:pPr marL="0" indent="0">
              <a:lnSpc>
                <a:spcPct val="150000"/>
              </a:lnSpc>
              <a:buNone/>
            </a:pPr>
            <a:r>
              <a:rPr lang="en-US" dirty="0"/>
              <a:t>These algorithms are either non-preemptive or pre-emptive. Non-preemptive algorithms are designed so that once a process enters the running state, it cannot be pre-empted until it completes its allotted time, whereas the preemptive scheduling is based on priority where a scheduler may pre-empt a low priority running process anytime when a high priority process enters into a ready </a:t>
            </a:r>
            <a:r>
              <a:rPr lang="en-US" dirty="0" smtClean="0"/>
              <a:t>state.</a:t>
            </a:r>
            <a:endParaRPr lang="en-IN" dirty="0"/>
          </a:p>
        </p:txBody>
      </p:sp>
    </p:spTree>
    <p:extLst>
      <p:ext uri="{BB962C8B-B14F-4D97-AF65-F5344CB8AC3E}">
        <p14:creationId xmlns:p14="http://schemas.microsoft.com/office/powerpoint/2010/main" val="1652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164"/>
          </a:xfrm>
        </p:spPr>
        <p:txBody>
          <a:bodyPr/>
          <a:lstStyle/>
          <a:p>
            <a:r>
              <a:rPr lang="en-IN" dirty="0" smtClean="0">
                <a:solidFill>
                  <a:schemeClr val="tx2">
                    <a:lumMod val="75000"/>
                  </a:schemeClr>
                </a:solidFill>
              </a:rPr>
              <a:t>SJF SCHEDULING ALGORITHM</a:t>
            </a:r>
            <a:endParaRPr lang="en-IN" dirty="0">
              <a:solidFill>
                <a:schemeClr val="tx2">
                  <a:lumMod val="75000"/>
                </a:schemeClr>
              </a:solidFill>
            </a:endParaRPr>
          </a:p>
        </p:txBody>
      </p:sp>
      <p:sp>
        <p:nvSpPr>
          <p:cNvPr id="3" name="Content Placeholder 2"/>
          <p:cNvSpPr>
            <a:spLocks noGrp="1"/>
          </p:cNvSpPr>
          <p:nvPr>
            <p:ph idx="1"/>
          </p:nvPr>
        </p:nvSpPr>
        <p:spPr>
          <a:xfrm>
            <a:off x="677334" y="1450109"/>
            <a:ext cx="8596668" cy="4591253"/>
          </a:xfrm>
        </p:spPr>
        <p:txBody>
          <a:bodyPr>
            <a:normAutofit fontScale="92500" lnSpcReduction="10000"/>
          </a:bodyPr>
          <a:lstStyle/>
          <a:p>
            <a:pPr marL="0" indent="0">
              <a:lnSpc>
                <a:spcPct val="150000"/>
              </a:lnSpc>
              <a:buNone/>
            </a:pPr>
            <a:r>
              <a:rPr lang="en-US" b="1" dirty="0"/>
              <a:t>Shortest job first (</a:t>
            </a:r>
            <a:r>
              <a:rPr lang="en-US" b="1" dirty="0" smtClean="0"/>
              <a:t>SJF) </a:t>
            </a:r>
            <a:r>
              <a:rPr lang="en-US" dirty="0" smtClean="0"/>
              <a:t>also </a:t>
            </a:r>
            <a:r>
              <a:rPr lang="en-US" dirty="0"/>
              <a:t>known as Shortest job next (SJN), is a scheduling algorithm that selects for execution the waiting process with the smallest execution time. SJF is a non-pre-emptive algorithm. Shortest Remaining Time First is a </a:t>
            </a:r>
            <a:r>
              <a:rPr lang="en-US" dirty="0" err="1"/>
              <a:t>preemptive</a:t>
            </a:r>
            <a:r>
              <a:rPr lang="en-US" dirty="0"/>
              <a:t> variant of SJF</a:t>
            </a:r>
            <a:r>
              <a:rPr lang="en-US" dirty="0" smtClean="0"/>
              <a:t>.</a:t>
            </a:r>
          </a:p>
          <a:p>
            <a:pPr marL="0" indent="0">
              <a:lnSpc>
                <a:spcPct val="150000"/>
              </a:lnSpc>
              <a:buNone/>
            </a:pPr>
            <a:r>
              <a:rPr lang="en-US" b="1" dirty="0"/>
              <a:t>ADVANTAGES</a:t>
            </a:r>
            <a:r>
              <a:rPr lang="en-US" dirty="0"/>
              <a:t> </a:t>
            </a:r>
            <a:endParaRPr lang="en-US" dirty="0" smtClean="0"/>
          </a:p>
          <a:p>
            <a:pPr marL="0" indent="0">
              <a:lnSpc>
                <a:spcPct val="150000"/>
              </a:lnSpc>
              <a:buNone/>
            </a:pPr>
            <a:r>
              <a:rPr lang="en-US" dirty="0" smtClean="0"/>
              <a:t>• </a:t>
            </a:r>
            <a:r>
              <a:rPr lang="en-US" dirty="0"/>
              <a:t>Maximum throughput. Throughput means total number of processes executed per unit time. Shortest job first scheduling algorithm selects the waiting process with the smallest execution time. Thus, in SJF, shortest jobs are executed first making the CPU utilization maximum. So, maximum number of tasks are completed. </a:t>
            </a:r>
            <a:endParaRPr lang="en-US" dirty="0" smtClean="0"/>
          </a:p>
          <a:p>
            <a:pPr marL="0" indent="0">
              <a:lnSpc>
                <a:spcPct val="150000"/>
              </a:lnSpc>
              <a:buNone/>
            </a:pPr>
            <a:r>
              <a:rPr lang="en-US" dirty="0" smtClean="0"/>
              <a:t>• </a:t>
            </a:r>
            <a:r>
              <a:rPr lang="en-US" dirty="0"/>
              <a:t>Minimum waiting and turn around time as compared with other scheduling algorithms</a:t>
            </a:r>
            <a:endParaRPr lang="en-IN" dirty="0"/>
          </a:p>
        </p:txBody>
      </p:sp>
    </p:spTree>
    <p:extLst>
      <p:ext uri="{BB962C8B-B14F-4D97-AF65-F5344CB8AC3E}">
        <p14:creationId xmlns:p14="http://schemas.microsoft.com/office/powerpoint/2010/main" val="39044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98764"/>
            <a:ext cx="8808411" cy="5975927"/>
          </a:xfrm>
        </p:spPr>
        <p:txBody>
          <a:bodyPr>
            <a:normAutofit lnSpcReduction="10000"/>
          </a:bodyPr>
          <a:lstStyle/>
          <a:p>
            <a:r>
              <a:rPr lang="en-US" b="1" dirty="0"/>
              <a:t>DISADVANTAGES </a:t>
            </a:r>
            <a:endParaRPr lang="en-US" b="1" dirty="0" smtClean="0"/>
          </a:p>
          <a:p>
            <a:pPr marL="0" indent="0">
              <a:buNone/>
            </a:pPr>
            <a:r>
              <a:rPr lang="en-US" dirty="0" smtClean="0"/>
              <a:t>• </a:t>
            </a:r>
            <a:r>
              <a:rPr lang="en-US" dirty="0"/>
              <a:t>It may cause starvation if shorter process keeps coming</a:t>
            </a:r>
            <a:r>
              <a:rPr lang="en-US" dirty="0" smtClean="0"/>
              <a:t>.</a:t>
            </a:r>
          </a:p>
          <a:p>
            <a:pPr marL="0" indent="0">
              <a:buNone/>
            </a:pPr>
            <a:endParaRPr lang="en-US" dirty="0" smtClean="0"/>
          </a:p>
          <a:p>
            <a:r>
              <a:rPr lang="en-US" b="1" dirty="0" smtClean="0"/>
              <a:t> </a:t>
            </a:r>
            <a:r>
              <a:rPr lang="en-US" b="1" dirty="0"/>
              <a:t>ALGORITHM </a:t>
            </a:r>
            <a:endParaRPr lang="en-US" b="1" dirty="0" smtClean="0"/>
          </a:p>
          <a:p>
            <a:pPr marL="0" indent="0">
              <a:buNone/>
            </a:pPr>
            <a:r>
              <a:rPr lang="en-US" dirty="0" smtClean="0"/>
              <a:t>1</a:t>
            </a:r>
            <a:r>
              <a:rPr lang="en-US" dirty="0"/>
              <a:t>. Sort all the processes according to their arrival time. </a:t>
            </a:r>
            <a:endParaRPr lang="en-US" dirty="0" smtClean="0"/>
          </a:p>
          <a:p>
            <a:pPr marL="0" indent="0">
              <a:buNone/>
            </a:pPr>
            <a:r>
              <a:rPr lang="en-US" dirty="0" smtClean="0"/>
              <a:t>2</a:t>
            </a:r>
            <a:r>
              <a:rPr lang="en-US" dirty="0"/>
              <a:t>. Select the process with minimum arrival time as well as minimum burst time</a:t>
            </a:r>
            <a:r>
              <a:rPr lang="en-US" dirty="0" smtClean="0"/>
              <a:t>.</a:t>
            </a:r>
          </a:p>
          <a:p>
            <a:pPr marL="0" indent="0">
              <a:buNone/>
            </a:pPr>
            <a:r>
              <a:rPr lang="en-US" dirty="0" smtClean="0"/>
              <a:t>3</a:t>
            </a:r>
            <a:r>
              <a:rPr lang="en-US" dirty="0"/>
              <a:t>. After completion of the process, select from the ready queue the process which has the minimum burst time</a:t>
            </a:r>
            <a:r>
              <a:rPr lang="en-US" dirty="0" smtClean="0"/>
              <a:t>.</a:t>
            </a:r>
          </a:p>
          <a:p>
            <a:pPr marL="0" indent="0">
              <a:buNone/>
            </a:pPr>
            <a:r>
              <a:rPr lang="en-US" dirty="0" smtClean="0"/>
              <a:t>4</a:t>
            </a:r>
            <a:r>
              <a:rPr lang="en-US" dirty="0"/>
              <a:t>. If processes have same burst time length then FCFS ( First come First Serve ) scheduling algorithm used. </a:t>
            </a:r>
            <a:endParaRPr lang="en-US" dirty="0" smtClean="0"/>
          </a:p>
          <a:p>
            <a:pPr marL="0" indent="0">
              <a:buNone/>
            </a:pPr>
            <a:r>
              <a:rPr lang="en-US" dirty="0" smtClean="0"/>
              <a:t>5</a:t>
            </a:r>
            <a:r>
              <a:rPr lang="en-US" dirty="0"/>
              <a:t>. Repeat above processes until all processes have finished their execution</a:t>
            </a:r>
            <a:r>
              <a:rPr lang="en-US" dirty="0" smtClean="0"/>
              <a:t>.</a:t>
            </a:r>
          </a:p>
          <a:p>
            <a:pPr marL="0" indent="0">
              <a:buNone/>
            </a:pPr>
            <a:endParaRPr lang="en-US" dirty="0"/>
          </a:p>
          <a:p>
            <a:pPr marL="0" indent="0">
              <a:buNone/>
            </a:pPr>
            <a:r>
              <a:rPr lang="en-US" b="1" dirty="0"/>
              <a:t>Completion Time: </a:t>
            </a:r>
            <a:r>
              <a:rPr lang="en-US" dirty="0"/>
              <a:t>Time at which process completes its execution. </a:t>
            </a:r>
            <a:endParaRPr lang="en-US" dirty="0" smtClean="0"/>
          </a:p>
          <a:p>
            <a:pPr marL="0" indent="0">
              <a:buNone/>
            </a:pPr>
            <a:r>
              <a:rPr lang="en-US" b="1" dirty="0" smtClean="0"/>
              <a:t>Turn </a:t>
            </a:r>
            <a:r>
              <a:rPr lang="en-US" b="1" dirty="0"/>
              <a:t>Around Time</a:t>
            </a:r>
            <a:r>
              <a:rPr lang="en-US" dirty="0"/>
              <a:t>: Time Difference between completion time and arrival time. Turn Around Time = Completion Time – Arrival Time </a:t>
            </a:r>
            <a:endParaRPr lang="en-US" dirty="0" smtClean="0"/>
          </a:p>
          <a:p>
            <a:pPr marL="0" indent="0">
              <a:buNone/>
            </a:pPr>
            <a:r>
              <a:rPr lang="en-US" b="1" dirty="0" smtClean="0"/>
              <a:t>Waiting </a:t>
            </a:r>
            <a:r>
              <a:rPr lang="en-US" b="1" dirty="0"/>
              <a:t>Time(W.T): </a:t>
            </a:r>
            <a:r>
              <a:rPr lang="en-US" dirty="0"/>
              <a:t>Time Difference between turn around time and burst time. Waiting Time = Turn Around Time – Burst Time</a:t>
            </a:r>
            <a:endParaRPr lang="en-IN" dirty="0"/>
          </a:p>
        </p:txBody>
      </p:sp>
    </p:spTree>
    <p:extLst>
      <p:ext uri="{BB962C8B-B14F-4D97-AF65-F5344CB8AC3E}">
        <p14:creationId xmlns:p14="http://schemas.microsoft.com/office/powerpoint/2010/main" val="196754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8073"/>
          </a:xfrm>
        </p:spPr>
        <p:txBody>
          <a:bodyPr>
            <a:normAutofit fontScale="90000"/>
          </a:bodyPr>
          <a:lstStyle/>
          <a:p>
            <a:r>
              <a:rPr lang="en-IN" b="1" dirty="0" smtClean="0">
                <a:solidFill>
                  <a:schemeClr val="tx2">
                    <a:lumMod val="75000"/>
                  </a:schemeClr>
                </a:solidFill>
              </a:rPr>
              <a:t>CODE</a:t>
            </a:r>
            <a:endParaRPr lang="en-IN" b="1" dirty="0">
              <a:solidFill>
                <a:schemeClr val="tx2">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869" y="1252537"/>
            <a:ext cx="8496300" cy="4673600"/>
          </a:xfrm>
        </p:spPr>
      </p:pic>
    </p:spTree>
    <p:extLst>
      <p:ext uri="{BB962C8B-B14F-4D97-AF65-F5344CB8AC3E}">
        <p14:creationId xmlns:p14="http://schemas.microsoft.com/office/powerpoint/2010/main" val="420771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5491"/>
            <a:ext cx="8596668" cy="6446982"/>
          </a:xfrm>
        </p:spPr>
        <p:txBody>
          <a:bodyPr>
            <a:normAutofit/>
          </a:bodyPr>
          <a:lstStyle/>
          <a:p>
            <a:pPr marL="0" indent="0">
              <a:buNone/>
            </a:pPr>
            <a:r>
              <a:rPr lang="en-IN" sz="6400" dirty="0"/>
              <a:t> </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32" y="596034"/>
            <a:ext cx="8597900" cy="4705350"/>
          </a:xfrm>
          <a:prstGeom prst="rect">
            <a:avLst/>
          </a:prstGeom>
        </p:spPr>
      </p:pic>
    </p:spTree>
    <p:extLst>
      <p:ext uri="{BB962C8B-B14F-4D97-AF65-F5344CB8AC3E}">
        <p14:creationId xmlns:p14="http://schemas.microsoft.com/office/powerpoint/2010/main" val="185058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905164"/>
            <a:ext cx="7067550" cy="4738254"/>
          </a:xfrm>
        </p:spPr>
      </p:pic>
    </p:spTree>
    <p:extLst>
      <p:ext uri="{BB962C8B-B14F-4D97-AF65-F5344CB8AC3E}">
        <p14:creationId xmlns:p14="http://schemas.microsoft.com/office/powerpoint/2010/main" val="3253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964"/>
          </a:xfrm>
        </p:spPr>
        <p:txBody>
          <a:bodyPr/>
          <a:lstStyle/>
          <a:p>
            <a:r>
              <a:rPr lang="en-IN" dirty="0" smtClean="0">
                <a:solidFill>
                  <a:schemeClr val="tx2">
                    <a:lumMod val="75000"/>
                  </a:schemeClr>
                </a:solidFill>
              </a:rPr>
              <a:t>SAMPLE OUTPUT</a:t>
            </a:r>
            <a:endParaRPr lang="en-IN" dirty="0">
              <a:solidFill>
                <a:schemeClr val="tx2">
                  <a:lumMod val="75000"/>
                </a:schemeClr>
              </a:solidFill>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311275"/>
            <a:ext cx="8097211" cy="4730750"/>
          </a:xfrm>
          <a:prstGeom prst="rect">
            <a:avLst/>
          </a:prstGeom>
        </p:spPr>
      </p:pic>
    </p:spTree>
    <p:extLst>
      <p:ext uri="{BB962C8B-B14F-4D97-AF65-F5344CB8AC3E}">
        <p14:creationId xmlns:p14="http://schemas.microsoft.com/office/powerpoint/2010/main" val="41148041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959</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PowerPoint Presentation</vt:lpstr>
      <vt:lpstr>WHAT IS SCHEDULING ?</vt:lpstr>
      <vt:lpstr>FEW SCHEDULING ALGORITHMS ARE</vt:lpstr>
      <vt:lpstr>SJF SCHEDULING ALGORITHM</vt:lpstr>
      <vt:lpstr>PowerPoint Presentation</vt:lpstr>
      <vt:lpstr>CODE</vt:lpstr>
      <vt:lpstr>PowerPoint Presentation</vt:lpstr>
      <vt:lpstr>PowerPoint Presentation</vt:lpstr>
      <vt:lpstr>SAMPLE OUTPUT</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OUTPUT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MAMATHA</dc:creator>
  <cp:lastModifiedBy>SAI MAMATHA</cp:lastModifiedBy>
  <cp:revision>13</cp:revision>
  <dcterms:created xsi:type="dcterms:W3CDTF">2021-12-30T17:18:28Z</dcterms:created>
  <dcterms:modified xsi:type="dcterms:W3CDTF">2021-12-30T18:01:23Z</dcterms:modified>
</cp:coreProperties>
</file>