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6" r:id="rId4"/>
    <p:sldId id="257" r:id="rId5"/>
    <p:sldId id="261" r:id="rId6"/>
    <p:sldId id="260" r:id="rId7"/>
    <p:sldId id="259" r:id="rId8"/>
    <p:sldId id="258" r:id="rId9"/>
    <p:sldId id="262" r:id="rId10"/>
    <p:sldId id="263" r:id="rId11"/>
    <p:sldId id="265" r:id="rId12"/>
    <p:sldId id="264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D2A600-F82D-4F13-00DB-F8F2D97BEFF4}" v="3" dt="2024-05-21T19:27:43.816"/>
    <p1510:client id="{4B06E78C-7F7F-35EC-37D0-4C75B6DA0A0C}" v="322" dt="2024-05-21T21:19:33.352"/>
    <p1510:client id="{99971998-0B46-B69D-C94B-0CC401DE2297}" v="500" dt="2024-05-21T17:55:44.954"/>
    <p1510:client id="{C7F1071B-9EA2-BB37-58D0-CACB4080ECF7}" v="163" dt="2024-05-21T18:19:18.922"/>
    <p1510:client id="{E265CF03-DEB4-0B42-0E6A-494B46EDB141}" v="92" dt="2024-05-21T19:17:29.643"/>
    <p1510:client id="{E65D7F61-C68D-3AD8-F8A0-7D4DE7B5C2CD}" v="147" dt="2024-05-21T18:01:05.2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EB4EA4-1944-4BDB-AE31-46A3FE34CA2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3F6D9E0-1F4B-4FDC-9F9E-F198168A9344}">
      <dgm:prSet/>
      <dgm:spPr/>
      <dgm:t>
        <a:bodyPr/>
        <a:lstStyle/>
        <a:p>
          <a:r>
            <a:rPr lang="tr-TR"/>
            <a:t>The "Mobile Device" node represents the devices running the mobile app.</a:t>
          </a:r>
          <a:endParaRPr lang="en-US"/>
        </a:p>
      </dgm:t>
    </dgm:pt>
    <dgm:pt modelId="{119FDD78-0678-4A36-B07F-FFED6506FDE0}" type="parTrans" cxnId="{2DFDD29A-B6F8-4648-9DFC-FBA26B746C94}">
      <dgm:prSet/>
      <dgm:spPr/>
      <dgm:t>
        <a:bodyPr/>
        <a:lstStyle/>
        <a:p>
          <a:endParaRPr lang="en-US"/>
        </a:p>
      </dgm:t>
    </dgm:pt>
    <dgm:pt modelId="{BEFD3709-FF5C-4FCB-8236-15C18109F738}" type="sibTrans" cxnId="{2DFDD29A-B6F8-4648-9DFC-FBA26B746C94}">
      <dgm:prSet/>
      <dgm:spPr/>
      <dgm:t>
        <a:bodyPr/>
        <a:lstStyle/>
        <a:p>
          <a:endParaRPr lang="en-US"/>
        </a:p>
      </dgm:t>
    </dgm:pt>
    <dgm:pt modelId="{CC9613D6-0D9B-49A1-9BFE-DD5117DA5354}">
      <dgm:prSet/>
      <dgm:spPr/>
      <dgm:t>
        <a:bodyPr/>
        <a:lstStyle/>
        <a:p>
          <a:r>
            <a:rPr lang="tr-TR"/>
            <a:t>The "Web Server" node represents the server hosting the web application.</a:t>
          </a:r>
          <a:endParaRPr lang="en-US"/>
        </a:p>
      </dgm:t>
    </dgm:pt>
    <dgm:pt modelId="{E3A516DE-CCEE-4CFC-A3D3-9B68BFF75C14}" type="parTrans" cxnId="{FBBCF762-014E-4FB2-A014-215F68D2944A}">
      <dgm:prSet/>
      <dgm:spPr/>
      <dgm:t>
        <a:bodyPr/>
        <a:lstStyle/>
        <a:p>
          <a:endParaRPr lang="en-US"/>
        </a:p>
      </dgm:t>
    </dgm:pt>
    <dgm:pt modelId="{AB40CAA7-92CE-4F8A-B7EA-B02EA2B4BD54}" type="sibTrans" cxnId="{FBBCF762-014E-4FB2-A014-215F68D2944A}">
      <dgm:prSet/>
      <dgm:spPr/>
      <dgm:t>
        <a:bodyPr/>
        <a:lstStyle/>
        <a:p>
          <a:endParaRPr lang="en-US"/>
        </a:p>
      </dgm:t>
    </dgm:pt>
    <dgm:pt modelId="{497274E6-31E8-4BB5-AC90-408DF08027B1}">
      <dgm:prSet/>
      <dgm:spPr/>
      <dgm:t>
        <a:bodyPr/>
        <a:lstStyle/>
        <a:p>
          <a:r>
            <a:rPr lang="tr-TR"/>
            <a:t>The "Database Server" node represents the server hosting the database.</a:t>
          </a:r>
          <a:endParaRPr lang="en-US"/>
        </a:p>
      </dgm:t>
    </dgm:pt>
    <dgm:pt modelId="{4469A9C0-7E27-46C7-9293-517D2D677FCA}" type="parTrans" cxnId="{6103F6C0-AF5B-4D3D-8D52-65FF9F06A58E}">
      <dgm:prSet/>
      <dgm:spPr/>
      <dgm:t>
        <a:bodyPr/>
        <a:lstStyle/>
        <a:p>
          <a:endParaRPr lang="en-US"/>
        </a:p>
      </dgm:t>
    </dgm:pt>
    <dgm:pt modelId="{8044D04F-7FCF-4B99-A131-BBA162111D40}" type="sibTrans" cxnId="{6103F6C0-AF5B-4D3D-8D52-65FF9F06A58E}">
      <dgm:prSet/>
      <dgm:spPr/>
      <dgm:t>
        <a:bodyPr/>
        <a:lstStyle/>
        <a:p>
          <a:endParaRPr lang="en-US"/>
        </a:p>
      </dgm:t>
    </dgm:pt>
    <dgm:pt modelId="{5E17B151-79D2-4EBA-8FFF-3FBE9143F045}">
      <dgm:prSet/>
      <dgm:spPr/>
      <dgm:t>
        <a:bodyPr/>
        <a:lstStyle/>
        <a:p>
          <a:r>
            <a:rPr lang="tr-TR"/>
            <a:t>The "External Services" node represents external services or APIs integrated with the app, such as social media integration and payment gateway services.</a:t>
          </a:r>
          <a:endParaRPr lang="en-US"/>
        </a:p>
      </dgm:t>
    </dgm:pt>
    <dgm:pt modelId="{A78ACB2B-88DB-46D0-9330-8E02F39B0D01}" type="parTrans" cxnId="{2AD25523-2990-424A-8FFC-648EC7AA625D}">
      <dgm:prSet/>
      <dgm:spPr/>
      <dgm:t>
        <a:bodyPr/>
        <a:lstStyle/>
        <a:p>
          <a:endParaRPr lang="en-US"/>
        </a:p>
      </dgm:t>
    </dgm:pt>
    <dgm:pt modelId="{708BD351-35B2-4B30-8416-496BABCA0B4E}" type="sibTrans" cxnId="{2AD25523-2990-424A-8FFC-648EC7AA625D}">
      <dgm:prSet/>
      <dgm:spPr/>
      <dgm:t>
        <a:bodyPr/>
        <a:lstStyle/>
        <a:p>
          <a:endParaRPr lang="en-US"/>
        </a:p>
      </dgm:t>
    </dgm:pt>
    <dgm:pt modelId="{13805416-F50A-4A90-A027-03721A7C890D}">
      <dgm:prSet/>
      <dgm:spPr/>
      <dgm:t>
        <a:bodyPr/>
        <a:lstStyle/>
        <a:p>
          <a:r>
            <a:rPr lang="tr-TR"/>
            <a:t>Arrows represent communication between nodes, indicating the flow of data or requests.</a:t>
          </a:r>
          <a:endParaRPr lang="en-US"/>
        </a:p>
      </dgm:t>
    </dgm:pt>
    <dgm:pt modelId="{D225005F-D1ED-47BE-AD94-0EBF6BAB9A5D}" type="parTrans" cxnId="{E19D9ADF-A779-431D-A3AB-4C7A7604CDD4}">
      <dgm:prSet/>
      <dgm:spPr/>
      <dgm:t>
        <a:bodyPr/>
        <a:lstStyle/>
        <a:p>
          <a:endParaRPr lang="en-US"/>
        </a:p>
      </dgm:t>
    </dgm:pt>
    <dgm:pt modelId="{C5151304-2C19-449B-8B87-B8D2A69C13BC}" type="sibTrans" cxnId="{E19D9ADF-A779-431D-A3AB-4C7A7604CDD4}">
      <dgm:prSet/>
      <dgm:spPr/>
      <dgm:t>
        <a:bodyPr/>
        <a:lstStyle/>
        <a:p>
          <a:endParaRPr lang="en-US"/>
        </a:p>
      </dgm:t>
    </dgm:pt>
    <dgm:pt modelId="{55886C23-CFA5-40EF-BAF3-005DAC043AFE}">
      <dgm:prSet/>
      <dgm:spPr/>
      <dgm:t>
        <a:bodyPr/>
        <a:lstStyle/>
        <a:p>
          <a:r>
            <a:rPr lang="tr-TR"/>
            <a:t>The mobile app communicates with the web application hosted on the web server using HTTP requests.</a:t>
          </a:r>
          <a:endParaRPr lang="en-US"/>
        </a:p>
      </dgm:t>
    </dgm:pt>
    <dgm:pt modelId="{2921908B-CB6D-41D6-8B8A-D9545EB0FA07}" type="parTrans" cxnId="{0BDFDC4C-050C-4D36-9426-C98C025321DF}">
      <dgm:prSet/>
      <dgm:spPr/>
      <dgm:t>
        <a:bodyPr/>
        <a:lstStyle/>
        <a:p>
          <a:endParaRPr lang="en-US"/>
        </a:p>
      </dgm:t>
    </dgm:pt>
    <dgm:pt modelId="{CA124F0A-7614-48D3-B0B7-D0DE6FD51155}" type="sibTrans" cxnId="{0BDFDC4C-050C-4D36-9426-C98C025321DF}">
      <dgm:prSet/>
      <dgm:spPr/>
      <dgm:t>
        <a:bodyPr/>
        <a:lstStyle/>
        <a:p>
          <a:endParaRPr lang="en-US"/>
        </a:p>
      </dgm:t>
    </dgm:pt>
    <dgm:pt modelId="{0B5B6292-0C89-4F14-8573-922DEC015EAC}" type="pres">
      <dgm:prSet presAssocID="{0EEB4EA4-1944-4BDB-AE31-46A3FE34CA2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89C75F-CE10-4DC7-A2FF-2265698E6372}" type="pres">
      <dgm:prSet presAssocID="{73F6D9E0-1F4B-4FDC-9F9E-F198168A9344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A1B4DE-A42C-440C-A105-BFDE2CEAA0AB}" type="pres">
      <dgm:prSet presAssocID="{BEFD3709-FF5C-4FCB-8236-15C18109F738}" presName="spacer" presStyleCnt="0"/>
      <dgm:spPr/>
    </dgm:pt>
    <dgm:pt modelId="{A96E0B9A-DE0A-4779-AD8E-13BDB0965146}" type="pres">
      <dgm:prSet presAssocID="{CC9613D6-0D9B-49A1-9BFE-DD5117DA5354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FBB509-C923-4819-A5C8-83A1D936C88F}" type="pres">
      <dgm:prSet presAssocID="{AB40CAA7-92CE-4F8A-B7EA-B02EA2B4BD54}" presName="spacer" presStyleCnt="0"/>
      <dgm:spPr/>
    </dgm:pt>
    <dgm:pt modelId="{51A0F2A7-FEF5-4792-8446-A5554C1F52F3}" type="pres">
      <dgm:prSet presAssocID="{497274E6-31E8-4BB5-AC90-408DF08027B1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7E5833-6841-4183-8F17-04BBB90B42DE}" type="pres">
      <dgm:prSet presAssocID="{8044D04F-7FCF-4B99-A131-BBA162111D40}" presName="spacer" presStyleCnt="0"/>
      <dgm:spPr/>
    </dgm:pt>
    <dgm:pt modelId="{79105A56-8EA8-496D-A0C6-FF6DEC7DBC02}" type="pres">
      <dgm:prSet presAssocID="{5E17B151-79D2-4EBA-8FFF-3FBE9143F045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CAA4D5-786B-4DD2-A3DF-085FC6886B5E}" type="pres">
      <dgm:prSet presAssocID="{708BD351-35B2-4B30-8416-496BABCA0B4E}" presName="spacer" presStyleCnt="0"/>
      <dgm:spPr/>
    </dgm:pt>
    <dgm:pt modelId="{6282C816-6730-4006-A222-B13209344A5A}" type="pres">
      <dgm:prSet presAssocID="{13805416-F50A-4A90-A027-03721A7C890D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94374C-2BA5-4BC2-8317-B206F88A6144}" type="pres">
      <dgm:prSet presAssocID="{C5151304-2C19-449B-8B87-B8D2A69C13BC}" presName="spacer" presStyleCnt="0"/>
      <dgm:spPr/>
    </dgm:pt>
    <dgm:pt modelId="{5ED6EFD9-A1DD-4003-8A07-56763F33977D}" type="pres">
      <dgm:prSet presAssocID="{55886C23-CFA5-40EF-BAF3-005DAC043AFE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001709-AF54-4DE3-AF76-ECEDF32BC23B}" type="presOf" srcId="{CC9613D6-0D9B-49A1-9BFE-DD5117DA5354}" destId="{A96E0B9A-DE0A-4779-AD8E-13BDB0965146}" srcOrd="0" destOrd="0" presId="urn:microsoft.com/office/officeart/2005/8/layout/vList2"/>
    <dgm:cxn modelId="{0BDFDC4C-050C-4D36-9426-C98C025321DF}" srcId="{0EEB4EA4-1944-4BDB-AE31-46A3FE34CA29}" destId="{55886C23-CFA5-40EF-BAF3-005DAC043AFE}" srcOrd="5" destOrd="0" parTransId="{2921908B-CB6D-41D6-8B8A-D9545EB0FA07}" sibTransId="{CA124F0A-7614-48D3-B0B7-D0DE6FD51155}"/>
    <dgm:cxn modelId="{6103F6C0-AF5B-4D3D-8D52-65FF9F06A58E}" srcId="{0EEB4EA4-1944-4BDB-AE31-46A3FE34CA29}" destId="{497274E6-31E8-4BB5-AC90-408DF08027B1}" srcOrd="2" destOrd="0" parTransId="{4469A9C0-7E27-46C7-9293-517D2D677FCA}" sibTransId="{8044D04F-7FCF-4B99-A131-BBA162111D40}"/>
    <dgm:cxn modelId="{5D4A9822-5A0B-464F-B746-96D753BB4FD1}" type="presOf" srcId="{5E17B151-79D2-4EBA-8FFF-3FBE9143F045}" destId="{79105A56-8EA8-496D-A0C6-FF6DEC7DBC02}" srcOrd="0" destOrd="0" presId="urn:microsoft.com/office/officeart/2005/8/layout/vList2"/>
    <dgm:cxn modelId="{D879BA54-5719-46B5-9367-6DCAD0330484}" type="presOf" srcId="{55886C23-CFA5-40EF-BAF3-005DAC043AFE}" destId="{5ED6EFD9-A1DD-4003-8A07-56763F33977D}" srcOrd="0" destOrd="0" presId="urn:microsoft.com/office/officeart/2005/8/layout/vList2"/>
    <dgm:cxn modelId="{BC51A3C4-054D-4928-843D-EBDC269E1ACA}" type="presOf" srcId="{497274E6-31E8-4BB5-AC90-408DF08027B1}" destId="{51A0F2A7-FEF5-4792-8446-A5554C1F52F3}" srcOrd="0" destOrd="0" presId="urn:microsoft.com/office/officeart/2005/8/layout/vList2"/>
    <dgm:cxn modelId="{2AD25523-2990-424A-8FFC-648EC7AA625D}" srcId="{0EEB4EA4-1944-4BDB-AE31-46A3FE34CA29}" destId="{5E17B151-79D2-4EBA-8FFF-3FBE9143F045}" srcOrd="3" destOrd="0" parTransId="{A78ACB2B-88DB-46D0-9330-8E02F39B0D01}" sibTransId="{708BD351-35B2-4B30-8416-496BABCA0B4E}"/>
    <dgm:cxn modelId="{FBBCF762-014E-4FB2-A014-215F68D2944A}" srcId="{0EEB4EA4-1944-4BDB-AE31-46A3FE34CA29}" destId="{CC9613D6-0D9B-49A1-9BFE-DD5117DA5354}" srcOrd="1" destOrd="0" parTransId="{E3A516DE-CCEE-4CFC-A3D3-9B68BFF75C14}" sibTransId="{AB40CAA7-92CE-4F8A-B7EA-B02EA2B4BD54}"/>
    <dgm:cxn modelId="{3EDC78E5-80CB-4D27-BB8E-F13A4B68E477}" type="presOf" srcId="{13805416-F50A-4A90-A027-03721A7C890D}" destId="{6282C816-6730-4006-A222-B13209344A5A}" srcOrd="0" destOrd="0" presId="urn:microsoft.com/office/officeart/2005/8/layout/vList2"/>
    <dgm:cxn modelId="{E19D9ADF-A779-431D-A3AB-4C7A7604CDD4}" srcId="{0EEB4EA4-1944-4BDB-AE31-46A3FE34CA29}" destId="{13805416-F50A-4A90-A027-03721A7C890D}" srcOrd="4" destOrd="0" parTransId="{D225005F-D1ED-47BE-AD94-0EBF6BAB9A5D}" sibTransId="{C5151304-2C19-449B-8B87-B8D2A69C13BC}"/>
    <dgm:cxn modelId="{057960D6-1A78-4B77-B0FB-FD5C54845F65}" type="presOf" srcId="{0EEB4EA4-1944-4BDB-AE31-46A3FE34CA29}" destId="{0B5B6292-0C89-4F14-8573-922DEC015EAC}" srcOrd="0" destOrd="0" presId="urn:microsoft.com/office/officeart/2005/8/layout/vList2"/>
    <dgm:cxn modelId="{58ED7CD7-AF5F-4440-B241-CBED604BB720}" type="presOf" srcId="{73F6D9E0-1F4B-4FDC-9F9E-F198168A9344}" destId="{1C89C75F-CE10-4DC7-A2FF-2265698E6372}" srcOrd="0" destOrd="0" presId="urn:microsoft.com/office/officeart/2005/8/layout/vList2"/>
    <dgm:cxn modelId="{2DFDD29A-B6F8-4648-9DFC-FBA26B746C94}" srcId="{0EEB4EA4-1944-4BDB-AE31-46A3FE34CA29}" destId="{73F6D9E0-1F4B-4FDC-9F9E-F198168A9344}" srcOrd="0" destOrd="0" parTransId="{119FDD78-0678-4A36-B07F-FFED6506FDE0}" sibTransId="{BEFD3709-FF5C-4FCB-8236-15C18109F738}"/>
    <dgm:cxn modelId="{5D68AA20-A8D8-4521-A322-71E55DF63253}" type="presParOf" srcId="{0B5B6292-0C89-4F14-8573-922DEC015EAC}" destId="{1C89C75F-CE10-4DC7-A2FF-2265698E6372}" srcOrd="0" destOrd="0" presId="urn:microsoft.com/office/officeart/2005/8/layout/vList2"/>
    <dgm:cxn modelId="{AEB85FA0-F4A8-4385-B13D-C9DAC46952C8}" type="presParOf" srcId="{0B5B6292-0C89-4F14-8573-922DEC015EAC}" destId="{51A1B4DE-A42C-440C-A105-BFDE2CEAA0AB}" srcOrd="1" destOrd="0" presId="urn:microsoft.com/office/officeart/2005/8/layout/vList2"/>
    <dgm:cxn modelId="{8D5B9991-2E94-499B-8DA1-D44C1F8C83FA}" type="presParOf" srcId="{0B5B6292-0C89-4F14-8573-922DEC015EAC}" destId="{A96E0B9A-DE0A-4779-AD8E-13BDB0965146}" srcOrd="2" destOrd="0" presId="urn:microsoft.com/office/officeart/2005/8/layout/vList2"/>
    <dgm:cxn modelId="{DCE60D3D-B87F-4A62-857C-8DB92FCC849D}" type="presParOf" srcId="{0B5B6292-0C89-4F14-8573-922DEC015EAC}" destId="{C7FBB509-C923-4819-A5C8-83A1D936C88F}" srcOrd="3" destOrd="0" presId="urn:microsoft.com/office/officeart/2005/8/layout/vList2"/>
    <dgm:cxn modelId="{581B2172-743E-40C2-BAB3-466CC5178B73}" type="presParOf" srcId="{0B5B6292-0C89-4F14-8573-922DEC015EAC}" destId="{51A0F2A7-FEF5-4792-8446-A5554C1F52F3}" srcOrd="4" destOrd="0" presId="urn:microsoft.com/office/officeart/2005/8/layout/vList2"/>
    <dgm:cxn modelId="{3EED9212-198E-4EBE-AF67-942DA7DBBB26}" type="presParOf" srcId="{0B5B6292-0C89-4F14-8573-922DEC015EAC}" destId="{EC7E5833-6841-4183-8F17-04BBB90B42DE}" srcOrd="5" destOrd="0" presId="urn:microsoft.com/office/officeart/2005/8/layout/vList2"/>
    <dgm:cxn modelId="{300E1AF7-3BC4-47CF-86BF-6F519DCE9717}" type="presParOf" srcId="{0B5B6292-0C89-4F14-8573-922DEC015EAC}" destId="{79105A56-8EA8-496D-A0C6-FF6DEC7DBC02}" srcOrd="6" destOrd="0" presId="urn:microsoft.com/office/officeart/2005/8/layout/vList2"/>
    <dgm:cxn modelId="{34A8FE6D-DEC6-4562-ADDB-183593A17F63}" type="presParOf" srcId="{0B5B6292-0C89-4F14-8573-922DEC015EAC}" destId="{E2CAA4D5-786B-4DD2-A3DF-085FC6886B5E}" srcOrd="7" destOrd="0" presId="urn:microsoft.com/office/officeart/2005/8/layout/vList2"/>
    <dgm:cxn modelId="{D525DB64-1A6B-46A0-AC78-EF83BD1E30F4}" type="presParOf" srcId="{0B5B6292-0C89-4F14-8573-922DEC015EAC}" destId="{6282C816-6730-4006-A222-B13209344A5A}" srcOrd="8" destOrd="0" presId="urn:microsoft.com/office/officeart/2005/8/layout/vList2"/>
    <dgm:cxn modelId="{621835D6-9218-4017-B4A1-3C2BFBBB15C5}" type="presParOf" srcId="{0B5B6292-0C89-4F14-8573-922DEC015EAC}" destId="{B194374C-2BA5-4BC2-8317-B206F88A6144}" srcOrd="9" destOrd="0" presId="urn:microsoft.com/office/officeart/2005/8/layout/vList2"/>
    <dgm:cxn modelId="{42D7758E-61E9-4D48-8102-3ED44F698433}" type="presParOf" srcId="{0B5B6292-0C89-4F14-8573-922DEC015EAC}" destId="{5ED6EFD9-A1DD-4003-8A07-56763F33977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89C75F-CE10-4DC7-A2FF-2265698E6372}">
      <dsp:nvSpPr>
        <dsp:cNvPr id="0" name=""/>
        <dsp:cNvSpPr/>
      </dsp:nvSpPr>
      <dsp:spPr>
        <a:xfrm>
          <a:off x="0" y="160036"/>
          <a:ext cx="4139080" cy="7015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/>
            <a:t>The "Mobile Device" node represents the devices running the mobile app.</a:t>
          </a:r>
          <a:endParaRPr lang="en-US" sz="1300" kern="1200"/>
        </a:p>
      </dsp:txBody>
      <dsp:txXfrm>
        <a:off x="34247" y="194283"/>
        <a:ext cx="4070586" cy="633067"/>
      </dsp:txXfrm>
    </dsp:sp>
    <dsp:sp modelId="{A96E0B9A-DE0A-4779-AD8E-13BDB0965146}">
      <dsp:nvSpPr>
        <dsp:cNvPr id="0" name=""/>
        <dsp:cNvSpPr/>
      </dsp:nvSpPr>
      <dsp:spPr>
        <a:xfrm>
          <a:off x="0" y="899037"/>
          <a:ext cx="4139080" cy="7015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/>
            <a:t>The "Web Server" node represents the server hosting the web application.</a:t>
          </a:r>
          <a:endParaRPr lang="en-US" sz="1300" kern="1200"/>
        </a:p>
      </dsp:txBody>
      <dsp:txXfrm>
        <a:off x="34247" y="933284"/>
        <a:ext cx="4070586" cy="633067"/>
      </dsp:txXfrm>
    </dsp:sp>
    <dsp:sp modelId="{51A0F2A7-FEF5-4792-8446-A5554C1F52F3}">
      <dsp:nvSpPr>
        <dsp:cNvPr id="0" name=""/>
        <dsp:cNvSpPr/>
      </dsp:nvSpPr>
      <dsp:spPr>
        <a:xfrm>
          <a:off x="0" y="1638038"/>
          <a:ext cx="4139080" cy="7015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/>
            <a:t>The "Database Server" node represents the server hosting the database.</a:t>
          </a:r>
          <a:endParaRPr lang="en-US" sz="1300" kern="1200"/>
        </a:p>
      </dsp:txBody>
      <dsp:txXfrm>
        <a:off x="34247" y="1672285"/>
        <a:ext cx="4070586" cy="633067"/>
      </dsp:txXfrm>
    </dsp:sp>
    <dsp:sp modelId="{79105A56-8EA8-496D-A0C6-FF6DEC7DBC02}">
      <dsp:nvSpPr>
        <dsp:cNvPr id="0" name=""/>
        <dsp:cNvSpPr/>
      </dsp:nvSpPr>
      <dsp:spPr>
        <a:xfrm>
          <a:off x="0" y="2377039"/>
          <a:ext cx="4139080" cy="7015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/>
            <a:t>The "External Services" node represents external services or APIs integrated with the app, such as social media integration and payment gateway services.</a:t>
          </a:r>
          <a:endParaRPr lang="en-US" sz="1300" kern="1200"/>
        </a:p>
      </dsp:txBody>
      <dsp:txXfrm>
        <a:off x="34247" y="2411286"/>
        <a:ext cx="4070586" cy="633067"/>
      </dsp:txXfrm>
    </dsp:sp>
    <dsp:sp modelId="{6282C816-6730-4006-A222-B13209344A5A}">
      <dsp:nvSpPr>
        <dsp:cNvPr id="0" name=""/>
        <dsp:cNvSpPr/>
      </dsp:nvSpPr>
      <dsp:spPr>
        <a:xfrm>
          <a:off x="0" y="3116041"/>
          <a:ext cx="4139080" cy="7015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/>
            <a:t>Arrows represent communication between nodes, indicating the flow of data or requests.</a:t>
          </a:r>
          <a:endParaRPr lang="en-US" sz="1300" kern="1200"/>
        </a:p>
      </dsp:txBody>
      <dsp:txXfrm>
        <a:off x="34247" y="3150288"/>
        <a:ext cx="4070586" cy="633067"/>
      </dsp:txXfrm>
    </dsp:sp>
    <dsp:sp modelId="{5ED6EFD9-A1DD-4003-8A07-56763F33977D}">
      <dsp:nvSpPr>
        <dsp:cNvPr id="0" name=""/>
        <dsp:cNvSpPr/>
      </dsp:nvSpPr>
      <dsp:spPr>
        <a:xfrm>
          <a:off x="0" y="3855042"/>
          <a:ext cx="4139080" cy="7015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/>
            <a:t>The mobile app communicates with the web application hosted on the web server using HTTP requests.</a:t>
          </a:r>
          <a:endParaRPr lang="en-US" sz="1300" kern="1200"/>
        </a:p>
      </dsp:txBody>
      <dsp:txXfrm>
        <a:off x="34247" y="3889289"/>
        <a:ext cx="4070586" cy="6330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22.05.2024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099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22.05.2024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787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22.05.2024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485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22.05.2024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431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22.05.2024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683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22.05.2024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279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22.05.2024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674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22.05.2024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148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22.05.2024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981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22.05.2024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091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22.05.2024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817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072480-10DA-4FB4-BEAE-2A1DEA90F248}" type="datetimeFigureOut">
              <a:rPr lang="tr-TR" smtClean="0"/>
              <a:t>22.05.2024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246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.png"/><Relationship Id="rId9" Type="http://schemas.microsoft.com/office/2007/relationships/diagramDrawing" Target="../diagrams/drawing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32">
            <a:extLst>
              <a:ext uri="{FF2B5EF4-FFF2-40B4-BE49-F238E27FC236}">
                <a16:creationId xmlns:a16="http://schemas.microsoft.com/office/drawing/2014/main" xmlns="" id="{8D0D6D3E-D7F9-4591-9CA9-DDF4DB1F73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321279" y="4806064"/>
            <a:ext cx="7039284" cy="1192815"/>
          </a:xfrm>
        </p:spPr>
        <p:txBody>
          <a:bodyPr anchor="b">
            <a:normAutofit/>
          </a:bodyPr>
          <a:lstStyle/>
          <a:p>
            <a:pPr algn="l"/>
            <a:r>
              <a:rPr lang="tr-TR" sz="2800" b="1" err="1"/>
              <a:t>Track</a:t>
            </a:r>
            <a:r>
              <a:rPr lang="tr-TR" sz="2800" b="1"/>
              <a:t> </a:t>
            </a:r>
            <a:r>
              <a:rPr lang="tr-TR" sz="2800" b="1" err="1"/>
              <a:t>your</a:t>
            </a:r>
            <a:r>
              <a:rPr lang="tr-TR" sz="2800" b="1"/>
              <a:t> </a:t>
            </a:r>
            <a:r>
              <a:rPr lang="tr-TR" sz="2800" b="1" err="1"/>
              <a:t>daily</a:t>
            </a:r>
            <a:r>
              <a:rPr lang="tr-TR" sz="2800" b="1"/>
              <a:t> workout </a:t>
            </a:r>
            <a:r>
              <a:rPr lang="tr-TR" sz="2800" b="1" err="1"/>
              <a:t>plans</a:t>
            </a:r>
            <a:r>
              <a:rPr lang="tr-TR" sz="2800" b="1"/>
              <a:t> </a:t>
            </a:r>
            <a:r>
              <a:rPr lang="tr-TR" sz="2800" b="1" err="1"/>
              <a:t>with</a:t>
            </a:r>
            <a:r>
              <a:rPr lang="tr-TR" sz="2800" b="1"/>
              <a:t> </a:t>
            </a:r>
            <a:r>
              <a:rPr lang="tr-TR" sz="2800" b="1" err="1"/>
              <a:t>Vigor</a:t>
            </a:r>
            <a:r>
              <a:rPr lang="tr-TR" sz="2800"/>
              <a:t> </a:t>
            </a:r>
          </a:p>
        </p:txBody>
      </p:sp>
      <p:sp>
        <p:nvSpPr>
          <p:cNvPr id="31" name="Rectangle 34">
            <a:extLst>
              <a:ext uri="{FF2B5EF4-FFF2-40B4-BE49-F238E27FC236}">
                <a16:creationId xmlns:a16="http://schemas.microsoft.com/office/drawing/2014/main" xmlns="" id="{C4C9F2B0-1044-46EB-8AEB-C3BFFDE6C2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D28B54C3-B57B-472A-B96E-1FCB67093D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7DB3C429-F8DA-49B9-AF84-21996FCF78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Resim 5" descr="metin, yazı tipi, grafik, logo içeren bir resim&#10;&#10;Açıklama otomatik olarak oluşturuldu">
            <a:extLst>
              <a:ext uri="{FF2B5EF4-FFF2-40B4-BE49-F238E27FC236}">
                <a16:creationId xmlns:a16="http://schemas.microsoft.com/office/drawing/2014/main" xmlns="" id="{197D9E1A-D516-1CC4-A294-72C1D2BCB2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-3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xmlns="" id="{D027CDFA-E714-DAEF-1C66-045C0E590FF5}"/>
              </a:ext>
            </a:extLst>
          </p:cNvPr>
          <p:cNvSpPr txBox="1"/>
          <p:nvPr/>
        </p:nvSpPr>
        <p:spPr>
          <a:xfrm>
            <a:off x="242817" y="519182"/>
            <a:ext cx="803406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2400" b="1"/>
              <a:t>SWE212 PROJECT: </a:t>
            </a:r>
            <a:r>
              <a:rPr lang="tr-TR" sz="2400" b="1">
                <a:ea typeface="+mn-lt"/>
                <a:cs typeface="+mn-lt"/>
              </a:rPr>
              <a:t>Mobile Workout Plan </a:t>
            </a:r>
            <a:r>
              <a:rPr lang="tr-TR" sz="2400" b="1" err="1">
                <a:ea typeface="+mn-lt"/>
                <a:cs typeface="+mn-lt"/>
              </a:rPr>
              <a:t>Sharing</a:t>
            </a:r>
            <a:r>
              <a:rPr lang="tr-TR" sz="2400" b="1">
                <a:ea typeface="+mn-lt"/>
                <a:cs typeface="+mn-lt"/>
              </a:rPr>
              <a:t> </a:t>
            </a:r>
            <a:r>
              <a:rPr lang="tr-TR" sz="2400" b="1" err="1">
                <a:ea typeface="+mn-lt"/>
                <a:cs typeface="+mn-lt"/>
              </a:rPr>
              <a:t>App</a:t>
            </a:r>
            <a:endParaRPr lang="tr-TR" sz="2400" b="1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xmlns="" id="{ABD2F9B9-F84C-6213-0932-82F4255178AA}"/>
              </a:ext>
            </a:extLst>
          </p:cNvPr>
          <p:cNvSpPr txBox="1"/>
          <p:nvPr/>
        </p:nvSpPr>
        <p:spPr>
          <a:xfrm>
            <a:off x="239814" y="1913339"/>
            <a:ext cx="362021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2000" b="1" err="1"/>
              <a:t>Students</a:t>
            </a:r>
            <a:r>
              <a:rPr lang="tr-TR" sz="2000" b="1"/>
              <a:t> Names&amp;Surnames: 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xmlns="" id="{6E5103FE-FF7E-57BD-0213-F4C6126E67CF}"/>
              </a:ext>
            </a:extLst>
          </p:cNvPr>
          <p:cNvSpPr txBox="1"/>
          <p:nvPr/>
        </p:nvSpPr>
        <p:spPr>
          <a:xfrm>
            <a:off x="244128" y="2424022"/>
            <a:ext cx="53598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b="1" dirty="0"/>
              <a:t>1- </a:t>
            </a:r>
            <a:r>
              <a:rPr lang="tr-TR" b="1" dirty="0" smtClean="0"/>
              <a:t>Student-dev</a:t>
            </a:r>
            <a:r>
              <a:rPr lang="en-US" b="1" dirty="0" smtClean="0"/>
              <a:t>e</a:t>
            </a:r>
            <a:r>
              <a:rPr lang="tr-TR" b="1" dirty="0" smtClean="0"/>
              <a:t>loper-role</a:t>
            </a:r>
            <a:r>
              <a:rPr lang="tr-TR" b="1" dirty="0"/>
              <a:t>: </a:t>
            </a:r>
            <a:r>
              <a:rPr lang="tr-TR" b="1" dirty="0">
                <a:ea typeface="+mn-lt"/>
                <a:cs typeface="+mn-lt"/>
              </a:rPr>
              <a:t>MANSOOR GABALI</a:t>
            </a:r>
            <a:endParaRPr lang="tr-TR" b="1" dirty="0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xmlns="" id="{F97794CA-71C9-E947-6F37-A4D8DC48908B}"/>
              </a:ext>
            </a:extLst>
          </p:cNvPr>
          <p:cNvSpPr txBox="1"/>
          <p:nvPr/>
        </p:nvSpPr>
        <p:spPr>
          <a:xfrm>
            <a:off x="244127" y="2783455"/>
            <a:ext cx="55324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b="1" dirty="0"/>
              <a:t>2- </a:t>
            </a:r>
            <a:r>
              <a:rPr lang="tr-TR" b="1" dirty="0" smtClean="0"/>
              <a:t>Student-</a:t>
            </a:r>
            <a:r>
              <a:rPr lang="en-US" b="1" dirty="0" smtClean="0"/>
              <a:t>user</a:t>
            </a:r>
            <a:r>
              <a:rPr lang="tr-TR" b="1" dirty="0" smtClean="0"/>
              <a:t>-role</a:t>
            </a:r>
            <a:r>
              <a:rPr lang="tr-TR" b="1" dirty="0"/>
              <a:t>: </a:t>
            </a:r>
            <a:r>
              <a:rPr lang="tr-TR" b="1" dirty="0">
                <a:ea typeface="+mn-lt"/>
                <a:cs typeface="+mn-lt"/>
              </a:rPr>
              <a:t>RAGHAD AL HADDAD</a:t>
            </a:r>
            <a:endParaRPr lang="tr-TR" b="1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xmlns="" id="{DF7BDED8-A080-D418-DDC1-13B14647C4C6}"/>
              </a:ext>
            </a:extLst>
          </p:cNvPr>
          <p:cNvSpPr txBox="1"/>
          <p:nvPr/>
        </p:nvSpPr>
        <p:spPr>
          <a:xfrm>
            <a:off x="244128" y="3142890"/>
            <a:ext cx="55324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b="1" dirty="0"/>
              <a:t>3- </a:t>
            </a:r>
            <a:r>
              <a:rPr lang="tr-TR" b="1" dirty="0"/>
              <a:t>Student-customer-role</a:t>
            </a:r>
            <a:r>
              <a:rPr lang="tr-TR" b="1" dirty="0"/>
              <a:t>: </a:t>
            </a:r>
            <a:r>
              <a:rPr lang="tr-TR" b="1" dirty="0">
                <a:ea typeface="+mn-lt"/>
                <a:cs typeface="+mn-lt"/>
              </a:rPr>
              <a:t>ELHAMUDDIN ANDARABI</a:t>
            </a:r>
            <a:r>
              <a:rPr lang="tr-TR" dirty="0">
                <a:ea typeface="+mn-lt"/>
                <a:cs typeface="+mn-lt"/>
              </a:rPr>
              <a:t> 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 descr="ekran görüntüsü, dikdörtgen, tasarım, çerçeve içeren bir resim&#10;&#10;Açıklama otomatik olarak oluşturuldu">
            <a:extLst>
              <a:ext uri="{FF2B5EF4-FFF2-40B4-BE49-F238E27FC236}">
                <a16:creationId xmlns:a16="http://schemas.microsoft.com/office/drawing/2014/main" xmlns="" id="{B82AAAA0-BE22-D95D-392C-4DBA40C05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3" name="Resim 2" descr="metin, diyagram, yazı tipi, ekran görüntüsü içeren bir resim&#10;&#10;Açıklama otomatik olarak oluşturuldu">
            <a:extLst>
              <a:ext uri="{FF2B5EF4-FFF2-40B4-BE49-F238E27FC236}">
                <a16:creationId xmlns:a16="http://schemas.microsoft.com/office/drawing/2014/main" xmlns="" id="{E0649D8B-6BE4-AC67-0B74-6B94506E1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509" y="1098430"/>
            <a:ext cx="5133772" cy="4991818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xmlns="" id="{D8C31F0B-5E2F-BE38-C172-A40623EFB57A}"/>
              </a:ext>
            </a:extLst>
          </p:cNvPr>
          <p:cNvSpPr txBox="1"/>
          <p:nvPr/>
        </p:nvSpPr>
        <p:spPr>
          <a:xfrm>
            <a:off x="2902213" y="514997"/>
            <a:ext cx="366335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2400" b="1"/>
              <a:t>Deployment </a:t>
            </a:r>
            <a:r>
              <a:rPr lang="tr-TR" sz="2400" b="1" err="1"/>
              <a:t>diagram</a:t>
            </a:r>
            <a:r>
              <a:rPr lang="tr-TR" sz="2400" b="1"/>
              <a:t> </a:t>
            </a:r>
          </a:p>
        </p:txBody>
      </p:sp>
      <p:pic>
        <p:nvPicPr>
          <p:cNvPr id="7" name="Resim 6" descr="metin, yazı tipi, grafik, logo içeren bir resim&#10;&#10;Açıklama otomatik olarak oluşturuldu">
            <a:extLst>
              <a:ext uri="{FF2B5EF4-FFF2-40B4-BE49-F238E27FC236}">
                <a16:creationId xmlns:a16="http://schemas.microsoft.com/office/drawing/2014/main" xmlns="" id="{9A29CD68-B4B1-0A98-81DA-F6A4046DB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5845" y="365186"/>
            <a:ext cx="1670649" cy="1454990"/>
          </a:xfrm>
          <a:prstGeom prst="rect">
            <a:avLst/>
          </a:prstGeom>
        </p:spPr>
      </p:pic>
      <p:graphicFrame>
        <p:nvGraphicFramePr>
          <p:cNvPr id="10" name="Metin kutusu 3">
            <a:extLst>
              <a:ext uri="{FF2B5EF4-FFF2-40B4-BE49-F238E27FC236}">
                <a16:creationId xmlns:a16="http://schemas.microsoft.com/office/drawing/2014/main" xmlns="" id="{8D24D865-21E7-962F-B893-40F1F5F3F7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1213548"/>
              </p:ext>
            </p:extLst>
          </p:nvPr>
        </p:nvGraphicFramePr>
        <p:xfrm>
          <a:off x="7496675" y="1639339"/>
          <a:ext cx="4139080" cy="4716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576915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xmlns="" id="{6E8FDF68-0B47-FE74-F32B-BAA3D7C59499}"/>
              </a:ext>
            </a:extLst>
          </p:cNvPr>
          <p:cNvSpPr txBox="1"/>
          <p:nvPr/>
        </p:nvSpPr>
        <p:spPr>
          <a:xfrm>
            <a:off x="511835" y="339306"/>
            <a:ext cx="11168331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pPr algn="ctr"/>
            <a:r>
              <a:rPr lang="en-US" sz="2400" b="1">
                <a:latin typeface="Söhne"/>
              </a:rPr>
              <a:t>Summary </a:t>
            </a:r>
          </a:p>
          <a:p>
            <a:pPr algn="ctr"/>
            <a:endParaRPr lang="en-US" sz="2400" b="1">
              <a:solidFill>
                <a:srgbClr val="000000"/>
              </a:solidFill>
              <a:latin typeface="Söhne"/>
            </a:endParaRPr>
          </a:p>
          <a:p>
            <a:pPr algn="ctr"/>
            <a:endParaRPr lang="en-US" sz="2400" b="1">
              <a:solidFill>
                <a:srgbClr val="000000"/>
              </a:solidFill>
              <a:latin typeface="Söhne"/>
            </a:endParaRPr>
          </a:p>
          <a:p>
            <a:r>
              <a:rPr lang="en-US" b="1">
                <a:latin typeface="Söhne"/>
              </a:rPr>
              <a:t>Summary:</a:t>
            </a:r>
          </a:p>
          <a:p>
            <a:endParaRPr lang="en-US" b="1">
              <a:latin typeface="Söhne"/>
            </a:endParaRPr>
          </a:p>
          <a:p>
            <a:endParaRPr lang="en-US" b="1">
              <a:latin typeface="Söhne"/>
            </a:endParaRPr>
          </a:p>
          <a:p>
            <a:pPr>
              <a:buFont typeface=""/>
              <a:buChar char="•"/>
            </a:pPr>
            <a:r>
              <a:rPr lang="en-US" b="1">
                <a:latin typeface="Söhne"/>
              </a:rPr>
              <a:t>Project Overview</a:t>
            </a:r>
            <a:r>
              <a:rPr lang="en-US">
                <a:latin typeface="Söhne"/>
              </a:rPr>
              <a:t>: Developed a mobile workout plan sharing app that allows users to create, share, and engage with workout plans.</a:t>
            </a:r>
          </a:p>
          <a:p>
            <a:endParaRPr lang="en-US">
              <a:latin typeface="Söhne"/>
            </a:endParaRPr>
          </a:p>
          <a:p>
            <a:pPr>
              <a:buFont typeface=""/>
              <a:buChar char="•"/>
            </a:pPr>
            <a:r>
              <a:rPr lang="en-US" b="1">
                <a:latin typeface="Söhne"/>
              </a:rPr>
              <a:t>UML Diagrams</a:t>
            </a:r>
            <a:r>
              <a:rPr lang="en-US">
                <a:latin typeface="Söhne"/>
              </a:rPr>
              <a:t>: Used UML class, use case, sequence, state machine, and activity diagrams to visualize and design the app's structure, interactions, and behaviors.</a:t>
            </a:r>
          </a:p>
          <a:p>
            <a:pPr>
              <a:buFont typeface=""/>
              <a:buChar char="•"/>
            </a:pPr>
            <a:endParaRPr lang="en-US">
              <a:latin typeface="Söhne"/>
            </a:endParaRPr>
          </a:p>
          <a:p>
            <a:pPr>
              <a:buFont typeface=""/>
              <a:buChar char="•"/>
            </a:pPr>
            <a:endParaRPr lang="en-US">
              <a:latin typeface="Söhne"/>
            </a:endParaRPr>
          </a:p>
          <a:p>
            <a:endParaRPr lang="en-US">
              <a:latin typeface="Söhne"/>
            </a:endParaRPr>
          </a:p>
          <a:p>
            <a:pPr marL="228600" indent="-228600">
              <a:buFont typeface=""/>
              <a:buChar char="•"/>
            </a:pPr>
            <a:r>
              <a:rPr lang="en-US" b="1">
                <a:latin typeface="Söhne"/>
              </a:rPr>
              <a:t>Key Features</a:t>
            </a:r>
            <a:r>
              <a:rPr lang="en-US">
                <a:latin typeface="Söhne"/>
              </a:rPr>
              <a:t>: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latin typeface="Söhne"/>
              </a:rPr>
              <a:t>User functionalities: Create, share, like, and comment on workout plans.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latin typeface="Söhne"/>
              </a:rPr>
              <a:t>Admin functionalities: Review reported content and perform system maintenance.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latin typeface="Söhne"/>
              </a:rPr>
              <a:t>Accessibility: Ensured the app is accessible to all users.</a:t>
            </a:r>
          </a:p>
          <a:p>
            <a:endParaRPr lang="en-US"/>
          </a:p>
        </p:txBody>
      </p:sp>
      <p:pic>
        <p:nvPicPr>
          <p:cNvPr id="4" name="Resim 3" descr="metin, yazı tipi, grafik, logo içeren bir resim&#10;&#10;Açıklama otomatik olarak oluşturuldu">
            <a:extLst>
              <a:ext uri="{FF2B5EF4-FFF2-40B4-BE49-F238E27FC236}">
                <a16:creationId xmlns:a16="http://schemas.microsoft.com/office/drawing/2014/main" xmlns="" id="{B4BF3941-C633-1B05-C4AC-FC78DEE29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2711" y="393940"/>
            <a:ext cx="1670652" cy="157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91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xmlns="" id="{DE545DDE-E266-F39B-F407-DB3C116A3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44236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B6CDA21F-E7AF-4C75-8395-33F58D5B0E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AE1C45F0-260A-458C-96ED-C1F6D21512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A6604B49-AD5C-4590-B051-06C8222ECD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743ECCAF-29C5-4537-947C-7EA1292463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ED49787B-8DE6-4467-AD0A-8DECC6E0C2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5B0017B-2ECA-49AF-B397-DC140825DF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656082BE-01BE-6449-8F5B-4EC2C85BE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tr-TR" sz="4800" dirty="0"/>
              <a:t>Main </a:t>
            </a:r>
            <a:r>
              <a:rPr lang="tr-TR" sz="4800" dirty="0" err="1"/>
              <a:t>Points</a:t>
            </a:r>
            <a:r>
              <a:rPr lang="tr-TR" sz="4800" dirty="0"/>
              <a:t> :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CF1BAF6-AD41-4082-B212-8A1F9A2E87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etin kutusu 5">
            <a:extLst>
              <a:ext uri="{FF2B5EF4-FFF2-40B4-BE49-F238E27FC236}">
                <a16:creationId xmlns:a16="http://schemas.microsoft.com/office/drawing/2014/main" xmlns="" id="{A73D546D-2200-62D1-39E3-46555F1763EC}"/>
              </a:ext>
            </a:extLst>
          </p:cNvPr>
          <p:cNvSpPr txBox="1"/>
          <p:nvPr/>
        </p:nvSpPr>
        <p:spPr>
          <a:xfrm>
            <a:off x="187193" y="2542286"/>
            <a:ext cx="45717123" cy="38226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1" indent="-228600">
              <a:lnSpc>
                <a:spcPct val="150000"/>
              </a:lnSpc>
              <a:spcBef>
                <a:spcPts val="500"/>
              </a:spcBef>
            </a:pPr>
            <a:r>
              <a:rPr lang="tr-TR" b="1" dirty="0">
                <a:latin typeface="Segoe UI"/>
                <a:cs typeface="Segoe UI"/>
              </a:rPr>
              <a:t>1- Project </a:t>
            </a:r>
            <a:r>
              <a:rPr lang="tr-TR" b="1" err="1">
                <a:latin typeface="Segoe UI"/>
                <a:cs typeface="Segoe UI"/>
              </a:rPr>
              <a:t>Overview</a:t>
            </a:r>
            <a:r>
              <a:rPr lang="tr-TR" b="1" dirty="0">
                <a:latin typeface="Segoe UI"/>
                <a:cs typeface="Segoe UI"/>
              </a:rPr>
              <a:t> </a:t>
            </a:r>
            <a:endParaRPr lang="en-US">
              <a:latin typeface="Segoe UI"/>
              <a:cs typeface="Segoe UI"/>
            </a:endParaRPr>
          </a:p>
          <a:p>
            <a:pPr lvl="1" indent="-228600">
              <a:lnSpc>
                <a:spcPct val="150000"/>
              </a:lnSpc>
              <a:spcBef>
                <a:spcPts val="500"/>
              </a:spcBef>
            </a:pPr>
            <a:r>
              <a:rPr lang="tr-TR" b="1" dirty="0">
                <a:latin typeface="Segoe UI"/>
                <a:cs typeface="Segoe UI"/>
              </a:rPr>
              <a:t>2- </a:t>
            </a:r>
            <a:r>
              <a:rPr lang="tr-TR" b="1" err="1">
                <a:latin typeface="Segoe UI"/>
                <a:cs typeface="Segoe UI"/>
              </a:rPr>
              <a:t>Gantt</a:t>
            </a:r>
            <a:r>
              <a:rPr lang="tr-TR" b="1" dirty="0">
                <a:latin typeface="Segoe UI"/>
                <a:cs typeface="Segoe UI"/>
              </a:rPr>
              <a:t> Chart </a:t>
            </a:r>
            <a:endParaRPr lang="en-US">
              <a:latin typeface="Segoe UI"/>
              <a:cs typeface="Segoe UI"/>
            </a:endParaRPr>
          </a:p>
          <a:p>
            <a:pPr lvl="1" indent="-228600">
              <a:lnSpc>
                <a:spcPct val="150000"/>
              </a:lnSpc>
              <a:spcBef>
                <a:spcPts val="500"/>
              </a:spcBef>
            </a:pPr>
            <a:r>
              <a:rPr lang="tr-TR" b="1" dirty="0">
                <a:latin typeface="Segoe UI"/>
                <a:cs typeface="Segoe UI"/>
              </a:rPr>
              <a:t>3- </a:t>
            </a:r>
            <a:r>
              <a:rPr lang="tr-TR" b="1" err="1">
                <a:latin typeface="Segoe UI"/>
                <a:cs typeface="Segoe UI"/>
              </a:rPr>
              <a:t>Use</a:t>
            </a:r>
            <a:r>
              <a:rPr lang="tr-TR" b="1" dirty="0">
                <a:latin typeface="Segoe UI"/>
                <a:cs typeface="Segoe UI"/>
              </a:rPr>
              <a:t> Case </a:t>
            </a:r>
            <a:r>
              <a:rPr lang="tr-TR" b="1" err="1">
                <a:latin typeface="Segoe UI"/>
                <a:cs typeface="Segoe UI"/>
              </a:rPr>
              <a:t>Diagram</a:t>
            </a:r>
            <a:r>
              <a:rPr lang="tr-TR" b="1" dirty="0">
                <a:latin typeface="Segoe UI"/>
                <a:cs typeface="Segoe UI"/>
              </a:rPr>
              <a:t> </a:t>
            </a:r>
            <a:endParaRPr lang="en-US">
              <a:latin typeface="Segoe UI"/>
              <a:cs typeface="Segoe UI"/>
            </a:endParaRPr>
          </a:p>
          <a:p>
            <a:pPr lvl="1" indent="-228600">
              <a:lnSpc>
                <a:spcPct val="150000"/>
              </a:lnSpc>
              <a:spcBef>
                <a:spcPts val="500"/>
              </a:spcBef>
            </a:pPr>
            <a:r>
              <a:rPr lang="tr-TR" b="1" dirty="0">
                <a:latin typeface="Segoe UI"/>
                <a:cs typeface="Segoe UI"/>
              </a:rPr>
              <a:t>4- UML Class </a:t>
            </a:r>
            <a:r>
              <a:rPr lang="tr-TR" b="1" err="1">
                <a:latin typeface="Segoe UI"/>
                <a:cs typeface="Segoe UI"/>
              </a:rPr>
              <a:t>Diagram</a:t>
            </a:r>
            <a:r>
              <a:rPr lang="tr-TR" b="1" dirty="0">
                <a:latin typeface="Segoe UI"/>
                <a:cs typeface="Segoe UI"/>
              </a:rPr>
              <a:t> </a:t>
            </a:r>
            <a:endParaRPr lang="en-US">
              <a:latin typeface="Segoe UI"/>
              <a:cs typeface="Segoe UI"/>
            </a:endParaRPr>
          </a:p>
          <a:p>
            <a:pPr lvl="1" indent="-228600">
              <a:lnSpc>
                <a:spcPct val="150000"/>
              </a:lnSpc>
              <a:spcBef>
                <a:spcPts val="500"/>
              </a:spcBef>
            </a:pPr>
            <a:r>
              <a:rPr lang="tr-TR" b="1" dirty="0">
                <a:latin typeface="Segoe UI"/>
                <a:cs typeface="Segoe UI"/>
              </a:rPr>
              <a:t>5- </a:t>
            </a:r>
            <a:r>
              <a:rPr lang="tr-TR" b="1" err="1">
                <a:latin typeface="Segoe UI"/>
                <a:cs typeface="Segoe UI"/>
              </a:rPr>
              <a:t>Sequence</a:t>
            </a:r>
            <a:r>
              <a:rPr lang="tr-TR" b="1" dirty="0">
                <a:latin typeface="Segoe UI"/>
                <a:cs typeface="Segoe UI"/>
              </a:rPr>
              <a:t> </a:t>
            </a:r>
            <a:r>
              <a:rPr lang="tr-TR" b="1" err="1">
                <a:latin typeface="Segoe UI"/>
                <a:cs typeface="Segoe UI"/>
              </a:rPr>
              <a:t>Diagram</a:t>
            </a:r>
            <a:r>
              <a:rPr lang="tr-TR" b="1" dirty="0">
                <a:latin typeface="Segoe UI"/>
                <a:cs typeface="Segoe UI"/>
              </a:rPr>
              <a:t> </a:t>
            </a:r>
            <a:endParaRPr lang="en-US">
              <a:latin typeface="Segoe UI"/>
              <a:cs typeface="Segoe UI"/>
            </a:endParaRPr>
          </a:p>
          <a:p>
            <a:pPr lvl="1" indent="-228600">
              <a:lnSpc>
                <a:spcPct val="150000"/>
              </a:lnSpc>
              <a:spcBef>
                <a:spcPts val="500"/>
              </a:spcBef>
            </a:pPr>
            <a:r>
              <a:rPr lang="tr-TR" b="1" dirty="0">
                <a:latin typeface="Segoe UI"/>
                <a:cs typeface="Segoe UI"/>
              </a:rPr>
              <a:t>6- Activity </a:t>
            </a:r>
            <a:r>
              <a:rPr lang="tr-TR" b="1" err="1">
                <a:latin typeface="Segoe UI"/>
                <a:cs typeface="Segoe UI"/>
              </a:rPr>
              <a:t>Diagram</a:t>
            </a:r>
            <a:r>
              <a:rPr lang="tr-TR" b="1" dirty="0">
                <a:latin typeface="Segoe UI"/>
                <a:cs typeface="Segoe UI"/>
              </a:rPr>
              <a:t> </a:t>
            </a:r>
            <a:endParaRPr lang="en-US">
              <a:latin typeface="Segoe UI"/>
              <a:cs typeface="Segoe UI"/>
            </a:endParaRPr>
          </a:p>
          <a:p>
            <a:pPr lvl="1" indent="-228600">
              <a:lnSpc>
                <a:spcPct val="150000"/>
              </a:lnSpc>
              <a:spcBef>
                <a:spcPts val="500"/>
              </a:spcBef>
            </a:pPr>
            <a:r>
              <a:rPr lang="tr-TR" b="1" dirty="0">
                <a:latin typeface="Segoe UI"/>
                <a:cs typeface="Segoe UI"/>
              </a:rPr>
              <a:t>7- </a:t>
            </a:r>
            <a:r>
              <a:rPr lang="tr-TR" b="1" err="1">
                <a:latin typeface="Segoe UI"/>
                <a:cs typeface="Segoe UI"/>
              </a:rPr>
              <a:t>State</a:t>
            </a:r>
            <a:r>
              <a:rPr lang="tr-TR" b="1" dirty="0">
                <a:latin typeface="Segoe UI"/>
                <a:cs typeface="Segoe UI"/>
              </a:rPr>
              <a:t> Machine </a:t>
            </a:r>
            <a:r>
              <a:rPr lang="tr-TR" b="1" err="1">
                <a:latin typeface="Segoe UI"/>
                <a:cs typeface="Segoe UI"/>
              </a:rPr>
              <a:t>Diagram</a:t>
            </a:r>
            <a:r>
              <a:rPr lang="tr-TR" b="1" dirty="0">
                <a:latin typeface="Segoe UI"/>
                <a:cs typeface="Segoe UI"/>
              </a:rPr>
              <a:t> </a:t>
            </a:r>
            <a:endParaRPr lang="en-US">
              <a:latin typeface="Segoe UI"/>
              <a:cs typeface="Segoe UI"/>
            </a:endParaRPr>
          </a:p>
          <a:p>
            <a:pPr lvl="1" indent="-228600">
              <a:lnSpc>
                <a:spcPct val="150000"/>
              </a:lnSpc>
              <a:spcBef>
                <a:spcPts val="500"/>
              </a:spcBef>
            </a:pPr>
            <a:r>
              <a:rPr lang="tr-TR" b="1" dirty="0">
                <a:latin typeface="Segoe UI"/>
                <a:cs typeface="Segoe UI"/>
              </a:rPr>
              <a:t>8 – Component </a:t>
            </a:r>
            <a:r>
              <a:rPr lang="tr-TR" b="1" err="1">
                <a:latin typeface="Segoe UI"/>
                <a:cs typeface="Segoe UI"/>
              </a:rPr>
              <a:t>or</a:t>
            </a:r>
            <a:r>
              <a:rPr lang="tr-TR" b="1" dirty="0">
                <a:latin typeface="Segoe UI"/>
                <a:cs typeface="Segoe UI"/>
              </a:rPr>
              <a:t> Deployment </a:t>
            </a:r>
            <a:r>
              <a:rPr lang="tr-TR" b="1" err="1">
                <a:latin typeface="Segoe UI"/>
                <a:cs typeface="Segoe UI"/>
              </a:rPr>
              <a:t>Diagram</a:t>
            </a:r>
            <a:r>
              <a:rPr lang="tr-TR" b="1" dirty="0">
                <a:latin typeface="Segoe UI"/>
                <a:cs typeface="Segoe UI"/>
              </a:rPr>
              <a:t> 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11959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xmlns="" id="{2EB492CD-616E-47F8-933B-5E2D952A05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xmlns="" id="{59383CF9-23B5-4335-9B21-1791C4CF1C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0007FE00-9498-4706-B255-6437B0252C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Resim 3" descr="metin, yazı tipi, grafik, logo içeren bir resim&#10;&#10;Açıklama otomatik olarak oluşturuldu">
            <a:extLst>
              <a:ext uri="{FF2B5EF4-FFF2-40B4-BE49-F238E27FC236}">
                <a16:creationId xmlns:a16="http://schemas.microsoft.com/office/drawing/2014/main" xmlns="" id="{F864B7F2-671D-9A49-1CCD-1058C9B9B6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4" r="2" b="2693"/>
          <a:stretch/>
        </p:blipFill>
        <p:spPr>
          <a:xfrm>
            <a:off x="9214578" y="823264"/>
            <a:ext cx="1830023" cy="1763692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xmlns="" id="{D730213D-27CA-0DA4-83CF-C00B2FCE6903}"/>
              </a:ext>
            </a:extLst>
          </p:cNvPr>
          <p:cNvSpPr txBox="1"/>
          <p:nvPr/>
        </p:nvSpPr>
        <p:spPr>
          <a:xfrm>
            <a:off x="187153" y="14745"/>
            <a:ext cx="11281666" cy="442255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/>
              <a:t>                                                                                             </a:t>
            </a:r>
            <a:r>
              <a:rPr lang="en-US" b="1" dirty="0"/>
              <a:t> Overview of the Mobile Workout Plan Sharing App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Project Name</a:t>
            </a:r>
            <a:r>
              <a:rPr lang="en-US" sz="1400" dirty="0"/>
              <a:t>: Mobile Workout Plan Sharing App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Objective</a:t>
            </a:r>
            <a:r>
              <a:rPr lang="en-US" sz="1400" dirty="0"/>
              <a:t>: To create a platform where users can develop, share, and discover workout plans.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Key Features</a:t>
            </a:r>
            <a:r>
              <a:rPr lang="en-US" sz="1400" dirty="0"/>
              <a:t>:</a:t>
            </a:r>
          </a:p>
          <a:p>
            <a:pPr marL="2286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User Functionalities</a:t>
            </a:r>
            <a:r>
              <a:rPr lang="en-US" sz="1400" dirty="0"/>
              <a:t>:</a:t>
            </a:r>
          </a:p>
          <a:p>
            <a:pPr marL="2286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Create custom workout plans</a:t>
            </a:r>
          </a:p>
          <a:p>
            <a:pPr marL="2286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Share plans with the community</a:t>
            </a:r>
          </a:p>
          <a:p>
            <a:pPr marL="2286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Like, comment on, and share others' workout plans</a:t>
            </a:r>
          </a:p>
          <a:p>
            <a:pPr marL="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286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Admin Functionalities</a:t>
            </a:r>
            <a:r>
              <a:rPr lang="en-US" sz="1400" dirty="0"/>
              <a:t>:</a:t>
            </a:r>
          </a:p>
          <a:p>
            <a:pPr marL="2286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Review and manage reported content</a:t>
            </a:r>
          </a:p>
          <a:p>
            <a:pPr marL="2286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Perform system maintenance tasks</a:t>
            </a:r>
          </a:p>
          <a:p>
            <a:pPr marL="2286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/>
              <a:t>Technologies Used for Mockup</a:t>
            </a:r>
            <a:r>
              <a:rPr lang="en-US" sz="1400"/>
              <a:t>:</a:t>
            </a:r>
          </a:p>
          <a:p>
            <a:pPr marL="2286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Frontend: React Native</a:t>
            </a:r>
          </a:p>
          <a:p>
            <a:pPr marL="2286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Backend: Node.js, Express.js</a:t>
            </a:r>
          </a:p>
          <a:p>
            <a:pPr marL="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286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Design Approach</a:t>
            </a:r>
            <a:r>
              <a:rPr lang="en-US" sz="1400" dirty="0"/>
              <a:t>:</a:t>
            </a:r>
          </a:p>
          <a:p>
            <a:pPr marL="2286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Used UML diagrams (Class, Use Case, Sequence, State Machine, Activity) for a clear and organized design process.</a:t>
            </a:r>
          </a:p>
          <a:p>
            <a:pPr marL="2286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Ensured the app is accessible to all users.</a:t>
            </a:r>
          </a:p>
        </p:txBody>
      </p:sp>
    </p:spTree>
    <p:extLst>
      <p:ext uri="{BB962C8B-B14F-4D97-AF65-F5344CB8AC3E}">
        <p14:creationId xmlns:p14="http://schemas.microsoft.com/office/powerpoint/2010/main" val="2490034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2">
            <a:extLst>
              <a:ext uri="{FF2B5EF4-FFF2-40B4-BE49-F238E27FC236}">
                <a16:creationId xmlns:a16="http://schemas.microsoft.com/office/drawing/2014/main" xmlns="" id="{32BC26D8-82FB-445E-AA49-62A77D7C1E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051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4">
            <a:extLst>
              <a:ext uri="{FF2B5EF4-FFF2-40B4-BE49-F238E27FC236}">
                <a16:creationId xmlns:a16="http://schemas.microsoft.com/office/drawing/2014/main" xmlns="" id="{CB44330D-EA18-4254-AA95-EB49948539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Resim 17" descr="metin, ekran görüntüsü, yazı tipi, diyagram içeren bir resim&#10;&#10;Açıklama otomatik olarak oluşturuldu">
            <a:extLst>
              <a:ext uri="{FF2B5EF4-FFF2-40B4-BE49-F238E27FC236}">
                <a16:creationId xmlns:a16="http://schemas.microsoft.com/office/drawing/2014/main" xmlns="" id="{ADAFCF1D-D5E9-C2C2-876E-5A8CF380C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956" y="643467"/>
            <a:ext cx="7428088" cy="5571066"/>
          </a:xfrm>
          <a:prstGeom prst="rect">
            <a:avLst/>
          </a:prstGeom>
        </p:spPr>
      </p:pic>
      <p:pic>
        <p:nvPicPr>
          <p:cNvPr id="2" name="Resim 1" descr="metin, yazı tipi, grafik, logo içeren bir resim&#10;&#10;Açıklama otomatik olarak oluşturuldu">
            <a:extLst>
              <a:ext uri="{FF2B5EF4-FFF2-40B4-BE49-F238E27FC236}">
                <a16:creationId xmlns:a16="http://schemas.microsoft.com/office/drawing/2014/main" xmlns="" id="{27D4A067-6E59-1A6B-D2B6-FBC6BBD40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3921" y="480204"/>
            <a:ext cx="1915065" cy="194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033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 descr="metin, ekran görüntüsü, diyagram, tasarım içeren bir resim&#10;&#10;Açıklama otomatik olarak oluşturuldu">
            <a:extLst>
              <a:ext uri="{FF2B5EF4-FFF2-40B4-BE49-F238E27FC236}">
                <a16:creationId xmlns:a16="http://schemas.microsoft.com/office/drawing/2014/main" xmlns="" id="{E213FA0D-D5F5-8D9C-F114-B1EC3EB8F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4" name="Resim 3" descr="metin, yazı tipi, grafik, logo içeren bir resim&#10;&#10;Açıklama otomatik olarak oluşturuldu">
            <a:extLst>
              <a:ext uri="{FF2B5EF4-FFF2-40B4-BE49-F238E27FC236}">
                <a16:creationId xmlns:a16="http://schemas.microsoft.com/office/drawing/2014/main" xmlns="" id="{7C0299B7-7B85-4978-CB1B-83B6986E5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3921" y="480204"/>
            <a:ext cx="1915065" cy="19438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2275" y="1188913"/>
            <a:ext cx="5680525" cy="525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786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metin, ekran görüntüsü, diyagram, paralel içeren bir resim&#10;&#10;Açıklama otomatik olarak oluşturuldu">
            <a:extLst>
              <a:ext uri="{FF2B5EF4-FFF2-40B4-BE49-F238E27FC236}">
                <a16:creationId xmlns:a16="http://schemas.microsoft.com/office/drawing/2014/main" xmlns="" id="{AE13DED0-8394-1ECA-829E-6487462A0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3" name="Resim 2" descr="metin, ekran görüntüsü, yazı tipi, diyagram içeren bir resim&#10;&#10;Açıklama otomatik olarak oluşturuldu">
            <a:extLst>
              <a:ext uri="{FF2B5EF4-FFF2-40B4-BE49-F238E27FC236}">
                <a16:creationId xmlns:a16="http://schemas.microsoft.com/office/drawing/2014/main" xmlns="" id="{E2370B7B-D5C1-8E08-CAA1-103E30853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570" y="611442"/>
            <a:ext cx="7046147" cy="5336874"/>
          </a:xfrm>
          <a:prstGeom prst="rect">
            <a:avLst/>
          </a:prstGeom>
        </p:spPr>
      </p:pic>
      <p:pic>
        <p:nvPicPr>
          <p:cNvPr id="4" name="Resim 3" descr="metin, yazı tipi, grafik, logo içeren bir resim&#10;&#10;Açıklama otomatik olarak oluşturuldu">
            <a:extLst>
              <a:ext uri="{FF2B5EF4-FFF2-40B4-BE49-F238E27FC236}">
                <a16:creationId xmlns:a16="http://schemas.microsoft.com/office/drawing/2014/main" xmlns="" id="{A86F976E-93C6-D349-DD13-84BB66140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3921" y="480204"/>
            <a:ext cx="1915065" cy="19438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827" y="558769"/>
            <a:ext cx="7273787" cy="544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76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metin, ekran görüntüsü, diyagram, yazı tipi içeren bir resim">
            <a:extLst>
              <a:ext uri="{FF2B5EF4-FFF2-40B4-BE49-F238E27FC236}">
                <a16:creationId xmlns:a16="http://schemas.microsoft.com/office/drawing/2014/main" xmlns="" id="{C12E2530-4EF7-601D-3AD7-3E15CDD31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3" name="Resim 2" descr="metin, yazı tipi, grafik, logo içeren bir resim&#10;&#10;Açıklama otomatik olarak oluşturuldu">
            <a:extLst>
              <a:ext uri="{FF2B5EF4-FFF2-40B4-BE49-F238E27FC236}">
                <a16:creationId xmlns:a16="http://schemas.microsoft.com/office/drawing/2014/main" xmlns="" id="{C1F26E66-C62C-12C7-9026-954877438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732" y="5109712"/>
            <a:ext cx="1009292" cy="99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21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xmlns="" id="{5C7F6489-7AD4-5C11-AD3A-ABA5AD1DD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3" name="Resim 2" descr="metin, yazı tipi, grafik, logo içeren bir resim&#10;&#10;Açıklama otomatik olarak oluşturuldu">
            <a:extLst>
              <a:ext uri="{FF2B5EF4-FFF2-40B4-BE49-F238E27FC236}">
                <a16:creationId xmlns:a16="http://schemas.microsoft.com/office/drawing/2014/main" xmlns="" id="{7BA10587-DA21-A9E2-A3FE-406F7F471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3921" y="480204"/>
            <a:ext cx="1915065" cy="194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88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xmlns="" id="{87AAD0E2-E157-9CA6-10FF-B413FA839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3" name="Resim 2" descr="metin, diyagram, ekran görüntüsü, çizgi içeren bir resim&#10;&#10;Açıklama otomatik olarak oluşturuldu">
            <a:extLst>
              <a:ext uri="{FF2B5EF4-FFF2-40B4-BE49-F238E27FC236}">
                <a16:creationId xmlns:a16="http://schemas.microsoft.com/office/drawing/2014/main" xmlns="" id="{178DD976-7623-9A5A-0644-08F41498A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502" y="623977"/>
            <a:ext cx="7193224" cy="5552535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xmlns="" id="{1523F2C0-B7CA-A2D9-9F39-BE389F1B9F7D}"/>
              </a:ext>
            </a:extLst>
          </p:cNvPr>
          <p:cNvSpPr txBox="1"/>
          <p:nvPr/>
        </p:nvSpPr>
        <p:spPr>
          <a:xfrm>
            <a:off x="9083295" y="1971296"/>
            <a:ext cx="2455654" cy="42073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tr-TR" err="1">
                <a:ea typeface="+mn-lt"/>
                <a:cs typeface="+mn-lt"/>
              </a:rPr>
              <a:t>The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state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machine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diagram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models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the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dynamic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behavior</a:t>
            </a:r>
            <a:r>
              <a:rPr lang="tr-TR">
                <a:ea typeface="+mn-lt"/>
                <a:cs typeface="+mn-lt"/>
              </a:rPr>
              <a:t> of a </a:t>
            </a:r>
            <a:r>
              <a:rPr lang="tr-TR" err="1">
                <a:ea typeface="+mn-lt"/>
                <a:cs typeface="+mn-lt"/>
              </a:rPr>
              <a:t>single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object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within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the</a:t>
            </a:r>
            <a:r>
              <a:rPr lang="tr-TR">
                <a:ea typeface="+mn-lt"/>
                <a:cs typeface="+mn-lt"/>
              </a:rPr>
              <a:t> mobile workout plan </a:t>
            </a:r>
            <a:r>
              <a:rPr lang="tr-TR" err="1">
                <a:ea typeface="+mn-lt"/>
                <a:cs typeface="+mn-lt"/>
              </a:rPr>
              <a:t>sharing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app</a:t>
            </a:r>
            <a:r>
              <a:rPr lang="tr-TR">
                <a:ea typeface="+mn-lt"/>
                <a:cs typeface="+mn-lt"/>
              </a:rPr>
              <a:t>, </a:t>
            </a:r>
            <a:r>
              <a:rPr lang="tr-TR" err="1">
                <a:ea typeface="+mn-lt"/>
                <a:cs typeface="+mn-lt"/>
              </a:rPr>
              <a:t>detailing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the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various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states</a:t>
            </a:r>
            <a:r>
              <a:rPr lang="tr-TR">
                <a:ea typeface="+mn-lt"/>
                <a:cs typeface="+mn-lt"/>
              </a:rPr>
              <a:t> it can be in </a:t>
            </a:r>
            <a:r>
              <a:rPr lang="tr-TR" err="1">
                <a:ea typeface="+mn-lt"/>
                <a:cs typeface="+mn-lt"/>
              </a:rPr>
              <a:t>and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the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transitions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triggered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by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user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actions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or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events</a:t>
            </a:r>
            <a:r>
              <a:rPr lang="tr-TR">
                <a:ea typeface="+mn-lt"/>
                <a:cs typeface="+mn-lt"/>
              </a:rPr>
              <a:t>.</a:t>
            </a:r>
            <a:endParaRPr lang="tr-TR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xmlns="" id="{A737C29D-70B0-97D5-9551-58DC82EC6D90}"/>
              </a:ext>
            </a:extLst>
          </p:cNvPr>
          <p:cNvSpPr txBox="1"/>
          <p:nvPr/>
        </p:nvSpPr>
        <p:spPr>
          <a:xfrm>
            <a:off x="3998780" y="399440"/>
            <a:ext cx="593034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2400" b="1" err="1">
                <a:ea typeface="+mn-lt"/>
                <a:cs typeface="+mn-lt"/>
              </a:rPr>
              <a:t>The</a:t>
            </a:r>
            <a:r>
              <a:rPr lang="tr-TR" sz="2400" b="1">
                <a:ea typeface="+mn-lt"/>
                <a:cs typeface="+mn-lt"/>
              </a:rPr>
              <a:t> </a:t>
            </a:r>
            <a:r>
              <a:rPr lang="tr-TR" sz="2400" b="1" err="1">
                <a:ea typeface="+mn-lt"/>
                <a:cs typeface="+mn-lt"/>
              </a:rPr>
              <a:t>state</a:t>
            </a:r>
            <a:r>
              <a:rPr lang="tr-TR" sz="2400" b="1">
                <a:ea typeface="+mn-lt"/>
                <a:cs typeface="+mn-lt"/>
              </a:rPr>
              <a:t> </a:t>
            </a:r>
            <a:r>
              <a:rPr lang="tr-TR" sz="2400" b="1" err="1">
                <a:ea typeface="+mn-lt"/>
                <a:cs typeface="+mn-lt"/>
              </a:rPr>
              <a:t>machine</a:t>
            </a:r>
            <a:r>
              <a:rPr lang="tr-TR" sz="2400" b="1">
                <a:ea typeface="+mn-lt"/>
                <a:cs typeface="+mn-lt"/>
              </a:rPr>
              <a:t> </a:t>
            </a:r>
            <a:r>
              <a:rPr lang="tr-TR" sz="2400" b="1" err="1">
                <a:ea typeface="+mn-lt"/>
                <a:cs typeface="+mn-lt"/>
              </a:rPr>
              <a:t>diagram</a:t>
            </a:r>
            <a:endParaRPr lang="tr-TR" sz="2400" b="1" err="1"/>
          </a:p>
        </p:txBody>
      </p:sp>
      <p:pic>
        <p:nvPicPr>
          <p:cNvPr id="6" name="Resim 5" descr="metin, yazı tipi, grafik, logo içeren bir resim&#10;&#10;Açıklama otomatik olarak oluşturuldu">
            <a:extLst>
              <a:ext uri="{FF2B5EF4-FFF2-40B4-BE49-F238E27FC236}">
                <a16:creationId xmlns:a16="http://schemas.microsoft.com/office/drawing/2014/main" xmlns="" id="{9B0DF9DA-46A1-A093-DED6-289B9297B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2711" y="393940"/>
            <a:ext cx="1670652" cy="157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893047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is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Segoe UI</vt:lpstr>
      <vt:lpstr>Söhne</vt:lpstr>
      <vt:lpstr>Ofis Teması</vt:lpstr>
      <vt:lpstr>PowerPoint Presentation</vt:lpstr>
      <vt:lpstr>Main Points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Mansoor Gab</dc:creator>
  <cp:lastModifiedBy>DELL</cp:lastModifiedBy>
  <cp:revision>109</cp:revision>
  <dcterms:created xsi:type="dcterms:W3CDTF">2024-05-21T16:05:48Z</dcterms:created>
  <dcterms:modified xsi:type="dcterms:W3CDTF">2024-05-22T18:32:29Z</dcterms:modified>
</cp:coreProperties>
</file>