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3" r:id="rId5"/>
    <p:sldId id="294" r:id="rId6"/>
    <p:sldId id="296" r:id="rId7"/>
    <p:sldId id="297"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14"/>
  </p:normalViewPr>
  <p:slideViewPr>
    <p:cSldViewPr snapToGrid="0" snapToObjects="1">
      <p:cViewPr varScale="1">
        <p:scale>
          <a:sx n="93" d="100"/>
          <a:sy n="93" d="100"/>
        </p:scale>
        <p:origin x="216" y="624"/>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9/3/24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83576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9/3/24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9/3/24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9/3/24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9/3/24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9/3/24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9/3/24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9/3/24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9/3/24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9/3/24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9/3/24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9/3/24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9/3/24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www.google.com/"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figma.co/" TargetMode="External"/><Relationship Id="rId4" Type="http://schemas.openxmlformats.org/officeDocument/2006/relationships/hyperlink" Target="http://www.chatgpt.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8605034" y="1791328"/>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TITLE PAGE</a:t>
            </a:r>
            <a:endParaRPr lang="en-IN" b="1" u="sng"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475180" y="-187235"/>
            <a:ext cx="10363200" cy="1578809"/>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83457" y="1729225"/>
            <a:ext cx="7270410" cy="4992392"/>
          </a:xfrm>
          <a:prstGeom prst="rect">
            <a:avLst/>
          </a:prstGeom>
          <a:noFill/>
        </p:spPr>
        <p:txBody>
          <a:bodyPr wrap="square" rtlCol="0">
            <a:spAutoFit/>
          </a:bodyPr>
          <a:lstStyle/>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Problem Statement ID – SIH1598</a:t>
            </a:r>
          </a:p>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Problem Statement Title – Student Innovation </a:t>
            </a:r>
          </a:p>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Theme - Create an engaging web platform that vividly showcases and educates users about the diverse and rich cultural heritage of India through interactive and immersive features.</a:t>
            </a:r>
          </a:p>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Team ID – nnx5n87Dk0</a:t>
            </a:r>
          </a:p>
          <a:p>
            <a:pPr marL="285750" indent="-285750" algn="just">
              <a:lnSpc>
                <a:spcPct val="200000"/>
              </a:lnSpc>
              <a:buFont typeface="Arial" panose="020B0604020202020204" pitchFamily="34" charset="0"/>
              <a:buChar char="•"/>
            </a:pPr>
            <a:r>
              <a:rPr lang="en-US" b="1" u="sng" dirty="0">
                <a:latin typeface="Arial" panose="020B0604020202020204" pitchFamily="34" charset="0"/>
                <a:cs typeface="Arial" panose="020B0604020202020204" pitchFamily="34" charset="0"/>
              </a:rPr>
              <a:t>Team Name – Confused Coders</a:t>
            </a:r>
            <a:endParaRPr lang="en-IN" b="1" u="sng"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21299"/>
            <a:ext cx="2246575" cy="1149075"/>
          </a:xfrm>
          <a:prstGeom prst="rect">
            <a:avLst/>
          </a:prstGeom>
          <a:noFill/>
          <a:ln>
            <a:noFill/>
          </a:ln>
        </p:spPr>
      </p:pic>
      <p:pic>
        <p:nvPicPr>
          <p:cNvPr id="3" name="Picture 2">
            <a:extLst>
              <a:ext uri="{FF2B5EF4-FFF2-40B4-BE49-F238E27FC236}">
                <a16:creationId xmlns:a16="http://schemas.microsoft.com/office/drawing/2014/main" id="{335563AC-470D-20CE-6221-1DBA89D22D98}"/>
              </a:ext>
            </a:extLst>
          </p:cNvPr>
          <p:cNvPicPr>
            <a:picLocks noChangeAspect="1"/>
          </p:cNvPicPr>
          <p:nvPr/>
        </p:nvPicPr>
        <p:blipFill>
          <a:blip r:embed="rId4"/>
          <a:stretch>
            <a:fillRect/>
          </a:stretch>
        </p:blipFill>
        <p:spPr>
          <a:xfrm>
            <a:off x="10268706" y="5588651"/>
            <a:ext cx="1714513" cy="990607"/>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09600" y="724517"/>
            <a:ext cx="10972800" cy="807334"/>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56444" y="1662517"/>
            <a:ext cx="12191999" cy="4555093"/>
          </a:xfrm>
          <a:prstGeom prst="rect">
            <a:avLst/>
          </a:prstGeom>
          <a:noFill/>
          <a:ln w="9525">
            <a:noFill/>
            <a:miter lim="800000"/>
            <a:headEnd/>
            <a:tailEnd/>
          </a:ln>
        </p:spPr>
        <p:txBody>
          <a:bodyPr wrap="square">
            <a:spAutoFit/>
          </a:bodyPr>
          <a:lstStyle/>
          <a:p>
            <a:pPr marL="342900" indent="-342900" algn="ctr">
              <a:buFont typeface="Wingdings" panose="05000000000000000000" pitchFamily="2" charset="2"/>
              <a:buChar char="v"/>
            </a:pPr>
            <a:r>
              <a:rPr lang="en-US" sz="2000" b="1" u="sng" dirty="0">
                <a:solidFill>
                  <a:schemeClr val="tx2"/>
                </a:solidFill>
                <a:latin typeface="Arial" pitchFamily="34" charset="0"/>
                <a:cs typeface="Arial" pitchFamily="34" charset="0"/>
              </a:rPr>
              <a:t>Proposed Solution</a:t>
            </a:r>
            <a:endParaRPr lang="en-US" sz="2000" u="sng" dirty="0">
              <a:solidFill>
                <a:schemeClr val="tx2"/>
              </a:solidFill>
              <a:latin typeface="Arial" pitchFamily="34" charset="0"/>
              <a:cs typeface="Arial" pitchFamily="34" charset="0"/>
            </a:endParaRPr>
          </a:p>
          <a:p>
            <a:pPr marL="342900" indent="-342900" algn="just">
              <a:buFont typeface="Arial" panose="020B0604020202020204" pitchFamily="34" charset="0"/>
              <a:buChar char="•"/>
            </a:pPr>
            <a:r>
              <a:rPr lang="en-IN" sz="1200" dirty="0"/>
              <a:t>Our team is excited to present our web-based solution for the hackathon theme "Student Innovation: Ideas that Can Showcase Rich Cultural Heritages of India." We’ve developed an interactive and immersive web platform designed to celebrate and educate users about the diverse and vibrant cultural heritage of India.</a:t>
            </a:r>
          </a:p>
          <a:p>
            <a:r>
              <a:rPr lang="en-IN" sz="1200" b="1" dirty="0"/>
              <a:t>Project Highlights:</a:t>
            </a:r>
            <a:endParaRPr lang="en-IN" sz="1200" dirty="0"/>
          </a:p>
          <a:p>
            <a:pPr>
              <a:buFont typeface="+mj-lt"/>
              <a:buAutoNum type="arabicPeriod"/>
            </a:pPr>
            <a:r>
              <a:rPr lang="en-IN" sz="1200" b="1" dirty="0"/>
              <a:t>Interactive Web Platform:</a:t>
            </a:r>
            <a:endParaRPr lang="en-IN" sz="1200" dirty="0"/>
          </a:p>
          <a:p>
            <a:pPr marL="742950" lvl="1" indent="-285750">
              <a:buFont typeface="+mj-lt"/>
              <a:buAutoNum type="arabicPeriod"/>
            </a:pPr>
            <a:r>
              <a:rPr lang="en-IN" sz="1200" dirty="0"/>
              <a:t>We’ve created a user-friendly website that acts as a virtual gateway to India’s cultural treasures. The platform is designed to be accessible on both desktop and mobile devices, ensuring a seamless experience for all users.</a:t>
            </a:r>
          </a:p>
          <a:p>
            <a:pPr>
              <a:buFont typeface="+mj-lt"/>
              <a:buAutoNum type="arabicPeriod"/>
            </a:pPr>
            <a:r>
              <a:rPr lang="en-IN" sz="1200" b="1" dirty="0"/>
              <a:t>Rich and Diverse Content:</a:t>
            </a:r>
            <a:endParaRPr lang="en-IN" sz="1200" dirty="0"/>
          </a:p>
          <a:p>
            <a:pPr marL="742950" lvl="1" indent="-285750">
              <a:buFont typeface="+mj-lt"/>
              <a:buAutoNum type="arabicPeriod"/>
            </a:pPr>
            <a:r>
              <a:rPr lang="en-IN" sz="1200" dirty="0"/>
              <a:t>Our website features a wealth of content that includes detailed historical narratives, stunning images, informative videos, and virtual tours. Each section delves into different aspects of Indian heritage, including regional art forms, traditional music, festivals, and iconic landmarks.</a:t>
            </a:r>
          </a:p>
          <a:p>
            <a:pPr>
              <a:buFont typeface="+mj-lt"/>
              <a:buAutoNum type="arabicPeriod"/>
            </a:pPr>
            <a:r>
              <a:rPr lang="en-IN" sz="1200" b="1" dirty="0"/>
              <a:t>Innovative Features:</a:t>
            </a:r>
            <a:endParaRPr lang="en-IN" sz="1200" dirty="0"/>
          </a:p>
          <a:p>
            <a:pPr marL="742950" lvl="1" indent="-285750">
              <a:buFont typeface="+mj-lt"/>
              <a:buAutoNum type="arabicPeriod"/>
            </a:pPr>
            <a:r>
              <a:rPr lang="en-IN" sz="1200" b="1" dirty="0"/>
              <a:t>Interactive Maps:</a:t>
            </a:r>
            <a:r>
              <a:rPr lang="en-IN" sz="1200" dirty="0"/>
              <a:t> Users can explore different regions of India and discover their unique cultural attributes through an interactive map.</a:t>
            </a:r>
          </a:p>
          <a:p>
            <a:pPr marL="742950" lvl="1" indent="-285750">
              <a:buFont typeface="+mj-lt"/>
              <a:buAutoNum type="arabicPeriod"/>
            </a:pPr>
            <a:r>
              <a:rPr lang="en-IN" sz="1200" b="1" dirty="0"/>
              <a:t>Gamified Quizzes:</a:t>
            </a:r>
            <a:r>
              <a:rPr lang="en-IN" sz="1200" dirty="0"/>
              <a:t> Engage with the content through fun quizzes that test users’ knowledge about Indian traditions and history.</a:t>
            </a:r>
          </a:p>
          <a:p>
            <a:pPr marL="742950" lvl="1" indent="-285750">
              <a:buFont typeface="+mj-lt"/>
              <a:buAutoNum type="arabicPeriod"/>
            </a:pPr>
            <a:r>
              <a:rPr lang="en-IN" sz="1200" b="1" dirty="0"/>
              <a:t>Augmented Reality (AR) Artifacts:</a:t>
            </a:r>
            <a:r>
              <a:rPr lang="en-IN" sz="1200" dirty="0"/>
              <a:t> View and interact with virtual representations of historical artifacts and artworks.</a:t>
            </a:r>
          </a:p>
          <a:p>
            <a:pPr>
              <a:buFont typeface="+mj-lt"/>
              <a:buAutoNum type="arabicPeriod"/>
            </a:pPr>
            <a:r>
              <a:rPr lang="en-IN" sz="1200" b="1" dirty="0"/>
              <a:t>Educational Value:</a:t>
            </a:r>
            <a:endParaRPr lang="en-IN" sz="1200" dirty="0"/>
          </a:p>
          <a:p>
            <a:pPr marL="742950" lvl="1" indent="-285750">
              <a:buFont typeface="+mj-lt"/>
              <a:buAutoNum type="arabicPeriod"/>
            </a:pPr>
            <a:r>
              <a:rPr lang="en-IN" sz="1200" dirty="0"/>
              <a:t>Our platform is designed to educate users about India’s rich cultural tapestry. We’ve included detailed descriptions and historical context to enhance learning and appreciation.</a:t>
            </a:r>
          </a:p>
          <a:p>
            <a:pPr>
              <a:buFont typeface="+mj-lt"/>
              <a:buAutoNum type="arabicPeriod"/>
            </a:pPr>
            <a:r>
              <a:rPr lang="en-IN" sz="1200" b="1" dirty="0"/>
              <a:t>Cultural Sensitivity:</a:t>
            </a:r>
            <a:endParaRPr lang="en-IN" sz="1200" dirty="0"/>
          </a:p>
          <a:p>
            <a:pPr marL="742950" lvl="1" indent="-285750">
              <a:buFont typeface="+mj-lt"/>
              <a:buAutoNum type="arabicPeriod"/>
            </a:pPr>
            <a:r>
              <a:rPr lang="en-IN" sz="1200" dirty="0"/>
              <a:t>We’ve approached the project with the utmost respect for India’s diverse cultures. Each piece of content is carefully researched and presented to reflect the authenticity and richness of Indian heritage.</a:t>
            </a:r>
          </a:p>
          <a:p>
            <a:pPr>
              <a:buFont typeface="+mj-lt"/>
              <a:buAutoNum type="arabicPeriod"/>
            </a:pPr>
            <a:r>
              <a:rPr lang="en-IN" sz="1200" b="1" dirty="0"/>
              <a:t>User Experience (UX) Design:</a:t>
            </a:r>
            <a:endParaRPr lang="en-IN" sz="1200" dirty="0"/>
          </a:p>
          <a:p>
            <a:pPr marL="742950" lvl="1" indent="-285750">
              <a:buFont typeface="+mj-lt"/>
              <a:buAutoNum type="arabicPeriod"/>
            </a:pPr>
            <a:r>
              <a:rPr lang="en-IN" sz="1200" dirty="0"/>
              <a:t>The design is visually appealing and intuitive, with easy navigation to ensure users can effortlessly explore and enjoy the content. We’ve focused on creating a smooth and engaging user experience.</a:t>
            </a:r>
          </a:p>
          <a:p>
            <a:pPr marL="342900" indent="-342900" algn="just">
              <a:buFont typeface="Arial" panose="020B0604020202020204" pitchFamily="34" charset="0"/>
              <a:buChar char="•"/>
            </a:pPr>
            <a:endParaRPr lang="en-IN" dirty="0"/>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153533" y="107841"/>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Confused</a:t>
            </a:r>
          </a:p>
          <a:p>
            <a:pPr algn="ctr"/>
            <a:r>
              <a:rPr lang="en-US" sz="1400" dirty="0"/>
              <a:t>Coders</a:t>
            </a:r>
            <a:endParaRPr lang="en-IN" sz="1400"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2" name="Picture 1">
            <a:extLst>
              <a:ext uri="{FF2B5EF4-FFF2-40B4-BE49-F238E27FC236}">
                <a16:creationId xmlns:a16="http://schemas.microsoft.com/office/drawing/2014/main" id="{D7D9331F-5BC9-B8D6-573F-49C28A8A3836}"/>
              </a:ext>
            </a:extLst>
          </p:cNvPr>
          <p:cNvPicPr>
            <a:picLocks noChangeAspect="1"/>
          </p:cNvPicPr>
          <p:nvPr/>
        </p:nvPicPr>
        <p:blipFill>
          <a:blip r:embed="rId4"/>
          <a:stretch>
            <a:fillRect/>
          </a:stretch>
        </p:blipFill>
        <p:spPr>
          <a:xfrm>
            <a:off x="300872" y="167832"/>
            <a:ext cx="1397310" cy="807334"/>
          </a:xfrm>
          <a:prstGeom prst="rect">
            <a:avLst/>
          </a:prstGeom>
        </p:spPr>
      </p:pic>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609600" y="818358"/>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2533653"/>
            <a:ext cx="9385300" cy="3477875"/>
          </a:xfrm>
          <a:prstGeom prst="rect">
            <a:avLst/>
          </a:prstGeom>
          <a:noFill/>
          <a:ln w="9525">
            <a:noFill/>
            <a:miter lim="800000"/>
            <a:headEnd/>
            <a:tailEnd/>
          </a:ln>
        </p:spPr>
        <p:txBody>
          <a:bodyPr wrap="square">
            <a:spAutoFit/>
          </a:bodyPr>
          <a:lstStyle/>
          <a:p>
            <a:pPr>
              <a:buFont typeface="Arial" panose="020B0604020202020204" pitchFamily="34" charset="0"/>
              <a:buChar char="•"/>
            </a:pPr>
            <a:r>
              <a:rPr lang="en-IN" sz="2000" b="1" dirty="0"/>
              <a:t>Languages:</a:t>
            </a:r>
            <a:endParaRPr lang="en-IN" sz="2000" dirty="0"/>
          </a:p>
          <a:p>
            <a:pPr marL="742950" lvl="1" indent="-285750">
              <a:buFont typeface="Arial" panose="020B0604020202020204" pitchFamily="34" charset="0"/>
              <a:buChar char="•"/>
            </a:pPr>
            <a:r>
              <a:rPr lang="en-IN" sz="2000" b="1" dirty="0"/>
              <a:t>HTML5:</a:t>
            </a:r>
            <a:r>
              <a:rPr lang="en-IN" sz="2000" dirty="0"/>
              <a:t> For structuring the web content.</a:t>
            </a:r>
          </a:p>
          <a:p>
            <a:pPr marL="742950" lvl="1" indent="-285750">
              <a:buFont typeface="Arial" panose="020B0604020202020204" pitchFamily="34" charset="0"/>
              <a:buChar char="•"/>
            </a:pPr>
            <a:r>
              <a:rPr lang="en-IN" sz="2000" b="1" dirty="0"/>
              <a:t>CSS3:</a:t>
            </a:r>
            <a:r>
              <a:rPr lang="en-IN" sz="2000" dirty="0"/>
              <a:t> For styling and layout design.</a:t>
            </a:r>
          </a:p>
          <a:p>
            <a:pPr marL="742950" lvl="1" indent="-285750">
              <a:buFont typeface="Arial" panose="020B0604020202020204" pitchFamily="34" charset="0"/>
              <a:buChar char="•"/>
            </a:pPr>
            <a:r>
              <a:rPr lang="en-IN" sz="2000" b="1" dirty="0"/>
              <a:t>JavaScript:</a:t>
            </a:r>
            <a:r>
              <a:rPr lang="en-IN" sz="2000" dirty="0"/>
              <a:t> For interactive features and client-side scripting.</a:t>
            </a:r>
          </a:p>
          <a:p>
            <a:r>
              <a:rPr lang="en-IN" sz="2000" b="1" dirty="0"/>
              <a:t>Debugging Tools:</a:t>
            </a:r>
            <a:endParaRPr lang="en-IN" sz="2000" dirty="0"/>
          </a:p>
          <a:p>
            <a:pPr>
              <a:buFont typeface="Arial" panose="020B0604020202020204" pitchFamily="34" charset="0"/>
              <a:buChar char="•"/>
            </a:pPr>
            <a:r>
              <a:rPr lang="en-IN" sz="2000" b="1" dirty="0"/>
              <a:t>Chrome DevTools:</a:t>
            </a:r>
            <a:r>
              <a:rPr lang="en-IN" sz="2000" dirty="0"/>
              <a:t> For debugging and profiling JavaScript, CSS, and network performance.</a:t>
            </a:r>
          </a:p>
          <a:p>
            <a:r>
              <a:rPr lang="en-IN" sz="2000" b="1" dirty="0"/>
              <a:t>Monitoring &amp; Analytics:</a:t>
            </a:r>
            <a:endParaRPr lang="en-IN" sz="2000" dirty="0"/>
          </a:p>
          <a:p>
            <a:pPr>
              <a:buFont typeface="Arial" panose="020B0604020202020204" pitchFamily="34" charset="0"/>
              <a:buChar char="•"/>
            </a:pPr>
            <a:r>
              <a:rPr lang="en-IN" sz="2000" b="1" dirty="0"/>
              <a:t>Google Analytics:</a:t>
            </a:r>
            <a:r>
              <a:rPr lang="en-IN" sz="2000" dirty="0"/>
              <a:t> For tracking user interactions and engagement metrics.</a:t>
            </a:r>
          </a:p>
          <a:p>
            <a:pPr>
              <a:buFont typeface="Arial" panose="020B0604020202020204" pitchFamily="34" charset="0"/>
              <a:buChar char="•"/>
            </a:pPr>
            <a:r>
              <a:rPr lang="en-IN" sz="2000" b="1" dirty="0"/>
              <a:t>Sentry:</a:t>
            </a:r>
            <a:r>
              <a:rPr lang="en-IN" sz="2000" dirty="0"/>
              <a:t> For error monitoring and performance tracking.</a:t>
            </a:r>
          </a:p>
          <a:p>
            <a:pPr lvl="1"/>
            <a:endParaRPr lang="en-IN" sz="2000" dirty="0"/>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81920113-0C2D-D80C-55A8-0F5171233365}"/>
              </a:ext>
              <a:ext uri="{C183D7F6-B498-43B3-948B-1728B52AA6E4}">
                <adec:decorative xmlns:adec="http://schemas.microsoft.com/office/drawing/2017/decorative" val="0"/>
              </a:ext>
            </a:extLst>
          </p:cNvPr>
          <p:cNvSpPr/>
          <p:nvPr/>
        </p:nvSpPr>
        <p:spPr>
          <a:xfrm>
            <a:off x="2119243" y="167832"/>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Confused</a:t>
            </a:r>
          </a:p>
          <a:p>
            <a:pPr algn="ctr"/>
            <a:r>
              <a:rPr lang="en-US" sz="1400" dirty="0"/>
              <a:t>Coders</a:t>
            </a:r>
            <a:endParaRPr lang="en-IN" sz="1400" dirty="0"/>
          </a:p>
        </p:txBody>
      </p:sp>
      <p:pic>
        <p:nvPicPr>
          <p:cNvPr id="3" name="Picture 2">
            <a:extLst>
              <a:ext uri="{FF2B5EF4-FFF2-40B4-BE49-F238E27FC236}">
                <a16:creationId xmlns:a16="http://schemas.microsoft.com/office/drawing/2014/main" id="{E585F911-03C6-8F6C-D04D-85A5BCAAC8A9}"/>
              </a:ext>
            </a:extLst>
          </p:cNvPr>
          <p:cNvPicPr>
            <a:picLocks noChangeAspect="1"/>
          </p:cNvPicPr>
          <p:nvPr/>
        </p:nvPicPr>
        <p:blipFill>
          <a:blip r:embed="rId4"/>
          <a:stretch>
            <a:fillRect/>
          </a:stretch>
        </p:blipFill>
        <p:spPr>
          <a:xfrm>
            <a:off x="300872" y="167832"/>
            <a:ext cx="1397310" cy="807334"/>
          </a:xfrm>
          <a:prstGeom prst="rect">
            <a:avLst/>
          </a:prstGeom>
        </p:spPr>
      </p:pic>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2630128" y="975166"/>
            <a:ext cx="6931742"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485422" y="1706823"/>
            <a:ext cx="11096978" cy="3970318"/>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sz="2800" b="1" dirty="0"/>
              <a:t>Innovation:</a:t>
            </a:r>
            <a:r>
              <a:rPr lang="en-IN" sz="2800" dirty="0"/>
              <a:t> We believe our unique combination of interactive maps, gamified elements, and immersive VR/AR experiences sets our project apart.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sz="2800" b="1" dirty="0"/>
              <a:t>Content Quality:</a:t>
            </a:r>
            <a:r>
              <a:rPr lang="en-IN" sz="2800" dirty="0"/>
              <a:t> Our content is curated to provide accurate, engaging, and educational insights into India’s cultural heritage. </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IN" sz="2800" b="1" dirty="0"/>
              <a:t>User Experience:</a:t>
            </a:r>
            <a:r>
              <a:rPr lang="en-IN" sz="2800" dirty="0"/>
              <a:t> We’ve prioritized an intuitive design to ensure a seamless and enjoyable user experience. </a:t>
            </a:r>
            <a:r>
              <a:rPr lang="en-IN" sz="2800" b="1" dirty="0"/>
              <a:t>Educational Impact:</a:t>
            </a:r>
            <a:r>
              <a:rPr lang="en-IN" sz="2800" dirty="0"/>
              <a:t> Our platform is designed to be a valuable educational resource that enhances users’ knowledge of Indian culture.</a:t>
            </a: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403D05E2-7851-69CB-B664-DF41D92C8BAF}"/>
              </a:ext>
              <a:ext uri="{C183D7F6-B498-43B3-948B-1728B52AA6E4}">
                <adec:decorative xmlns:adec="http://schemas.microsoft.com/office/drawing/2017/decorative" val="0"/>
              </a:ext>
            </a:extLst>
          </p:cNvPr>
          <p:cNvSpPr/>
          <p:nvPr/>
        </p:nvSpPr>
        <p:spPr>
          <a:xfrm>
            <a:off x="2119243" y="167832"/>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Confused</a:t>
            </a:r>
          </a:p>
          <a:p>
            <a:pPr algn="ctr"/>
            <a:r>
              <a:rPr lang="en-US" sz="1400" dirty="0"/>
              <a:t>Coders</a:t>
            </a:r>
            <a:endParaRPr lang="en-IN" sz="1400" dirty="0"/>
          </a:p>
        </p:txBody>
      </p:sp>
      <p:pic>
        <p:nvPicPr>
          <p:cNvPr id="3" name="Picture 2">
            <a:extLst>
              <a:ext uri="{FF2B5EF4-FFF2-40B4-BE49-F238E27FC236}">
                <a16:creationId xmlns:a16="http://schemas.microsoft.com/office/drawing/2014/main" id="{EE3BA01C-1B5B-511E-D921-373F76AA8BEF}"/>
              </a:ext>
            </a:extLst>
          </p:cNvPr>
          <p:cNvPicPr>
            <a:picLocks noChangeAspect="1"/>
          </p:cNvPicPr>
          <p:nvPr/>
        </p:nvPicPr>
        <p:blipFill>
          <a:blip r:embed="rId4"/>
          <a:stretch>
            <a:fillRect/>
          </a:stretch>
        </p:blipFill>
        <p:spPr>
          <a:xfrm>
            <a:off x="300872" y="167832"/>
            <a:ext cx="1397310" cy="807334"/>
          </a:xfrm>
          <a:prstGeom prst="rect">
            <a:avLst/>
          </a:prstGeom>
        </p:spPr>
      </p:pic>
    </p:spTree>
    <p:extLst>
      <p:ext uri="{BB962C8B-B14F-4D97-AF65-F5344CB8AC3E}">
        <p14:creationId xmlns:p14="http://schemas.microsoft.com/office/powerpoint/2010/main" val="375338791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600" y="11829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117600" y="2325909"/>
            <a:ext cx="9385300" cy="2677656"/>
          </a:xfrm>
          <a:prstGeom prst="rect">
            <a:avLst/>
          </a:prstGeom>
          <a:noFill/>
          <a:ln w="9525">
            <a:noFill/>
            <a:miter lim="800000"/>
            <a:headEnd/>
            <a:tailEnd/>
          </a:ln>
        </p:spPr>
        <p:txBody>
          <a:bodyPr wrap="square">
            <a:spAutoFit/>
          </a:bodyPr>
          <a:lstStyle/>
          <a:p>
            <a:pPr>
              <a:buFont typeface="Arial" panose="020B0604020202020204" pitchFamily="34" charset="0"/>
              <a:buChar char="•"/>
            </a:pPr>
            <a:r>
              <a:rPr lang="en-IN" sz="2800" b="1" dirty="0"/>
              <a:t>Educational Outreach:</a:t>
            </a:r>
            <a:r>
              <a:rPr lang="en-IN" sz="2800" dirty="0"/>
              <a:t> Our web platform provides an engaging way for users to learn about and appreciate the diverse cultural heritage of India.</a:t>
            </a:r>
          </a:p>
          <a:p>
            <a:pPr>
              <a:buFont typeface="Arial" panose="020B0604020202020204" pitchFamily="34" charset="0"/>
              <a:buChar char="•"/>
            </a:pPr>
            <a:r>
              <a:rPr lang="en-IN" sz="2800" b="1" dirty="0"/>
              <a:t>Global Accessibility:</a:t>
            </a:r>
            <a:r>
              <a:rPr lang="en-IN" sz="2800" dirty="0"/>
              <a:t> By making India’s cultural heritage accessible online, we aim to foster greater understanding and appreciation among a global audience.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1F619D57-F053-D9B4-9247-5F0E0F69FA8E}"/>
              </a:ext>
              <a:ext uri="{C183D7F6-B498-43B3-948B-1728B52AA6E4}">
                <adec:decorative xmlns:adec="http://schemas.microsoft.com/office/drawing/2017/decorative" val="0"/>
              </a:ext>
            </a:extLst>
          </p:cNvPr>
          <p:cNvSpPr/>
          <p:nvPr/>
        </p:nvSpPr>
        <p:spPr>
          <a:xfrm>
            <a:off x="1959223" y="375575"/>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400" dirty="0"/>
              <a:t>Confused Coders</a:t>
            </a:r>
          </a:p>
        </p:txBody>
      </p:sp>
      <p:pic>
        <p:nvPicPr>
          <p:cNvPr id="3" name="Picture 2">
            <a:extLst>
              <a:ext uri="{FF2B5EF4-FFF2-40B4-BE49-F238E27FC236}">
                <a16:creationId xmlns:a16="http://schemas.microsoft.com/office/drawing/2014/main" id="{484CD51C-0F8D-21EC-D8ED-AA66C620EF1F}"/>
              </a:ext>
            </a:extLst>
          </p:cNvPr>
          <p:cNvPicPr>
            <a:picLocks noChangeAspect="1"/>
          </p:cNvPicPr>
          <p:nvPr/>
        </p:nvPicPr>
        <p:blipFill>
          <a:blip r:embed="rId4"/>
          <a:stretch>
            <a:fillRect/>
          </a:stretch>
        </p:blipFill>
        <p:spPr>
          <a:xfrm>
            <a:off x="320537" y="78558"/>
            <a:ext cx="1397310" cy="807334"/>
          </a:xfrm>
          <a:prstGeom prst="rect">
            <a:avLst/>
          </a:prstGeom>
        </p:spPr>
      </p:pic>
    </p:spTree>
    <p:extLst>
      <p:ext uri="{BB962C8B-B14F-4D97-AF65-F5344CB8AC3E}">
        <p14:creationId xmlns:p14="http://schemas.microsoft.com/office/powerpoint/2010/main" val="2997144140"/>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a:xfrm>
            <a:off x="609599" y="1230451"/>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2795263"/>
            <a:ext cx="9385300" cy="1815882"/>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hlinkClick r:id="rId3"/>
              </a:rPr>
              <a:t>www.google.com</a:t>
            </a:r>
            <a:endParaRPr lang="en-US" sz="28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hlinkClick r:id="rId4"/>
              </a:rPr>
              <a:t>www.chatgpt.com</a:t>
            </a:r>
            <a:endPar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dirty="0">
                <a:solidFill>
                  <a:prstClr val="black"/>
                </a:solidFill>
                <a:latin typeface="Arial" pitchFamily="34" charset="0"/>
                <a:cs typeface="Arial" pitchFamily="34" charset="0"/>
                <a:hlinkClick r:id="rId5"/>
              </a:rPr>
              <a:t>w</a:t>
            </a:r>
            <a:r>
              <a:rPr kumimoji="0" lang="en-US" sz="2800" b="0" i="0" u="none" strike="noStrike" kern="1200" cap="none" spc="0" normalizeH="0" baseline="0" dirty="0">
                <a:ln>
                  <a:noFill/>
                </a:ln>
                <a:solidFill>
                  <a:prstClr val="black"/>
                </a:solidFill>
                <a:effectLst/>
                <a:uLnTx/>
                <a:uFillTx/>
                <a:latin typeface="Arial" pitchFamily="34" charset="0"/>
                <a:cs typeface="Arial" pitchFamily="34" charset="0"/>
                <a:hlinkClick r:id="rId5"/>
              </a:rPr>
              <a:t>ww.figma.co</a:t>
            </a:r>
            <a:endPar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6">
            <a:alphaModFix/>
          </a:blip>
          <a:srcRect/>
          <a:stretch/>
        </p:blipFill>
        <p:spPr>
          <a:xfrm>
            <a:off x="9803911" y="81376"/>
            <a:ext cx="2246575" cy="1149075"/>
          </a:xfrm>
          <a:prstGeom prst="rect">
            <a:avLst/>
          </a:prstGeom>
          <a:noFill/>
          <a:ln>
            <a:noFill/>
          </a:ln>
        </p:spPr>
      </p:pic>
      <p:sp>
        <p:nvSpPr>
          <p:cNvPr id="2" name="Oval 1" descr="Your startup LOGO">
            <a:extLst>
              <a:ext uri="{FF2B5EF4-FFF2-40B4-BE49-F238E27FC236}">
                <a16:creationId xmlns:a16="http://schemas.microsoft.com/office/drawing/2014/main" id="{472FDBDF-B3B0-A0F5-667E-0FAA88F12CB1}"/>
              </a:ext>
              <a:ext uri="{C183D7F6-B498-43B3-948B-1728B52AA6E4}">
                <adec:decorative xmlns:adec="http://schemas.microsoft.com/office/drawing/2017/decorative" val="0"/>
              </a:ext>
            </a:extLst>
          </p:cNvPr>
          <p:cNvSpPr/>
          <p:nvPr/>
        </p:nvSpPr>
        <p:spPr>
          <a:xfrm>
            <a:off x="2119243" y="130830"/>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400" dirty="0"/>
              <a:t>Confused</a:t>
            </a:r>
          </a:p>
          <a:p>
            <a:pPr algn="ctr"/>
            <a:r>
              <a:rPr lang="en-US" sz="1400" dirty="0"/>
              <a:t>Coders</a:t>
            </a:r>
            <a:endParaRPr lang="en-IN" sz="1400" dirty="0"/>
          </a:p>
        </p:txBody>
      </p:sp>
      <p:pic>
        <p:nvPicPr>
          <p:cNvPr id="3" name="Picture 2">
            <a:extLst>
              <a:ext uri="{FF2B5EF4-FFF2-40B4-BE49-F238E27FC236}">
                <a16:creationId xmlns:a16="http://schemas.microsoft.com/office/drawing/2014/main" id="{9CAC7524-A22F-0922-6C9E-0B2B2573FEA4}"/>
              </a:ext>
            </a:extLst>
          </p:cNvPr>
          <p:cNvPicPr>
            <a:picLocks noChangeAspect="1"/>
          </p:cNvPicPr>
          <p:nvPr/>
        </p:nvPicPr>
        <p:blipFill>
          <a:blip r:embed="rId7"/>
          <a:stretch>
            <a:fillRect/>
          </a:stretch>
        </p:blipFill>
        <p:spPr>
          <a:xfrm>
            <a:off x="320537" y="78558"/>
            <a:ext cx="1397310" cy="807334"/>
          </a:xfrm>
          <a:prstGeom prst="rect">
            <a:avLst/>
          </a:prstGeom>
        </p:spPr>
      </p:pic>
    </p:spTree>
    <p:extLst>
      <p:ext uri="{BB962C8B-B14F-4D97-AF65-F5344CB8AC3E}">
        <p14:creationId xmlns:p14="http://schemas.microsoft.com/office/powerpoint/2010/main" val="391678861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Round Diagonal Corner Rectangle 2"/>
          <p:cNvSpPr/>
          <p:nvPr/>
        </p:nvSpPr>
        <p:spPr>
          <a:xfrm>
            <a:off x="0" y="1791032"/>
            <a:ext cx="12192000" cy="4319200"/>
          </a:xfrm>
          <a:prstGeom prst="round2DiagRect">
            <a:avLst/>
          </a:prstGeom>
          <a:solidFill>
            <a:schemeClr val="accent1">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Google Shape;100;p3"/>
          <p:cNvSpPr txBox="1"/>
          <p:nvPr/>
        </p:nvSpPr>
        <p:spPr>
          <a:xfrm>
            <a:off x="367832" y="1915454"/>
            <a:ext cx="11764736" cy="4070356"/>
          </a:xfrm>
          <a:prstGeom prst="rect">
            <a:avLst/>
          </a:prstGeom>
          <a:noFill/>
          <a:ln>
            <a:noFill/>
          </a:ln>
        </p:spPr>
        <p:txBody>
          <a:bodyPr spcFirstLastPara="1" wrap="square" lIns="91425" tIns="45700" rIns="91425" bIns="45700" anchor="t" anchorCtr="0">
            <a:noAutofit/>
          </a:bodyPr>
          <a:lstStyle/>
          <a:p>
            <a:pPr marL="514350" marR="0" lvl="0" indent="-514350" algn="just" rtl="0">
              <a:lnSpc>
                <a:spcPct val="90000"/>
              </a:lnSpc>
              <a:spcBef>
                <a:spcPts val="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Kindly keep the maximum slides limit up to six </a:t>
            </a: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(6). </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Including the </a:t>
            </a:r>
            <a:r>
              <a:rPr lang="en-US" b="1" i="0" u="none" strike="noStrike" cap="none">
                <a:solidFill>
                  <a:schemeClr val="dk1"/>
                </a:solidFill>
                <a:latin typeface="Arial" panose="020B0604020202020204" pitchFamily="34" charset="0"/>
                <a:ea typeface="Calibri"/>
                <a:cs typeface="Arial" panose="020B0604020202020204" pitchFamily="34" charset="0"/>
                <a:sym typeface="Calibri"/>
              </a:rPr>
              <a:t>title slide)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Try to avoid paragraphs and post your idea in points /diagrams / Infographics /pictures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Keep your explanation precise and easy to understand</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Idea should be unique and novel. </a:t>
            </a:r>
            <a:endParaRPr b="1" dirty="0">
              <a:latin typeface="Arial" panose="020B0604020202020204" pitchFamily="34" charset="0"/>
              <a:cs typeface="Arial" panose="020B0604020202020204" pitchFamily="34" charset="0"/>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can only use provided </a:t>
            </a:r>
            <a:r>
              <a:rPr lang="en-US" b="1" dirty="0">
                <a:solidFill>
                  <a:schemeClr val="dk1"/>
                </a:solidFill>
                <a:latin typeface="Arial" panose="020B0604020202020204" pitchFamily="34" charset="0"/>
                <a:ea typeface="Calibri"/>
                <a:cs typeface="Arial" panose="020B0604020202020204" pitchFamily="34" charset="0"/>
                <a:sym typeface="Calibri"/>
              </a:rPr>
              <a:t>template</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for making the </a:t>
            </a:r>
            <a:r>
              <a:rPr lang="en-US" b="1" dirty="0">
                <a:solidFill>
                  <a:schemeClr val="dk1"/>
                </a:solidFill>
                <a:latin typeface="Arial" panose="020B0604020202020204" pitchFamily="34" charset="0"/>
                <a:ea typeface="Calibri"/>
                <a:cs typeface="Arial" panose="020B0604020202020204" pitchFamily="34" charset="0"/>
                <a:sym typeface="Calibri"/>
              </a:rPr>
              <a:t>PPT</a:t>
            </a: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 without changing the idea details pointers (mentioned in previous slides).</a:t>
            </a: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514350" marR="0" lvl="0" indent="-514350" algn="just" rtl="0">
              <a:lnSpc>
                <a:spcPct val="90000"/>
              </a:lnSpc>
              <a:spcBef>
                <a:spcPts val="1000"/>
              </a:spcBef>
              <a:spcAft>
                <a:spcPts val="0"/>
              </a:spcAft>
              <a:buClr>
                <a:schemeClr val="dk1"/>
              </a:buClr>
              <a:buSzPct val="100000"/>
              <a:buFont typeface="Calibri"/>
              <a:buAutoNum type="arabicPeriod"/>
            </a:pPr>
            <a:r>
              <a:rPr lang="en-US" b="1" i="0" u="none" strike="noStrike" cap="none" dirty="0">
                <a:solidFill>
                  <a:schemeClr val="dk1"/>
                </a:solidFill>
                <a:latin typeface="Arial" panose="020B0604020202020204" pitchFamily="34" charset="0"/>
                <a:ea typeface="Calibri"/>
                <a:cs typeface="Arial" panose="020B0604020202020204" pitchFamily="34" charset="0"/>
                <a:sym typeface="Calibri"/>
              </a:rPr>
              <a:t>You need to save the file in PDF and upload the same on portal. No PPT, Word Doc or any other format will be supported.</a:t>
            </a:r>
            <a:endParaRPr b="1" dirty="0">
              <a:latin typeface="Arial" panose="020B0604020202020204" pitchFamily="34" charset="0"/>
              <a:cs typeface="Arial" panose="020B0604020202020204" pitchFamily="34" charset="0"/>
            </a:endParaRPr>
          </a:p>
          <a:p>
            <a:pPr marL="514350" marR="0" lvl="0" indent="-349885" algn="just" rtl="0">
              <a:lnSpc>
                <a:spcPct val="90000"/>
              </a:lnSpc>
              <a:spcBef>
                <a:spcPts val="1000"/>
              </a:spcBef>
              <a:spcAft>
                <a:spcPts val="0"/>
              </a:spcAft>
              <a:buClr>
                <a:schemeClr val="dk1"/>
              </a:buClr>
              <a:buSzPct val="100000"/>
              <a:buFont typeface="Calibri"/>
              <a:buNone/>
            </a:pPr>
            <a:endParaRPr b="1" i="0" u="none" strike="noStrike" cap="none" dirty="0">
              <a:solidFill>
                <a:schemeClr val="dk1"/>
              </a:solidFill>
              <a:latin typeface="Arial" panose="020B0604020202020204" pitchFamily="34" charset="0"/>
              <a:ea typeface="Calibri"/>
              <a:cs typeface="Arial" panose="020B0604020202020204" pitchFamily="34" charset="0"/>
              <a:sym typeface="Calibri"/>
            </a:endParaRPr>
          </a:p>
          <a:p>
            <a:pPr marL="0" marR="0" lvl="0" indent="0" algn="just" rtl="0">
              <a:lnSpc>
                <a:spcPct val="90000"/>
              </a:lnSpc>
              <a:spcBef>
                <a:spcPts val="1000"/>
              </a:spcBef>
              <a:spcAft>
                <a:spcPts val="0"/>
              </a:spcAft>
              <a:buClr>
                <a:schemeClr val="dk1"/>
              </a:buClr>
              <a:buSzPct val="100000"/>
              <a:buFont typeface="Arial"/>
              <a:buNone/>
            </a:pPr>
            <a:r>
              <a:rPr lang="en-US" b="1" i="0" u="none" strike="noStrike" cap="none" dirty="0">
                <a:solidFill>
                  <a:srgbClr val="C00000"/>
                </a:solidFill>
                <a:latin typeface="Arial" panose="020B0604020202020204" pitchFamily="34" charset="0"/>
                <a:ea typeface="Calibri"/>
                <a:cs typeface="Arial" panose="020B0604020202020204" pitchFamily="34" charset="0"/>
                <a:sym typeface="Calibri"/>
              </a:rPr>
              <a:t>Note - You can delete this slide (Important Pointers) when you upload the details of your idea on SIH portal.</a:t>
            </a:r>
            <a:endParaRPr b="1" dirty="0">
              <a:solidFill>
                <a:srgbClr val="C00000"/>
              </a:solidFill>
              <a:latin typeface="Arial" panose="020B0604020202020204" pitchFamily="34" charset="0"/>
              <a:cs typeface="Arial" panose="020B0604020202020204" pitchFamily="34" charset="0"/>
            </a:endParaRPr>
          </a:p>
          <a:p>
            <a:pPr marL="914400" marR="0" lvl="1" indent="-316230" algn="just" rtl="0">
              <a:lnSpc>
                <a:spcPct val="90000"/>
              </a:lnSpc>
              <a:spcBef>
                <a:spcPts val="500"/>
              </a:spcBef>
              <a:spcAft>
                <a:spcPts val="0"/>
              </a:spcAft>
              <a:buClr>
                <a:schemeClr val="dk1"/>
              </a:buClr>
              <a:buSzPct val="100000"/>
              <a:buFont typeface="Calibri"/>
              <a:buNone/>
            </a:pPr>
            <a:endParaRPr sz="2000" b="1" i="0" u="none" strike="noStrike" cap="none" dirty="0">
              <a:solidFill>
                <a:schemeClr val="dk1"/>
              </a:solidFill>
              <a:latin typeface="Arial" panose="020B0604020202020204" pitchFamily="34" charset="0"/>
              <a:ea typeface="Calibri"/>
              <a:cs typeface="Arial" panose="020B0604020202020204" pitchFamily="34" charset="0"/>
              <a:sym typeface="Calibri"/>
            </a:endParaRPr>
          </a:p>
        </p:txBody>
      </p:sp>
      <p:sp>
        <p:nvSpPr>
          <p:cNvPr id="4" name="TextBox 3"/>
          <p:cNvSpPr txBox="1"/>
          <p:nvPr/>
        </p:nvSpPr>
        <p:spPr>
          <a:xfrm>
            <a:off x="1393371" y="107066"/>
            <a:ext cx="841054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IMPORTANT INSTRUCTIONS</a:t>
            </a:r>
            <a:endParaRPr lang="en-IN"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02343" y="1181900"/>
            <a:ext cx="9557657" cy="341632"/>
          </a:xfrm>
          <a:prstGeom prst="rect">
            <a:avLst/>
          </a:prstGeom>
          <a:noFill/>
        </p:spPr>
        <p:txBody>
          <a:bodyPr wrap="square" rtlCol="0">
            <a:spAutoFit/>
          </a:bodyPr>
          <a:lstStyle/>
          <a:p>
            <a:pPr algn="just">
              <a:lnSpc>
                <a:spcPct val="90000"/>
              </a:lnSpc>
              <a:spcBef>
                <a:spcPts val="1000"/>
              </a:spcBef>
              <a:spcAft>
                <a:spcPts val="0"/>
              </a:spcAft>
              <a:buClr>
                <a:schemeClr val="dk1"/>
              </a:buClr>
              <a:buSzPct val="100000"/>
            </a:pPr>
            <a:r>
              <a:rPr lang="en-US" b="1" dirty="0">
                <a:solidFill>
                  <a:schemeClr val="dk1"/>
                </a:solidFill>
                <a:latin typeface="Arial" panose="020B0604020202020204" pitchFamily="34" charset="0"/>
                <a:ea typeface="Calibri"/>
                <a:cs typeface="Arial" panose="020B0604020202020204" pitchFamily="34" charset="0"/>
              </a:rPr>
              <a:t>Please ensure below pointers are met while submitting the Idea PPT:</a:t>
            </a:r>
            <a:endParaRPr lang="en-IN" b="1" dirty="0">
              <a:solidFill>
                <a:schemeClr val="dk1"/>
              </a:solidFill>
              <a:latin typeface="Arial" panose="020B0604020202020204" pitchFamily="34" charset="0"/>
              <a:ea typeface="Calibri"/>
              <a:cs typeface="Arial" panose="020B0604020202020204" pitchFamily="34" charset="0"/>
            </a:endParaRPr>
          </a:p>
        </p:txBody>
      </p:sp>
      <p:pic>
        <p:nvPicPr>
          <p:cNvPr id="9" name="Picture 8">
            <a:extLst>
              <a:ext uri="{FF2B5EF4-FFF2-40B4-BE49-F238E27FC236}">
                <a16:creationId xmlns:a16="http://schemas.microsoft.com/office/drawing/2014/main" id="{407C591D-6661-944B-834C-5A9157BE9581}"/>
              </a:ext>
            </a:extLst>
          </p:cNvPr>
          <p:cNvPicPr>
            <a:picLocks noChangeAspect="1"/>
          </p:cNvPicPr>
          <p:nvPr/>
        </p:nvPicPr>
        <p:blipFill>
          <a:blip r:embed="rId4"/>
          <a:stretch>
            <a:fillRect/>
          </a:stretch>
        </p:blipFill>
        <p:spPr>
          <a:xfrm>
            <a:off x="320537" y="78558"/>
            <a:ext cx="1397310" cy="807334"/>
          </a:xfrm>
          <a:prstGeom prst="rect">
            <a:avLst/>
          </a:prstGeom>
        </p:spPr>
      </p:pic>
    </p:spTree>
    <p:extLst>
      <p:ext uri="{BB962C8B-B14F-4D97-AF65-F5344CB8AC3E}">
        <p14:creationId xmlns:p14="http://schemas.microsoft.com/office/powerpoint/2010/main" val="1588084416"/>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8122</TotalTime>
  <Words>795</Words>
  <Application>Microsoft Macintosh PowerPoint</Application>
  <PresentationFormat>Widescreen</PresentationFormat>
  <Paragraphs>85</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Om Godhani</cp:lastModifiedBy>
  <cp:revision>150</cp:revision>
  <dcterms:created xsi:type="dcterms:W3CDTF">2013-12-12T18:46:50Z</dcterms:created>
  <dcterms:modified xsi:type="dcterms:W3CDTF">2024-09-03T04:54:02Z</dcterms:modified>
  <cp:category/>
</cp:coreProperties>
</file>