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3" r:id="rId6"/>
    <p:sldId id="264" r:id="rId7"/>
    <p:sldId id="258" r:id="rId8"/>
    <p:sldId id="259" r:id="rId9"/>
    <p:sldId id="260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Foreign Direct Investment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783" y="4672739"/>
            <a:ext cx="6253317" cy="1021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Manthan Sharma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822AF-2D52-9BE3-7C3E-673CBBA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05DAA-54A3-BA6F-30A0-C2F5379D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Investment is a game of understanding historic data of investment objects under different events but it is still a game of chances to minimize the risk we apply analytics to find the equilibrium investment.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To understand the Foreign direct investment in India for the last 17 years from 2000-01 to 2016-17. This dataset contains sector and financial year-wise data of FDI in India Sector-wise investment analysis Year-wise investment analysis.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Find key metrics and factors and show the meaningful relationships between attributes. Do your own research and come up with your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75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1231D5-127A-3B79-F5C3-6672D6DE693F}"/>
              </a:ext>
            </a:extLst>
          </p:cNvPr>
          <p:cNvSpPr/>
          <p:nvPr/>
        </p:nvSpPr>
        <p:spPr>
          <a:xfrm>
            <a:off x="1794710" y="1259175"/>
            <a:ext cx="8602579" cy="43396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Dashboard Analysis</a:t>
            </a:r>
          </a:p>
        </p:txBody>
      </p:sp>
    </p:spTree>
    <p:extLst>
      <p:ext uri="{BB962C8B-B14F-4D97-AF65-F5344CB8AC3E}">
        <p14:creationId xmlns:p14="http://schemas.microsoft.com/office/powerpoint/2010/main" val="40926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9590CB-7716-9CA5-AEA1-899DA3871D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632" y="202130"/>
            <a:ext cx="11704319" cy="74453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EF1FA-385E-D1B0-6AA5-F36565AA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6" y="1241658"/>
            <a:ext cx="7609312" cy="4578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D974EC-6115-FD95-AD58-1DA824540913}"/>
              </a:ext>
            </a:extLst>
          </p:cNvPr>
          <p:cNvSpPr txBox="1"/>
          <p:nvPr/>
        </p:nvSpPr>
        <p:spPr>
          <a:xfrm>
            <a:off x="7969718" y="1638006"/>
            <a:ext cx="3888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+mj-lt"/>
              </a:rPr>
              <a:t>Foreign Direct Investment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3D86-7519-613C-A9FB-0F6C8E00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754686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AFD784A-044A-33A3-A76B-D8D07979B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07" y="2007671"/>
            <a:ext cx="5801535" cy="39248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332F-966C-480D-48EB-0937810F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784678"/>
            <a:ext cx="3517567" cy="306450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Services Sector stood with the highest FDI of Rs 3,16,347.59 Crores.</a:t>
            </a:r>
          </a:p>
          <a:p>
            <a:r>
              <a:rPr lang="en-IN" dirty="0"/>
              <a:t>Out of all the 63 FDIs, Services Sector accounted for 17.65% of </a:t>
            </a:r>
            <a:r>
              <a:rPr lang="en-IN" dirty="0" err="1"/>
              <a:t>th</a:t>
            </a:r>
            <a:r>
              <a:rPr lang="en-IN" dirty="0"/>
              <a:t> total amount invested.</a:t>
            </a:r>
          </a:p>
          <a:p>
            <a:r>
              <a:rPr lang="en-IN" dirty="0"/>
              <a:t>COIR accounted for the least FDI with an amount of only Rs 21.64 Crores.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BCDDF-B74F-F682-11E1-A8E93C4024DE}"/>
              </a:ext>
            </a:extLst>
          </p:cNvPr>
          <p:cNvSpPr txBox="1"/>
          <p:nvPr/>
        </p:nvSpPr>
        <p:spPr>
          <a:xfrm>
            <a:off x="2194560" y="3214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19BD6-EC54-13DF-0DC6-9E696CE5ABF1}"/>
              </a:ext>
            </a:extLst>
          </p:cNvPr>
          <p:cNvSpPr txBox="1"/>
          <p:nvPr/>
        </p:nvSpPr>
        <p:spPr>
          <a:xfrm>
            <a:off x="4812631" y="172402"/>
            <a:ext cx="4446872" cy="76944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FDIs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Sectors</a:t>
            </a:r>
          </a:p>
        </p:txBody>
      </p:sp>
    </p:spTree>
    <p:extLst>
      <p:ext uri="{BB962C8B-B14F-4D97-AF65-F5344CB8AC3E}">
        <p14:creationId xmlns:p14="http://schemas.microsoft.com/office/powerpoint/2010/main" val="311145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651-6773-3A7A-284E-FA3308A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581432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2B5685-12D6-E244-00E2-4754A18E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52" y="1848051"/>
            <a:ext cx="6431045" cy="3362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D9BC-EB2D-C227-EF6E-0A51D3172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581037"/>
            <a:ext cx="3517567" cy="306450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FDI graph tended up between </a:t>
            </a:r>
            <a:r>
              <a:rPr lang="en-IN" dirty="0" err="1"/>
              <a:t>between</a:t>
            </a:r>
            <a:r>
              <a:rPr lang="en-IN" dirty="0"/>
              <a:t> the year 2000 and 2011.</a:t>
            </a:r>
          </a:p>
          <a:p>
            <a:r>
              <a:rPr lang="en-IN" dirty="0"/>
              <a:t>FDI (Rs Crores) started tending up in the month of June, 2005, rising by 586.25% in 6.50 years.</a:t>
            </a:r>
          </a:p>
          <a:p>
            <a:r>
              <a:rPr lang="en-IN" dirty="0"/>
              <a:t>FDI ($ millions) jumped from 3218.69 to 35,120.78 during it’s steepest incline between May, 2004 and December, 2011.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3C559-0FD0-CE05-0586-F09754B339E5}"/>
              </a:ext>
            </a:extLst>
          </p:cNvPr>
          <p:cNvSpPr txBox="1"/>
          <p:nvPr/>
        </p:nvSpPr>
        <p:spPr>
          <a:xfrm>
            <a:off x="4812630" y="172402"/>
            <a:ext cx="4985887" cy="707886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Total FDIs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42292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651-6773-3A7A-284E-FA3308A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581432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D9BC-EB2D-C227-EF6E-0A51D3172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581037"/>
            <a:ext cx="3517567" cy="306450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Top 5 FDIs were from –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Services Sector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Computer Software and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Telecommunications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Construction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Automobile Industry</a:t>
            </a:r>
          </a:p>
          <a:p>
            <a:r>
              <a:rPr lang="en-IN" dirty="0"/>
              <a:t>Out of which Services Sector accounted for 39.92% of the total Investments.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3C559-0FD0-CE05-0586-F09754B339E5}"/>
              </a:ext>
            </a:extLst>
          </p:cNvPr>
          <p:cNvSpPr txBox="1"/>
          <p:nvPr/>
        </p:nvSpPr>
        <p:spPr>
          <a:xfrm>
            <a:off x="4812630" y="172402"/>
            <a:ext cx="5265021" cy="707886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F0302020204030204"/>
                <a:ea typeface="+mn-ea"/>
                <a:cs typeface="+mn-cs"/>
              </a:rPr>
              <a:t>Top 5 FDIs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F0302020204030204"/>
                <a:ea typeface="+mn-ea"/>
                <a:cs typeface="+mn-cs"/>
              </a:rPr>
              <a:t>By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F0302020204030204"/>
                <a:ea typeface="+mn-ea"/>
                <a:cs typeface="+mn-cs"/>
              </a:rPr>
              <a:t> Sector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C18E33-3C01-82A4-9738-C77B3860D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71" y="1669006"/>
            <a:ext cx="5792008" cy="3581900"/>
          </a:xfrm>
        </p:spPr>
      </p:pic>
    </p:spTree>
    <p:extLst>
      <p:ext uri="{BB962C8B-B14F-4D97-AF65-F5344CB8AC3E}">
        <p14:creationId xmlns:p14="http://schemas.microsoft.com/office/powerpoint/2010/main" val="381756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8E6D6-57F4-234A-E737-E2854BD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D2E01-50D5-3F4E-8317-D0503704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Services Sector stood with the highest FDI of Rs 3,16,347.59 Crores.</a:t>
            </a:r>
          </a:p>
          <a:p>
            <a:r>
              <a:rPr lang="en-IN" dirty="0"/>
              <a:t>Out of all the 63 FDIs, Services Sector accounted for 17.65% of </a:t>
            </a:r>
            <a:r>
              <a:rPr lang="en-IN" dirty="0" err="1"/>
              <a:t>th</a:t>
            </a:r>
            <a:r>
              <a:rPr lang="en-IN" dirty="0"/>
              <a:t> total amount invested.</a:t>
            </a:r>
          </a:p>
          <a:p>
            <a:r>
              <a:rPr lang="en-IN" dirty="0"/>
              <a:t>The Top 5 FDIs were from –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Services Sector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Computer Software and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Telecommunications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Construction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Automobile Industry</a:t>
            </a:r>
          </a:p>
          <a:p>
            <a:r>
              <a:rPr lang="en-IN" dirty="0"/>
              <a:t>Out of which Services Sector accounted for 39.92% of the total Investments.</a:t>
            </a:r>
          </a:p>
        </p:txBody>
      </p:sp>
    </p:spTree>
    <p:extLst>
      <p:ext uri="{BB962C8B-B14F-4D97-AF65-F5344CB8AC3E}">
        <p14:creationId xmlns:p14="http://schemas.microsoft.com/office/powerpoint/2010/main" val="35176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77743-E81F-BA29-49F3-3D08B916ABD3}"/>
              </a:ext>
            </a:extLst>
          </p:cNvPr>
          <p:cNvSpPr/>
          <p:nvPr/>
        </p:nvSpPr>
        <p:spPr>
          <a:xfrm>
            <a:off x="3459445" y="2339965"/>
            <a:ext cx="5273109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9FEE3-1F4A-3D01-9949-E4018399634B}"/>
              </a:ext>
            </a:extLst>
          </p:cNvPr>
          <p:cNvSpPr txBox="1"/>
          <p:nvPr/>
        </p:nvSpPr>
        <p:spPr>
          <a:xfrm>
            <a:off x="9095873" y="5120639"/>
            <a:ext cx="290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–</a:t>
            </a:r>
          </a:p>
          <a:p>
            <a:r>
              <a:rPr lang="en-IN" dirty="0"/>
              <a:t>Manthan Sharma</a:t>
            </a:r>
          </a:p>
          <a:p>
            <a:r>
              <a:rPr lang="en-IN" dirty="0"/>
              <a:t>manthans2001@gmail.com</a:t>
            </a:r>
          </a:p>
        </p:txBody>
      </p:sp>
    </p:spTree>
    <p:extLst>
      <p:ext uri="{BB962C8B-B14F-4D97-AF65-F5344CB8AC3E}">
        <p14:creationId xmlns:p14="http://schemas.microsoft.com/office/powerpoint/2010/main" val="3270323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{12A6C4E6-1B96-4F84-9E75-723650F3E195}tf56160789_win32</Template>
  <TotalTime>1560</TotalTime>
  <Words>340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ArialMT</vt:lpstr>
      <vt:lpstr>Bookman Old Style</vt:lpstr>
      <vt:lpstr>Calibri</vt:lpstr>
      <vt:lpstr>Franklin Gothic Book</vt:lpstr>
      <vt:lpstr>Custom</vt:lpstr>
      <vt:lpstr>Foreign Direct Investment Analysis</vt:lpstr>
      <vt:lpstr>Problem Statement</vt:lpstr>
      <vt:lpstr>PowerPoint Presentation</vt:lpstr>
      <vt:lpstr>DASHBOARD  </vt:lpstr>
      <vt:lpstr>Analysis</vt:lpstr>
      <vt:lpstr>Analysis</vt:lpstr>
      <vt:lpstr>Analysis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MANTHAN SHARMA</dc:creator>
  <cp:lastModifiedBy>MANTHAN SHARMA</cp:lastModifiedBy>
  <cp:revision>1</cp:revision>
  <dcterms:created xsi:type="dcterms:W3CDTF">2024-07-15T11:03:41Z</dcterms:created>
  <dcterms:modified xsi:type="dcterms:W3CDTF">2024-07-16T13:04:28Z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