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6" r:id="rId6"/>
    <p:sldId id="277" r:id="rId7"/>
    <p:sldId id="278" r:id="rId8"/>
    <p:sldId id="293" r:id="rId9"/>
    <p:sldId id="279" r:id="rId10"/>
    <p:sldId id="296" r:id="rId11"/>
    <p:sldId id="294" r:id="rId12"/>
    <p:sldId id="288" r:id="rId13"/>
    <p:sldId id="28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709CA"/>
    <a:srgbClr val="D84400"/>
    <a:srgbClr val="446992"/>
    <a:srgbClr val="AEC2D8"/>
    <a:srgbClr val="98432A"/>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8" d="100"/>
          <a:sy n="78" d="100"/>
        </p:scale>
        <p:origin x="683" y="7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7/12/2024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3651245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pixabay.com/en/heart-care-medical-care-heart-104022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5" y="1878676"/>
            <a:ext cx="4489672" cy="2165691"/>
          </a:xfrm>
        </p:spPr>
        <p:txBody>
          <a:bodyPr/>
          <a:lstStyle/>
          <a:p>
            <a:r>
              <a:rPr lang="en-US" altLang="zh-CN" dirty="0"/>
              <a:t>Heart Disease Diagnostic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222489" cy="760288"/>
          </a:xfrm>
        </p:spPr>
        <p:txBody>
          <a:bodyPr/>
          <a:lstStyle/>
          <a:p>
            <a:r>
              <a:rPr lang="en-US" dirty="0"/>
              <a:t>Presented By</a:t>
            </a:r>
          </a:p>
          <a:p>
            <a:r>
              <a:rPr lang="en-US" dirty="0"/>
              <a:t>MANTHAN SHARMA</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6522" r="6522"/>
          <a:stretch/>
        </p:blipFill>
        <p:spPr>
          <a:xfrm>
            <a:off x="6742557" y="821836"/>
            <a:ext cx="4405503" cy="5066346"/>
          </a:xfrm>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84400">
              <a:alpha val="50196"/>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Manthan Sharma</a:t>
            </a:r>
          </a:p>
          <a:p>
            <a:pPr lvl="0"/>
            <a:r>
              <a:rPr lang="en-US" dirty="0"/>
              <a:t>manthans2001@gmail.com</a:t>
            </a:r>
          </a:p>
          <a:p>
            <a:pPr lvl="0"/>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3" y="3435545"/>
            <a:ext cx="4691691" cy="1549409"/>
          </a:xfrm>
        </p:spPr>
        <p:txBody>
          <a:bodyPr/>
          <a:lstStyle/>
          <a:p>
            <a:pPr marL="171450" indent="-171450">
              <a:buFont typeface="Arial" panose="020B0604020202020204" pitchFamily="34" charset="0"/>
              <a:buChar char="•"/>
            </a:pPr>
            <a:r>
              <a:rPr lang="en-US" sz="1050" b="0" i="0" u="none" strike="noStrike" baseline="0" dirty="0">
                <a:solidFill>
                  <a:schemeClr val="tx1">
                    <a:lumMod val="95000"/>
                    <a:lumOff val="5000"/>
                  </a:schemeClr>
                </a:solidFill>
                <a:latin typeface="IBM Plex Sans" panose="020F0502020204030204" pitchFamily="34" charset="0"/>
              </a:rPr>
              <a:t>Extract, Transform and Load data from the heart disease diagnostic database. You can perform EDA through python. The database extracts various information such as Heart disease rates, Heart disease by gender, by age. </a:t>
            </a:r>
          </a:p>
          <a:p>
            <a:pPr marL="171450" indent="-171450">
              <a:buFont typeface="Arial" panose="020B0604020202020204" pitchFamily="34" charset="0"/>
              <a:buChar char="•"/>
            </a:pPr>
            <a:r>
              <a:rPr lang="en-IN" sz="1050" b="0" i="0" u="none" strike="noStrike" baseline="0" dirty="0">
                <a:solidFill>
                  <a:schemeClr val="tx1">
                    <a:lumMod val="95000"/>
                    <a:lumOff val="5000"/>
                  </a:schemeClr>
                </a:solidFill>
                <a:latin typeface="IBM Plex Sans" panose="020B0503050203000203" pitchFamily="34" charset="0"/>
              </a:rPr>
              <a:t>Make the </a:t>
            </a:r>
            <a:r>
              <a:rPr lang="en-US" sz="1050" b="0" i="0" u="none" strike="noStrike" baseline="0" dirty="0">
                <a:solidFill>
                  <a:schemeClr val="tx1">
                    <a:lumMod val="95000"/>
                    <a:lumOff val="5000"/>
                  </a:schemeClr>
                </a:solidFill>
                <a:latin typeface="IBM Plex Sans" panose="020B0503050203000203" pitchFamily="34" charset="0"/>
              </a:rPr>
              <a:t>necessary dashboard with the best you can extract from the data. Use various visualization and features and make the best dashboard. Find key metrics and factors and show the meaningful relationships between attributes. </a:t>
            </a:r>
            <a:endParaRPr lang="en-US" sz="1050" dirty="0">
              <a:solidFill>
                <a:schemeClr val="tx1">
                  <a:lumMod val="95000"/>
                  <a:lumOff val="5000"/>
                </a:schemeClr>
              </a:solidFill>
            </a:endParaRP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E17104-3B68-A290-8814-AECDA18F4FC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371571" y="0"/>
            <a:ext cx="6820429" cy="4816928"/>
          </a:xfrm>
          <a:prstGeom prst="rect">
            <a:avLst/>
          </a:prstGeom>
        </p:spPr>
      </p:pic>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1622320" y="2261421"/>
            <a:ext cx="4562168" cy="2506347"/>
          </a:xfrm>
        </p:spPr>
        <p:txBody>
          <a:bodyPr/>
          <a:lstStyle/>
          <a:p>
            <a:r>
              <a:rPr lang="en-US" sz="4000" dirty="0"/>
              <a:t>Heart Disease Diagnostic Analysis Dashboard</a:t>
            </a:r>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r>
              <a:rPr lang="en-US" altLang="zh-CN" dirty="0"/>
              <a:t>5</a:t>
            </a:r>
          </a:p>
        </p:txBody>
      </p:sp>
      <p:pic>
        <p:nvPicPr>
          <p:cNvPr id="7" name="Picture 6">
            <a:extLst>
              <a:ext uri="{FF2B5EF4-FFF2-40B4-BE49-F238E27FC236}">
                <a16:creationId xmlns:a16="http://schemas.microsoft.com/office/drawing/2014/main" id="{EEE91419-EF8D-0FE4-91E6-28D38845844E}"/>
              </a:ext>
            </a:extLst>
          </p:cNvPr>
          <p:cNvPicPr>
            <a:picLocks noChangeAspect="1"/>
          </p:cNvPicPr>
          <p:nvPr/>
        </p:nvPicPr>
        <p:blipFill rotWithShape="1">
          <a:blip r:embed="rId3"/>
          <a:srcRect l="10063" t="19177" r="24298" b="14011"/>
          <a:stretch/>
        </p:blipFill>
        <p:spPr>
          <a:xfrm>
            <a:off x="277226" y="97501"/>
            <a:ext cx="11637548" cy="6662998"/>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65B8D-4B69-DF37-9A50-DF3D62ADF94F}"/>
              </a:ext>
            </a:extLst>
          </p:cNvPr>
          <p:cNvSpPr txBox="1"/>
          <p:nvPr/>
        </p:nvSpPr>
        <p:spPr>
          <a:xfrm>
            <a:off x="6553258" y="889843"/>
            <a:ext cx="3514667" cy="5078313"/>
          </a:xfrm>
          <a:prstGeom prst="rect">
            <a:avLst/>
          </a:prstGeom>
        </p:spPr>
        <p:txBody>
          <a:bodyPr wrap="square" rtlCol="0">
            <a:spAutoFit/>
          </a:bodyPr>
          <a:lstStyle/>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Total target patients consists of 713 Male patients and 312 female patients.</a:t>
            </a:r>
          </a:p>
          <a:p>
            <a:pPr marL="342900" indent="-342900">
              <a:lnSpc>
                <a:spcPct val="100000"/>
              </a:lnSpc>
              <a:spcBef>
                <a:spcPts val="0"/>
              </a:spcBef>
              <a:buFont typeface="+mj-lt"/>
              <a:buAutoNum type="arabicPeriod"/>
            </a:pPr>
            <a:r>
              <a:rPr lang="en-IN" dirty="0">
                <a:latin typeface="Posterama" panose="020B0504020200020000" pitchFamily="34" charset="0"/>
                <a:ea typeface="微软雅黑"/>
                <a:cs typeface="Posterama" panose="020B0504020200020000" pitchFamily="34" charset="0"/>
              </a:rPr>
              <a:t>The highest number of Male patients (47 patients) are of 58 years of age. On the other hand, 24 female heart patients (highest number acc. to age) are 62 years old.</a:t>
            </a:r>
          </a:p>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Discrepancy in number of Male and Female heart patients </a:t>
            </a:r>
            <a:r>
              <a:rPr lang="en-IN" dirty="0">
                <a:latin typeface="Posterama" panose="020B0504020200020000" pitchFamily="34" charset="0"/>
                <a:ea typeface="微软雅黑"/>
                <a:cs typeface="Posterama" panose="020B0504020200020000" pitchFamily="34" charset="0"/>
              </a:rPr>
              <a:t>was analysed to be the most at the age of 59, when the Male patients were 40 higher than their peers.</a:t>
            </a:r>
            <a:endParaRPr lang="en-IN" sz="1800" dirty="0">
              <a:latin typeface="Posterama" panose="020B0504020200020000" pitchFamily="34" charset="0"/>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5980137D-317A-C9DD-45AD-25C7D76ECFD8}"/>
              </a:ext>
            </a:extLst>
          </p:cNvPr>
          <p:cNvPicPr>
            <a:picLocks noChangeAspect="1"/>
          </p:cNvPicPr>
          <p:nvPr/>
        </p:nvPicPr>
        <p:blipFill rotWithShape="1">
          <a:blip r:embed="rId2"/>
          <a:srcRect l="49436" t="33835" r="24839" b="41075"/>
          <a:stretch/>
        </p:blipFill>
        <p:spPr>
          <a:xfrm>
            <a:off x="1245934" y="1338723"/>
            <a:ext cx="4707192" cy="2713704"/>
          </a:xfrm>
          <a:prstGeom prst="rect">
            <a:avLst/>
          </a:prstGeom>
          <a:effectLst>
            <a:outerShdw blurRad="330200" dist="304800" dir="2280000" algn="ctr" rotWithShape="0">
              <a:srgbClr val="000000">
                <a:alpha val="45000"/>
              </a:srgbClr>
            </a:outerShdw>
          </a:effectLst>
        </p:spPr>
      </p:pic>
    </p:spTree>
    <p:extLst>
      <p:ext uri="{BB962C8B-B14F-4D97-AF65-F5344CB8AC3E}">
        <p14:creationId xmlns:p14="http://schemas.microsoft.com/office/powerpoint/2010/main" val="71647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C7518DE-131F-6455-89E1-9394C6CBBE07}"/>
              </a:ext>
            </a:extLst>
          </p:cNvPr>
          <p:cNvPicPr>
            <a:picLocks noChangeAspect="1"/>
          </p:cNvPicPr>
          <p:nvPr/>
        </p:nvPicPr>
        <p:blipFill rotWithShape="1">
          <a:blip r:embed="rId3"/>
          <a:srcRect l="10889" t="33916" r="69594" b="41930"/>
          <a:stretch/>
        </p:blipFill>
        <p:spPr>
          <a:xfrm>
            <a:off x="929764" y="1363814"/>
            <a:ext cx="4933317" cy="3434354"/>
          </a:xfrm>
          <a:prstGeom prst="rect">
            <a:avLst/>
          </a:prstGeom>
          <a:effectLst>
            <a:outerShdw blurRad="330200" dist="304800" dir="2280000" algn="ctr" rotWithShape="0">
              <a:schemeClr val="tx1">
                <a:lumMod val="75000"/>
                <a:lumOff val="25000"/>
                <a:alpha val="45000"/>
              </a:schemeClr>
            </a:outerShdw>
          </a:effectLst>
        </p:spPr>
      </p:pic>
      <p:sp>
        <p:nvSpPr>
          <p:cNvPr id="2" name="TextBox 1">
            <a:extLst>
              <a:ext uri="{FF2B5EF4-FFF2-40B4-BE49-F238E27FC236}">
                <a16:creationId xmlns:a16="http://schemas.microsoft.com/office/drawing/2014/main" id="{A0B069C7-ADF9-4258-F12C-905F32951FF4}"/>
              </a:ext>
            </a:extLst>
          </p:cNvPr>
          <p:cNvSpPr txBox="1"/>
          <p:nvPr/>
        </p:nvSpPr>
        <p:spPr>
          <a:xfrm>
            <a:off x="6814695" y="1365553"/>
            <a:ext cx="2881755" cy="4247317"/>
          </a:xfrm>
          <a:prstGeom prst="rect">
            <a:avLst/>
          </a:prstGeom>
        </p:spPr>
        <p:txBody>
          <a:bodyPr wrap="square" rtlCol="0">
            <a:spAutoFit/>
          </a:bodyPr>
          <a:lstStyle/>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The Chest Pain was a symptom in the 526 of the </a:t>
            </a:r>
            <a:r>
              <a:rPr lang="en-IN" dirty="0">
                <a:latin typeface="Posterama" panose="020B0504020200020000" pitchFamily="34" charset="0"/>
                <a:ea typeface="微软雅黑"/>
                <a:cs typeface="Posterama" panose="020B0504020200020000" pitchFamily="34" charset="0"/>
              </a:rPr>
              <a:t>total(1025) t</a:t>
            </a:r>
            <a:r>
              <a:rPr lang="en-IN" sz="1800" dirty="0">
                <a:latin typeface="Posterama" panose="020B0504020200020000" pitchFamily="34" charset="0"/>
                <a:ea typeface="微软雅黑"/>
                <a:cs typeface="Posterama" panose="020B0504020200020000" pitchFamily="34" charset="0"/>
              </a:rPr>
              <a:t>arget patients.</a:t>
            </a:r>
          </a:p>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59.71% of the chest pain was diagnosed in the Male patients.</a:t>
            </a:r>
          </a:p>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The most diversion in the chest pain analysis was seen to be in the female patients, which was 140 (presence) higher than the absence of the symptom</a:t>
            </a:r>
            <a:r>
              <a:rPr lang="en-IN" dirty="0">
                <a:latin typeface="Posterama" panose="020B0504020200020000" pitchFamily="34" charset="0"/>
                <a:ea typeface="微软雅黑"/>
                <a:cs typeface="Posterama" panose="020B0504020200020000" pitchFamily="34" charset="0"/>
              </a:rPr>
              <a:t>.</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74838F-A28D-95DD-6D68-2BED90B8B8AC}"/>
              </a:ext>
            </a:extLst>
          </p:cNvPr>
          <p:cNvPicPr>
            <a:picLocks noChangeAspect="1"/>
          </p:cNvPicPr>
          <p:nvPr/>
        </p:nvPicPr>
        <p:blipFill rotWithShape="1">
          <a:blip r:embed="rId3"/>
          <a:srcRect l="31452" t="33802" r="51290" b="41219"/>
          <a:stretch/>
        </p:blipFill>
        <p:spPr>
          <a:xfrm>
            <a:off x="6143627" y="1343481"/>
            <a:ext cx="3981450" cy="3241723"/>
          </a:xfrm>
          <a:prstGeom prst="rect">
            <a:avLst/>
          </a:prstGeom>
          <a:effectLst>
            <a:outerShdw blurRad="330200" dist="304800" dir="2280000" algn="ctr" rotWithShape="0">
              <a:schemeClr val="tx1">
                <a:lumMod val="75000"/>
                <a:lumOff val="25000"/>
                <a:alpha val="45000"/>
              </a:schemeClr>
            </a:outerShdw>
          </a:effectLst>
        </p:spPr>
      </p:pic>
      <p:sp>
        <p:nvSpPr>
          <p:cNvPr id="2" name="TextBox 1">
            <a:extLst>
              <a:ext uri="{FF2B5EF4-FFF2-40B4-BE49-F238E27FC236}">
                <a16:creationId xmlns:a16="http://schemas.microsoft.com/office/drawing/2014/main" id="{A0B069C7-ADF9-4258-F12C-905F32951FF4}"/>
              </a:ext>
            </a:extLst>
          </p:cNvPr>
          <p:cNvSpPr txBox="1"/>
          <p:nvPr/>
        </p:nvSpPr>
        <p:spPr>
          <a:xfrm>
            <a:off x="1791624" y="1343481"/>
            <a:ext cx="2580351" cy="3693319"/>
          </a:xfrm>
          <a:prstGeom prst="rect">
            <a:avLst/>
          </a:prstGeom>
        </p:spPr>
        <p:txBody>
          <a:bodyPr wrap="square" rtlCol="0">
            <a:spAutoFit/>
          </a:bodyPr>
          <a:lstStyle/>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In the analysis it was clear that 810 of the male patients accounted for the total ST depression.</a:t>
            </a:r>
          </a:p>
          <a:p>
            <a:pPr marL="342900" indent="-342900">
              <a:lnSpc>
                <a:spcPct val="100000"/>
              </a:lnSpc>
              <a:spcBef>
                <a:spcPts val="0"/>
              </a:spcBef>
              <a:buFont typeface="+mj-lt"/>
              <a:buAutoNum type="arabicPeriod"/>
            </a:pPr>
            <a:r>
              <a:rPr lang="en-IN" dirty="0">
                <a:latin typeface="Posterama" panose="020B0504020200020000" pitchFamily="34" charset="0"/>
                <a:ea typeface="微软雅黑"/>
                <a:cs typeface="Posterama" panose="020B0504020200020000" pitchFamily="34" charset="0"/>
              </a:rPr>
              <a:t>In the contrary, only 288 of the female patients were confirmed to have an ST depression in their ECGs.</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5241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BF6FC0-ED83-0B1A-0C1B-A0C7104F6693}"/>
              </a:ext>
            </a:extLst>
          </p:cNvPr>
          <p:cNvPicPr>
            <a:picLocks noChangeAspect="1"/>
          </p:cNvPicPr>
          <p:nvPr/>
        </p:nvPicPr>
        <p:blipFill rotWithShape="1">
          <a:blip r:embed="rId2"/>
          <a:srcRect l="49667" t="60526" r="24919" b="14695"/>
          <a:stretch/>
        </p:blipFill>
        <p:spPr>
          <a:xfrm>
            <a:off x="6389840" y="1405398"/>
            <a:ext cx="4804329" cy="2713704"/>
          </a:xfrm>
          <a:prstGeom prst="rect">
            <a:avLst/>
          </a:prstGeom>
          <a:effectLst>
            <a:outerShdw blurRad="330200" dist="304800" dir="2280000" algn="ctr" rotWithShape="0">
              <a:srgbClr val="000000">
                <a:alpha val="45000"/>
              </a:srgbClr>
            </a:outerShdw>
          </a:effectLst>
        </p:spPr>
      </p:pic>
      <p:sp>
        <p:nvSpPr>
          <p:cNvPr id="2" name="TextBox 1">
            <a:extLst>
              <a:ext uri="{FF2B5EF4-FFF2-40B4-BE49-F238E27FC236}">
                <a16:creationId xmlns:a16="http://schemas.microsoft.com/office/drawing/2014/main" id="{7E37A6F0-2EB8-0CD3-30A9-7C0585410BAD}"/>
              </a:ext>
            </a:extLst>
          </p:cNvPr>
          <p:cNvSpPr txBox="1"/>
          <p:nvPr/>
        </p:nvSpPr>
        <p:spPr>
          <a:xfrm>
            <a:off x="2028883" y="889843"/>
            <a:ext cx="3537727" cy="4524315"/>
          </a:xfrm>
          <a:prstGeom prst="rect">
            <a:avLst/>
          </a:prstGeom>
        </p:spPr>
        <p:txBody>
          <a:bodyPr wrap="square" rtlCol="0">
            <a:spAutoFit/>
          </a:bodyPr>
          <a:lstStyle/>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The highest </a:t>
            </a:r>
            <a:r>
              <a:rPr lang="en-IN" dirty="0">
                <a:latin typeface="Posterama" panose="020B0504020200020000" pitchFamily="34" charset="0"/>
                <a:ea typeface="微软雅黑"/>
                <a:cs typeface="Posterama" panose="020B0504020200020000" pitchFamily="34" charset="0"/>
              </a:rPr>
              <a:t>Average </a:t>
            </a:r>
            <a:r>
              <a:rPr lang="en-IN" sz="1800" dirty="0">
                <a:latin typeface="Posterama" panose="020B0504020200020000" pitchFamily="34" charset="0"/>
                <a:ea typeface="微软雅黑"/>
                <a:cs typeface="Posterama" panose="020B0504020200020000" pitchFamily="34" charset="0"/>
              </a:rPr>
              <a:t>cholesterol level was obtained for a 77 year old patient, and the lowest was of the 38 year old patient.</a:t>
            </a:r>
          </a:p>
          <a:p>
            <a:pPr marL="342900" indent="-342900">
              <a:lnSpc>
                <a:spcPct val="100000"/>
              </a:lnSpc>
              <a:spcBef>
                <a:spcPts val="0"/>
              </a:spcBef>
              <a:buFont typeface="+mj-lt"/>
              <a:buAutoNum type="arabicPeriod"/>
            </a:pPr>
            <a:r>
              <a:rPr lang="en-IN" dirty="0">
                <a:latin typeface="Posterama" panose="020B0504020200020000" pitchFamily="34" charset="0"/>
                <a:ea typeface="微软雅黑"/>
                <a:cs typeface="Posterama" panose="020B0504020200020000" pitchFamily="34" charset="0"/>
              </a:rPr>
              <a:t>Across all the patients, the average cholesterol ranged from 193.67 to 304.00.</a:t>
            </a:r>
          </a:p>
          <a:p>
            <a:pPr marL="342900" indent="-342900">
              <a:lnSpc>
                <a:spcPct val="100000"/>
              </a:lnSpc>
              <a:spcBef>
                <a:spcPts val="0"/>
              </a:spcBef>
              <a:buFont typeface="+mj-lt"/>
              <a:buAutoNum type="arabicPeriod"/>
            </a:pPr>
            <a:r>
              <a:rPr lang="en-IN" sz="1800" dirty="0">
                <a:latin typeface="Posterama" panose="020B0504020200020000" pitchFamily="34" charset="0"/>
                <a:ea typeface="微软雅黑"/>
                <a:cs typeface="Posterama" panose="020B0504020200020000" pitchFamily="34" charset="0"/>
              </a:rPr>
              <a:t>The average BPS ranged from 118.00 to 148.63</a:t>
            </a:r>
            <a:r>
              <a:rPr lang="en-IN" dirty="0">
                <a:latin typeface="Posterama" panose="020B0504020200020000" pitchFamily="34" charset="0"/>
                <a:ea typeface="微软雅黑"/>
                <a:cs typeface="Posterama" panose="020B0504020200020000" pitchFamily="34" charset="0"/>
              </a:rPr>
              <a:t>.</a:t>
            </a:r>
          </a:p>
          <a:p>
            <a:pPr marL="342900" indent="-342900">
              <a:lnSpc>
                <a:spcPct val="100000"/>
              </a:lnSpc>
              <a:spcBef>
                <a:spcPts val="0"/>
              </a:spcBef>
              <a:buFont typeface="+mj-lt"/>
              <a:buAutoNum type="arabicPeriod"/>
            </a:pPr>
            <a:r>
              <a:rPr lang="en-IN" dirty="0">
                <a:latin typeface="Posterama" panose="020B0504020200020000" pitchFamily="34" charset="0"/>
                <a:ea typeface="微软雅黑"/>
                <a:cs typeface="Posterama" panose="020B0504020200020000" pitchFamily="34" charset="0"/>
              </a:rPr>
              <a:t>Average cholesterol and average BPS diverged the most at the age of 77, when average cholesterol was 179 higher than the average BPS.</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81595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709C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02761" y="1371552"/>
            <a:ext cx="5593239"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02761" y="2368531"/>
            <a:ext cx="6001504" cy="3117917"/>
          </a:xfrm>
        </p:spPr>
        <p:txBody>
          <a:bodyPr/>
          <a:lstStyle/>
          <a:p>
            <a:pPr marL="285750" indent="-285750">
              <a:buFont typeface="Arial" panose="020B0604020202020204" pitchFamily="34" charset="0"/>
              <a:buChar char="•"/>
            </a:pPr>
            <a:r>
              <a:rPr lang="en-US" altLang="zh-CN" sz="1600" dirty="0"/>
              <a:t>From the overall population, Males account for the 73.83% of the total ST depression reading in their ECG, while female accounts for the rest 26.17%.</a:t>
            </a:r>
          </a:p>
          <a:p>
            <a:pPr marL="285750" indent="-285750">
              <a:buFont typeface="Arial" panose="020B0604020202020204" pitchFamily="34" charset="0"/>
              <a:buChar char="•"/>
            </a:pPr>
            <a:r>
              <a:rPr lang="en-US" altLang="zh-CN" sz="1600" dirty="0"/>
              <a:t>We can see that a higher number of people are suffering from Typical Angina type of Chest Pain.</a:t>
            </a:r>
          </a:p>
          <a:p>
            <a:pPr marL="285750" indent="-285750">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59.71% of the chest pain was diagnosed in the Male patients.</a:t>
            </a:r>
          </a:p>
          <a:p>
            <a:pPr marL="285750" indent="-285750">
              <a:buFont typeface="Arial" panose="020B0604020202020204" pitchFamily="34" charset="0"/>
              <a:buChar char="•"/>
            </a:pPr>
            <a:r>
              <a:rPr lang="en-IN" sz="1600" dirty="0">
                <a:latin typeface="Posterama" panose="020B0504020200020000" pitchFamily="34" charset="0"/>
                <a:ea typeface="微软雅黑"/>
                <a:cs typeface="Posterama" panose="020B0504020200020000" pitchFamily="34" charset="0"/>
              </a:rPr>
              <a:t>The highest number of Male patients (47 patients) are of 58 years of age. On the other hand, 24 female heart patients (highest number acc. to age) are 62 years old.</a:t>
            </a:r>
          </a:p>
          <a:p>
            <a:pPr marL="285750" indent="-285750">
              <a:buFont typeface="Arial" panose="020B0604020202020204" pitchFamily="34" charset="0"/>
              <a:buChar char="•"/>
            </a:pPr>
            <a:endParaRPr lang="en-US" altLang="zh-CN" dirty="0"/>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4157533387"/>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3469</TotalTime>
  <Words>471</Words>
  <Application>Microsoft Office PowerPoint</Application>
  <PresentationFormat>Widescreen</PresentationFormat>
  <Paragraphs>37</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等线</vt:lpstr>
      <vt:lpstr>Abadi</vt:lpstr>
      <vt:lpstr>Arial</vt:lpstr>
      <vt:lpstr>Calibri</vt:lpstr>
      <vt:lpstr>IBM Plex Sans</vt:lpstr>
      <vt:lpstr>Posterama</vt:lpstr>
      <vt:lpstr>Posterama Text Black</vt:lpstr>
      <vt:lpstr>Posterama Text SemiBold</vt:lpstr>
      <vt:lpstr>Custom​​</vt:lpstr>
      <vt:lpstr>Heart Disease Diagnostic Analysis</vt:lpstr>
      <vt:lpstr>Problem Statement</vt:lpstr>
      <vt:lpstr>Heart Disease Diagnostic Analysis Dashboard</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MANTHAN SHARMA</dc:creator>
  <cp:lastModifiedBy>MANTHAN SHARMA</cp:lastModifiedBy>
  <cp:revision>3</cp:revision>
  <dcterms:created xsi:type="dcterms:W3CDTF">2024-07-09T16:22:25Z</dcterms:created>
  <dcterms:modified xsi:type="dcterms:W3CDTF">2024-07-13T12:37:41Z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