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147724E-1490-42E0-9755-82AFA1AFF4AC}" type="datetimeFigureOut">
              <a:rPr lang="en-IN" smtClean="0"/>
              <a:t>23-04-2023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EB46DC11-B455-446A-A767-0F732072F65A}" type="slidenum">
              <a:rPr lang="en-IN" smtClean="0"/>
              <a:t>‹#›</a:t>
            </a:fld>
            <a:endParaRPr lang="en-IN"/>
          </a:p>
        </p:txBody>
      </p:sp>
    </p:spTree>
    <p:extLst>
      <p:ext uri="{BB962C8B-B14F-4D97-AF65-F5344CB8AC3E}">
        <p14:creationId xmlns:p14="http://schemas.microsoft.com/office/powerpoint/2010/main" val="1789881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47724E-1490-42E0-9755-82AFA1AFF4AC}" type="datetimeFigureOut">
              <a:rPr lang="en-IN" smtClean="0"/>
              <a:t>23-04-2023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46DC11-B455-446A-A767-0F732072F65A}" type="slidenum">
              <a:rPr lang="en-IN" smtClean="0"/>
              <a:t>‹#›</a:t>
            </a:fld>
            <a:endParaRPr lang="en-IN"/>
          </a:p>
        </p:txBody>
      </p:sp>
    </p:spTree>
    <p:extLst>
      <p:ext uri="{BB962C8B-B14F-4D97-AF65-F5344CB8AC3E}">
        <p14:creationId xmlns:p14="http://schemas.microsoft.com/office/powerpoint/2010/main" val="2568825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147724E-1490-42E0-9755-82AFA1AFF4AC}" type="datetimeFigureOut">
              <a:rPr lang="en-IN" smtClean="0"/>
              <a:t>23-04-2023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B46DC11-B455-446A-A767-0F732072F65A}" type="slidenum">
              <a:rPr lang="en-IN" smtClean="0"/>
              <a:t>‹#›</a:t>
            </a:fld>
            <a:endParaRPr lang="en-IN"/>
          </a:p>
        </p:txBody>
      </p:sp>
    </p:spTree>
    <p:extLst>
      <p:ext uri="{BB962C8B-B14F-4D97-AF65-F5344CB8AC3E}">
        <p14:creationId xmlns:p14="http://schemas.microsoft.com/office/powerpoint/2010/main" val="35774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147724E-1490-42E0-9755-82AFA1AFF4AC}" type="datetimeFigureOut">
              <a:rPr lang="en-IN" smtClean="0"/>
              <a:t>23-04-2023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B46DC11-B455-446A-A767-0F732072F65A}"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87149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147724E-1490-42E0-9755-82AFA1AFF4AC}" type="datetimeFigureOut">
              <a:rPr lang="en-IN" smtClean="0"/>
              <a:t>23-04-2023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B46DC11-B455-446A-A767-0F732072F65A}" type="slidenum">
              <a:rPr lang="en-IN" smtClean="0"/>
              <a:t>‹#›</a:t>
            </a:fld>
            <a:endParaRPr lang="en-IN"/>
          </a:p>
        </p:txBody>
      </p:sp>
    </p:spTree>
    <p:extLst>
      <p:ext uri="{BB962C8B-B14F-4D97-AF65-F5344CB8AC3E}">
        <p14:creationId xmlns:p14="http://schemas.microsoft.com/office/powerpoint/2010/main" val="3256364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147724E-1490-42E0-9755-82AFA1AFF4AC}" type="datetimeFigureOut">
              <a:rPr lang="en-IN" smtClean="0"/>
              <a:t>23-04-2023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46DC11-B455-446A-A767-0F732072F65A}" type="slidenum">
              <a:rPr lang="en-IN" smtClean="0"/>
              <a:t>‹#›</a:t>
            </a:fld>
            <a:endParaRPr lang="en-IN"/>
          </a:p>
        </p:txBody>
      </p:sp>
    </p:spTree>
    <p:extLst>
      <p:ext uri="{BB962C8B-B14F-4D97-AF65-F5344CB8AC3E}">
        <p14:creationId xmlns:p14="http://schemas.microsoft.com/office/powerpoint/2010/main" val="42175547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147724E-1490-42E0-9755-82AFA1AFF4AC}" type="datetimeFigureOut">
              <a:rPr lang="en-IN" smtClean="0"/>
              <a:t>23-04-2023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46DC11-B455-446A-A767-0F732072F65A}" type="slidenum">
              <a:rPr lang="en-IN" smtClean="0"/>
              <a:t>‹#›</a:t>
            </a:fld>
            <a:endParaRPr lang="en-IN"/>
          </a:p>
        </p:txBody>
      </p:sp>
    </p:spTree>
    <p:extLst>
      <p:ext uri="{BB962C8B-B14F-4D97-AF65-F5344CB8AC3E}">
        <p14:creationId xmlns:p14="http://schemas.microsoft.com/office/powerpoint/2010/main" val="2846446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47724E-1490-42E0-9755-82AFA1AFF4AC}"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46DC11-B455-446A-A767-0F732072F65A}" type="slidenum">
              <a:rPr lang="en-IN" smtClean="0"/>
              <a:t>‹#›</a:t>
            </a:fld>
            <a:endParaRPr lang="en-IN"/>
          </a:p>
        </p:txBody>
      </p:sp>
    </p:spTree>
    <p:extLst>
      <p:ext uri="{BB962C8B-B14F-4D97-AF65-F5344CB8AC3E}">
        <p14:creationId xmlns:p14="http://schemas.microsoft.com/office/powerpoint/2010/main" val="26803033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147724E-1490-42E0-9755-82AFA1AFF4AC}" type="datetimeFigureOut">
              <a:rPr lang="en-IN" smtClean="0"/>
              <a:t>23-04-2023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EB46DC11-B455-446A-A767-0F732072F65A}" type="slidenum">
              <a:rPr lang="en-IN" smtClean="0"/>
              <a:t>‹#›</a:t>
            </a:fld>
            <a:endParaRPr lang="en-IN"/>
          </a:p>
        </p:txBody>
      </p:sp>
    </p:spTree>
    <p:extLst>
      <p:ext uri="{BB962C8B-B14F-4D97-AF65-F5344CB8AC3E}">
        <p14:creationId xmlns:p14="http://schemas.microsoft.com/office/powerpoint/2010/main" val="1654867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47724E-1490-42E0-9755-82AFA1AFF4AC}"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46DC11-B455-446A-A767-0F732072F65A}" type="slidenum">
              <a:rPr lang="en-IN" smtClean="0"/>
              <a:t>‹#›</a:t>
            </a:fld>
            <a:endParaRPr lang="en-IN"/>
          </a:p>
        </p:txBody>
      </p:sp>
    </p:spTree>
    <p:extLst>
      <p:ext uri="{BB962C8B-B14F-4D97-AF65-F5344CB8AC3E}">
        <p14:creationId xmlns:p14="http://schemas.microsoft.com/office/powerpoint/2010/main" val="89584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147724E-1490-42E0-9755-82AFA1AFF4AC}" type="datetimeFigureOut">
              <a:rPr lang="en-IN" smtClean="0"/>
              <a:t>23-04-2023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EB46DC11-B455-446A-A767-0F732072F65A}" type="slidenum">
              <a:rPr lang="en-IN" smtClean="0"/>
              <a:t>‹#›</a:t>
            </a:fld>
            <a:endParaRPr lang="en-IN"/>
          </a:p>
        </p:txBody>
      </p:sp>
    </p:spTree>
    <p:extLst>
      <p:ext uri="{BB962C8B-B14F-4D97-AF65-F5344CB8AC3E}">
        <p14:creationId xmlns:p14="http://schemas.microsoft.com/office/powerpoint/2010/main" val="1882550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47724E-1490-42E0-9755-82AFA1AFF4AC}" type="datetimeFigureOut">
              <a:rPr lang="en-IN" smtClean="0"/>
              <a:t>23-04-2023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46DC11-B455-446A-A767-0F732072F65A}" type="slidenum">
              <a:rPr lang="en-IN" smtClean="0"/>
              <a:t>‹#›</a:t>
            </a:fld>
            <a:endParaRPr lang="en-IN"/>
          </a:p>
        </p:txBody>
      </p:sp>
    </p:spTree>
    <p:extLst>
      <p:ext uri="{BB962C8B-B14F-4D97-AF65-F5344CB8AC3E}">
        <p14:creationId xmlns:p14="http://schemas.microsoft.com/office/powerpoint/2010/main" val="3203177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47724E-1490-42E0-9755-82AFA1AFF4AC}" type="datetimeFigureOut">
              <a:rPr lang="en-IN" smtClean="0"/>
              <a:t>23-04-2023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46DC11-B455-446A-A767-0F732072F65A}" type="slidenum">
              <a:rPr lang="en-IN" smtClean="0"/>
              <a:t>‹#›</a:t>
            </a:fld>
            <a:endParaRPr lang="en-IN"/>
          </a:p>
        </p:txBody>
      </p:sp>
    </p:spTree>
    <p:extLst>
      <p:ext uri="{BB962C8B-B14F-4D97-AF65-F5344CB8AC3E}">
        <p14:creationId xmlns:p14="http://schemas.microsoft.com/office/powerpoint/2010/main" val="428230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7724E-1490-42E0-9755-82AFA1AFF4AC}" type="datetimeFigureOut">
              <a:rPr lang="en-IN" smtClean="0"/>
              <a:t>23-04-2023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46DC11-B455-446A-A767-0F732072F65A}" type="slidenum">
              <a:rPr lang="en-IN" smtClean="0"/>
              <a:t>‹#›</a:t>
            </a:fld>
            <a:endParaRPr lang="en-IN"/>
          </a:p>
        </p:txBody>
      </p:sp>
    </p:spTree>
    <p:extLst>
      <p:ext uri="{BB962C8B-B14F-4D97-AF65-F5344CB8AC3E}">
        <p14:creationId xmlns:p14="http://schemas.microsoft.com/office/powerpoint/2010/main" val="3620370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47724E-1490-42E0-9755-82AFA1AFF4AC}" type="datetimeFigureOut">
              <a:rPr lang="en-IN" smtClean="0"/>
              <a:t>23-04-2023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46DC11-B455-446A-A767-0F732072F65A}" type="slidenum">
              <a:rPr lang="en-IN" smtClean="0"/>
              <a:t>‹#›</a:t>
            </a:fld>
            <a:endParaRPr lang="en-IN"/>
          </a:p>
        </p:txBody>
      </p:sp>
    </p:spTree>
    <p:extLst>
      <p:ext uri="{BB962C8B-B14F-4D97-AF65-F5344CB8AC3E}">
        <p14:creationId xmlns:p14="http://schemas.microsoft.com/office/powerpoint/2010/main" val="951225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47724E-1490-42E0-9755-82AFA1AFF4AC}" type="datetimeFigureOut">
              <a:rPr lang="en-IN" smtClean="0"/>
              <a:t>23-04-2023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46DC11-B455-446A-A767-0F732072F65A}" type="slidenum">
              <a:rPr lang="en-IN" smtClean="0"/>
              <a:t>‹#›</a:t>
            </a:fld>
            <a:endParaRPr lang="en-IN"/>
          </a:p>
        </p:txBody>
      </p:sp>
    </p:spTree>
    <p:extLst>
      <p:ext uri="{BB962C8B-B14F-4D97-AF65-F5344CB8AC3E}">
        <p14:creationId xmlns:p14="http://schemas.microsoft.com/office/powerpoint/2010/main" val="3834648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47724E-1490-42E0-9755-82AFA1AFF4AC}" type="datetimeFigureOut">
              <a:rPr lang="en-IN" smtClean="0"/>
              <a:t>23-04-2023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46DC11-B455-446A-A767-0F732072F65A}" type="slidenum">
              <a:rPr lang="en-IN" smtClean="0"/>
              <a:t>‹#›</a:t>
            </a:fld>
            <a:endParaRPr lang="en-IN"/>
          </a:p>
        </p:txBody>
      </p:sp>
    </p:spTree>
    <p:extLst>
      <p:ext uri="{BB962C8B-B14F-4D97-AF65-F5344CB8AC3E}">
        <p14:creationId xmlns:p14="http://schemas.microsoft.com/office/powerpoint/2010/main" val="239459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147724E-1490-42E0-9755-82AFA1AFF4AC}" type="datetimeFigureOut">
              <a:rPr lang="en-IN" smtClean="0"/>
              <a:t>23-04-2023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B46DC11-B455-446A-A767-0F732072F65A}" type="slidenum">
              <a:rPr lang="en-IN" smtClean="0"/>
              <a:t>‹#›</a:t>
            </a:fld>
            <a:endParaRPr lang="en-IN"/>
          </a:p>
        </p:txBody>
      </p:sp>
    </p:spTree>
    <p:extLst>
      <p:ext uri="{BB962C8B-B14F-4D97-AF65-F5344CB8AC3E}">
        <p14:creationId xmlns:p14="http://schemas.microsoft.com/office/powerpoint/2010/main" val="39356159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oogle.com/url?q=https%3A%2F%2Fen.wikipedia.org%2Fwiki%2FSiri%23Features_and_options&amp;sa=D&amp;sntz=1&amp;usg=AOvVaw3Jeop_dA0RyNdr9Es96wYN" TargetMode="External"/><Relationship Id="rId2" Type="http://schemas.openxmlformats.org/officeDocument/2006/relationships/hyperlink" Target="https://www.google.com/url?q=https%3A%2F%2Fen.wikipedia.org%2Fwiki%2FChatbot&amp;sa=D&amp;sntz=1&amp;usg=AOvVaw1tYncuuYzEzANmVTmo2Q1f"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9D472-1CA2-2A53-944C-665F5B56512C}"/>
              </a:ext>
            </a:extLst>
          </p:cNvPr>
          <p:cNvSpPr>
            <a:spLocks noGrp="1"/>
          </p:cNvSpPr>
          <p:nvPr>
            <p:ph type="ctrTitle"/>
          </p:nvPr>
        </p:nvSpPr>
        <p:spPr>
          <a:xfrm>
            <a:off x="1371600" y="606393"/>
            <a:ext cx="9448800" cy="1828800"/>
          </a:xfrm>
        </p:spPr>
        <p:txBody>
          <a:bodyPr>
            <a:normAutofit/>
          </a:bodyPr>
          <a:lstStyle/>
          <a:p>
            <a:r>
              <a:rPr lang="en-US" sz="7200" dirty="0">
                <a:solidFill>
                  <a:schemeClr val="accent2">
                    <a:lumMod val="75000"/>
                  </a:schemeClr>
                </a:solidFill>
              </a:rPr>
              <a:t>peach</a:t>
            </a:r>
            <a:endParaRPr lang="en-IN" sz="7200" dirty="0">
              <a:solidFill>
                <a:schemeClr val="accent2">
                  <a:lumMod val="75000"/>
                </a:schemeClr>
              </a:solidFill>
            </a:endParaRPr>
          </a:p>
        </p:txBody>
      </p:sp>
      <p:sp>
        <p:nvSpPr>
          <p:cNvPr id="3" name="Subtitle 2">
            <a:extLst>
              <a:ext uri="{FF2B5EF4-FFF2-40B4-BE49-F238E27FC236}">
                <a16:creationId xmlns:a16="http://schemas.microsoft.com/office/drawing/2014/main" id="{2CB8AA6E-0705-93D0-04B3-7B8DC82B09A5}"/>
              </a:ext>
            </a:extLst>
          </p:cNvPr>
          <p:cNvSpPr>
            <a:spLocks noGrp="1"/>
          </p:cNvSpPr>
          <p:nvPr>
            <p:ph type="subTitle" idx="1"/>
          </p:nvPr>
        </p:nvSpPr>
        <p:spPr>
          <a:xfrm>
            <a:off x="1371600" y="3243642"/>
            <a:ext cx="9251482" cy="1651803"/>
          </a:xfrm>
        </p:spPr>
        <p:txBody>
          <a:bodyPr>
            <a:normAutofit fontScale="25000" lnSpcReduction="20000"/>
          </a:bodyPr>
          <a:lstStyle/>
          <a:p>
            <a:r>
              <a:rPr lang="en-IN" sz="9600" b="1" u="sng" dirty="0">
                <a:latin typeface="Times New Roman" panose="02020603050405020304" pitchFamily="18" charset="0"/>
                <a:cs typeface="Times New Roman" panose="02020603050405020304" pitchFamily="18" charset="0"/>
              </a:rPr>
              <a:t>PREPARED BY:-</a:t>
            </a:r>
          </a:p>
          <a:p>
            <a:r>
              <a:rPr lang="en-IN" sz="7200" dirty="0">
                <a:solidFill>
                  <a:schemeClr val="tx1">
                    <a:lumMod val="95000"/>
                  </a:schemeClr>
                </a:solidFill>
              </a:rPr>
              <a:t>ASHMEET KAUR (21103311)</a:t>
            </a:r>
          </a:p>
          <a:p>
            <a:r>
              <a:rPr lang="en-IN" sz="7200" dirty="0">
                <a:solidFill>
                  <a:schemeClr val="tx1">
                    <a:lumMod val="95000"/>
                  </a:schemeClr>
                </a:solidFill>
              </a:rPr>
              <a:t>ANANYA MITTAL (21103305)</a:t>
            </a:r>
          </a:p>
          <a:p>
            <a:r>
              <a:rPr lang="en-IN" sz="7200" dirty="0">
                <a:solidFill>
                  <a:schemeClr val="tx1">
                    <a:lumMod val="95000"/>
                  </a:schemeClr>
                </a:solidFill>
              </a:rPr>
              <a:t>MANYA JAIN (21103313)</a:t>
            </a:r>
          </a:p>
          <a:p>
            <a:r>
              <a:rPr lang="en-IN" sz="7200" dirty="0">
                <a:solidFill>
                  <a:schemeClr val="tx1">
                    <a:lumMod val="95000"/>
                  </a:schemeClr>
                </a:solidFill>
              </a:rPr>
              <a:t>JUHI SHARMA (21103294)</a:t>
            </a:r>
          </a:p>
          <a:p>
            <a:r>
              <a:rPr lang="en-IN" sz="7200" dirty="0">
                <a:solidFill>
                  <a:schemeClr val="tx1">
                    <a:lumMod val="95000"/>
                  </a:schemeClr>
                </a:solidFill>
              </a:rPr>
              <a:t>VAISHNAVI AGRAWAL (21103320)</a:t>
            </a:r>
          </a:p>
          <a:p>
            <a:r>
              <a:rPr lang="en-IN" sz="7200" dirty="0">
                <a:solidFill>
                  <a:schemeClr val="tx1">
                    <a:lumMod val="95000"/>
                  </a:schemeClr>
                </a:solidFill>
              </a:rPr>
              <a:t>DEV PRATAP SINGH (21103209)</a:t>
            </a:r>
            <a:endParaRPr lang="en-IN" dirty="0">
              <a:solidFill>
                <a:schemeClr val="tx1">
                  <a:lumMod val="95000"/>
                </a:schemeClr>
              </a:solidFill>
            </a:endParaRPr>
          </a:p>
          <a:p>
            <a:endParaRPr lang="en-IN" dirty="0"/>
          </a:p>
        </p:txBody>
      </p:sp>
      <p:pic>
        <p:nvPicPr>
          <p:cNvPr id="5" name="Picture 4">
            <a:extLst>
              <a:ext uri="{FF2B5EF4-FFF2-40B4-BE49-F238E27FC236}">
                <a16:creationId xmlns:a16="http://schemas.microsoft.com/office/drawing/2014/main" id="{C04DA29A-7485-038B-7174-3202EE788B14}"/>
              </a:ext>
            </a:extLst>
          </p:cNvPr>
          <p:cNvPicPr>
            <a:picLocks noChangeAspect="1"/>
          </p:cNvPicPr>
          <p:nvPr/>
        </p:nvPicPr>
        <p:blipFill rotWithShape="1">
          <a:blip r:embed="rId2"/>
          <a:srcRect l="23496" t="14277" r="9774" b="15596"/>
          <a:stretch/>
        </p:blipFill>
        <p:spPr>
          <a:xfrm>
            <a:off x="6624965" y="415443"/>
            <a:ext cx="3666565" cy="4007365"/>
          </a:xfrm>
          <a:prstGeom prst="rect">
            <a:avLst/>
          </a:prstGeom>
        </p:spPr>
      </p:pic>
      <p:sp>
        <p:nvSpPr>
          <p:cNvPr id="4" name="TextBox 3">
            <a:extLst>
              <a:ext uri="{FF2B5EF4-FFF2-40B4-BE49-F238E27FC236}">
                <a16:creationId xmlns:a16="http://schemas.microsoft.com/office/drawing/2014/main" id="{4E8EE30B-B9AA-C9EC-2065-B2F75BF140D2}"/>
              </a:ext>
            </a:extLst>
          </p:cNvPr>
          <p:cNvSpPr txBox="1"/>
          <p:nvPr/>
        </p:nvSpPr>
        <p:spPr>
          <a:xfrm>
            <a:off x="1649505" y="2419125"/>
            <a:ext cx="4007224" cy="369332"/>
          </a:xfrm>
          <a:prstGeom prst="rect">
            <a:avLst/>
          </a:prstGeom>
          <a:noFill/>
        </p:spPr>
        <p:txBody>
          <a:bodyPr wrap="square" rtlCol="0">
            <a:spAutoFit/>
          </a:bodyPr>
          <a:lstStyle/>
          <a:p>
            <a:r>
              <a:rPr lang="en-US" dirty="0">
                <a:solidFill>
                  <a:schemeClr val="accent2"/>
                </a:solidFill>
                <a:latin typeface="+mj-lt"/>
              </a:rPr>
              <a:t>Dressup To Impress-up</a:t>
            </a:r>
            <a:endParaRPr lang="en-IN" dirty="0">
              <a:solidFill>
                <a:schemeClr val="accent2"/>
              </a:solidFill>
              <a:latin typeface="+mj-lt"/>
            </a:endParaRPr>
          </a:p>
        </p:txBody>
      </p:sp>
    </p:spTree>
    <p:extLst>
      <p:ext uri="{BB962C8B-B14F-4D97-AF65-F5344CB8AC3E}">
        <p14:creationId xmlns:p14="http://schemas.microsoft.com/office/powerpoint/2010/main" val="3435295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3DD4F-CF6C-31BE-C155-04D5A21B054C}"/>
              </a:ext>
            </a:extLst>
          </p:cNvPr>
          <p:cNvSpPr>
            <a:spLocks noGrp="1"/>
          </p:cNvSpPr>
          <p:nvPr>
            <p:ph type="title"/>
          </p:nvPr>
        </p:nvSpPr>
        <p:spPr>
          <a:xfrm>
            <a:off x="154004" y="0"/>
            <a:ext cx="8094847" cy="2714324"/>
          </a:xfrm>
        </p:spPr>
        <p:txBody>
          <a:bodyPr/>
          <a:lstStyle/>
          <a:p>
            <a:r>
              <a:rPr lang="en-IN" dirty="0">
                <a:solidFill>
                  <a:schemeClr val="accent1">
                    <a:lumMod val="60000"/>
                    <a:lumOff val="40000"/>
                  </a:schemeClr>
                </a:solidFill>
              </a:rPr>
              <a:t>DEFINITION OF PROJECT</a:t>
            </a:r>
            <a:endParaRPr lang="en-IN" dirty="0"/>
          </a:p>
        </p:txBody>
      </p:sp>
      <p:sp>
        <p:nvSpPr>
          <p:cNvPr id="3" name="Content Placeholder 2">
            <a:extLst>
              <a:ext uri="{FF2B5EF4-FFF2-40B4-BE49-F238E27FC236}">
                <a16:creationId xmlns:a16="http://schemas.microsoft.com/office/drawing/2014/main" id="{2262CA5D-475A-BFB1-1A6A-1230591711C0}"/>
              </a:ext>
            </a:extLst>
          </p:cNvPr>
          <p:cNvSpPr>
            <a:spLocks noGrp="1"/>
          </p:cNvSpPr>
          <p:nvPr>
            <p:ph idx="1"/>
          </p:nvPr>
        </p:nvSpPr>
        <p:spPr>
          <a:xfrm>
            <a:off x="685800" y="2377440"/>
            <a:ext cx="6096528" cy="5216892"/>
          </a:xfrm>
        </p:spPr>
        <p:txBody>
          <a:bodyPr/>
          <a:lstStyle/>
          <a:p>
            <a:pPr marL="0" indent="0">
              <a:buNone/>
            </a:pPr>
            <a:r>
              <a:rPr lang="en-US" sz="2400" dirty="0"/>
              <a:t>At the most basic level, a chatbot is a computer program that simulates and processes human conversation (either written or spoken), allowing humans to interact with digital devices as if they were communicating with a real person.</a:t>
            </a:r>
            <a:r>
              <a:rPr lang="en-IN" sz="2400" dirty="0"/>
              <a:t> </a:t>
            </a:r>
            <a:r>
              <a:rPr lang="en-US" sz="2400" dirty="0"/>
              <a:t>They may answer basic questions, make product recommendations, and provide customer support.</a:t>
            </a:r>
            <a:r>
              <a:rPr lang="en-IN" sz="2400" dirty="0"/>
              <a:t> It is using </a:t>
            </a:r>
            <a:r>
              <a:rPr lang="en-IN" sz="2400" b="1" dirty="0" err="1"/>
              <a:t>nltk</a:t>
            </a:r>
            <a:r>
              <a:rPr lang="en-IN" sz="2400" b="1" dirty="0"/>
              <a:t> </a:t>
            </a:r>
            <a:r>
              <a:rPr lang="en-IN" sz="2400" dirty="0"/>
              <a:t>and</a:t>
            </a:r>
            <a:r>
              <a:rPr lang="en-IN" sz="2400" b="1" dirty="0"/>
              <a:t> flask. </a:t>
            </a:r>
            <a:r>
              <a:rPr lang="en-IN" sz="2400" dirty="0"/>
              <a:t>We have developed the project on </a:t>
            </a:r>
            <a:r>
              <a:rPr lang="en-IN" sz="2400" b="1" dirty="0"/>
              <a:t>python any where</a:t>
            </a:r>
            <a:r>
              <a:rPr lang="en-IN" sz="2400" dirty="0"/>
              <a:t>.</a:t>
            </a:r>
          </a:p>
          <a:p>
            <a:pPr marL="0" indent="0">
              <a:buNone/>
            </a:pPr>
            <a:endParaRPr lang="en-IN" dirty="0"/>
          </a:p>
        </p:txBody>
      </p:sp>
      <p:pic>
        <p:nvPicPr>
          <p:cNvPr id="4" name="Picture 3">
            <a:extLst>
              <a:ext uri="{FF2B5EF4-FFF2-40B4-BE49-F238E27FC236}">
                <a16:creationId xmlns:a16="http://schemas.microsoft.com/office/drawing/2014/main" id="{B2DB1D1F-F616-F776-C2B4-CF45F5B770BD}"/>
              </a:ext>
            </a:extLst>
          </p:cNvPr>
          <p:cNvPicPr>
            <a:picLocks noChangeAspect="1"/>
          </p:cNvPicPr>
          <p:nvPr/>
        </p:nvPicPr>
        <p:blipFill>
          <a:blip r:embed="rId2"/>
          <a:stretch>
            <a:fillRect/>
          </a:stretch>
        </p:blipFill>
        <p:spPr>
          <a:xfrm>
            <a:off x="6670307" y="3108960"/>
            <a:ext cx="5399773" cy="3195587"/>
          </a:xfrm>
          <a:prstGeom prst="rect">
            <a:avLst/>
          </a:prstGeom>
        </p:spPr>
      </p:pic>
    </p:spTree>
    <p:extLst>
      <p:ext uri="{BB962C8B-B14F-4D97-AF65-F5344CB8AC3E}">
        <p14:creationId xmlns:p14="http://schemas.microsoft.com/office/powerpoint/2010/main" val="37016819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EF2F9-0242-E62F-0628-E286FDD7FC5F}"/>
              </a:ext>
            </a:extLst>
          </p:cNvPr>
          <p:cNvSpPr>
            <a:spLocks noGrp="1"/>
          </p:cNvSpPr>
          <p:nvPr>
            <p:ph type="title"/>
          </p:nvPr>
        </p:nvSpPr>
        <p:spPr>
          <a:xfrm>
            <a:off x="0" y="793249"/>
            <a:ext cx="8826366" cy="1293028"/>
          </a:xfrm>
        </p:spPr>
        <p:txBody>
          <a:bodyPr/>
          <a:lstStyle/>
          <a:p>
            <a:r>
              <a:rPr lang="en-IN" dirty="0">
                <a:solidFill>
                  <a:schemeClr val="accent1">
                    <a:lumMod val="60000"/>
                    <a:lumOff val="40000"/>
                  </a:schemeClr>
                </a:solidFill>
              </a:rPr>
              <a:t>PROJECT DESCRIPTION</a:t>
            </a:r>
            <a:endParaRPr lang="en-IN" dirty="0"/>
          </a:p>
        </p:txBody>
      </p:sp>
      <p:sp>
        <p:nvSpPr>
          <p:cNvPr id="4" name="Content Placeholder 3">
            <a:extLst>
              <a:ext uri="{FF2B5EF4-FFF2-40B4-BE49-F238E27FC236}">
                <a16:creationId xmlns:a16="http://schemas.microsoft.com/office/drawing/2014/main" id="{EEF90362-15A6-2EA4-1FBC-26FD2C6818AD}"/>
              </a:ext>
            </a:extLst>
          </p:cNvPr>
          <p:cNvSpPr>
            <a:spLocks noGrp="1"/>
          </p:cNvSpPr>
          <p:nvPr>
            <p:ph idx="1"/>
          </p:nvPr>
        </p:nvSpPr>
        <p:spPr/>
        <p:txBody>
          <a:bodyPr>
            <a:noAutofit/>
          </a:bodyPr>
          <a:lstStyle/>
          <a:p>
            <a:pPr marL="285750" indent="-285750" algn="just">
              <a:buFont typeface="Arial" panose="020B0604020202020204" pitchFamily="34" charset="0"/>
              <a:buChar char="•"/>
            </a:pPr>
            <a:r>
              <a:rPr lang="en-US" sz="2000" dirty="0">
                <a:latin typeface="+mj-lt"/>
              </a:rPr>
              <a:t>A chatbot is a piece of software that conducts  conversation with users via auditory or textual methods. </a:t>
            </a:r>
            <a:r>
              <a:rPr lang="en-US" sz="2000" b="0" i="0" dirty="0">
                <a:effectLst/>
                <a:latin typeface="+mj-lt"/>
              </a:rPr>
              <a:t>Fashion chatbots are also called intelligent assistants or AI stylists. They are computer programs that conduct and manage a dialogue through the exchange of text messages. </a:t>
            </a:r>
          </a:p>
          <a:p>
            <a:pPr marL="285750" indent="-285750" algn="just">
              <a:buFont typeface="Arial" panose="020B0604020202020204" pitchFamily="34" charset="0"/>
              <a:buChar char="•"/>
            </a:pPr>
            <a:r>
              <a:rPr lang="en-US" sz="2000" b="0" i="0" dirty="0">
                <a:effectLst/>
                <a:latin typeface="+mj-lt"/>
              </a:rPr>
              <a:t>Through machine learning, these conversations can be seamless and natural enough that if the chatbot didn’t identify itself as a bot, you might never be the wiser.</a:t>
            </a:r>
            <a:endParaRPr lang="en-US" sz="2000" dirty="0">
              <a:latin typeface="+mj-lt"/>
            </a:endParaRPr>
          </a:p>
          <a:p>
            <a:pPr marL="285750" indent="-285750" algn="just">
              <a:buFont typeface="Arial" panose="020B0604020202020204" pitchFamily="34" charset="0"/>
              <a:buChar char="•"/>
            </a:pPr>
            <a:r>
              <a:rPr lang="en-US" sz="2000" dirty="0">
                <a:latin typeface="+mj-lt"/>
              </a:rPr>
              <a:t>It provide helpful information instantly, especially in times where every second is important. For example, if a customer wants to buy a clothes on basis of there skin tone, body structure  this chatbot can play an important role. On basis of data a chatbot has it can give you suggestions according to your requirements.</a:t>
            </a:r>
          </a:p>
        </p:txBody>
      </p:sp>
      <p:pic>
        <p:nvPicPr>
          <p:cNvPr id="5" name="Picture 4">
            <a:extLst>
              <a:ext uri="{FF2B5EF4-FFF2-40B4-BE49-F238E27FC236}">
                <a16:creationId xmlns:a16="http://schemas.microsoft.com/office/drawing/2014/main" id="{6B5FA187-35C3-9934-D3BA-7DC0DE6C1357}"/>
              </a:ext>
            </a:extLst>
          </p:cNvPr>
          <p:cNvPicPr>
            <a:picLocks noChangeAspect="1"/>
          </p:cNvPicPr>
          <p:nvPr/>
        </p:nvPicPr>
        <p:blipFill rotWithShape="1">
          <a:blip r:embed="rId2"/>
          <a:srcRect l="23020" t="16861" r="23431" b="10760"/>
          <a:stretch/>
        </p:blipFill>
        <p:spPr>
          <a:xfrm>
            <a:off x="8889119" y="192732"/>
            <a:ext cx="1734058" cy="1893545"/>
          </a:xfrm>
          <a:prstGeom prst="rect">
            <a:avLst/>
          </a:prstGeom>
        </p:spPr>
      </p:pic>
    </p:spTree>
    <p:extLst>
      <p:ext uri="{BB962C8B-B14F-4D97-AF65-F5344CB8AC3E}">
        <p14:creationId xmlns:p14="http://schemas.microsoft.com/office/powerpoint/2010/main" val="2992258785"/>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F841-CB5B-BF6E-FFB2-DF9A1D6F8DBB}"/>
              </a:ext>
            </a:extLst>
          </p:cNvPr>
          <p:cNvSpPr>
            <a:spLocks noGrp="1"/>
          </p:cNvSpPr>
          <p:nvPr>
            <p:ph type="title"/>
          </p:nvPr>
        </p:nvSpPr>
        <p:spPr>
          <a:xfrm>
            <a:off x="2107933" y="500514"/>
            <a:ext cx="4831882" cy="1556887"/>
          </a:xfrm>
        </p:spPr>
        <p:txBody>
          <a:bodyPr/>
          <a:lstStyle/>
          <a:p>
            <a:r>
              <a:rPr lang="en-IN" dirty="0">
                <a:solidFill>
                  <a:schemeClr val="accent1">
                    <a:lumMod val="60000"/>
                    <a:lumOff val="40000"/>
                  </a:schemeClr>
                </a:solidFill>
              </a:rPr>
              <a:t>MOTIVATION</a:t>
            </a:r>
            <a:endParaRPr lang="en-IN" dirty="0"/>
          </a:p>
        </p:txBody>
      </p:sp>
      <p:sp>
        <p:nvSpPr>
          <p:cNvPr id="3" name="Content Placeholder 2">
            <a:extLst>
              <a:ext uri="{FF2B5EF4-FFF2-40B4-BE49-F238E27FC236}">
                <a16:creationId xmlns:a16="http://schemas.microsoft.com/office/drawing/2014/main" id="{B3C5F9B5-AF0C-8420-0664-9EBB36E7CE49}"/>
              </a:ext>
            </a:extLst>
          </p:cNvPr>
          <p:cNvSpPr>
            <a:spLocks noGrp="1"/>
          </p:cNvSpPr>
          <p:nvPr>
            <p:ph idx="1"/>
          </p:nvPr>
        </p:nvSpPr>
        <p:spPr>
          <a:xfrm>
            <a:off x="760395" y="2194561"/>
            <a:ext cx="10568539" cy="4292866"/>
          </a:xfrm>
        </p:spPr>
        <p:txBody>
          <a:bodyPr>
            <a:normAutofit lnSpcReduction="10000"/>
          </a:bodyPr>
          <a:lstStyle/>
          <a:p>
            <a:pPr marL="285750" indent="-285750" algn="just">
              <a:buFont typeface="Arial" panose="020B0604020202020204" pitchFamily="34" charset="0"/>
              <a:buChar char="•"/>
            </a:pPr>
            <a:r>
              <a:rPr lang="en-US" sz="2400" dirty="0"/>
              <a:t>The motivation for creating this chatbot is to provide an easier and convenient alternative way of giving appropriate fashion choices on the basis of your skin tone, face shape, body shape, body structure etc. This chatbot is introduced to focus on giving service to all people to help them in making critical decisions about there clothing sense.</a:t>
            </a:r>
            <a:endParaRPr lang="en-IN" sz="2400" dirty="0"/>
          </a:p>
          <a:p>
            <a:pPr marL="285750" indent="-285750" algn="just">
              <a:buFont typeface="Arial" panose="020B0604020202020204" pitchFamily="34" charset="0"/>
              <a:buChar char="•"/>
            </a:pPr>
            <a:r>
              <a:rPr lang="en-IN" sz="2400" dirty="0"/>
              <a:t>Nowadays AI is being used everywhere and that is where we got our motivation from.</a:t>
            </a:r>
            <a:endParaRPr lang="en-US" sz="2400" dirty="0"/>
          </a:p>
          <a:p>
            <a:pPr marL="285750" indent="-285750" algn="just">
              <a:buFont typeface="Arial" panose="020B0604020202020204" pitchFamily="34" charset="0"/>
              <a:buChar char="•"/>
            </a:pPr>
            <a:r>
              <a:rPr lang="en-US" sz="2400" dirty="0"/>
              <a:t>AI refers to the capability of a machine to identify, leverage, and make use of language and related elements to emotionally engage individuals and activate behavior and that’s what we aim to </a:t>
            </a:r>
            <a:r>
              <a:rPr lang="en-US" sz="2400"/>
              <a:t>do.</a:t>
            </a:r>
            <a:endParaRPr lang="en-US" sz="2400" dirty="0"/>
          </a:p>
        </p:txBody>
      </p:sp>
      <p:pic>
        <p:nvPicPr>
          <p:cNvPr id="4" name="Picture 3">
            <a:extLst>
              <a:ext uri="{FF2B5EF4-FFF2-40B4-BE49-F238E27FC236}">
                <a16:creationId xmlns:a16="http://schemas.microsoft.com/office/drawing/2014/main" id="{D66A915C-6F11-632E-171B-C02B708F54FD}"/>
              </a:ext>
            </a:extLst>
          </p:cNvPr>
          <p:cNvPicPr>
            <a:picLocks noChangeAspect="1"/>
          </p:cNvPicPr>
          <p:nvPr/>
        </p:nvPicPr>
        <p:blipFill rotWithShape="1">
          <a:blip r:embed="rId2"/>
          <a:srcRect l="23254" t="15746" r="22964" b="15900"/>
          <a:stretch/>
        </p:blipFill>
        <p:spPr>
          <a:xfrm>
            <a:off x="7270376" y="146322"/>
            <a:ext cx="2151530" cy="2048239"/>
          </a:xfrm>
          <a:prstGeom prst="rect">
            <a:avLst/>
          </a:prstGeom>
        </p:spPr>
      </p:pic>
    </p:spTree>
    <p:extLst>
      <p:ext uri="{BB962C8B-B14F-4D97-AF65-F5344CB8AC3E}">
        <p14:creationId xmlns:p14="http://schemas.microsoft.com/office/powerpoint/2010/main" val="4992365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3353C-E1F8-1F5B-87B4-36C9B98420B6}"/>
              </a:ext>
            </a:extLst>
          </p:cNvPr>
          <p:cNvSpPr>
            <a:spLocks noGrp="1"/>
          </p:cNvSpPr>
          <p:nvPr>
            <p:ph type="title"/>
          </p:nvPr>
        </p:nvSpPr>
        <p:spPr>
          <a:xfrm>
            <a:off x="202132" y="764373"/>
            <a:ext cx="8008217" cy="1293028"/>
          </a:xfrm>
        </p:spPr>
        <p:txBody>
          <a:bodyPr/>
          <a:lstStyle/>
          <a:p>
            <a:r>
              <a:rPr lang="en-IN" sz="4000" dirty="0">
                <a:solidFill>
                  <a:schemeClr val="accent1">
                    <a:lumMod val="60000"/>
                    <a:lumOff val="40000"/>
                  </a:schemeClr>
                </a:solidFill>
              </a:rPr>
              <a:t>DEVELPOMENT ENVIRONMENT</a:t>
            </a:r>
            <a:endParaRPr lang="en-IN" dirty="0"/>
          </a:p>
        </p:txBody>
      </p:sp>
      <p:sp>
        <p:nvSpPr>
          <p:cNvPr id="3" name="Content Placeholder 2">
            <a:extLst>
              <a:ext uri="{FF2B5EF4-FFF2-40B4-BE49-F238E27FC236}">
                <a16:creationId xmlns:a16="http://schemas.microsoft.com/office/drawing/2014/main" id="{A58C3D12-94E0-D345-4FCA-404828BF7D94}"/>
              </a:ext>
            </a:extLst>
          </p:cNvPr>
          <p:cNvSpPr>
            <a:spLocks noGrp="1"/>
          </p:cNvSpPr>
          <p:nvPr>
            <p:ph idx="1"/>
          </p:nvPr>
        </p:nvSpPr>
        <p:spPr>
          <a:xfrm>
            <a:off x="685800" y="1907784"/>
            <a:ext cx="10820400" cy="4284007"/>
          </a:xfrm>
        </p:spPr>
        <p:txBody>
          <a:bodyPr>
            <a:normAutofit/>
          </a:bodyPr>
          <a:lstStyle/>
          <a:p>
            <a:pPr marL="0" indent="0">
              <a:buNone/>
            </a:pPr>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Python Library Requirements :</a:t>
            </a:r>
          </a:p>
          <a:p>
            <a:r>
              <a:rPr lang="en-IN" dirty="0"/>
              <a:t>Flask for web application.</a:t>
            </a:r>
          </a:p>
          <a:p>
            <a:r>
              <a:rPr lang="en-IN" dirty="0" err="1"/>
              <a:t>Tensorflow</a:t>
            </a:r>
            <a:r>
              <a:rPr lang="en-IN" dirty="0"/>
              <a:t> for fast numerical computing.</a:t>
            </a:r>
          </a:p>
          <a:p>
            <a:r>
              <a:rPr lang="en-IN" dirty="0" err="1"/>
              <a:t>Keras</a:t>
            </a:r>
            <a:r>
              <a:rPr lang="en-IN" dirty="0"/>
              <a:t> is a deep learning API.</a:t>
            </a:r>
          </a:p>
          <a:p>
            <a:r>
              <a:rPr lang="en-IN" dirty="0" err="1"/>
              <a:t>Numpy</a:t>
            </a:r>
            <a:r>
              <a:rPr lang="en-IN" dirty="0"/>
              <a:t> for array handling.</a:t>
            </a:r>
          </a:p>
          <a:p>
            <a:r>
              <a:rPr lang="en-IN" dirty="0"/>
              <a:t>Random  for generating random </a:t>
            </a:r>
          </a:p>
          <a:p>
            <a:pPr marL="0" indent="0">
              <a:buNone/>
            </a:pPr>
            <a:r>
              <a:rPr lang="en-IN" dirty="0"/>
              <a:t>   sequences.</a:t>
            </a:r>
          </a:p>
          <a:p>
            <a:r>
              <a:rPr lang="en-IN" dirty="0"/>
              <a:t>Pickle for serializing and de-serializing.</a:t>
            </a:r>
          </a:p>
          <a:p>
            <a:r>
              <a:rPr lang="en-IN" dirty="0" err="1"/>
              <a:t>Json</a:t>
            </a:r>
            <a:r>
              <a:rPr lang="en-IN" dirty="0"/>
              <a:t> for storage and data  exchange.</a:t>
            </a:r>
          </a:p>
          <a:p>
            <a:pPr marL="0" indent="0">
              <a:buNone/>
            </a:pPr>
            <a:endParaRPr lang="en-IN" dirty="0"/>
          </a:p>
          <a:p>
            <a:pPr marL="0" indent="0">
              <a:buNone/>
            </a:pPr>
            <a:endParaRPr lang="en-IN" dirty="0"/>
          </a:p>
          <a:p>
            <a:endParaRPr lang="en-IN" dirty="0"/>
          </a:p>
        </p:txBody>
      </p:sp>
      <p:pic>
        <p:nvPicPr>
          <p:cNvPr id="4" name="Picture 3">
            <a:extLst>
              <a:ext uri="{FF2B5EF4-FFF2-40B4-BE49-F238E27FC236}">
                <a16:creationId xmlns:a16="http://schemas.microsoft.com/office/drawing/2014/main" id="{74E0A13D-A350-EFF3-13DE-28B0C380FAE3}"/>
              </a:ext>
            </a:extLst>
          </p:cNvPr>
          <p:cNvPicPr>
            <a:picLocks noChangeAspect="1"/>
          </p:cNvPicPr>
          <p:nvPr/>
        </p:nvPicPr>
        <p:blipFill rotWithShape="1">
          <a:blip r:embed="rId2"/>
          <a:srcRect l="20175" t="17331" r="27360" b="21520"/>
          <a:stretch/>
        </p:blipFill>
        <p:spPr>
          <a:xfrm rot="1592185">
            <a:off x="6788316" y="2656893"/>
            <a:ext cx="4870627" cy="3286190"/>
          </a:xfrm>
          <a:prstGeom prst="rect">
            <a:avLst/>
          </a:prstGeom>
        </p:spPr>
      </p:pic>
    </p:spTree>
    <p:extLst>
      <p:ext uri="{BB962C8B-B14F-4D97-AF65-F5344CB8AC3E}">
        <p14:creationId xmlns:p14="http://schemas.microsoft.com/office/powerpoint/2010/main" val="16535832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40AFB-99BD-82F6-E051-332F9E4D7482}"/>
              </a:ext>
            </a:extLst>
          </p:cNvPr>
          <p:cNvSpPr>
            <a:spLocks noGrp="1"/>
          </p:cNvSpPr>
          <p:nvPr>
            <p:ph type="title"/>
          </p:nvPr>
        </p:nvSpPr>
        <p:spPr>
          <a:xfrm>
            <a:off x="288759" y="764373"/>
            <a:ext cx="10087276" cy="1293028"/>
          </a:xfrm>
        </p:spPr>
        <p:txBody>
          <a:bodyPr/>
          <a:lstStyle/>
          <a:p>
            <a:r>
              <a:rPr lang="en-IN" sz="4000" dirty="0">
                <a:solidFill>
                  <a:schemeClr val="accent1">
                    <a:lumMod val="60000"/>
                    <a:lumOff val="40000"/>
                  </a:schemeClr>
                </a:solidFill>
              </a:rPr>
              <a:t>DEVELOPMENT REQUIREMENTS</a:t>
            </a:r>
            <a:endParaRPr lang="en-IN" dirty="0"/>
          </a:p>
        </p:txBody>
      </p:sp>
      <p:sp>
        <p:nvSpPr>
          <p:cNvPr id="3" name="Content Placeholder 2">
            <a:extLst>
              <a:ext uri="{FF2B5EF4-FFF2-40B4-BE49-F238E27FC236}">
                <a16:creationId xmlns:a16="http://schemas.microsoft.com/office/drawing/2014/main" id="{CB690543-3865-9AC8-4B0D-E422F3888428}"/>
              </a:ext>
            </a:extLst>
          </p:cNvPr>
          <p:cNvSpPr>
            <a:spLocks noGrp="1"/>
          </p:cNvSpPr>
          <p:nvPr>
            <p:ph idx="1"/>
          </p:nvPr>
        </p:nvSpPr>
        <p:spPr>
          <a:xfrm>
            <a:off x="685800" y="2175310"/>
            <a:ext cx="10820400" cy="4043376"/>
          </a:xfrm>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HARDWARE REQUIREMENTS:</a:t>
            </a:r>
          </a:p>
          <a:p>
            <a:pPr marL="285750" indent="-285750" algn="just">
              <a:buFont typeface="Arial" panose="020B0604020202020204" pitchFamily="34" charset="0"/>
              <a:buChar char="•"/>
            </a:pPr>
            <a:r>
              <a:rPr lang="en-US" dirty="0"/>
              <a:t>For this project we need high configurations system because such tasks in this project requires more CPU computation and high graphic support to train dataset. We have used </a:t>
            </a:r>
            <a:r>
              <a:rPr lang="en-US" b="1" dirty="0"/>
              <a:t>intel core i7 </a:t>
            </a:r>
            <a:r>
              <a:rPr lang="en-IN" dirty="0"/>
              <a:t>processor. </a:t>
            </a:r>
            <a:r>
              <a:rPr lang="en-US" dirty="0"/>
              <a:t>The Intel Core i7 has more processing power and is better for high-performance gaming, content creation, multimedia editing, and specialized applications.</a:t>
            </a:r>
          </a:p>
          <a:p>
            <a:pPr marL="285750" indent="-285750" algn="just">
              <a:buFont typeface="Arial" panose="020B0604020202020204" pitchFamily="34" charset="0"/>
              <a:buChar char="•"/>
            </a:pPr>
            <a:r>
              <a:rPr lang="en-US" dirty="0"/>
              <a:t>Once the dataset and network models are trained then we can run python code on normal machine also</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4DB1C916-7C53-7879-858B-4F46CB5624E0}"/>
              </a:ext>
            </a:extLst>
          </p:cNvPr>
          <p:cNvPicPr>
            <a:picLocks noChangeAspect="1"/>
          </p:cNvPicPr>
          <p:nvPr/>
        </p:nvPicPr>
        <p:blipFill rotWithShape="1">
          <a:blip r:embed="rId2"/>
          <a:srcRect l="19489" t="25452" r="20034" b="23775"/>
          <a:stretch/>
        </p:blipFill>
        <p:spPr>
          <a:xfrm>
            <a:off x="5332397" y="4652117"/>
            <a:ext cx="4280035" cy="2205883"/>
          </a:xfrm>
          <a:prstGeom prst="rect">
            <a:avLst/>
          </a:prstGeom>
        </p:spPr>
      </p:pic>
    </p:spTree>
    <p:extLst>
      <p:ext uri="{BB962C8B-B14F-4D97-AF65-F5344CB8AC3E}">
        <p14:creationId xmlns:p14="http://schemas.microsoft.com/office/powerpoint/2010/main" val="11214358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6A7B1-0B9A-37BC-DE8E-B891171721CD}"/>
              </a:ext>
            </a:extLst>
          </p:cNvPr>
          <p:cNvSpPr>
            <a:spLocks noGrp="1"/>
          </p:cNvSpPr>
          <p:nvPr>
            <p:ph type="title"/>
          </p:nvPr>
        </p:nvSpPr>
        <p:spPr>
          <a:xfrm>
            <a:off x="685800" y="764373"/>
            <a:ext cx="3520440" cy="1293028"/>
          </a:xfrm>
        </p:spPr>
        <p:txBody>
          <a:bodyPr/>
          <a:lstStyle/>
          <a:p>
            <a:r>
              <a:rPr lang="en-IN" dirty="0">
                <a:solidFill>
                  <a:schemeClr val="accent2">
                    <a:lumMod val="75000"/>
                  </a:schemeClr>
                </a:solidFill>
              </a:rPr>
              <a:t>references</a:t>
            </a:r>
          </a:p>
        </p:txBody>
      </p:sp>
      <p:sp>
        <p:nvSpPr>
          <p:cNvPr id="3" name="Content Placeholder 2">
            <a:extLst>
              <a:ext uri="{FF2B5EF4-FFF2-40B4-BE49-F238E27FC236}">
                <a16:creationId xmlns:a16="http://schemas.microsoft.com/office/drawing/2014/main" id="{C150F62D-E614-2729-301E-234B859AFD18}"/>
              </a:ext>
            </a:extLst>
          </p:cNvPr>
          <p:cNvSpPr>
            <a:spLocks noGrp="1"/>
          </p:cNvSpPr>
          <p:nvPr>
            <p:ph idx="1"/>
          </p:nvPr>
        </p:nvSpPr>
        <p:spPr/>
        <p:txBody>
          <a:bodyPr/>
          <a:lstStyle/>
          <a:p>
            <a:pPr algn="l"/>
            <a:r>
              <a:rPr lang="en-US" sz="1800" b="0" i="0" dirty="0">
                <a:effectLst/>
                <a:latin typeface="Lato" panose="020F0502020204030203" pitchFamily="34" charset="0"/>
              </a:rPr>
              <a:t>Wikipedia (2019). Chatbot. Retrieved March 9, 2019 from</a:t>
            </a:r>
            <a:r>
              <a:rPr lang="en-US" sz="1800" b="0" i="0" dirty="0">
                <a:solidFill>
                  <a:srgbClr val="212121"/>
                </a:solidFill>
                <a:effectLst/>
                <a:latin typeface="Lato" panose="020F0502020204030203" pitchFamily="34" charset="0"/>
              </a:rPr>
              <a:t>: </a:t>
            </a:r>
            <a:r>
              <a:rPr lang="en-US" sz="1800" b="0" i="0" u="sng" dirty="0">
                <a:solidFill>
                  <a:srgbClr val="006580"/>
                </a:solidFill>
                <a:effectLst/>
                <a:latin typeface="Lato" panose="020F0502020204030203" pitchFamily="34" charset="0"/>
                <a:hlinkClick r:id="rId2"/>
              </a:rPr>
              <a:t>https://en.wikipedia.org/wiki/Chatbot</a:t>
            </a:r>
            <a:endParaRPr lang="en-US" sz="1800" b="0" i="0" dirty="0">
              <a:solidFill>
                <a:srgbClr val="212121"/>
              </a:solidFill>
              <a:effectLst/>
              <a:latin typeface="Lato" panose="020F0502020204030203" pitchFamily="34" charset="0"/>
            </a:endParaRPr>
          </a:p>
          <a:p>
            <a:pPr algn="l"/>
            <a:r>
              <a:rPr lang="en-US" sz="1800" b="0" i="0" dirty="0">
                <a:effectLst/>
                <a:latin typeface="Lato" panose="020F0502020204030203" pitchFamily="34" charset="0"/>
              </a:rPr>
              <a:t>Wikipedia (2019). Siri. Retrieved March 9, 2019 from: </a:t>
            </a:r>
            <a:r>
              <a:rPr lang="en-US" sz="1800" b="0" i="0" u="sng" dirty="0">
                <a:solidFill>
                  <a:srgbClr val="006580"/>
                </a:solidFill>
                <a:effectLst/>
                <a:latin typeface="Lato" panose="020F0502020204030203" pitchFamily="34" charset="0"/>
                <a:hlinkClick r:id="rId3"/>
              </a:rPr>
              <a:t>https://en.wikipedia.org/wiki/Siri#Features_and_options</a:t>
            </a:r>
            <a:endParaRPr lang="en-US" sz="1800" b="0" i="0" dirty="0">
              <a:solidFill>
                <a:srgbClr val="212121"/>
              </a:solidFill>
              <a:effectLst/>
              <a:latin typeface="Lato" panose="020F0502020204030203" pitchFamily="34" charset="0"/>
            </a:endParaRPr>
          </a:p>
          <a:p>
            <a:endParaRPr lang="en-IN" dirty="0"/>
          </a:p>
        </p:txBody>
      </p:sp>
      <p:pic>
        <p:nvPicPr>
          <p:cNvPr id="6" name="Picture 5">
            <a:extLst>
              <a:ext uri="{FF2B5EF4-FFF2-40B4-BE49-F238E27FC236}">
                <a16:creationId xmlns:a16="http://schemas.microsoft.com/office/drawing/2014/main" id="{B6FA28F1-E455-7BEC-8D4A-C3A7DFBDD175}"/>
              </a:ext>
            </a:extLst>
          </p:cNvPr>
          <p:cNvPicPr>
            <a:picLocks noChangeAspect="1"/>
          </p:cNvPicPr>
          <p:nvPr/>
        </p:nvPicPr>
        <p:blipFill>
          <a:blip r:embed="rId4"/>
          <a:stretch>
            <a:fillRect/>
          </a:stretch>
        </p:blipFill>
        <p:spPr>
          <a:xfrm>
            <a:off x="2531445" y="3628724"/>
            <a:ext cx="6391174" cy="3229276"/>
          </a:xfrm>
          <a:prstGeom prst="rect">
            <a:avLst/>
          </a:prstGeom>
        </p:spPr>
      </p:pic>
    </p:spTree>
    <p:extLst>
      <p:ext uri="{BB962C8B-B14F-4D97-AF65-F5344CB8AC3E}">
        <p14:creationId xmlns:p14="http://schemas.microsoft.com/office/powerpoint/2010/main" val="1926947312"/>
      </p:ext>
    </p:extLst>
  </p:cSld>
  <p:clrMapOvr>
    <a:masterClrMapping/>
  </p:clrMapOvr>
  <p:transition spd="med">
    <p:pull/>
  </p:transition>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145</TotalTime>
  <Words>553</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Lato</vt:lpstr>
      <vt:lpstr>Times New Roman</vt:lpstr>
      <vt:lpstr>Vapor Trail</vt:lpstr>
      <vt:lpstr>peach</vt:lpstr>
      <vt:lpstr>DEFINITION OF PROJECT</vt:lpstr>
      <vt:lpstr>PROJECT DESCRIPTION</vt:lpstr>
      <vt:lpstr>MOTIVATION</vt:lpstr>
      <vt:lpstr>DEVELPOMENT ENVIRONMENT</vt:lpstr>
      <vt:lpstr>DEVELOPMENT REQUIREMENTS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SIFACI</dc:title>
  <dc:creator>Vaishnavi Agrawal</dc:creator>
  <cp:lastModifiedBy>Manya JAIN</cp:lastModifiedBy>
  <cp:revision>6</cp:revision>
  <dcterms:created xsi:type="dcterms:W3CDTF">2023-04-22T05:38:48Z</dcterms:created>
  <dcterms:modified xsi:type="dcterms:W3CDTF">2023-04-23T05:45:15Z</dcterms:modified>
</cp:coreProperties>
</file>