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4762500" cy="4762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9CFCFDCA-42CF-433F-9884-CBA69B440BEF}"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effectLst/>
                <a:uFillTx/>
                <a:latin typeface="Calibri"/>
              </a:rPr>
              <a:t>Click to edit Master title style</a:t>
            </a:r>
            <a:endParaRPr b="0" lang="en-US" sz="2000" strike="noStrike" u="none">
              <a:solidFill>
                <a:schemeClr val="dk1"/>
              </a:solidFill>
              <a:effectLst/>
              <a:uFillTx/>
              <a:latin typeface="Calibri"/>
            </a:endParaRPr>
          </a:p>
        </p:txBody>
      </p:sp>
      <p:sp>
        <p:nvSpPr>
          <p:cNvPr id="48"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49"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50"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51"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2"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8E07563C-D6D0-4A5D-836A-7C310C4E87B6}"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effectLst/>
                <a:uFillTx/>
                <a:latin typeface="Calibri"/>
              </a:rPr>
              <a:t>Click to edit Master title style</a:t>
            </a:r>
            <a:endParaRPr b="0" lang="en-US" sz="2000" strike="noStrike" u="none">
              <a:solidFill>
                <a:schemeClr val="dk1"/>
              </a:solidFill>
              <a:effectLst/>
              <a:uFillTx/>
              <a:latin typeface="Calibri"/>
            </a:endParaRPr>
          </a:p>
        </p:txBody>
      </p:sp>
      <p:sp>
        <p:nvSpPr>
          <p:cNvPr id="54"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a:spcBef>
                <a:spcPts val="1134"/>
              </a:spcBef>
              <a:buClr>
                <a:srgbClr val="000000"/>
              </a:buClr>
              <a:buSzPct val="75000"/>
              <a:buFont typeface="Symbol" charset="2"/>
              <a:buChar char=""/>
            </a:pPr>
            <a:r>
              <a:rPr b="0" lang="en-US" sz="3200" strike="noStrike" u="none">
                <a:solidFill>
                  <a:schemeClr val="dk1"/>
                </a:solidFill>
                <a:effectLst/>
                <a:uFillTx/>
                <a:latin typeface="Calibri"/>
              </a:rPr>
              <a:t>Second Outline Level</a:t>
            </a:r>
            <a:endParaRPr b="0" lang="en-US" sz="3200" strike="noStrike" u="none">
              <a:solidFill>
                <a:schemeClr val="dk1"/>
              </a:solidFill>
              <a:effectLst/>
              <a:uFillTx/>
              <a:latin typeface="Calibri"/>
            </a:endParaRPr>
          </a:p>
          <a:p>
            <a:pPr lvl="2" marL="1296000" indent="-288000">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US" sz="3200" strike="noStrike" u="none">
              <a:solidFill>
                <a:schemeClr val="dk1"/>
              </a:solidFill>
              <a:effectLst/>
              <a:uFillTx/>
              <a:latin typeface="Calibri"/>
            </a:endParaRPr>
          </a:p>
          <a:p>
            <a:pPr lvl="3" marL="1728000" indent="-216000">
              <a:spcBef>
                <a:spcPts val="567"/>
              </a:spcBef>
              <a:buClr>
                <a:srgbClr val="000000"/>
              </a:buClr>
              <a:buSzPct val="75000"/>
              <a:buFont typeface="Symbol" charset="2"/>
              <a:buChar char=""/>
            </a:pPr>
            <a:r>
              <a:rPr b="0" lang="en-US" sz="3200" strike="noStrike" u="none">
                <a:solidFill>
                  <a:schemeClr val="dk1"/>
                </a:solidFill>
                <a:effectLst/>
                <a:uFillTx/>
                <a:latin typeface="Calibri"/>
              </a:rPr>
              <a:t>Fourth Outline Level</a:t>
            </a:r>
            <a:endParaRPr b="0" lang="en-US" sz="3200" strike="noStrike" u="none">
              <a:solidFill>
                <a:schemeClr val="dk1"/>
              </a:solidFill>
              <a:effectLst/>
              <a:uFillTx/>
              <a:latin typeface="Calibri"/>
            </a:endParaRPr>
          </a:p>
          <a:p>
            <a:pPr lvl="4" marL="2160000" indent="-216000">
              <a:spcBef>
                <a:spcPts val="283"/>
              </a:spcBef>
              <a:buClr>
                <a:srgbClr val="000000"/>
              </a:buClr>
              <a:buSzPct val="45000"/>
              <a:buFont typeface="Wingdings" charset="2"/>
              <a:buChar char=""/>
            </a:pPr>
            <a:r>
              <a:rPr b="0" lang="en-US" sz="3200" strike="noStrike" u="none">
                <a:solidFill>
                  <a:schemeClr val="dk1"/>
                </a:solidFill>
                <a:effectLst/>
                <a:uFillTx/>
                <a:latin typeface="Calibri"/>
              </a:rPr>
              <a:t>Fifth Outline Level</a:t>
            </a:r>
            <a:endParaRPr b="0" lang="en-US" sz="3200" strike="noStrike" u="none">
              <a:solidFill>
                <a:schemeClr val="dk1"/>
              </a:solidFill>
              <a:effectLst/>
              <a:uFillTx/>
              <a:latin typeface="Calibri"/>
            </a:endParaRPr>
          </a:p>
          <a:p>
            <a:pPr lvl="5" marL="2592000" indent="-216000">
              <a:spcBef>
                <a:spcPts val="283"/>
              </a:spcBef>
              <a:buClr>
                <a:srgbClr val="000000"/>
              </a:buClr>
              <a:buSzPct val="45000"/>
              <a:buFont typeface="Wingdings" charset="2"/>
              <a:buChar char=""/>
            </a:pPr>
            <a:r>
              <a:rPr b="0" lang="en-US" sz="3200" strike="noStrike" u="none">
                <a:solidFill>
                  <a:schemeClr val="dk1"/>
                </a:solidFill>
                <a:effectLst/>
                <a:uFillTx/>
                <a:latin typeface="Calibri"/>
              </a:rPr>
              <a:t>Sixth Outline Level</a:t>
            </a:r>
            <a:endParaRPr b="0" lang="en-US" sz="3200" strike="noStrike" u="none">
              <a:solidFill>
                <a:schemeClr val="dk1"/>
              </a:solidFill>
              <a:effectLst/>
              <a:uFillTx/>
              <a:latin typeface="Calibri"/>
            </a:endParaRPr>
          </a:p>
          <a:p>
            <a:pPr lvl="6" marL="3024000" indent="-216000">
              <a:spcBef>
                <a:spcPts val="283"/>
              </a:spcBef>
              <a:buClr>
                <a:srgbClr val="000000"/>
              </a:buClr>
              <a:buSzPct val="45000"/>
              <a:buFont typeface="Wingdings" charset="2"/>
              <a:buChar char=""/>
            </a:pPr>
            <a:r>
              <a:rPr b="0" lang="en-US" sz="3200" strike="noStrike" u="none">
                <a:solidFill>
                  <a:schemeClr val="dk1"/>
                </a:solidFill>
                <a:effectLst/>
                <a:uFillTx/>
                <a:latin typeface="Calibri"/>
              </a:rPr>
              <a:t>Seventh Outline Level</a:t>
            </a:r>
            <a:endParaRPr b="0" lang="en-US" sz="3200" strike="noStrike" u="none">
              <a:solidFill>
                <a:schemeClr val="dk1"/>
              </a:solidFill>
              <a:effectLst/>
              <a:uFillTx/>
              <a:latin typeface="Calibri"/>
            </a:endParaRPr>
          </a:p>
        </p:txBody>
      </p:sp>
      <p:sp>
        <p:nvSpPr>
          <p:cNvPr id="55"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56"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57"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3ACCC4EB-7DFC-47CC-97BB-67CCBB862D18}"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5"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6"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7"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8"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431136FD-FB64-4BFA-9EA8-8183E076082D}"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0"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11"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2"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3"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53BCC3D8-A602-476B-8239-FBEF4CF2FDE3}"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5"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16"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7"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8"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7FF8CB2D-5B05-4C7D-B9B2-9CF9B116FDA4}"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trike="noStrike" u="none" cap="all">
                <a:solidFill>
                  <a:schemeClr val="dk1"/>
                </a:solidFill>
                <a:effectLst/>
                <a:uFillTx/>
                <a:latin typeface="Calibri"/>
              </a:rPr>
              <a:t>Click to edit Master title style</a:t>
            </a:r>
            <a:endParaRPr b="0" lang="en-US" sz="4000" strike="noStrike" u="none">
              <a:solidFill>
                <a:schemeClr val="dk1"/>
              </a:solidFill>
              <a:effectLst/>
              <a:uFillTx/>
              <a:latin typeface="Calibri"/>
            </a:endParaRPr>
          </a:p>
        </p:txBody>
      </p:sp>
      <p:sp>
        <p:nvSpPr>
          <p:cNvPr id="20"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trike="noStrike" u="none">
                <a:solidFill>
                  <a:schemeClr val="dk1">
                    <a:tint val="75000"/>
                  </a:schemeClr>
                </a:solidFill>
                <a:effectLst/>
                <a:uFillTx/>
                <a:latin typeface="Calibri"/>
              </a:rPr>
              <a:t>Click to edit Master text styles</a:t>
            </a:r>
            <a:endParaRPr b="0" lang="en-US" sz="2000" strike="noStrike" u="none">
              <a:solidFill>
                <a:schemeClr val="dk1"/>
              </a:solidFill>
              <a:effectLst/>
              <a:uFillTx/>
              <a:latin typeface="Calibri"/>
            </a:endParaRPr>
          </a:p>
        </p:txBody>
      </p:sp>
      <p:sp>
        <p:nvSpPr>
          <p:cNvPr id="21"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2"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3"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A5F54EF4-D3AA-4133-B54B-0CB7CE42A13C}"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25"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26"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27"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8"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9"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0D4F4325-32D0-4E40-A5D4-7AD92819909C}"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31"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32"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chemeClr val="dk1"/>
              </a:solidFill>
              <a:effectLst/>
              <a:uFillTx/>
              <a:latin typeface="Calibri"/>
            </a:endParaRPr>
          </a:p>
        </p:txBody>
      </p:sp>
      <p:sp>
        <p:nvSpPr>
          <p:cNvPr id="33"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34"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chemeClr val="dk1"/>
              </a:solidFill>
              <a:effectLst/>
              <a:uFillTx/>
              <a:latin typeface="Calibri"/>
            </a:endParaRPr>
          </a:p>
        </p:txBody>
      </p:sp>
      <p:sp>
        <p:nvSpPr>
          <p:cNvPr id="35"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36"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7"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08FA558B-31DE-4649-A243-D18161B48BDB}"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39"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40"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1"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1671FDDA-A1CA-4E48-9D61-34F9BAC57007}"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43"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4"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63DFB4DF-DE5D-41A2-9E06-A8C0D897ACA9}"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
        <p:nvSpPr>
          <p:cNvPr id="45" name="PlaceHolder 4"/>
          <p:cNvSpPr>
            <a:spLocks noGrp="1"/>
          </p:cNvSpPr>
          <p:nvPr>
            <p:ph type="title"/>
          </p:nvPr>
        </p:nvSpPr>
        <p:spPr>
          <a:xfrm>
            <a:off x="237960" y="189720"/>
            <a:ext cx="4285800" cy="794880"/>
          </a:xfrm>
          <a:prstGeom prst="rect">
            <a:avLst/>
          </a:prstGeom>
          <a:noFill/>
          <a:ln w="0">
            <a:noFill/>
          </a:ln>
        </p:spPr>
        <p:txBody>
          <a:bodyPr lIns="0" rIns="0" tIns="0" bIns="0" anchor="ctr">
            <a:noAutofit/>
          </a:bodyPr>
          <a:p>
            <a:pPr indent="0">
              <a:buNone/>
            </a:pPr>
            <a:r>
              <a:rPr b="0" lang="en-US" sz="1800" strike="noStrike" u="none">
                <a:solidFill>
                  <a:schemeClr val="dk1"/>
                </a:solidFill>
                <a:effectLst/>
                <a:uFillTx/>
                <a:latin typeface="Calibri"/>
              </a:rPr>
              <a:t>Click to edit the title text format</a:t>
            </a:r>
            <a:endParaRPr b="0" lang="en-US" sz="1800" strike="noStrike" u="none">
              <a:solidFill>
                <a:schemeClr val="dk1"/>
              </a:solidFill>
              <a:effectLst/>
              <a:uFillTx/>
              <a:latin typeface="Calibri"/>
            </a:endParaRPr>
          </a:p>
        </p:txBody>
      </p:sp>
      <p:sp>
        <p:nvSpPr>
          <p:cNvPr id="46" name="PlaceHolder 5"/>
          <p:cNvSpPr>
            <a:spLocks noGrp="1"/>
          </p:cNvSpPr>
          <p:nvPr>
            <p:ph type="body"/>
          </p:nvPr>
        </p:nvSpPr>
        <p:spPr>
          <a:xfrm>
            <a:off x="237960" y="1114200"/>
            <a:ext cx="4285800" cy="276156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US" sz="2400" strike="noStrike" u="none">
              <a:solidFill>
                <a:schemeClr val="dk1"/>
              </a:solidFill>
              <a:effectLst/>
              <a:uFillTx/>
              <a:latin typeface="Calibri"/>
            </a:endParaRPr>
          </a:p>
          <a:p>
            <a:pPr lvl="2" marL="1296000" indent="-288000">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US" sz="2000" strike="noStrike" u="none">
              <a:solidFill>
                <a:schemeClr val="dk1"/>
              </a:solidFill>
              <a:effectLst/>
              <a:uFillTx/>
              <a:latin typeface="Calibri"/>
            </a:endParaRPr>
          </a:p>
          <a:p>
            <a:pPr lvl="3" marL="1728000" indent="-216000">
              <a:spcBef>
                <a:spcPts val="567"/>
              </a:spcBef>
              <a:buClr>
                <a:srgbClr val="000000"/>
              </a:buClr>
              <a:buSzPct val="75000"/>
              <a:buFont typeface="Symbol" charset="2"/>
              <a:buChar char=""/>
            </a:pPr>
            <a:r>
              <a:rPr b="0" lang="en-US" sz="2000" strike="noStrike" u="none">
                <a:solidFill>
                  <a:schemeClr val="dk1"/>
                </a:solidFill>
                <a:effectLst/>
                <a:uFillTx/>
                <a:latin typeface="Calibri"/>
              </a:rPr>
              <a:t>Fourth Outline Level</a:t>
            </a:r>
            <a:endParaRPr b="0" lang="en-US" sz="2000" strike="noStrike" u="none">
              <a:solidFill>
                <a:schemeClr val="dk1"/>
              </a:solidFill>
              <a:effectLst/>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US" sz="2000" strike="noStrike" u="none">
              <a:solidFill>
                <a:schemeClr val="dk1"/>
              </a:solidFill>
              <a:effectLst/>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US" sz="2000" strike="noStrike" u="none">
              <a:solidFill>
                <a:schemeClr val="dk1"/>
              </a:solidFill>
              <a:effectLst/>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US" sz="2000" strike="noStrike" u="none">
              <a:solidFill>
                <a:schemeClr val="dk1"/>
              </a:solidFill>
              <a:effectLst/>
              <a:uFillTx/>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59" name="AutoShape 2"/>
          <p:cNvSpPr/>
          <p:nvPr/>
        </p:nvSpPr>
        <p:spPr>
          <a:xfrm flipH="1" flipV="1">
            <a:off x="2080800" y="2469240"/>
            <a:ext cx="5040" cy="731160"/>
          </a:xfrm>
          <a:prstGeom prst="line">
            <a:avLst/>
          </a:prstGeom>
          <a:ln w="9525">
            <a:solidFill>
              <a:srgbClr val="272727"/>
            </a:solidFill>
            <a:prstDash val="sysDash"/>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0" name="TextBox 3"/>
          <p:cNvSpPr/>
          <p:nvPr/>
        </p:nvSpPr>
        <p:spPr>
          <a:xfrm>
            <a:off x="2085840" y="2431080"/>
            <a:ext cx="2055240" cy="502200"/>
          </a:xfrm>
          <a:prstGeom prst="rect">
            <a:avLst/>
          </a:prstGeom>
          <a:noFill/>
          <a:ln w="0">
            <a:noFill/>
          </a:ln>
        </p:spPr>
        <p:style>
          <a:lnRef idx="0"/>
          <a:fillRef idx="0"/>
          <a:effectRef idx="0"/>
          <a:fontRef idx="minor"/>
        </p:style>
        <p:txBody>
          <a:bodyPr lIns="0" rIns="0" tIns="0" bIns="0" anchor="t">
            <a:spAutoFit/>
          </a:bodyPr>
          <a:p>
            <a:pPr defTabSz="914400">
              <a:lnSpc>
                <a:spcPts val="1979"/>
              </a:lnSpc>
            </a:pPr>
            <a:r>
              <a:rPr b="0" lang="en-US" sz="1410" strike="noStrike" u="none">
                <a:solidFill>
                  <a:srgbClr val="000000"/>
                </a:solidFill>
                <a:effectLst/>
                <a:uFillTx/>
                <a:latin typeface="Poiret"/>
                <a:ea typeface="Poiret"/>
              </a:rPr>
              <a:t>BRIGHTLIGHT COFFEE            SHOP</a:t>
            </a:r>
            <a:endParaRPr b="0" lang="en-US" sz="1410" strike="noStrike" u="none">
              <a:solidFill>
                <a:srgbClr val="000000"/>
              </a:solidFill>
              <a:effectLst/>
              <a:uFillTx/>
              <a:latin typeface="Arial"/>
            </a:endParaRPr>
          </a:p>
        </p:txBody>
      </p:sp>
      <p:sp>
        <p:nvSpPr>
          <p:cNvPr id="61" name="TextBox 4"/>
          <p:cNvSpPr/>
          <p:nvPr/>
        </p:nvSpPr>
        <p:spPr>
          <a:xfrm>
            <a:off x="2057400" y="2966040"/>
            <a:ext cx="2286000" cy="234360"/>
          </a:xfrm>
          <a:prstGeom prst="rect">
            <a:avLst/>
          </a:prstGeom>
          <a:noFill/>
          <a:ln w="0">
            <a:noFill/>
          </a:ln>
        </p:spPr>
        <p:style>
          <a:lnRef idx="0"/>
          <a:fillRef idx="0"/>
          <a:effectRef idx="0"/>
          <a:fontRef idx="minor"/>
        </p:style>
        <p:txBody>
          <a:bodyPr lIns="0" rIns="0" tIns="0" bIns="0" anchor="t">
            <a:spAutoFit/>
          </a:bodyPr>
          <a:p>
            <a:pPr defTabSz="914400">
              <a:lnSpc>
                <a:spcPts val="1848"/>
              </a:lnSpc>
            </a:pPr>
            <a:r>
              <a:rPr b="0" lang="en-US" sz="1320" strike="noStrike" u="none">
                <a:solidFill>
                  <a:srgbClr val="000000"/>
                </a:solidFill>
                <a:effectLst/>
                <a:uFillTx/>
                <a:latin typeface="Poiret"/>
                <a:ea typeface="Poiret"/>
              </a:rPr>
              <a:t> SALES ANALYSIS</a:t>
            </a:r>
            <a:endParaRPr b="0" lang="en-US" sz="1320" strike="noStrike" u="none">
              <a:solidFill>
                <a:srgbClr val="000000"/>
              </a:solidFill>
              <a:effectLst/>
              <a:uFillTx/>
              <a:latin typeface="Arial"/>
            </a:endParaRPr>
          </a:p>
        </p:txBody>
      </p:sp>
      <p:sp>
        <p:nvSpPr>
          <p:cNvPr id="62" name="Freeform 5"/>
          <p:cNvSpPr/>
          <p:nvPr/>
        </p:nvSpPr>
        <p:spPr>
          <a:xfrm>
            <a:off x="182880" y="1124280"/>
            <a:ext cx="954720" cy="931320"/>
          </a:xfrm>
          <a:custGeom>
            <a:avLst/>
            <a:gdLst>
              <a:gd name="textAreaLeft" fmla="*/ 0 w 954720"/>
              <a:gd name="textAreaRight" fmla="*/ 955080 w 954720"/>
              <a:gd name="textAreaTop" fmla="*/ 0 h 931320"/>
              <a:gd name="textAreaBottom" fmla="*/ 931680 h 931320"/>
            </a:gdLst>
            <a:ahLst/>
            <a:cxnLst/>
            <a:rect l="textAreaLeft" t="textAreaTop" r="textAreaRight" b="textAreaBottom"/>
            <a:pathLst>
              <a:path w="955024" h="931745">
                <a:moveTo>
                  <a:pt x="0" y="0"/>
                </a:moveTo>
                <a:lnTo>
                  <a:pt x="955024" y="0"/>
                </a:lnTo>
                <a:lnTo>
                  <a:pt x="955024" y="931745"/>
                </a:lnTo>
                <a:lnTo>
                  <a:pt x="0" y="93174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63" name="Freeform 6"/>
          <p:cNvSpPr/>
          <p:nvPr/>
        </p:nvSpPr>
        <p:spPr>
          <a:xfrm>
            <a:off x="561600" y="1759680"/>
            <a:ext cx="858600" cy="837720"/>
          </a:xfrm>
          <a:custGeom>
            <a:avLst/>
            <a:gdLst>
              <a:gd name="textAreaLeft" fmla="*/ 0 w 858600"/>
              <a:gd name="textAreaRight" fmla="*/ 858960 w 858600"/>
              <a:gd name="textAreaTop" fmla="*/ 0 h 837720"/>
              <a:gd name="textAreaBottom" fmla="*/ 838080 h 837720"/>
            </a:gdLst>
            <a:ahLst/>
            <a:cxnLst/>
            <a:rect l="textAreaLeft" t="textAreaTop" r="textAreaRight" b="textAreaBottom"/>
            <a:pathLst>
              <a:path w="858963" h="838025">
                <a:moveTo>
                  <a:pt x="0" y="0"/>
                </a:moveTo>
                <a:lnTo>
                  <a:pt x="858963" y="0"/>
                </a:lnTo>
                <a:lnTo>
                  <a:pt x="858963" y="838025"/>
                </a:lnTo>
                <a:lnTo>
                  <a:pt x="0" y="83802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64" name="Freeform 7"/>
          <p:cNvSpPr/>
          <p:nvPr/>
        </p:nvSpPr>
        <p:spPr>
          <a:xfrm>
            <a:off x="844200" y="2381400"/>
            <a:ext cx="856440" cy="835560"/>
          </a:xfrm>
          <a:custGeom>
            <a:avLst/>
            <a:gdLst>
              <a:gd name="textAreaLeft" fmla="*/ 0 w 856440"/>
              <a:gd name="textAreaRight" fmla="*/ 856800 w 856440"/>
              <a:gd name="textAreaTop" fmla="*/ 0 h 835560"/>
              <a:gd name="textAreaBottom" fmla="*/ 835920 h 835560"/>
            </a:gdLst>
            <a:ahLst/>
            <a:cxnLst/>
            <a:rect l="textAreaLeft" t="textAreaTop" r="textAreaRight" b="textAreaBottom"/>
            <a:pathLst>
              <a:path w="856834" h="835948">
                <a:moveTo>
                  <a:pt x="0" y="0"/>
                </a:moveTo>
                <a:lnTo>
                  <a:pt x="856834" y="0"/>
                </a:lnTo>
                <a:lnTo>
                  <a:pt x="856834" y="835948"/>
                </a:lnTo>
                <a:lnTo>
                  <a:pt x="0" y="835948"/>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65" name="Freeform 8"/>
          <p:cNvSpPr/>
          <p:nvPr/>
        </p:nvSpPr>
        <p:spPr>
          <a:xfrm>
            <a:off x="1229040" y="2907720"/>
            <a:ext cx="856800" cy="835920"/>
          </a:xfrm>
          <a:custGeom>
            <a:avLst/>
            <a:gdLst>
              <a:gd name="textAreaLeft" fmla="*/ 0 w 856800"/>
              <a:gd name="textAreaRight" fmla="*/ 857160 w 856800"/>
              <a:gd name="textAreaTop" fmla="*/ 0 h 835920"/>
              <a:gd name="textAreaBottom" fmla="*/ 836280 h 835920"/>
            </a:gdLst>
            <a:ahLst/>
            <a:cxnLst/>
            <a:rect l="textAreaLeft" t="textAreaTop" r="textAreaRight" b="textAreaBottom"/>
            <a:pathLst>
              <a:path w="857005" h="836116">
                <a:moveTo>
                  <a:pt x="0" y="0"/>
                </a:moveTo>
                <a:lnTo>
                  <a:pt x="857005" y="0"/>
                </a:lnTo>
                <a:lnTo>
                  <a:pt x="857005" y="836116"/>
                </a:lnTo>
                <a:lnTo>
                  <a:pt x="0" y="83611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66" name="TextBox 2"/>
          <p:cNvSpPr/>
          <p:nvPr/>
        </p:nvSpPr>
        <p:spPr>
          <a:xfrm>
            <a:off x="1594800" y="266040"/>
            <a:ext cx="1165680" cy="209880"/>
          </a:xfrm>
          <a:prstGeom prst="rect">
            <a:avLst/>
          </a:prstGeom>
          <a:noFill/>
          <a:ln w="0">
            <a:noFill/>
          </a:ln>
        </p:spPr>
        <p:style>
          <a:lnRef idx="0"/>
          <a:fillRef idx="0"/>
          <a:effectRef idx="0"/>
          <a:fontRef idx="minor"/>
        </p:style>
        <p:txBody>
          <a:bodyPr lIns="0" rIns="0" tIns="0" bIns="0" anchor="t">
            <a:spAutoFit/>
          </a:bodyPr>
          <a:p>
            <a:pPr algn="ctr" defTabSz="914400">
              <a:lnSpc>
                <a:spcPts val="1539"/>
              </a:lnSpc>
            </a:pPr>
            <a:r>
              <a:rPr b="0" lang="en-US" sz="1100" strike="noStrike" u="none">
                <a:solidFill>
                  <a:srgbClr val="000000"/>
                </a:solidFill>
                <a:effectLst/>
                <a:uFillTx/>
                <a:latin typeface="Times New Roman"/>
                <a:ea typeface="Times New Roman"/>
              </a:rPr>
              <a:t>INTRODUCTION</a:t>
            </a:r>
            <a:endParaRPr b="0" lang="en-US" sz="1100" strike="noStrike" u="none">
              <a:solidFill>
                <a:srgbClr val="000000"/>
              </a:solidFill>
              <a:effectLst/>
              <a:uFillTx/>
              <a:latin typeface="Arial"/>
            </a:endParaRPr>
          </a:p>
        </p:txBody>
      </p:sp>
      <p:sp>
        <p:nvSpPr>
          <p:cNvPr id="67" name="TextBox 3"/>
          <p:cNvSpPr/>
          <p:nvPr/>
        </p:nvSpPr>
        <p:spPr>
          <a:xfrm>
            <a:off x="476280" y="428760"/>
            <a:ext cx="3809520" cy="781560"/>
          </a:xfrm>
          <a:prstGeom prst="rect">
            <a:avLst/>
          </a:prstGeom>
          <a:noFill/>
          <a:ln w="0">
            <a:noFill/>
          </a:ln>
        </p:spPr>
        <p:style>
          <a:lnRef idx="0"/>
          <a:fillRef idx="0"/>
          <a:effectRef idx="0"/>
          <a:fontRef idx="minor"/>
        </p:style>
        <p:txBody>
          <a:bodyPr lIns="0" rIns="0" tIns="0" bIns="0" anchor="t">
            <a:spAutoFit/>
          </a:bodyPr>
          <a:p>
            <a:pPr defTabSz="914400">
              <a:lnSpc>
                <a:spcPts val="1539"/>
              </a:lnSpc>
            </a:pPr>
            <a:r>
              <a:rPr b="0" lang="en-US" sz="1100" strike="noStrike" u="none">
                <a:solidFill>
                  <a:srgbClr val="000000"/>
                </a:solidFill>
                <a:effectLst/>
                <a:uFillTx/>
                <a:latin typeface="Times New Roman"/>
                <a:ea typeface="Times New Roman"/>
              </a:rPr>
              <a:t>The aim of this project is to analyze coffee sales across our three stores using excel raw transaction data, to uncover patterns, track store performance and provide data driven recommendations to improve revenue and efficiency</a:t>
            </a:r>
            <a:endParaRPr b="0" lang="en-US" sz="11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68" name="TextBox 2"/>
          <p:cNvSpPr/>
          <p:nvPr/>
        </p:nvSpPr>
        <p:spPr>
          <a:xfrm>
            <a:off x="1268640" y="249480"/>
            <a:ext cx="1627920" cy="209880"/>
          </a:xfrm>
          <a:prstGeom prst="rect">
            <a:avLst/>
          </a:prstGeom>
          <a:noFill/>
          <a:ln w="0">
            <a:noFill/>
          </a:ln>
        </p:spPr>
        <p:style>
          <a:lnRef idx="0"/>
          <a:fillRef idx="0"/>
          <a:effectRef idx="0"/>
          <a:fontRef idx="minor"/>
        </p:style>
        <p:txBody>
          <a:bodyPr lIns="0" rIns="0" tIns="0" bIns="0" anchor="t">
            <a:spAutoFit/>
          </a:bodyPr>
          <a:p>
            <a:pPr algn="ctr" defTabSz="914400">
              <a:lnSpc>
                <a:spcPts val="1539"/>
              </a:lnSpc>
            </a:pPr>
            <a:r>
              <a:rPr b="0" lang="en-US" sz="1100" strike="noStrike" u="none">
                <a:solidFill>
                  <a:srgbClr val="000000"/>
                </a:solidFill>
                <a:effectLst/>
                <a:uFillTx/>
                <a:latin typeface="Times New Roman"/>
                <a:ea typeface="Times New Roman"/>
              </a:rPr>
              <a:t>PROBLEM STATEMENT</a:t>
            </a:r>
            <a:endParaRPr b="0" lang="en-US" sz="1100" strike="noStrike" u="none">
              <a:solidFill>
                <a:srgbClr val="000000"/>
              </a:solidFill>
              <a:effectLst/>
              <a:uFillTx/>
              <a:latin typeface="Arial"/>
            </a:endParaRPr>
          </a:p>
        </p:txBody>
      </p:sp>
      <p:sp>
        <p:nvSpPr>
          <p:cNvPr id="69" name="TextBox 3"/>
          <p:cNvSpPr/>
          <p:nvPr/>
        </p:nvSpPr>
        <p:spPr>
          <a:xfrm>
            <a:off x="550080" y="503280"/>
            <a:ext cx="3809520" cy="781560"/>
          </a:xfrm>
          <a:prstGeom prst="rect">
            <a:avLst/>
          </a:prstGeom>
          <a:noFill/>
          <a:ln w="0">
            <a:noFill/>
          </a:ln>
        </p:spPr>
        <p:style>
          <a:lnRef idx="0"/>
          <a:fillRef idx="0"/>
          <a:effectRef idx="0"/>
          <a:fontRef idx="minor"/>
        </p:style>
        <p:txBody>
          <a:bodyPr lIns="0" rIns="0" tIns="0" bIns="0" anchor="t">
            <a:spAutoFit/>
          </a:bodyPr>
          <a:p>
            <a:pPr defTabSz="914400">
              <a:lnSpc>
                <a:spcPts val="1539"/>
              </a:lnSpc>
            </a:pPr>
            <a:r>
              <a:rPr b="0" lang="en-US" sz="1100" strike="noStrike" u="none">
                <a:solidFill>
                  <a:srgbClr val="000000"/>
                </a:solidFill>
                <a:effectLst/>
                <a:uFillTx/>
                <a:latin typeface="Times New Roman"/>
                <a:ea typeface="Times New Roman"/>
              </a:rPr>
              <a:t>The store has just hired a new CEO, whose focus is on revenue, product improvement and growth, this analysis aims to uncover and unpack key insights from sales data to guide for better decision making</a:t>
            </a:r>
            <a:endParaRPr b="0" lang="en-US" sz="11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70" name="Freeform 2"/>
          <p:cNvSpPr/>
          <p:nvPr/>
        </p:nvSpPr>
        <p:spPr>
          <a:xfrm>
            <a:off x="476280" y="476640"/>
            <a:ext cx="2309760" cy="1341360"/>
          </a:xfrm>
          <a:custGeom>
            <a:avLst/>
            <a:gdLst>
              <a:gd name="textAreaLeft" fmla="*/ 0 w 2309760"/>
              <a:gd name="textAreaRight" fmla="*/ 2310120 w 2309760"/>
              <a:gd name="textAreaTop" fmla="*/ 0 h 1341360"/>
              <a:gd name="textAreaBottom" fmla="*/ 1341720 h 1341360"/>
            </a:gdLst>
            <a:ahLst/>
            <a:cxnLst/>
            <a:rect l="textAreaLeft" t="textAreaTop" r="textAreaRight" b="textAreaBottom"/>
            <a:pathLst>
              <a:path w="2310190" h="1341825">
                <a:moveTo>
                  <a:pt x="0" y="0"/>
                </a:moveTo>
                <a:lnTo>
                  <a:pt x="2310190" y="0"/>
                </a:lnTo>
                <a:lnTo>
                  <a:pt x="2310190" y="1341825"/>
                </a:lnTo>
                <a:lnTo>
                  <a:pt x="0" y="134182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1" name="Freeform 3"/>
          <p:cNvSpPr/>
          <p:nvPr/>
        </p:nvSpPr>
        <p:spPr>
          <a:xfrm>
            <a:off x="1836000" y="2381400"/>
            <a:ext cx="2449800" cy="1392120"/>
          </a:xfrm>
          <a:custGeom>
            <a:avLst/>
            <a:gdLst>
              <a:gd name="textAreaLeft" fmla="*/ 0 w 2449800"/>
              <a:gd name="textAreaRight" fmla="*/ 2450160 w 2449800"/>
              <a:gd name="textAreaTop" fmla="*/ 0 h 1392120"/>
              <a:gd name="textAreaBottom" fmla="*/ 1392480 h 1392120"/>
            </a:gdLst>
            <a:ahLst/>
            <a:cxnLst/>
            <a:rect l="textAreaLeft" t="textAreaTop" r="textAreaRight" b="textAreaBottom"/>
            <a:pathLst>
              <a:path w="2450108" h="1392609">
                <a:moveTo>
                  <a:pt x="0" y="0"/>
                </a:moveTo>
                <a:lnTo>
                  <a:pt x="2450108" y="0"/>
                </a:lnTo>
                <a:lnTo>
                  <a:pt x="2450108" y="1392609"/>
                </a:lnTo>
                <a:lnTo>
                  <a:pt x="0" y="1392609"/>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2" name="TextBox 4"/>
          <p:cNvSpPr/>
          <p:nvPr/>
        </p:nvSpPr>
        <p:spPr>
          <a:xfrm>
            <a:off x="476280" y="1869480"/>
            <a:ext cx="3809520" cy="423720"/>
          </a:xfrm>
          <a:prstGeom prst="rect">
            <a:avLst/>
          </a:prstGeom>
          <a:noFill/>
          <a:ln w="0">
            <a:noFill/>
          </a:ln>
        </p:spPr>
        <p:style>
          <a:lnRef idx="0"/>
          <a:fillRef idx="0"/>
          <a:effectRef idx="0"/>
          <a:fontRef idx="minor"/>
        </p:style>
        <p:txBody>
          <a:bodyPr lIns="0" rIns="0" tIns="0" bIns="0" anchor="t">
            <a:spAutoFit/>
          </a:bodyPr>
          <a:p>
            <a:pPr lvl="1" marL="172800" indent="-86400" defTabSz="914400">
              <a:lnSpc>
                <a:spcPts val="1120"/>
              </a:lnSpc>
              <a:buClr>
                <a:srgbClr val="2a2a2a"/>
              </a:buClr>
              <a:buFont typeface="Arial"/>
              <a:buChar char="•"/>
            </a:pPr>
            <a:r>
              <a:rPr b="0" lang="en-US" sz="800" strike="noStrike" u="none">
                <a:solidFill>
                  <a:srgbClr val="2a2a2a"/>
                </a:solidFill>
                <a:effectLst/>
                <a:uFillTx/>
                <a:latin typeface="Times New Roman"/>
                <a:ea typeface="Times New Roman"/>
              </a:rPr>
              <a:t>Months and seasons have different impact in our coffee shop industry, this is visible on the above graph. January and February (summer season) the units sold dipped while we see June having the highest units sold across all our stores.</a:t>
            </a:r>
            <a:endParaRPr b="0" lang="en-US" sz="800" strike="noStrike" u="none">
              <a:solidFill>
                <a:srgbClr val="000000"/>
              </a:solidFill>
              <a:effectLst/>
              <a:uFillTx/>
              <a:latin typeface="Arial"/>
            </a:endParaRPr>
          </a:p>
        </p:txBody>
      </p:sp>
      <p:sp>
        <p:nvSpPr>
          <p:cNvPr id="73" name="TextBox 5"/>
          <p:cNvSpPr/>
          <p:nvPr/>
        </p:nvSpPr>
        <p:spPr>
          <a:xfrm>
            <a:off x="476280" y="3823560"/>
            <a:ext cx="3809520" cy="423720"/>
          </a:xfrm>
          <a:prstGeom prst="rect">
            <a:avLst/>
          </a:prstGeom>
          <a:noFill/>
          <a:ln w="0">
            <a:noFill/>
          </a:ln>
        </p:spPr>
        <p:style>
          <a:lnRef idx="0"/>
          <a:fillRef idx="0"/>
          <a:effectRef idx="0"/>
          <a:fontRef idx="minor"/>
        </p:style>
        <p:txBody>
          <a:bodyPr lIns="0" rIns="0" tIns="0" bIns="0" anchor="t">
            <a:spAutoFit/>
          </a:bodyPr>
          <a:p>
            <a:pPr lvl="1" marL="172800" indent="-86400" defTabSz="914400">
              <a:lnSpc>
                <a:spcPts val="1120"/>
              </a:lnSpc>
              <a:buClr>
                <a:srgbClr val="2a2a2a"/>
              </a:buClr>
              <a:buFont typeface="Arial"/>
              <a:buChar char="•"/>
            </a:pPr>
            <a:r>
              <a:rPr b="0" lang="en-US" sz="800" strike="noStrike" u="none">
                <a:solidFill>
                  <a:srgbClr val="2a2a2a"/>
                </a:solidFill>
                <a:effectLst/>
                <a:uFillTx/>
                <a:latin typeface="Times New Roman"/>
                <a:ea typeface="Times New Roman"/>
              </a:rPr>
              <a:t>In all the product types that our stores are making revenue on, these are the top 5, most sold, top contributing product types with Gourmet Brewed Coffee alone in the coffee category bringing home more than 25 000 in June.</a:t>
            </a:r>
            <a:endParaRPr b="0" lang="en-US" sz="800" strike="noStrike" u="none">
              <a:solidFill>
                <a:srgbClr val="000000"/>
              </a:solidFill>
              <a:effectLst/>
              <a:uFillTx/>
              <a:latin typeface="Arial"/>
            </a:endParaRPr>
          </a:p>
        </p:txBody>
      </p:sp>
      <p:sp>
        <p:nvSpPr>
          <p:cNvPr id="74" name="Freeform 6"/>
          <p:cNvSpPr/>
          <p:nvPr/>
        </p:nvSpPr>
        <p:spPr>
          <a:xfrm>
            <a:off x="3427200" y="476280"/>
            <a:ext cx="858960" cy="803520"/>
          </a:xfrm>
          <a:custGeom>
            <a:avLst/>
            <a:gdLst>
              <a:gd name="textAreaLeft" fmla="*/ 0 w 858960"/>
              <a:gd name="textAreaRight" fmla="*/ 859320 w 858960"/>
              <a:gd name="textAreaTop" fmla="*/ 0 h 803520"/>
              <a:gd name="textAreaBottom" fmla="*/ 803880 h 803520"/>
            </a:gdLst>
            <a:ahLst/>
            <a:cxnLst/>
            <a:rect l="textAreaLeft" t="textAreaTop" r="textAreaRight" b="textAreaBottom"/>
            <a:pathLst>
              <a:path w="859148" h="803898">
                <a:moveTo>
                  <a:pt x="0" y="0"/>
                </a:moveTo>
                <a:lnTo>
                  <a:pt x="859148" y="0"/>
                </a:lnTo>
                <a:lnTo>
                  <a:pt x="859148" y="803898"/>
                </a:lnTo>
                <a:lnTo>
                  <a:pt x="0" y="803898"/>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75" name="Freeform 2"/>
          <p:cNvSpPr/>
          <p:nvPr/>
        </p:nvSpPr>
        <p:spPr>
          <a:xfrm>
            <a:off x="2091600" y="2505240"/>
            <a:ext cx="2194200" cy="1336320"/>
          </a:xfrm>
          <a:custGeom>
            <a:avLst/>
            <a:gdLst>
              <a:gd name="textAreaLeft" fmla="*/ 0 w 2194200"/>
              <a:gd name="textAreaRight" fmla="*/ 2194560 w 2194200"/>
              <a:gd name="textAreaTop" fmla="*/ 0 h 1336320"/>
              <a:gd name="textAreaBottom" fmla="*/ 1336680 h 1336320"/>
            </a:gdLst>
            <a:ahLst/>
            <a:cxnLst/>
            <a:rect l="textAreaLeft" t="textAreaTop" r="textAreaRight" b="textAreaBottom"/>
            <a:pathLst>
              <a:path w="2194627" h="1336825">
                <a:moveTo>
                  <a:pt x="0" y="0"/>
                </a:moveTo>
                <a:lnTo>
                  <a:pt x="2194627" y="0"/>
                </a:lnTo>
                <a:lnTo>
                  <a:pt x="2194627" y="1336825"/>
                </a:lnTo>
                <a:lnTo>
                  <a:pt x="0" y="133682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6" name="Freeform 3"/>
          <p:cNvSpPr/>
          <p:nvPr/>
        </p:nvSpPr>
        <p:spPr>
          <a:xfrm>
            <a:off x="498240" y="476280"/>
            <a:ext cx="2735280" cy="1426680"/>
          </a:xfrm>
          <a:custGeom>
            <a:avLst/>
            <a:gdLst>
              <a:gd name="textAreaLeft" fmla="*/ 0 w 2735280"/>
              <a:gd name="textAreaRight" fmla="*/ 2735640 w 2735280"/>
              <a:gd name="textAreaTop" fmla="*/ 0 h 1426680"/>
              <a:gd name="textAreaBottom" fmla="*/ 1427040 h 1426680"/>
            </a:gdLst>
            <a:ahLst/>
            <a:cxnLst/>
            <a:rect l="textAreaLeft" t="textAreaTop" r="textAreaRight" b="textAreaBottom"/>
            <a:pathLst>
              <a:path w="2735578" h="1427070">
                <a:moveTo>
                  <a:pt x="0" y="0"/>
                </a:moveTo>
                <a:lnTo>
                  <a:pt x="2735578" y="0"/>
                </a:lnTo>
                <a:lnTo>
                  <a:pt x="2735578" y="1427070"/>
                </a:lnTo>
                <a:lnTo>
                  <a:pt x="0" y="1427070"/>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7" name="TextBox 4"/>
          <p:cNvSpPr/>
          <p:nvPr/>
        </p:nvSpPr>
        <p:spPr>
          <a:xfrm>
            <a:off x="454320" y="1907280"/>
            <a:ext cx="3809520" cy="559440"/>
          </a:xfrm>
          <a:prstGeom prst="rect">
            <a:avLst/>
          </a:prstGeom>
          <a:noFill/>
          <a:ln w="0">
            <a:noFill/>
          </a:ln>
        </p:spPr>
        <p:style>
          <a:lnRef idx="0"/>
          <a:fillRef idx="0"/>
          <a:effectRef idx="0"/>
          <a:fontRef idx="minor"/>
        </p:style>
        <p:txBody>
          <a:bodyPr lIns="0" rIns="0" tIns="0" bIns="0" anchor="t">
            <a:spAutoFit/>
          </a:bodyPr>
          <a:p>
            <a:pPr lvl="1" marL="172800" indent="-86400" defTabSz="914400">
              <a:lnSpc>
                <a:spcPts val="1120"/>
              </a:lnSpc>
              <a:buClr>
                <a:srgbClr val="000000"/>
              </a:buClr>
              <a:buFont typeface="Arial"/>
              <a:buChar char="•"/>
            </a:pPr>
            <a:r>
              <a:rPr b="0" lang="en-US" sz="800" strike="noStrike" u="none">
                <a:solidFill>
                  <a:srgbClr val="000000"/>
                </a:solidFill>
                <a:effectLst/>
                <a:uFillTx/>
                <a:latin typeface="Times New Roman"/>
                <a:ea typeface="Times New Roman"/>
              </a:rPr>
              <a:t>We see Barista Expresso being the most preforming product type across all our stores with the highest revenue coming from Hell’s Kitchen, followed by Lower Manhattan, while Astoria has most sales of Brewed Chai Tea, slightly above 25 000 of Hell’s Kitchen. This graph depicts top 5 of our best performing product types.</a:t>
            </a:r>
            <a:endParaRPr b="0" lang="en-US" sz="800" strike="noStrike" u="none">
              <a:solidFill>
                <a:srgbClr val="000000"/>
              </a:solidFill>
              <a:effectLst/>
              <a:uFillTx/>
              <a:latin typeface="Arial"/>
            </a:endParaRPr>
          </a:p>
        </p:txBody>
      </p:sp>
      <p:sp>
        <p:nvSpPr>
          <p:cNvPr id="78" name="TextBox 5"/>
          <p:cNvSpPr/>
          <p:nvPr/>
        </p:nvSpPr>
        <p:spPr>
          <a:xfrm>
            <a:off x="476280" y="3862080"/>
            <a:ext cx="3765960" cy="423720"/>
          </a:xfrm>
          <a:prstGeom prst="rect">
            <a:avLst/>
          </a:prstGeom>
          <a:noFill/>
          <a:ln w="0">
            <a:noFill/>
          </a:ln>
        </p:spPr>
        <p:style>
          <a:lnRef idx="0"/>
          <a:fillRef idx="0"/>
          <a:effectRef idx="0"/>
          <a:fontRef idx="minor"/>
        </p:style>
        <p:txBody>
          <a:bodyPr lIns="0" rIns="0" tIns="0" bIns="0" anchor="t">
            <a:spAutoFit/>
          </a:bodyPr>
          <a:p>
            <a:pPr lvl="1" marL="172800" indent="-86400" defTabSz="914400">
              <a:lnSpc>
                <a:spcPts val="1120"/>
              </a:lnSpc>
              <a:buClr>
                <a:srgbClr val="000000"/>
              </a:buClr>
              <a:buFont typeface="Arial"/>
              <a:buChar char="•"/>
            </a:pPr>
            <a:r>
              <a:rPr b="0" lang="en-US" sz="800" strike="noStrike" u="none">
                <a:solidFill>
                  <a:srgbClr val="000000"/>
                </a:solidFill>
                <a:effectLst/>
                <a:uFillTx/>
                <a:latin typeface="Times New Roman"/>
                <a:ea typeface="Times New Roman"/>
              </a:rPr>
              <a:t>The above graph shows the top selling product details per store, with dark chocolate in our Astoria store leading and cappuccino Lg doing relatively well in all our stores.</a:t>
            </a:r>
            <a:endParaRPr b="0" lang="en-US" sz="800" strike="noStrike" u="none">
              <a:solidFill>
                <a:srgbClr val="000000"/>
              </a:solidFill>
              <a:effectLst/>
              <a:uFillTx/>
              <a:latin typeface="Arial"/>
            </a:endParaRPr>
          </a:p>
        </p:txBody>
      </p:sp>
      <p:sp>
        <p:nvSpPr>
          <p:cNvPr id="79" name="Freeform 6"/>
          <p:cNvSpPr/>
          <p:nvPr/>
        </p:nvSpPr>
        <p:spPr>
          <a:xfrm>
            <a:off x="3453120" y="476280"/>
            <a:ext cx="832680" cy="812520"/>
          </a:xfrm>
          <a:custGeom>
            <a:avLst/>
            <a:gdLst>
              <a:gd name="textAreaLeft" fmla="*/ 0 w 832680"/>
              <a:gd name="textAreaRight" fmla="*/ 833040 w 832680"/>
              <a:gd name="textAreaTop" fmla="*/ 0 h 812520"/>
              <a:gd name="textAreaBottom" fmla="*/ 812880 h 812520"/>
            </a:gdLst>
            <a:ahLst/>
            <a:cxnLst/>
            <a:rect l="textAreaLeft" t="textAreaTop" r="textAreaRight" b="textAreaBottom"/>
            <a:pathLst>
              <a:path w="833083" h="812776">
                <a:moveTo>
                  <a:pt x="0" y="0"/>
                </a:moveTo>
                <a:lnTo>
                  <a:pt x="833083" y="0"/>
                </a:lnTo>
                <a:lnTo>
                  <a:pt x="833083" y="812776"/>
                </a:lnTo>
                <a:lnTo>
                  <a:pt x="0" y="81277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80" name="Freeform 2"/>
          <p:cNvSpPr/>
          <p:nvPr/>
        </p:nvSpPr>
        <p:spPr>
          <a:xfrm>
            <a:off x="492480" y="513360"/>
            <a:ext cx="2314440" cy="1238040"/>
          </a:xfrm>
          <a:custGeom>
            <a:avLst/>
            <a:gdLst>
              <a:gd name="textAreaLeft" fmla="*/ 0 w 2314440"/>
              <a:gd name="textAreaRight" fmla="*/ 2314800 w 2314440"/>
              <a:gd name="textAreaTop" fmla="*/ 0 h 1238040"/>
              <a:gd name="textAreaBottom" fmla="*/ 1238400 h 1238040"/>
            </a:gdLst>
            <a:ahLst/>
            <a:cxnLst/>
            <a:rect l="textAreaLeft" t="textAreaTop" r="textAreaRight" b="textAreaBottom"/>
            <a:pathLst>
              <a:path w="2314669" h="1238316">
                <a:moveTo>
                  <a:pt x="0" y="0"/>
                </a:moveTo>
                <a:lnTo>
                  <a:pt x="2314669" y="0"/>
                </a:lnTo>
                <a:lnTo>
                  <a:pt x="2314669" y="1238315"/>
                </a:lnTo>
                <a:lnTo>
                  <a:pt x="0" y="123831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81" name="Freeform 3"/>
          <p:cNvSpPr/>
          <p:nvPr/>
        </p:nvSpPr>
        <p:spPr>
          <a:xfrm>
            <a:off x="1899360" y="2272680"/>
            <a:ext cx="2592000" cy="1482120"/>
          </a:xfrm>
          <a:custGeom>
            <a:avLst/>
            <a:gdLst>
              <a:gd name="textAreaLeft" fmla="*/ 0 w 2592000"/>
              <a:gd name="textAreaRight" fmla="*/ 2592360 w 2592000"/>
              <a:gd name="textAreaTop" fmla="*/ 0 h 1482120"/>
              <a:gd name="textAreaBottom" fmla="*/ 1482480 h 1482120"/>
            </a:gdLst>
            <a:ahLst/>
            <a:cxnLst/>
            <a:rect l="textAreaLeft" t="textAreaTop" r="textAreaRight" b="textAreaBottom"/>
            <a:pathLst>
              <a:path w="2592258" h="1482464">
                <a:moveTo>
                  <a:pt x="0" y="0"/>
                </a:moveTo>
                <a:lnTo>
                  <a:pt x="2592258" y="0"/>
                </a:lnTo>
                <a:lnTo>
                  <a:pt x="2592258" y="1482464"/>
                </a:lnTo>
                <a:lnTo>
                  <a:pt x="0" y="1482464"/>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82" name="TextBox 4"/>
          <p:cNvSpPr/>
          <p:nvPr/>
        </p:nvSpPr>
        <p:spPr>
          <a:xfrm>
            <a:off x="468000" y="1795320"/>
            <a:ext cx="3809520" cy="404640"/>
          </a:xfrm>
          <a:prstGeom prst="rect">
            <a:avLst/>
          </a:prstGeom>
          <a:noFill/>
          <a:ln w="0">
            <a:noFill/>
          </a:ln>
        </p:spPr>
        <p:style>
          <a:lnRef idx="0"/>
          <a:fillRef idx="0"/>
          <a:effectRef idx="0"/>
          <a:fontRef idx="minor"/>
        </p:style>
        <p:txBody>
          <a:bodyPr lIns="0" rIns="0" tIns="0" bIns="0" anchor="t">
            <a:spAutoFit/>
          </a:bodyPr>
          <a:p>
            <a:pPr lvl="1" marL="168480" indent="-84240" defTabSz="914400">
              <a:lnSpc>
                <a:spcPts val="1091"/>
              </a:lnSpc>
              <a:buClr>
                <a:srgbClr val="2a2a2a"/>
              </a:buClr>
              <a:buFont typeface="Arial"/>
              <a:buChar char="•"/>
            </a:pPr>
            <a:r>
              <a:rPr b="0" lang="en-US" sz="780" strike="noStrike" u="none">
                <a:solidFill>
                  <a:srgbClr val="2a2a2a"/>
                </a:solidFill>
                <a:effectLst/>
                <a:uFillTx/>
                <a:latin typeface="Times New Roman"/>
                <a:ea typeface="Times New Roman"/>
              </a:rPr>
              <a:t>All our stores are performing at similar levels, with Hell’s Kitchen slightly in the lead with very small margin. It’s safe to say we are doing well as we have a total revenue of 698,812.33 across all our stores.</a:t>
            </a:r>
            <a:endParaRPr b="0" lang="en-US" sz="780" strike="noStrike" u="none">
              <a:solidFill>
                <a:srgbClr val="000000"/>
              </a:solidFill>
              <a:effectLst/>
              <a:uFillTx/>
              <a:latin typeface="Arial"/>
            </a:endParaRPr>
          </a:p>
        </p:txBody>
      </p:sp>
      <p:sp>
        <p:nvSpPr>
          <p:cNvPr id="83" name="TextBox 5"/>
          <p:cNvSpPr/>
          <p:nvPr/>
        </p:nvSpPr>
        <p:spPr>
          <a:xfrm>
            <a:off x="492480" y="3802680"/>
            <a:ext cx="3793320" cy="404640"/>
          </a:xfrm>
          <a:prstGeom prst="rect">
            <a:avLst/>
          </a:prstGeom>
          <a:noFill/>
          <a:ln w="0">
            <a:noFill/>
          </a:ln>
        </p:spPr>
        <p:style>
          <a:lnRef idx="0"/>
          <a:fillRef idx="0"/>
          <a:effectRef idx="0"/>
          <a:fontRef idx="minor"/>
        </p:style>
        <p:txBody>
          <a:bodyPr lIns="0" rIns="0" tIns="0" bIns="0" anchor="t">
            <a:spAutoFit/>
          </a:bodyPr>
          <a:p>
            <a:pPr lvl="1" marL="168480" indent="-84240" algn="just" defTabSz="914400">
              <a:lnSpc>
                <a:spcPts val="1091"/>
              </a:lnSpc>
              <a:buClr>
                <a:srgbClr val="2a2a2a"/>
              </a:buClr>
              <a:buFont typeface="Arial"/>
              <a:buChar char="•"/>
            </a:pPr>
            <a:r>
              <a:rPr b="0" lang="en-US" sz="780" strike="noStrike" u="none">
                <a:solidFill>
                  <a:srgbClr val="2a2a2a"/>
                </a:solidFill>
                <a:effectLst/>
                <a:uFillTx/>
                <a:latin typeface="Times New Roman"/>
                <a:ea typeface="Times New Roman"/>
              </a:rPr>
              <a:t>Mornings show to be the strongest and busiest time of the day as most of our revenue is made during this period, followed by Afternoons. We also notice that Astoria has sales that are slightly higher compared to the other stores in the Afternoons.</a:t>
            </a:r>
            <a:endParaRPr b="0" lang="en-US" sz="780" strike="noStrike" u="none">
              <a:solidFill>
                <a:srgbClr val="000000"/>
              </a:solidFill>
              <a:effectLst/>
              <a:uFillTx/>
              <a:latin typeface="Arial"/>
            </a:endParaRPr>
          </a:p>
        </p:txBody>
      </p:sp>
      <p:sp>
        <p:nvSpPr>
          <p:cNvPr id="84" name="Freeform 6"/>
          <p:cNvSpPr/>
          <p:nvPr/>
        </p:nvSpPr>
        <p:spPr>
          <a:xfrm>
            <a:off x="3357720" y="476280"/>
            <a:ext cx="920160" cy="897840"/>
          </a:xfrm>
          <a:custGeom>
            <a:avLst/>
            <a:gdLst>
              <a:gd name="textAreaLeft" fmla="*/ 0 w 920160"/>
              <a:gd name="textAreaRight" fmla="*/ 920520 w 920160"/>
              <a:gd name="textAreaTop" fmla="*/ 0 h 897840"/>
              <a:gd name="textAreaBottom" fmla="*/ 898200 h 897840"/>
            </a:gdLst>
            <a:ahLst/>
            <a:cxnLst/>
            <a:rect l="textAreaLeft" t="textAreaTop" r="textAreaRight" b="textAreaBottom"/>
            <a:pathLst>
              <a:path w="920625" h="898185">
                <a:moveTo>
                  <a:pt x="0" y="0"/>
                </a:moveTo>
                <a:lnTo>
                  <a:pt x="920625" y="0"/>
                </a:lnTo>
                <a:lnTo>
                  <a:pt x="920625" y="898185"/>
                </a:lnTo>
                <a:lnTo>
                  <a:pt x="0" y="898185"/>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85" name="TextBox 2"/>
          <p:cNvSpPr/>
          <p:nvPr/>
        </p:nvSpPr>
        <p:spPr>
          <a:xfrm>
            <a:off x="1381680" y="266040"/>
            <a:ext cx="1530000" cy="209880"/>
          </a:xfrm>
          <a:prstGeom prst="rect">
            <a:avLst/>
          </a:prstGeom>
          <a:noFill/>
          <a:ln w="0">
            <a:noFill/>
          </a:ln>
        </p:spPr>
        <p:style>
          <a:lnRef idx="0"/>
          <a:fillRef idx="0"/>
          <a:effectRef idx="0"/>
          <a:fontRef idx="minor"/>
        </p:style>
        <p:txBody>
          <a:bodyPr lIns="0" rIns="0" tIns="0" bIns="0" anchor="t">
            <a:spAutoFit/>
          </a:bodyPr>
          <a:p>
            <a:pPr algn="just" defTabSz="914400">
              <a:lnSpc>
                <a:spcPts val="1539"/>
              </a:lnSpc>
            </a:pPr>
            <a:r>
              <a:rPr b="1" lang="en-US" sz="1100" strike="noStrike" u="none">
                <a:solidFill>
                  <a:srgbClr val="000000"/>
                </a:solidFill>
                <a:effectLst/>
                <a:uFillTx/>
                <a:latin typeface="Times New Roman Bold"/>
                <a:ea typeface="Times New Roman Bold"/>
              </a:rPr>
              <a:t>RECOMMENDATIONS</a:t>
            </a:r>
            <a:endParaRPr b="0" lang="en-US" sz="1100" strike="noStrike" u="none">
              <a:solidFill>
                <a:srgbClr val="000000"/>
              </a:solidFill>
              <a:effectLst/>
              <a:uFillTx/>
              <a:latin typeface="Arial"/>
            </a:endParaRPr>
          </a:p>
        </p:txBody>
      </p:sp>
      <p:sp>
        <p:nvSpPr>
          <p:cNvPr id="86" name="TextBox 3"/>
          <p:cNvSpPr/>
          <p:nvPr/>
        </p:nvSpPr>
        <p:spPr>
          <a:xfrm>
            <a:off x="1377000" y="478440"/>
            <a:ext cx="9000" cy="268560"/>
          </a:xfrm>
          <a:prstGeom prst="rect">
            <a:avLst/>
          </a:prstGeom>
          <a:noFill/>
          <a:ln w="0">
            <a:noFill/>
          </a:ln>
        </p:spPr>
        <p:style>
          <a:lnRef idx="0"/>
          <a:fillRef idx="0"/>
          <a:effectRef idx="0"/>
          <a:fontRef idx="minor"/>
        </p:style>
        <p:txBody>
          <a:bodyPr lIns="0" rIns="0" tIns="0" bIns="0" anchor="t">
            <a:spAutoFit/>
          </a:bodyPr>
          <a:p>
            <a:pPr algn="ctr" defTabSz="914400">
              <a:lnSpc>
                <a:spcPts val="1979"/>
              </a:lnSpc>
            </a:pPr>
            <a:endParaRPr b="0" lang="en-US" sz="1800" strike="noStrike" u="none">
              <a:solidFill>
                <a:schemeClr val="dk1"/>
              </a:solidFill>
              <a:effectLst/>
              <a:uFillTx/>
              <a:latin typeface="Calibri"/>
            </a:endParaRPr>
          </a:p>
        </p:txBody>
      </p:sp>
      <p:sp>
        <p:nvSpPr>
          <p:cNvPr id="87" name="TextBox 4"/>
          <p:cNvSpPr/>
          <p:nvPr/>
        </p:nvSpPr>
        <p:spPr>
          <a:xfrm>
            <a:off x="801360" y="488160"/>
            <a:ext cx="2982960" cy="3798000"/>
          </a:xfrm>
          <a:prstGeom prst="rect">
            <a:avLst/>
          </a:prstGeom>
          <a:noFill/>
          <a:ln w="0">
            <a:noFill/>
          </a:ln>
        </p:spPr>
        <p:style>
          <a:lnRef idx="0"/>
          <a:fillRef idx="0"/>
          <a:effectRef idx="0"/>
          <a:fontRef idx="minor"/>
        </p:style>
        <p:txBody>
          <a:bodyPr lIns="0" rIns="0" tIns="0" bIns="0" anchor="t">
            <a:spAutoFit/>
          </a:bodyPr>
          <a:p>
            <a:pPr lvl="1" marL="224280" indent="-111960" defTabSz="914400">
              <a:lnSpc>
                <a:spcPts val="1454"/>
              </a:lnSpc>
              <a:buClr>
                <a:srgbClr val="000000"/>
              </a:buClr>
              <a:buFont typeface="Arial"/>
              <a:buChar char="•"/>
            </a:pPr>
            <a:r>
              <a:rPr b="0" lang="en-US" sz="1040" strike="noStrike" u="none">
                <a:solidFill>
                  <a:srgbClr val="000000"/>
                </a:solidFill>
                <a:effectLst/>
                <a:uFillTx/>
                <a:latin typeface="Times New Roman"/>
                <a:ea typeface="Times New Roman"/>
              </a:rPr>
              <a:t>H</a:t>
            </a:r>
            <a:r>
              <a:rPr b="1" lang="en-US" sz="1040" strike="noStrike" u="none">
                <a:solidFill>
                  <a:srgbClr val="000000"/>
                </a:solidFill>
                <a:effectLst/>
                <a:uFillTx/>
                <a:latin typeface="Times New Roman Bold"/>
                <a:ea typeface="Times New Roman Bold"/>
              </a:rPr>
              <a:t>ell’s Kitchen:</a:t>
            </a:r>
            <a:r>
              <a:rPr b="0" lang="en-US" sz="1040" strike="noStrike" u="none">
                <a:solidFill>
                  <a:srgbClr val="000000"/>
                </a:solidFill>
                <a:effectLst/>
                <a:uFillTx/>
                <a:latin typeface="Times New Roman"/>
                <a:ea typeface="Times New Roman"/>
              </a:rPr>
              <a:t> has high revenue, we should try and adopt its strategy and make sure that our customer service remains excellent also monitor customer feedback to keep the store’s revenue growing.</a:t>
            </a:r>
            <a:endParaRPr b="0" lang="en-US" sz="1040" strike="noStrike" u="none">
              <a:solidFill>
                <a:srgbClr val="000000"/>
              </a:solidFill>
              <a:effectLst/>
              <a:uFillTx/>
              <a:latin typeface="Arial"/>
            </a:endParaRPr>
          </a:p>
          <a:p>
            <a:pPr lvl="1" marL="224280" indent="-111960" defTabSz="914400">
              <a:lnSpc>
                <a:spcPts val="1454"/>
              </a:lnSpc>
              <a:buClr>
                <a:srgbClr val="000000"/>
              </a:buClr>
              <a:buFont typeface="Arial"/>
              <a:buChar char="•"/>
            </a:pPr>
            <a:r>
              <a:rPr b="1" lang="en-US" sz="1040" strike="noStrike" u="none">
                <a:solidFill>
                  <a:srgbClr val="000000"/>
                </a:solidFill>
                <a:effectLst/>
                <a:uFillTx/>
                <a:latin typeface="Times New Roman Bold"/>
                <a:ea typeface="Times New Roman Bold"/>
              </a:rPr>
              <a:t>Morning: </a:t>
            </a:r>
            <a:r>
              <a:rPr b="0" lang="en-US" sz="1040" strike="noStrike" u="none">
                <a:solidFill>
                  <a:srgbClr val="000000"/>
                </a:solidFill>
                <a:effectLst/>
                <a:uFillTx/>
                <a:latin typeface="Times New Roman"/>
                <a:ea typeface="Times New Roman"/>
              </a:rPr>
              <a:t>Is showing to be the most profitable time of the day across our stores, we could look at increasing our personnels and stock accordingly.</a:t>
            </a:r>
            <a:endParaRPr b="0" lang="en-US" sz="1040" strike="noStrike" u="none">
              <a:solidFill>
                <a:srgbClr val="000000"/>
              </a:solidFill>
              <a:effectLst/>
              <a:uFillTx/>
              <a:latin typeface="Arial"/>
            </a:endParaRPr>
          </a:p>
          <a:p>
            <a:pPr lvl="1" marL="224280" indent="-111960" defTabSz="914400">
              <a:lnSpc>
                <a:spcPts val="1454"/>
              </a:lnSpc>
              <a:buClr>
                <a:srgbClr val="000000"/>
              </a:buClr>
              <a:buFont typeface="Arial"/>
              <a:buChar char="•"/>
            </a:pPr>
            <a:r>
              <a:rPr b="1" lang="en-US" sz="1040" strike="noStrike" u="none">
                <a:solidFill>
                  <a:srgbClr val="000000"/>
                </a:solidFill>
                <a:effectLst/>
                <a:uFillTx/>
                <a:latin typeface="Times New Roman Bold"/>
                <a:ea typeface="Times New Roman Bold"/>
              </a:rPr>
              <a:t>Barista Espresso: </a:t>
            </a:r>
            <a:r>
              <a:rPr b="0" lang="en-US" sz="1040" strike="noStrike" u="none">
                <a:solidFill>
                  <a:srgbClr val="000000"/>
                </a:solidFill>
                <a:effectLst/>
                <a:uFillTx/>
                <a:latin typeface="Times New Roman"/>
                <a:ea typeface="Times New Roman"/>
              </a:rPr>
              <a:t>Is our top selling product, we must make sure that we have enough stock and ensure marketing support so that its sales continue to increase.</a:t>
            </a:r>
            <a:endParaRPr b="0" lang="en-US" sz="1040" strike="noStrike" u="none">
              <a:solidFill>
                <a:srgbClr val="000000"/>
              </a:solidFill>
              <a:effectLst/>
              <a:uFillTx/>
              <a:latin typeface="Arial"/>
            </a:endParaRPr>
          </a:p>
          <a:p>
            <a:pPr lvl="1" marL="224280" indent="-111960" defTabSz="914400">
              <a:lnSpc>
                <a:spcPts val="1454"/>
              </a:lnSpc>
              <a:buClr>
                <a:srgbClr val="000000"/>
              </a:buClr>
              <a:buFont typeface="Arial"/>
              <a:buChar char="•"/>
            </a:pPr>
            <a:r>
              <a:rPr b="1" lang="en-US" sz="1040" strike="noStrike" u="none">
                <a:solidFill>
                  <a:srgbClr val="000000"/>
                </a:solidFill>
                <a:effectLst/>
                <a:uFillTx/>
                <a:latin typeface="Times New Roman Bold"/>
                <a:ea typeface="Times New Roman Bold"/>
              </a:rPr>
              <a:t>Astoria: </a:t>
            </a:r>
            <a:r>
              <a:rPr b="0" lang="en-US" sz="1040" strike="noStrike" u="none">
                <a:solidFill>
                  <a:srgbClr val="000000"/>
                </a:solidFill>
                <a:effectLst/>
                <a:uFillTx/>
                <a:latin typeface="Times New Roman"/>
                <a:ea typeface="Times New Roman"/>
              </a:rPr>
              <a:t>Pride itself by brewed chai tea and dark chocolate, we could explore customer preference and see if we can make promotions on other products to increase their sales.</a:t>
            </a:r>
            <a:endParaRPr b="0" lang="en-US" sz="1040" strike="noStrike" u="none">
              <a:solidFill>
                <a:srgbClr val="000000"/>
              </a:solidFill>
              <a:effectLst/>
              <a:uFillTx/>
              <a:latin typeface="Arial"/>
            </a:endParaRPr>
          </a:p>
          <a:p>
            <a:pPr lvl="1" marL="224280" indent="-111960" defTabSz="914400">
              <a:lnSpc>
                <a:spcPts val="1454"/>
              </a:lnSpc>
              <a:buClr>
                <a:srgbClr val="000000"/>
              </a:buClr>
              <a:buFont typeface="Arial"/>
              <a:buChar char="•"/>
            </a:pPr>
            <a:r>
              <a:rPr b="1" lang="en-US" sz="1040" strike="noStrike" u="none">
                <a:solidFill>
                  <a:srgbClr val="000000"/>
                </a:solidFill>
                <a:effectLst/>
                <a:uFillTx/>
                <a:latin typeface="Times New Roman Bold"/>
                <a:ea typeface="Times New Roman Bold"/>
              </a:rPr>
              <a:t>Seasonality: </a:t>
            </a:r>
            <a:r>
              <a:rPr b="0" lang="en-US" sz="1040" strike="noStrike" u="none">
                <a:solidFill>
                  <a:srgbClr val="000000"/>
                </a:solidFill>
                <a:effectLst/>
                <a:uFillTx/>
                <a:latin typeface="Times New Roman"/>
                <a:ea typeface="Times New Roman"/>
              </a:rPr>
              <a:t>Seasons like summer affect our sales as we have seen on our graph that Jan and Febr sales are very low, we could build marketing strategies to avoid these dips in our sales.</a:t>
            </a:r>
            <a:endParaRPr b="0" lang="en-US" sz="104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LibreOffice/25.2.4.3$Windows_X86_64 LibreOffice_project/33e196637044ead23f5c3226cde09b47731f7e27</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DAGrjDLBQ3w</dc:identifier>
  <dc:language>en-US</dc:language>
  <cp:lastModifiedBy/>
  <dcterms:modified xsi:type="dcterms:W3CDTF">2025-06-29T09:52:31Z</dcterms:modified>
  <cp:revision>2</cp:revision>
  <dc:subject/>
  <dc:title>Brown Modern Circle Coffee Shop Logo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