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838200" y="1122363"/>
            <a:ext cx="9829800" cy="2387600"/>
          </a:xfrm>
        </p:spPr>
        <p:txBody>
          <a:bodyPr anchor="b">
            <a:normAutofit/>
          </a:bodyPr>
          <a:lstStyle>
            <a:lvl1pPr algn="l">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838200" y="3602038"/>
            <a:ext cx="98298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838200" y="136525"/>
            <a:ext cx="2743200" cy="365125"/>
          </a:xfrm>
        </p:spPr>
        <p:txBody>
          <a:bodyPr/>
          <a:lstStyle>
            <a:lvl1pPr algn="l">
              <a:defRPr/>
            </a:lvl1pPr>
          </a:lstStyle>
          <a:p>
            <a:fld id="{9549D6DC-E1CB-4874-BF52-C3407230D20E}" type="datetime1">
              <a:rPr lang="en-US" smtClean="0"/>
              <a:t>8/23/2021</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838200"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545386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F7701D81-C4B9-4A87-89A7-22E29E6C9200}" type="datetime1">
              <a:rPr lang="en-US" smtClean="0"/>
              <a:t>8/23/2021</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854314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8724900" y="731520"/>
            <a:ext cx="2628900" cy="537807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838200" y="731520"/>
            <a:ext cx="7734300" cy="53780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EE307718-69F7-427E-95A3-C1246AF46913}" type="datetime1">
              <a:rPr lang="en-US" smtClean="0"/>
              <a:t>8/23/2021</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677552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p:txBody>
          <a:bodyPr/>
          <a:lstStyle/>
          <a:p>
            <a:fld id="{48913E51-B7F7-4C24-B8E3-5471755DC0E0}" type="datetime1">
              <a:rPr lang="en-US" smtClean="0"/>
              <a:t>8/23/2021</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500608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831850" y="1709738"/>
            <a:ext cx="10515600" cy="2852737"/>
          </a:xfrm>
        </p:spPr>
        <p:txBody>
          <a:bodyPr anchor="b">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831850" y="4589463"/>
            <a:ext cx="10515600" cy="1500187"/>
          </a:xfrm>
        </p:spPr>
        <p:txBody>
          <a:bodyPr>
            <a:normAutofit/>
          </a:bodyPr>
          <a:lstStyle>
            <a:lvl1pPr marL="0" indent="0">
              <a:buNone/>
              <a:defRPr sz="2000">
                <a:solidFill>
                  <a:schemeClr val="tx2">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DA91A59F-D956-4598-A3C1-AE72A5387751}" type="datetime1">
              <a:rPr lang="en-US" smtClean="0"/>
              <a:t>8/23/2021</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273BAE12-D270-459D-897B-6833652BB167}" type="slidenum">
              <a:rPr lang="en-US" smtClean="0"/>
              <a:t>‹#›</a:t>
            </a:fld>
            <a:endParaRPr lang="en-US" dirty="0"/>
          </a:p>
        </p:txBody>
      </p:sp>
    </p:spTree>
    <p:extLst>
      <p:ext uri="{BB962C8B-B14F-4D97-AF65-F5344CB8AC3E}">
        <p14:creationId xmlns:p14="http://schemas.microsoft.com/office/powerpoint/2010/main" val="470699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838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6172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D70BBD69-7BD3-4731-8064-242619E92CBE}" type="datetime1">
              <a:rPr lang="en-US" smtClean="0"/>
              <a:t>8/23/2021</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8925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839788" y="73152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839788" y="2149131"/>
            <a:ext cx="5157787"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839788" y="2910625"/>
            <a:ext cx="5157787"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6172200" y="2149131"/>
            <a:ext cx="5183188"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6172200" y="2910625"/>
            <a:ext cx="5183188"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38BD77D9-239F-488B-9358-023C46BC7084}" type="datetime1">
              <a:rPr lang="en-US" smtClean="0"/>
              <a:t>8/23/2021</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051935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838200" y="731520"/>
            <a:ext cx="1051560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1EE61C24-7140-4FDE-92F3-654C6E2D3C1C}" type="datetime1">
              <a:rPr lang="en-US" smtClean="0"/>
              <a:t>8/23/2021</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4103928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DC4D6ACF-ECB9-4B5F-A429-08B8AC75E8EF}" type="datetime1">
              <a:rPr lang="en-US" smtClean="0"/>
              <a:t>8/23/2021</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792281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839788" y="731520"/>
            <a:ext cx="3932237" cy="2346326"/>
          </a:xfrm>
        </p:spPr>
        <p:txBody>
          <a:bodyPr anchor="b">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731521"/>
            <a:ext cx="6172200" cy="512953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839788" y="3429000"/>
            <a:ext cx="3932237"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788B429B-EE2A-486A-BDB9-0C848B4FAFDD}" type="datetime1">
              <a:rPr lang="en-US" smtClean="0"/>
              <a:t>8/23/2021</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18998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839788" y="731520"/>
            <a:ext cx="3932237" cy="2341564"/>
          </a:xfrm>
        </p:spPr>
        <p:txBody>
          <a:bodyPr anchor="b">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687257"/>
            <a:ext cx="6172200" cy="51737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839788"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8DA5FE4A-CB8D-40AB-BFFC-AAF37EA071CB}" type="datetime1">
              <a:rPr lang="en-US" smtClean="0"/>
              <a:t>8/23/2021</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563517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p:nvPr/>
        </p:nvGrpSpPr>
        <p:grpSpPr>
          <a:xfrm>
            <a:off x="572" y="-1"/>
            <a:ext cx="12192000" cy="6857996"/>
            <a:chOff x="572" y="-1"/>
            <a:chExt cx="12192000" cy="6857996"/>
          </a:xfrm>
        </p:grpSpPr>
        <p:cxnSp>
          <p:nvCxnSpPr>
            <p:cNvPr id="9" name="Straight Connector 8">
              <a:extLst>
                <a:ext uri="{FF2B5EF4-FFF2-40B4-BE49-F238E27FC236}">
                  <a16:creationId xmlns:a16="http://schemas.microsoft.com/office/drawing/2014/main" id="{D3DD55E4-EA4F-4874-8B5B-6E0EAF4BBFC4}"/>
                </a:ext>
              </a:extLst>
            </p:cNvPr>
            <p:cNvCxnSpPr>
              <a:cxnSpLocks/>
            </p:cNvCxnSpPr>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950BAF-7673-4138-AEA2-DE7D368CC357}"/>
                </a:ext>
              </a:extLst>
            </p:cNvPr>
            <p:cNvCxnSpPr>
              <a:cxnSpLocks/>
            </p:cNvCxnSpPr>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E3E2B5-EA1C-415A-941A-843C7EA148E1}"/>
                </a:ext>
              </a:extLst>
            </p:cNvPr>
            <p:cNvCxnSpPr>
              <a:cxnSpLocks/>
            </p:cNvCxnSpPr>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7FA3A6-E398-4576-B6B8-3328028D84B2}"/>
                </a:ext>
              </a:extLst>
            </p:cNvPr>
            <p:cNvCxnSpPr>
              <a:cxnSpLocks/>
            </p:cNvCxnSpPr>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Graphic 33">
              <a:extLst>
                <a:ext uri="{FF2B5EF4-FFF2-40B4-BE49-F238E27FC236}">
                  <a16:creationId xmlns:a16="http://schemas.microsoft.com/office/drawing/2014/main" id="{EFB597D7-65E0-476A-B9EB-3AA6ED33884C}"/>
                </a:ext>
              </a:extLst>
            </p:cNvPr>
            <p:cNvSpPr/>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4" name="Graphic 33">
              <a:extLst>
                <a:ext uri="{FF2B5EF4-FFF2-40B4-BE49-F238E27FC236}">
                  <a16:creationId xmlns:a16="http://schemas.microsoft.com/office/drawing/2014/main" id="{11AA060A-BE0E-4687-8F9E-0E2955D9796D}"/>
                </a:ext>
              </a:extLst>
            </p:cNvPr>
            <p:cNvSpPr/>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838200" y="727323"/>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838200" y="2189408"/>
            <a:ext cx="10515600" cy="3821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838200" y="136525"/>
            <a:ext cx="2743200"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fld id="{C0517C94-3B1E-4991-BED3-41F8B0158A00}" type="datetime1">
              <a:rPr lang="en-US" smtClean="0"/>
              <a:t>8/23/2021</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838200" y="6356350"/>
            <a:ext cx="3450659"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563467" y="3246434"/>
            <a:ext cx="628533" cy="365125"/>
          </a:xfrm>
          <a:prstGeom prst="rect">
            <a:avLst/>
          </a:prstGeom>
        </p:spPr>
        <p:txBody>
          <a:bodyPr vert="horz" lIns="91440" tIns="45720" rIns="91440" bIns="45720" rtlCol="0" anchor="ctr"/>
          <a:lstStyle>
            <a:lvl1pPr algn="ctr">
              <a:defRPr sz="1100" cap="all" spc="150" baseline="0">
                <a:solidFill>
                  <a:schemeClr val="tx2">
                    <a:lumMod val="60000"/>
                    <a:lumOff val="40000"/>
                  </a:schemeClr>
                </a:solidFill>
              </a:defRPr>
            </a:lvl1p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373482456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sldNum="0" hdr="0" ftr="0" dt="0"/>
  <p:txStyles>
    <p:title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A38827F1-3359-44F6-9009-43AE2B17F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17AFAD67-5350-4773-886F-D6DD7E66D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7346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descr="Paris skyline">
            <a:extLst>
              <a:ext uri="{FF2B5EF4-FFF2-40B4-BE49-F238E27FC236}">
                <a16:creationId xmlns:a16="http://schemas.microsoft.com/office/drawing/2014/main" id="{9DAA3C74-9B85-4299-B818-3C2A42984AB2}"/>
              </a:ext>
            </a:extLst>
          </p:cNvPr>
          <p:cNvPicPr>
            <a:picLocks noChangeAspect="1"/>
          </p:cNvPicPr>
          <p:nvPr/>
        </p:nvPicPr>
        <p:blipFill rotWithShape="1">
          <a:blip r:embed="rId2">
            <a:alphaModFix amt="40000"/>
          </a:blip>
          <a:srcRect t="15525" r="-2" b="-2"/>
          <a:stretch/>
        </p:blipFill>
        <p:spPr>
          <a:xfrm>
            <a:off x="20" y="-1"/>
            <a:ext cx="12189789" cy="6873457"/>
          </a:xfrm>
          <a:prstGeom prst="rect">
            <a:avLst/>
          </a:prstGeom>
          <a:ln w="12700">
            <a:noFill/>
          </a:ln>
        </p:spPr>
      </p:pic>
      <p:grpSp>
        <p:nvGrpSpPr>
          <p:cNvPr id="12" name="Group 11">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
            <a:ext cx="12192000" cy="6857996"/>
            <a:chOff x="572" y="-1"/>
            <a:chExt cx="12192000" cy="6857996"/>
          </a:xfrm>
        </p:grpSpPr>
        <p:cxnSp>
          <p:nvCxnSpPr>
            <p:cNvPr id="13" name="Straight Connector 12">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8"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758A1DEC-6FDA-40DC-AE59-1CC70870AA68}"/>
              </a:ext>
            </a:extLst>
          </p:cNvPr>
          <p:cNvSpPr>
            <a:spLocks noGrp="1"/>
          </p:cNvSpPr>
          <p:nvPr>
            <p:ph type="ctrTitle"/>
          </p:nvPr>
        </p:nvSpPr>
        <p:spPr>
          <a:xfrm>
            <a:off x="841248" y="3429000"/>
            <a:ext cx="7151357" cy="2387600"/>
          </a:xfrm>
        </p:spPr>
        <p:txBody>
          <a:bodyPr anchor="t">
            <a:normAutofit fontScale="90000"/>
          </a:bodyPr>
          <a:lstStyle/>
          <a:p>
            <a:pPr>
              <a:lnSpc>
                <a:spcPct val="90000"/>
              </a:lnSpc>
            </a:pPr>
            <a:r>
              <a:rPr lang="en-GB" sz="4400" b="1" dirty="0">
                <a:solidFill>
                  <a:srgbClr val="FFFFFF"/>
                </a:solidFill>
                <a:effectLst/>
                <a:latin typeface="Times New Roman" panose="02020603050405020304" pitchFamily="18" charset="0"/>
                <a:ea typeface="Calibri" panose="020F0502020204030204" pitchFamily="34" charset="0"/>
                <a:cs typeface="Arial" panose="020B0604020202020204" pitchFamily="34" charset="0"/>
              </a:rPr>
              <a:t>Neighbourhoods comparison between Paris and London</a:t>
            </a:r>
            <a:br>
              <a:rPr lang="en-GB" sz="4400" b="1" dirty="0">
                <a:solidFill>
                  <a:srgbClr val="FFFFFF"/>
                </a:solidFill>
                <a:effectLst/>
                <a:latin typeface="Times New Roman" panose="02020603050405020304" pitchFamily="18" charset="0"/>
                <a:ea typeface="Calibri" panose="020F0502020204030204" pitchFamily="34" charset="0"/>
                <a:cs typeface="Arial" panose="020B0604020202020204" pitchFamily="34" charset="0"/>
              </a:rPr>
            </a:br>
            <a:br>
              <a:rPr lang="en-GB" sz="4400" b="1" dirty="0">
                <a:solidFill>
                  <a:srgbClr val="FFFFFF"/>
                </a:solidFill>
                <a:effectLst/>
                <a:latin typeface="Times New Roman" panose="02020603050405020304" pitchFamily="18" charset="0"/>
                <a:ea typeface="Calibri" panose="020F0502020204030204" pitchFamily="34" charset="0"/>
                <a:cs typeface="Arial" panose="020B0604020202020204" pitchFamily="34" charset="0"/>
              </a:rPr>
            </a:br>
            <a:r>
              <a:rPr lang="en-GB" sz="3600" b="1" dirty="0">
                <a:solidFill>
                  <a:srgbClr val="FFFFFF"/>
                </a:solidFill>
                <a:effectLst/>
                <a:latin typeface="Times New Roman" panose="02020603050405020304" pitchFamily="18" charset="0"/>
                <a:ea typeface="Calibri" panose="020F0502020204030204" pitchFamily="34" charset="0"/>
                <a:cs typeface="Arial" panose="020B0604020202020204" pitchFamily="34" charset="0"/>
              </a:rPr>
              <a:t>By: Mohammed Abughali </a:t>
            </a:r>
            <a:br>
              <a:rPr lang="en-GB" sz="4400" dirty="0">
                <a:solidFill>
                  <a:srgbClr val="FFFFFF"/>
                </a:solidFill>
                <a:effectLst/>
                <a:latin typeface="Calibri" panose="020F0502020204030204" pitchFamily="34" charset="0"/>
                <a:ea typeface="Calibri" panose="020F0502020204030204" pitchFamily="34" charset="0"/>
                <a:cs typeface="Arial" panose="020B0604020202020204" pitchFamily="34" charset="0"/>
              </a:rPr>
            </a:br>
            <a:endParaRPr lang="en-GB" sz="4400" dirty="0">
              <a:solidFill>
                <a:srgbClr val="FFFFFF"/>
              </a:solidFill>
            </a:endParaRPr>
          </a:p>
        </p:txBody>
      </p:sp>
    </p:spTree>
    <p:extLst>
      <p:ext uri="{BB962C8B-B14F-4D97-AF65-F5344CB8AC3E}">
        <p14:creationId xmlns:p14="http://schemas.microsoft.com/office/powerpoint/2010/main" val="407743410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B7B61-0088-4A35-934C-33D40CF41FF0}"/>
              </a:ext>
            </a:extLst>
          </p:cNvPr>
          <p:cNvSpPr>
            <a:spLocks noGrp="1"/>
          </p:cNvSpPr>
          <p:nvPr>
            <p:ph type="title"/>
          </p:nvPr>
        </p:nvSpPr>
        <p:spPr/>
        <p:txBody>
          <a:bodyPr/>
          <a:lstStyle/>
          <a:p>
            <a:r>
              <a:rPr lang="en-GB" sz="1800" b="1" dirty="0">
                <a:effectLst/>
                <a:latin typeface="Times New Roman" panose="02020603050405020304" pitchFamily="18" charset="0"/>
                <a:ea typeface="Calibri" panose="020F0502020204030204" pitchFamily="34" charset="0"/>
                <a:cs typeface="Arial" panose="020B0604020202020204" pitchFamily="34" charset="0"/>
              </a:rPr>
              <a:t>Introduction </a:t>
            </a:r>
            <a:br>
              <a:rPr lang="en-GB" sz="1800" dirty="0">
                <a:effectLst/>
                <a:latin typeface="Calibri" panose="020F0502020204030204" pitchFamily="34" charset="0"/>
                <a:ea typeface="Calibri" panose="020F0502020204030204" pitchFamily="34" charset="0"/>
                <a:cs typeface="Arial" panose="020B0604020202020204" pitchFamily="34" charset="0"/>
              </a:rPr>
            </a:br>
            <a:endParaRPr lang="en-GB" dirty="0"/>
          </a:p>
        </p:txBody>
      </p:sp>
      <p:sp>
        <p:nvSpPr>
          <p:cNvPr id="3" name="Content Placeholder 2">
            <a:extLst>
              <a:ext uri="{FF2B5EF4-FFF2-40B4-BE49-F238E27FC236}">
                <a16:creationId xmlns:a16="http://schemas.microsoft.com/office/drawing/2014/main" id="{79241767-498B-4079-9FDF-26D977F4DC00}"/>
              </a:ext>
            </a:extLst>
          </p:cNvPr>
          <p:cNvSpPr>
            <a:spLocks noGrp="1"/>
          </p:cNvSpPr>
          <p:nvPr>
            <p:ph idx="1"/>
          </p:nvPr>
        </p:nvSpPr>
        <p:spPr/>
        <p:txBody>
          <a:bodyPr/>
          <a:lstStyle/>
          <a:p>
            <a:r>
              <a:rPr lang="en-GB" sz="1800" dirty="0">
                <a:effectLst/>
                <a:latin typeface="Times New Roman" panose="02020603050405020304" pitchFamily="18" charset="0"/>
                <a:ea typeface="Calibri" panose="020F0502020204030204" pitchFamily="34" charset="0"/>
              </a:rPr>
              <a:t>In this project, I will compare the neighbourhoods of Paris and London in terms of common places and venues.</a:t>
            </a:r>
          </a:p>
          <a:p>
            <a:r>
              <a:rPr lang="en-GB" sz="1800" dirty="0">
                <a:effectLst/>
                <a:latin typeface="Times New Roman" panose="02020603050405020304" pitchFamily="18" charset="0"/>
                <a:ea typeface="Calibri" panose="020F0502020204030204" pitchFamily="34" charset="0"/>
              </a:rPr>
              <a:t>I will then cluster the neighbourhoods within each city</a:t>
            </a:r>
            <a:r>
              <a:rPr lang="en-GB" dirty="0">
                <a:latin typeface="Times New Roman" panose="02020603050405020304" pitchFamily="18" charset="0"/>
                <a:ea typeface="Calibri" panose="020F0502020204030204" pitchFamily="34" charset="0"/>
              </a:rPr>
              <a:t>. </a:t>
            </a:r>
          </a:p>
          <a:p>
            <a:r>
              <a:rPr lang="en-GB" dirty="0">
                <a:latin typeface="Times New Roman" panose="02020603050405020304" pitchFamily="18" charset="0"/>
              </a:rPr>
              <a:t>Then, I will discover different venues within each neighbourhood. </a:t>
            </a:r>
            <a:endParaRPr lang="en-GB" dirty="0"/>
          </a:p>
        </p:txBody>
      </p:sp>
    </p:spTree>
    <p:extLst>
      <p:ext uri="{BB962C8B-B14F-4D97-AF65-F5344CB8AC3E}">
        <p14:creationId xmlns:p14="http://schemas.microsoft.com/office/powerpoint/2010/main" val="1251253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DC82B-6448-49EE-ACC5-2170ECAFC5A8}"/>
              </a:ext>
            </a:extLst>
          </p:cNvPr>
          <p:cNvSpPr>
            <a:spLocks noGrp="1"/>
          </p:cNvSpPr>
          <p:nvPr>
            <p:ph type="title"/>
          </p:nvPr>
        </p:nvSpPr>
        <p:spPr/>
        <p:txBody>
          <a:bodyPr/>
          <a:lstStyle/>
          <a:p>
            <a:r>
              <a:rPr lang="en-GB" sz="1800" b="1" dirty="0">
                <a:effectLst/>
                <a:latin typeface="Times New Roman" panose="02020603050405020304" pitchFamily="18" charset="0"/>
                <a:ea typeface="Calibri" panose="020F0502020204030204" pitchFamily="34" charset="0"/>
                <a:cs typeface="Arial" panose="020B0604020202020204" pitchFamily="34" charset="0"/>
              </a:rPr>
              <a:t>Interest </a:t>
            </a:r>
            <a:br>
              <a:rPr lang="en-GB" sz="1800" dirty="0">
                <a:effectLst/>
                <a:latin typeface="Calibri" panose="020F0502020204030204" pitchFamily="34" charset="0"/>
                <a:ea typeface="Calibri" panose="020F0502020204030204" pitchFamily="34" charset="0"/>
                <a:cs typeface="Arial" panose="020B0604020202020204" pitchFamily="34" charset="0"/>
              </a:rPr>
            </a:br>
            <a:endParaRPr lang="en-GB" dirty="0"/>
          </a:p>
        </p:txBody>
      </p:sp>
      <p:sp>
        <p:nvSpPr>
          <p:cNvPr id="3" name="Content Placeholder 2">
            <a:extLst>
              <a:ext uri="{FF2B5EF4-FFF2-40B4-BE49-F238E27FC236}">
                <a16:creationId xmlns:a16="http://schemas.microsoft.com/office/drawing/2014/main" id="{F0B66AEE-556C-4BD4-BCE9-468F7FC517F1}"/>
              </a:ext>
            </a:extLst>
          </p:cNvPr>
          <p:cNvSpPr>
            <a:spLocks noGrp="1"/>
          </p:cNvSpPr>
          <p:nvPr>
            <p:ph idx="1"/>
          </p:nvPr>
        </p:nvSpPr>
        <p:spPr/>
        <p:txBody>
          <a:bodyPr/>
          <a:lstStyle/>
          <a:p>
            <a:r>
              <a:rPr lang="en-GB" sz="1800" dirty="0">
                <a:effectLst/>
                <a:latin typeface="Times New Roman" panose="02020603050405020304" pitchFamily="18" charset="0"/>
                <a:ea typeface="Calibri" panose="020F0502020204030204" pitchFamily="34" charset="0"/>
                <a:cs typeface="Arial" panose="020B0604020202020204" pitchFamily="34" charset="0"/>
              </a:rPr>
              <a:t>The findings of this project will help travellers and people who never been to these cities to get to know them very well and choose which city to visit based on the venues within them. </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a:p>
            <a:endParaRPr lang="en-GB" dirty="0"/>
          </a:p>
        </p:txBody>
      </p:sp>
    </p:spTree>
    <p:extLst>
      <p:ext uri="{BB962C8B-B14F-4D97-AF65-F5344CB8AC3E}">
        <p14:creationId xmlns:p14="http://schemas.microsoft.com/office/powerpoint/2010/main" val="1439326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E001C-078E-4A53-9184-33CA27C0BBB3}"/>
              </a:ext>
            </a:extLst>
          </p:cNvPr>
          <p:cNvSpPr>
            <a:spLocks noGrp="1"/>
          </p:cNvSpPr>
          <p:nvPr>
            <p:ph type="title"/>
          </p:nvPr>
        </p:nvSpPr>
        <p:spPr/>
        <p:txBody>
          <a:bodyPr/>
          <a:lstStyle/>
          <a:p>
            <a:r>
              <a:rPr lang="en-GB" sz="1800" b="1" dirty="0">
                <a:effectLst/>
                <a:latin typeface="Times New Roman" panose="02020603050405020304" pitchFamily="18" charset="0"/>
                <a:ea typeface="Calibri" panose="020F0502020204030204" pitchFamily="34" charset="0"/>
                <a:cs typeface="Arial" panose="020B0604020202020204" pitchFamily="34" charset="0"/>
              </a:rPr>
              <a:t>Data </a:t>
            </a:r>
            <a:br>
              <a:rPr lang="en-GB" sz="1800" dirty="0">
                <a:effectLst/>
                <a:latin typeface="Calibri" panose="020F0502020204030204" pitchFamily="34" charset="0"/>
                <a:ea typeface="Calibri" panose="020F0502020204030204" pitchFamily="34" charset="0"/>
                <a:cs typeface="Arial" panose="020B0604020202020204" pitchFamily="34" charset="0"/>
              </a:rPr>
            </a:br>
            <a:endParaRPr lang="en-GB" dirty="0"/>
          </a:p>
        </p:txBody>
      </p:sp>
      <p:sp>
        <p:nvSpPr>
          <p:cNvPr id="3" name="Content Placeholder 2">
            <a:extLst>
              <a:ext uri="{FF2B5EF4-FFF2-40B4-BE49-F238E27FC236}">
                <a16:creationId xmlns:a16="http://schemas.microsoft.com/office/drawing/2014/main" id="{DF65B3BE-2998-416B-A097-C5B7BBDD750D}"/>
              </a:ext>
            </a:extLst>
          </p:cNvPr>
          <p:cNvSpPr>
            <a:spLocks noGrp="1"/>
          </p:cNvSpPr>
          <p:nvPr>
            <p:ph idx="1"/>
          </p:nvPr>
        </p:nvSpPr>
        <p:spPr/>
        <p:txBody>
          <a:bodyPr/>
          <a:lstStyle/>
          <a:p>
            <a:pPr>
              <a:lnSpc>
                <a:spcPct val="107000"/>
              </a:lnSpc>
              <a:spcAft>
                <a:spcPts val="800"/>
              </a:spcAft>
            </a:pPr>
            <a:r>
              <a:rPr lang="en-GB" sz="1800" dirty="0">
                <a:effectLst/>
                <a:latin typeface="Times New Roman" panose="02020603050405020304" pitchFamily="18" charset="0"/>
                <a:ea typeface="Calibri" panose="020F0502020204030204" pitchFamily="34" charset="0"/>
                <a:cs typeface="Arial" panose="020B0604020202020204" pitchFamily="34" charset="0"/>
              </a:rPr>
              <a:t>In this project, I will use the following data:</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cs typeface="Arial" panose="020B0604020202020204" pitchFamily="34" charset="0"/>
              </a:rPr>
              <a:t>Neighbourhood data using web scraping.</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cs typeface="Arial" panose="020B0604020202020204" pitchFamily="34" charset="0"/>
              </a:rPr>
              <a:t>Coordinates data using </a:t>
            </a:r>
            <a:r>
              <a:rPr lang="en-GB" sz="1800" dirty="0" err="1">
                <a:effectLst/>
                <a:latin typeface="Times New Roman" panose="02020603050405020304" pitchFamily="18" charset="0"/>
                <a:ea typeface="Calibri" panose="020F0502020204030204" pitchFamily="34" charset="0"/>
                <a:cs typeface="Arial" panose="020B0604020202020204" pitchFamily="34" charset="0"/>
              </a:rPr>
              <a:t>geopy</a:t>
            </a:r>
            <a:r>
              <a:rPr lang="en-GB" sz="1800" dirty="0">
                <a:effectLst/>
                <a:latin typeface="Times New Roman" panose="02020603050405020304" pitchFamily="18" charset="0"/>
                <a:ea typeface="Calibri" panose="020F0502020204030204" pitchFamily="34" charset="0"/>
                <a:cs typeface="Arial" panose="020B0604020202020204" pitchFamily="34" charset="0"/>
              </a:rPr>
              <a:t> library.</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cs typeface="Arial" panose="020B0604020202020204" pitchFamily="34" charset="0"/>
              </a:rPr>
              <a:t>Venues using Foursquare API. </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3671352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B6E32-37A9-4714-9FBE-D16E4F225776}"/>
              </a:ext>
            </a:extLst>
          </p:cNvPr>
          <p:cNvSpPr>
            <a:spLocks noGrp="1"/>
          </p:cNvSpPr>
          <p:nvPr>
            <p:ph type="title"/>
          </p:nvPr>
        </p:nvSpPr>
        <p:spPr/>
        <p:txBody>
          <a:bodyPr/>
          <a:lstStyle/>
          <a:p>
            <a:r>
              <a:rPr lang="en-GB" sz="1800" b="1" dirty="0">
                <a:effectLst/>
                <a:latin typeface="Times New Roman" panose="02020603050405020304" pitchFamily="18" charset="0"/>
                <a:ea typeface="Calibri" panose="020F0502020204030204" pitchFamily="34" charset="0"/>
                <a:cs typeface="Arial" panose="020B0604020202020204" pitchFamily="34" charset="0"/>
              </a:rPr>
              <a:t>Methodology</a:t>
            </a:r>
            <a:br>
              <a:rPr lang="en-GB" sz="1800" dirty="0">
                <a:effectLst/>
                <a:latin typeface="Calibri" panose="020F0502020204030204" pitchFamily="34" charset="0"/>
                <a:ea typeface="Calibri" panose="020F0502020204030204" pitchFamily="34" charset="0"/>
                <a:cs typeface="Arial" panose="020B0604020202020204" pitchFamily="34" charset="0"/>
              </a:rPr>
            </a:br>
            <a:endParaRPr lang="en-GB" dirty="0"/>
          </a:p>
        </p:txBody>
      </p:sp>
      <p:sp>
        <p:nvSpPr>
          <p:cNvPr id="3" name="Content Placeholder 2">
            <a:extLst>
              <a:ext uri="{FF2B5EF4-FFF2-40B4-BE49-F238E27FC236}">
                <a16:creationId xmlns:a16="http://schemas.microsoft.com/office/drawing/2014/main" id="{78AF7F06-C355-4D35-AAF2-B4F4DA92EB2A}"/>
              </a:ext>
            </a:extLst>
          </p:cNvPr>
          <p:cNvSpPr>
            <a:spLocks noGrp="1"/>
          </p:cNvSpPr>
          <p:nvPr>
            <p:ph idx="1"/>
          </p:nvPr>
        </p:nvSpPr>
        <p:spPr/>
        <p:txBody>
          <a:bodyPr/>
          <a:lstStyle/>
          <a:p>
            <a:r>
              <a:rPr lang="en-GB" sz="1800" dirty="0">
                <a:effectLst/>
                <a:latin typeface="Times New Roman" panose="02020603050405020304" pitchFamily="18" charset="0"/>
                <a:ea typeface="Calibri" panose="020F0502020204030204" pitchFamily="34" charset="0"/>
              </a:rPr>
              <a:t>In this project, I will use the Foursquare API to explore the neighbourhoods within each city</a:t>
            </a:r>
          </a:p>
          <a:p>
            <a:r>
              <a:rPr lang="en-GB" sz="1800" dirty="0">
                <a:effectLst/>
                <a:latin typeface="Times New Roman" panose="02020603050405020304" pitchFamily="18" charset="0"/>
                <a:ea typeface="Calibri" panose="020F0502020204030204" pitchFamily="34" charset="0"/>
              </a:rPr>
              <a:t>Then, I will use the DBSCAN, which is an unsupervised machine learning algorithm. </a:t>
            </a:r>
            <a:endParaRPr lang="en-GB" dirty="0">
              <a:latin typeface="Times New Roman" panose="02020603050405020304" pitchFamily="18" charset="0"/>
              <a:ea typeface="Calibri" panose="020F0502020204030204" pitchFamily="34" charset="0"/>
            </a:endParaRPr>
          </a:p>
          <a:p>
            <a:r>
              <a:rPr lang="en-GB" sz="1800" dirty="0">
                <a:effectLst/>
                <a:latin typeface="Times New Roman" panose="02020603050405020304" pitchFamily="18" charset="0"/>
                <a:ea typeface="Calibri" panose="020F0502020204030204" pitchFamily="34" charset="0"/>
              </a:rPr>
              <a:t>DBSCAN will identify a number of clusters and outliers within neighbourhoods</a:t>
            </a:r>
          </a:p>
          <a:p>
            <a:r>
              <a:rPr lang="en-GB" sz="1800" dirty="0">
                <a:effectLst/>
                <a:latin typeface="Times New Roman" panose="02020603050405020304" pitchFamily="18" charset="0"/>
                <a:ea typeface="Calibri" panose="020F0502020204030204" pitchFamily="34" charset="0"/>
                <a:cs typeface="Arial" panose="020B0604020202020204" pitchFamily="34" charset="0"/>
              </a:rPr>
              <a:t>The DBSCAN did not work with this data because we don't have many data points and DBSCAN requires high density data, So I will use K-means instead.</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359788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F13BC-BE2B-4B54-BF24-964EA79B722A}"/>
              </a:ext>
            </a:extLst>
          </p:cNvPr>
          <p:cNvSpPr>
            <a:spLocks noGrp="1"/>
          </p:cNvSpPr>
          <p:nvPr>
            <p:ph type="title"/>
          </p:nvPr>
        </p:nvSpPr>
        <p:spPr/>
        <p:txBody>
          <a:bodyPr/>
          <a:lstStyle/>
          <a:p>
            <a:r>
              <a:rPr lang="en-GB" sz="1800" b="1" dirty="0">
                <a:effectLst/>
                <a:latin typeface="Times New Roman" panose="02020603050405020304" pitchFamily="18" charset="0"/>
                <a:ea typeface="Calibri" panose="020F0502020204030204" pitchFamily="34" charset="0"/>
                <a:cs typeface="Arial" panose="020B0604020202020204" pitchFamily="34" charset="0"/>
              </a:rPr>
              <a:t>Conclusion</a:t>
            </a:r>
            <a:br>
              <a:rPr lang="en-GB" sz="1800" dirty="0">
                <a:effectLst/>
                <a:latin typeface="Calibri" panose="020F0502020204030204" pitchFamily="34" charset="0"/>
                <a:ea typeface="Calibri" panose="020F0502020204030204" pitchFamily="34" charset="0"/>
                <a:cs typeface="Arial" panose="020B0604020202020204" pitchFamily="34" charset="0"/>
              </a:rPr>
            </a:br>
            <a:endParaRPr lang="en-GB" dirty="0"/>
          </a:p>
        </p:txBody>
      </p:sp>
      <p:sp>
        <p:nvSpPr>
          <p:cNvPr id="3" name="Content Placeholder 2">
            <a:extLst>
              <a:ext uri="{FF2B5EF4-FFF2-40B4-BE49-F238E27FC236}">
                <a16:creationId xmlns:a16="http://schemas.microsoft.com/office/drawing/2014/main" id="{682802C9-227D-4724-925E-635F6306FB28}"/>
              </a:ext>
            </a:extLst>
          </p:cNvPr>
          <p:cNvSpPr>
            <a:spLocks noGrp="1"/>
          </p:cNvSpPr>
          <p:nvPr>
            <p:ph idx="1"/>
          </p:nvPr>
        </p:nvSpPr>
        <p:spPr/>
        <p:txBody>
          <a:bodyPr/>
          <a:lstStyle/>
          <a:p>
            <a:r>
              <a:rPr lang="en-GB" sz="1800" dirty="0">
                <a:effectLst/>
                <a:latin typeface="Times New Roman" panose="02020603050405020304" pitchFamily="18" charset="0"/>
                <a:ea typeface="Calibri" panose="020F0502020204030204" pitchFamily="34" charset="0"/>
                <a:cs typeface="Arial" panose="020B0604020202020204" pitchFamily="34" charset="0"/>
              </a:rPr>
              <a:t>In this project, I tried to compare the neighbourhoods of Paris and London. I used web scraping to get neighbourhood data for the cities. Then, I used the Foursquare API to discover venues within neighbourhoods. After that, I tried to use the DBSCAN algorithm to cluster the neighbourhoods based on their latitude, longitude, and the top 10 venues. Unfortunately, due to the low density of the data points, DBSCAN did not provide and meaningful results. So, I used k-means instead. </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r>
              <a:rPr lang="en-GB" sz="1800" b="1" dirty="0">
                <a:effectLst/>
                <a:latin typeface="Times New Roman" panose="02020603050405020304" pitchFamily="18" charset="0"/>
                <a:ea typeface="Calibri" panose="020F0502020204030204" pitchFamily="34" charset="0"/>
                <a:cs typeface="Arial" panose="020B0604020202020204" pitchFamily="34" charset="0"/>
              </a:rPr>
              <a:t>Note: In the final execution of the notebook, I faced problems with Foursquare API; from the API not from my side; so I couldn't get the output cells in the final notebook. Please take this into consideration when grading my work. Thank you.</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a:p>
            <a:endParaRPr lang="en-GB" dirty="0"/>
          </a:p>
        </p:txBody>
      </p:sp>
    </p:spTree>
    <p:extLst>
      <p:ext uri="{BB962C8B-B14F-4D97-AF65-F5344CB8AC3E}">
        <p14:creationId xmlns:p14="http://schemas.microsoft.com/office/powerpoint/2010/main" val="4018721784"/>
      </p:ext>
    </p:extLst>
  </p:cSld>
  <p:clrMapOvr>
    <a:masterClrMapping/>
  </p:clrMapOvr>
</p:sld>
</file>

<file path=ppt/theme/theme1.xml><?xml version="1.0" encoding="utf-8"?>
<a:theme xmlns:a="http://schemas.openxmlformats.org/drawingml/2006/main" name="ArchVTI">
  <a:themeElements>
    <a:clrScheme name="AnalogousFromLightSeed_2SEEDS">
      <a:dk1>
        <a:srgbClr val="000000"/>
      </a:dk1>
      <a:lt1>
        <a:srgbClr val="FFFFFF"/>
      </a:lt1>
      <a:dk2>
        <a:srgbClr val="412A24"/>
      </a:dk2>
      <a:lt2>
        <a:srgbClr val="E8E7E2"/>
      </a:lt2>
      <a:accent1>
        <a:srgbClr val="7F8CBA"/>
      </a:accent1>
      <a:accent2>
        <a:srgbClr val="85A9BD"/>
      </a:accent2>
      <a:accent3>
        <a:srgbClr val="A096C6"/>
      </a:accent3>
      <a:accent4>
        <a:srgbClr val="BA807F"/>
      </a:accent4>
      <a:accent5>
        <a:srgbClr val="BD9E85"/>
      </a:accent5>
      <a:accent6>
        <a:srgbClr val="ACA476"/>
      </a:accent6>
      <a:hlink>
        <a:srgbClr val="8E8256"/>
      </a:hlink>
      <a:folHlink>
        <a:srgbClr val="7F7F7F"/>
      </a:folHlink>
    </a:clrScheme>
    <a:fontScheme name="Custom 16">
      <a:majorFont>
        <a:latin typeface="Footlight MT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VTI" id="{23FE938F-4DF0-4C94-8546-C2AC6D26660D}" vid="{62E62DA1-385F-4EE3-8841-58A87FAE2068}"/>
    </a:ext>
  </a:extLst>
</a:theme>
</file>

<file path=docProps/app.xml><?xml version="1.0" encoding="utf-8"?>
<Properties xmlns="http://schemas.openxmlformats.org/officeDocument/2006/extended-properties" xmlns:vt="http://schemas.openxmlformats.org/officeDocument/2006/docPropsVTypes">
  <TotalTime>5</TotalTime>
  <Words>346</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Avenir Next LT Pro</vt:lpstr>
      <vt:lpstr>Calibri</vt:lpstr>
      <vt:lpstr>Footlight MT Light</vt:lpstr>
      <vt:lpstr>Symbol</vt:lpstr>
      <vt:lpstr>Times New Roman</vt:lpstr>
      <vt:lpstr>ArchVTI</vt:lpstr>
      <vt:lpstr>Neighbourhoods comparison between Paris and London  By: Mohammed Abughali  </vt:lpstr>
      <vt:lpstr>Introduction  </vt:lpstr>
      <vt:lpstr>Interest  </vt:lpstr>
      <vt:lpstr>Data  </vt:lpstr>
      <vt:lpstr>Methodology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Neighbourhoods comparison between Paris and London  By: Mohammed Abughali  </dc:title>
  <dc:creator>Mohammed Abughali</dc:creator>
  <cp:lastModifiedBy>Mohammed Abughali</cp:lastModifiedBy>
  <cp:revision>1</cp:revision>
  <dcterms:created xsi:type="dcterms:W3CDTF">2021-08-23T16:05:33Z</dcterms:created>
  <dcterms:modified xsi:type="dcterms:W3CDTF">2021-08-23T16:10:48Z</dcterms:modified>
</cp:coreProperties>
</file>