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al Bold" panose="020B0704020202020204" pitchFamily="34" charset="0"/>
      <p:regular r:id="rId19"/>
      <p:bold r:id="rId20"/>
    </p:embeddedFont>
    <p:embeddedFont>
      <p:font typeface="Calibri (MS)" panose="020B0604020202020204" charset="0"/>
      <p:regular r:id="rId21"/>
    </p:embeddedFont>
    <p:embeddedFont>
      <p:font typeface="Calibri (MS) Bold" panose="020B0604020202020204" charset="0"/>
      <p:regular r:id="rId22"/>
    </p:embeddedFont>
    <p:embeddedFont>
      <p:font typeface="Canva Sans 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7" d="100"/>
          <a:sy n="57" d="100"/>
        </p:scale>
        <p:origin x="30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28.04.2025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7606097" cy="10287000"/>
          </a:xfrm>
          <a:custGeom>
            <a:avLst/>
            <a:gdLst/>
            <a:ahLst/>
            <a:cxnLst/>
            <a:rect l="l" t="t" r="r" b="b"/>
            <a:pathLst>
              <a:path w="17606097" h="10287000">
                <a:moveTo>
                  <a:pt x="0" y="0"/>
                </a:moveTo>
                <a:lnTo>
                  <a:pt x="17606097" y="0"/>
                </a:lnTo>
                <a:lnTo>
                  <a:pt x="17606097" y="10287000"/>
                </a:lnTo>
                <a:lnTo>
                  <a:pt x="0" y="10287000"/>
                </a:lnTo>
                <a:lnTo>
                  <a:pt x="0" y="0"/>
                </a:lnTo>
                <a:close/>
              </a:path>
            </a:pathLst>
          </a:custGeom>
          <a:blipFill>
            <a:blip r:embed="rId3"/>
            <a:stretch>
              <a:fillRect r="-3891"/>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9" name="Group 9"/>
          <p:cNvGrpSpPr/>
          <p:nvPr/>
        </p:nvGrpSpPr>
        <p:grpSpPr>
          <a:xfrm>
            <a:off x="1257300" y="9534525"/>
            <a:ext cx="4114800" cy="547688"/>
            <a:chOff x="0" y="0"/>
            <a:chExt cx="5486400" cy="730250"/>
          </a:xfrm>
        </p:grpSpPr>
        <p:sp>
          <p:nvSpPr>
            <p:cNvPr id="10" name="Freeform 10"/>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11" name="TextBox 11"/>
            <p:cNvSpPr txBox="1"/>
            <p:nvPr/>
          </p:nvSpPr>
          <p:spPr>
            <a:xfrm>
              <a:off x="0" y="-38100"/>
              <a:ext cx="5486400" cy="768350"/>
            </a:xfrm>
            <a:prstGeom prst="rect">
              <a:avLst/>
            </a:prstGeom>
          </p:spPr>
          <p:txBody>
            <a:bodyPr lIns="0" tIns="0" rIns="0" bIns="0" rtlCol="0" anchor="ctr"/>
            <a:lstStyle/>
            <a:p>
              <a:pPr algn="ctr">
                <a:lnSpc>
                  <a:spcPts val="2879"/>
                </a:lnSpc>
              </a:pPr>
              <a:r>
                <a:rPr lang="en-US" sz="2400">
                  <a:solidFill>
                    <a:srgbClr val="FFFFFF"/>
                  </a:solidFill>
                  <a:latin typeface="Calibri (MS)"/>
                  <a:ea typeface="Calibri (MS)"/>
                  <a:cs typeface="Calibri (MS)"/>
                  <a:sym typeface="Calibri (MS)"/>
                </a:rPr>
                <a:t>March 29, 2025</a:t>
              </a:r>
            </a:p>
          </p:txBody>
        </p:sp>
      </p:grpSp>
      <p:sp>
        <p:nvSpPr>
          <p:cNvPr id="12" name="Freeform 12"/>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3" name="TextBox 13"/>
          <p:cNvSpPr txBox="1"/>
          <p:nvPr/>
        </p:nvSpPr>
        <p:spPr>
          <a:xfrm>
            <a:off x="16461284" y="9405088"/>
            <a:ext cx="798016" cy="647065"/>
          </a:xfrm>
          <a:prstGeom prst="rect">
            <a:avLst/>
          </a:prstGeom>
        </p:spPr>
        <p:txBody>
          <a:bodyPr lIns="0" tIns="0" rIns="0" bIns="0" rtlCol="0" anchor="t">
            <a:spAutoFit/>
          </a:bodyPr>
          <a:lstStyle/>
          <a:p>
            <a:pPr algn="ctr">
              <a:lnSpc>
                <a:spcPts val="4759"/>
              </a:lnSpc>
            </a:pPr>
            <a:r>
              <a:rPr lang="en-US" sz="3399">
                <a:solidFill>
                  <a:srgbClr val="FFFFFF"/>
                </a:solidFill>
                <a:latin typeface="Arial"/>
                <a:ea typeface="Arial"/>
                <a:cs typeface="Arial"/>
                <a:sym typeface="Arial"/>
              </a:rPr>
              <a:t>1</a:t>
            </a:r>
          </a:p>
        </p:txBody>
      </p:sp>
      <p:sp>
        <p:nvSpPr>
          <p:cNvPr id="14" name="TextBox 14"/>
          <p:cNvSpPr txBox="1"/>
          <p:nvPr/>
        </p:nvSpPr>
        <p:spPr>
          <a:xfrm>
            <a:off x="1896882" y="3713604"/>
            <a:ext cx="14494235" cy="1589041"/>
          </a:xfrm>
          <a:prstGeom prst="rect">
            <a:avLst/>
          </a:prstGeom>
        </p:spPr>
        <p:txBody>
          <a:bodyPr lIns="0" tIns="0" rIns="0" bIns="0" rtlCol="0" anchor="t">
            <a:spAutoFit/>
          </a:bodyPr>
          <a:lstStyle/>
          <a:p>
            <a:pPr algn="ctr">
              <a:lnSpc>
                <a:spcPts val="11640"/>
              </a:lnSpc>
              <a:spcBef>
                <a:spcPct val="0"/>
              </a:spcBef>
            </a:pPr>
            <a:r>
              <a:rPr lang="en-US" sz="8314" b="1">
                <a:solidFill>
                  <a:srgbClr val="000000"/>
                </a:solidFill>
                <a:latin typeface="Arial Bold"/>
                <a:ea typeface="Arial Bold"/>
                <a:cs typeface="Arial Bold"/>
                <a:sym typeface="Arial Bold"/>
              </a:rPr>
              <a:t>Super Store Analysis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sp>
        <p:nvSpPr>
          <p:cNvPr id="3" name="Freeform 3"/>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3"/>
            <a:stretch>
              <a:fillRect/>
            </a:stretch>
          </a:blipFill>
        </p:spPr>
      </p:sp>
      <p:sp>
        <p:nvSpPr>
          <p:cNvPr id="4" name="Freeform 4"/>
          <p:cNvSpPr/>
          <p:nvPr/>
        </p:nvSpPr>
        <p:spPr>
          <a:xfrm>
            <a:off x="0" y="-66339"/>
            <a:ext cx="2234648" cy="2079956"/>
          </a:xfrm>
          <a:custGeom>
            <a:avLst/>
            <a:gdLst/>
            <a:ahLst/>
            <a:cxnLst/>
            <a:rect l="l" t="t" r="r" b="b"/>
            <a:pathLst>
              <a:path w="2234648" h="2079956">
                <a:moveTo>
                  <a:pt x="0" y="0"/>
                </a:moveTo>
                <a:lnTo>
                  <a:pt x="2234648" y="0"/>
                </a:lnTo>
                <a:lnTo>
                  <a:pt x="2234648" y="2079955"/>
                </a:lnTo>
                <a:lnTo>
                  <a:pt x="0" y="2079955"/>
                </a:lnTo>
                <a:lnTo>
                  <a:pt x="0" y="0"/>
                </a:lnTo>
                <a:close/>
              </a:path>
            </a:pathLst>
          </a:custGeom>
          <a:blipFill>
            <a:blip r:embed="rId4"/>
            <a:stretch>
              <a:fillRect b="-2"/>
            </a:stretch>
          </a:blipFill>
        </p:spPr>
      </p:sp>
      <p:grpSp>
        <p:nvGrpSpPr>
          <p:cNvPr id="5" name="Group 5"/>
          <p:cNvGrpSpPr/>
          <p:nvPr/>
        </p:nvGrpSpPr>
        <p:grpSpPr>
          <a:xfrm>
            <a:off x="16461284" y="9516023"/>
            <a:ext cx="699135" cy="647885"/>
            <a:chOff x="0" y="0"/>
            <a:chExt cx="932180" cy="863846"/>
          </a:xfrm>
        </p:grpSpPr>
        <p:sp>
          <p:nvSpPr>
            <p:cNvPr id="6" name="Freeform 6"/>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7" name="Freeform 7"/>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5"/>
            <a:stretch>
              <a:fillRect/>
            </a:stretch>
          </a:blipFill>
        </p:spPr>
      </p:sp>
      <p:grpSp>
        <p:nvGrpSpPr>
          <p:cNvPr id="8" name="Group 8"/>
          <p:cNvGrpSpPr/>
          <p:nvPr/>
        </p:nvGrpSpPr>
        <p:grpSpPr>
          <a:xfrm>
            <a:off x="1257300" y="9508378"/>
            <a:ext cx="4114800" cy="573834"/>
            <a:chOff x="0" y="0"/>
            <a:chExt cx="5486400" cy="765112"/>
          </a:xfrm>
        </p:grpSpPr>
        <p:sp>
          <p:nvSpPr>
            <p:cNvPr id="9" name="Freeform 9"/>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10" name="TextBox 10"/>
          <p:cNvSpPr txBox="1"/>
          <p:nvPr/>
        </p:nvSpPr>
        <p:spPr>
          <a:xfrm>
            <a:off x="5060639" y="792664"/>
            <a:ext cx="8166722" cy="890298"/>
          </a:xfrm>
          <a:prstGeom prst="rect">
            <a:avLst/>
          </a:prstGeom>
        </p:spPr>
        <p:txBody>
          <a:bodyPr lIns="0" tIns="0" rIns="0" bIns="0" rtlCol="0" anchor="t">
            <a:spAutoFit/>
          </a:bodyPr>
          <a:lstStyle/>
          <a:p>
            <a:pPr algn="ctr">
              <a:lnSpc>
                <a:spcPts val="6579"/>
              </a:lnSpc>
            </a:pPr>
            <a:r>
              <a:rPr lang="en-US" sz="4699" b="1">
                <a:solidFill>
                  <a:srgbClr val="1869A6"/>
                </a:solidFill>
                <a:latin typeface="Arial Bold"/>
                <a:ea typeface="Arial Bold"/>
                <a:cs typeface="Arial Bold"/>
                <a:sym typeface="Arial Bold"/>
              </a:rPr>
              <a:t> Programming Languages</a:t>
            </a:r>
          </a:p>
        </p:txBody>
      </p:sp>
      <p:sp>
        <p:nvSpPr>
          <p:cNvPr id="11" name="TextBox 11"/>
          <p:cNvSpPr txBox="1"/>
          <p:nvPr/>
        </p:nvSpPr>
        <p:spPr>
          <a:xfrm>
            <a:off x="2234648" y="1870741"/>
            <a:ext cx="8657935" cy="689637"/>
          </a:xfrm>
          <a:prstGeom prst="rect">
            <a:avLst/>
          </a:prstGeom>
        </p:spPr>
        <p:txBody>
          <a:bodyPr lIns="0" tIns="0" rIns="0" bIns="0" rtlCol="0" anchor="t">
            <a:spAutoFit/>
          </a:bodyPr>
          <a:lstStyle/>
          <a:p>
            <a:pPr marL="777238" lvl="1" indent="-388619" algn="l">
              <a:lnSpc>
                <a:spcPts val="5039"/>
              </a:lnSpc>
              <a:buFont typeface="Arial"/>
              <a:buChar char="•"/>
            </a:pPr>
            <a:r>
              <a:rPr lang="en-US" sz="3599" b="1">
                <a:solidFill>
                  <a:srgbClr val="000000"/>
                </a:solidFill>
                <a:latin typeface="Arial Bold"/>
                <a:ea typeface="Arial Bold"/>
                <a:cs typeface="Arial Bold"/>
                <a:sym typeface="Arial Bold"/>
              </a:rPr>
              <a:t>Programming Languages:</a:t>
            </a:r>
          </a:p>
        </p:txBody>
      </p:sp>
      <p:sp>
        <p:nvSpPr>
          <p:cNvPr id="12" name="TextBox 12"/>
          <p:cNvSpPr txBox="1"/>
          <p:nvPr/>
        </p:nvSpPr>
        <p:spPr>
          <a:xfrm>
            <a:off x="2911724" y="2591294"/>
            <a:ext cx="13155544" cy="1941195"/>
          </a:xfrm>
          <a:prstGeom prst="rect">
            <a:avLst/>
          </a:prstGeom>
        </p:spPr>
        <p:txBody>
          <a:bodyPr lIns="0" tIns="0" rIns="0" bIns="0" rtlCol="0" anchor="t">
            <a:spAutoFit/>
          </a:bodyPr>
          <a:lstStyle/>
          <a:p>
            <a:pPr marL="582933" lvl="1" indent="-291467" algn="l">
              <a:lnSpc>
                <a:spcPts val="3780"/>
              </a:lnSpc>
              <a:buAutoNum type="arabicPeriod"/>
            </a:pPr>
            <a:r>
              <a:rPr lang="en-US" sz="2700" b="1">
                <a:solidFill>
                  <a:srgbClr val="000000"/>
                </a:solidFill>
                <a:latin typeface="Arial Bold"/>
                <a:ea typeface="Arial Bold"/>
                <a:cs typeface="Arial Bold"/>
                <a:sym typeface="Arial Bold"/>
              </a:rPr>
              <a:t>DAX</a:t>
            </a:r>
            <a:r>
              <a:rPr lang="en-US" sz="2700">
                <a:solidFill>
                  <a:srgbClr val="000000"/>
                </a:solidFill>
                <a:latin typeface="Arial"/>
                <a:ea typeface="Arial"/>
                <a:cs typeface="Arial"/>
                <a:sym typeface="Arial"/>
              </a:rPr>
              <a:t>: Used for calculated columns ( Delivery Time = Ship Date - Order Date) and measures</a:t>
            </a:r>
          </a:p>
          <a:p>
            <a:pPr marL="582933" lvl="1" indent="-291467" algn="l">
              <a:lnSpc>
                <a:spcPts val="3780"/>
              </a:lnSpc>
              <a:buAutoNum type="arabicPeriod"/>
            </a:pPr>
            <a:r>
              <a:rPr lang="en-US" sz="2700">
                <a:solidFill>
                  <a:srgbClr val="000000"/>
                </a:solidFill>
                <a:latin typeface="Arial"/>
                <a:ea typeface="Arial"/>
                <a:cs typeface="Arial"/>
                <a:sym typeface="Arial"/>
              </a:rPr>
              <a:t> </a:t>
            </a:r>
            <a:r>
              <a:rPr lang="en-US" sz="2700" b="1">
                <a:solidFill>
                  <a:srgbClr val="000000"/>
                </a:solidFill>
                <a:latin typeface="Arial Bold"/>
                <a:ea typeface="Arial Bold"/>
                <a:cs typeface="Arial Bold"/>
                <a:sym typeface="Arial Bold"/>
              </a:rPr>
              <a:t>Power Query </a:t>
            </a:r>
            <a:r>
              <a:rPr lang="en-US" sz="2700">
                <a:solidFill>
                  <a:srgbClr val="000000"/>
                </a:solidFill>
                <a:latin typeface="Arial"/>
                <a:ea typeface="Arial"/>
                <a:cs typeface="Arial"/>
                <a:sym typeface="Arial"/>
              </a:rPr>
              <a:t>: For data cleaning ( removing duplicates, fixing postal codes) and creating the dynamic dCalendar table.</a:t>
            </a:r>
          </a:p>
        </p:txBody>
      </p:sp>
      <p:sp>
        <p:nvSpPr>
          <p:cNvPr id="13" name="TextBox 13"/>
          <p:cNvSpPr txBox="1"/>
          <p:nvPr/>
        </p:nvSpPr>
        <p:spPr>
          <a:xfrm>
            <a:off x="2403490" y="5141713"/>
            <a:ext cx="8829968" cy="689637"/>
          </a:xfrm>
          <a:prstGeom prst="rect">
            <a:avLst/>
          </a:prstGeom>
        </p:spPr>
        <p:txBody>
          <a:bodyPr lIns="0" tIns="0" rIns="0" bIns="0" rtlCol="0" anchor="t">
            <a:spAutoFit/>
          </a:bodyPr>
          <a:lstStyle/>
          <a:p>
            <a:pPr marL="777238" lvl="1" indent="-388619" algn="just">
              <a:lnSpc>
                <a:spcPts val="5039"/>
              </a:lnSpc>
              <a:buFont typeface="Arial"/>
              <a:buChar char="•"/>
            </a:pPr>
            <a:r>
              <a:rPr lang="en-US" sz="3599" b="1">
                <a:solidFill>
                  <a:srgbClr val="000000"/>
                </a:solidFill>
                <a:latin typeface="Arial Bold"/>
                <a:ea typeface="Arial Bold"/>
                <a:cs typeface="Arial Bold"/>
                <a:sym typeface="Arial Bold"/>
              </a:rPr>
              <a:t>Supporting Technologies:</a:t>
            </a:r>
          </a:p>
        </p:txBody>
      </p:sp>
      <p:sp>
        <p:nvSpPr>
          <p:cNvPr id="14" name="TextBox 14"/>
          <p:cNvSpPr txBox="1"/>
          <p:nvPr/>
        </p:nvSpPr>
        <p:spPr>
          <a:xfrm>
            <a:off x="2903011" y="5700514"/>
            <a:ext cx="12481978" cy="2024489"/>
          </a:xfrm>
          <a:prstGeom prst="rect">
            <a:avLst/>
          </a:prstGeom>
        </p:spPr>
        <p:txBody>
          <a:bodyPr lIns="0" tIns="0" rIns="0" bIns="0" rtlCol="0" anchor="t">
            <a:spAutoFit/>
          </a:bodyPr>
          <a:lstStyle/>
          <a:p>
            <a:pPr marL="604515" lvl="1" indent="-302257" algn="l">
              <a:lnSpc>
                <a:spcPts val="3919"/>
              </a:lnSpc>
              <a:buAutoNum type="arabicPeriod"/>
            </a:pPr>
            <a:r>
              <a:rPr lang="en-US" sz="2799" b="1">
                <a:solidFill>
                  <a:srgbClr val="000000"/>
                </a:solidFill>
                <a:latin typeface="Arial Bold"/>
                <a:ea typeface="Arial Bold"/>
                <a:cs typeface="Arial Bold"/>
                <a:sym typeface="Arial Bold"/>
              </a:rPr>
              <a:t>xlsx File Handling</a:t>
            </a:r>
            <a:r>
              <a:rPr lang="en-US" sz="2799">
                <a:solidFill>
                  <a:srgbClr val="000000"/>
                </a:solidFill>
                <a:latin typeface="Arial"/>
                <a:ea typeface="Arial"/>
                <a:cs typeface="Arial"/>
                <a:sym typeface="Arial"/>
              </a:rPr>
              <a:t>:  Imported dataset into Power BI.</a:t>
            </a:r>
          </a:p>
          <a:p>
            <a:pPr marL="604515" lvl="1" indent="-302257" algn="l">
              <a:lnSpc>
                <a:spcPts val="3919"/>
              </a:lnSpc>
              <a:buAutoNum type="arabicPeriod"/>
            </a:pPr>
            <a:r>
              <a:rPr lang="en-US" sz="2799" b="1">
                <a:solidFill>
                  <a:srgbClr val="000000"/>
                </a:solidFill>
                <a:latin typeface="Arial Bold"/>
                <a:ea typeface="Arial Bold"/>
                <a:cs typeface="Arial Bold"/>
                <a:sym typeface="Arial Bold"/>
              </a:rPr>
              <a:t>Data Modeling</a:t>
            </a:r>
            <a:r>
              <a:rPr lang="en-US" sz="2799">
                <a:solidFill>
                  <a:srgbClr val="000000"/>
                </a:solidFill>
                <a:latin typeface="Arial"/>
                <a:ea typeface="Arial"/>
                <a:cs typeface="Arial"/>
                <a:sym typeface="Arial"/>
              </a:rPr>
              <a:t>:  Created dimension tables (e.g., dProduct, dLocation) and resolved many-to-many issues</a:t>
            </a:r>
          </a:p>
          <a:p>
            <a:pPr algn="l">
              <a:lnSpc>
                <a:spcPts val="3919"/>
              </a:lnSpc>
            </a:pPr>
            <a:endParaRPr lang="en-US" sz="2799">
              <a:solidFill>
                <a:srgbClr val="000000"/>
              </a:solidFill>
              <a:latin typeface="Arial"/>
              <a:ea typeface="Arial"/>
              <a:cs typeface="Arial"/>
              <a:sym typeface="Arial"/>
            </a:endParaRPr>
          </a:p>
        </p:txBody>
      </p:sp>
      <p:sp>
        <p:nvSpPr>
          <p:cNvPr id="15" name="TextBox 15"/>
          <p:cNvSpPr txBox="1"/>
          <p:nvPr/>
        </p:nvSpPr>
        <p:spPr>
          <a:xfrm>
            <a:off x="1921347" y="9542248"/>
            <a:ext cx="2727223"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Arial Bold"/>
                <a:ea typeface="Arial Bold"/>
                <a:cs typeface="Arial Bold"/>
                <a:sym typeface="Arial Bold"/>
              </a:rPr>
              <a:t>March 29, 2025</a:t>
            </a:r>
          </a:p>
        </p:txBody>
      </p:sp>
      <p:sp>
        <p:nvSpPr>
          <p:cNvPr id="16" name="TextBox 16"/>
          <p:cNvSpPr txBox="1"/>
          <p:nvPr/>
        </p:nvSpPr>
        <p:spPr>
          <a:xfrm>
            <a:off x="16690774" y="9418161"/>
            <a:ext cx="240154" cy="647038"/>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9" name="Group 9"/>
          <p:cNvGrpSpPr/>
          <p:nvPr/>
        </p:nvGrpSpPr>
        <p:grpSpPr>
          <a:xfrm>
            <a:off x="1257300" y="9534525"/>
            <a:ext cx="4114800" cy="547688"/>
            <a:chOff x="0" y="0"/>
            <a:chExt cx="5486400" cy="730250"/>
          </a:xfrm>
        </p:grpSpPr>
        <p:sp>
          <p:nvSpPr>
            <p:cNvPr id="10" name="Freeform 10"/>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11" name="TextBox 11"/>
            <p:cNvSpPr txBox="1"/>
            <p:nvPr/>
          </p:nvSpPr>
          <p:spPr>
            <a:xfrm>
              <a:off x="0" y="-38100"/>
              <a:ext cx="5486400" cy="768350"/>
            </a:xfrm>
            <a:prstGeom prst="rect">
              <a:avLst/>
            </a:prstGeom>
          </p:spPr>
          <p:txBody>
            <a:bodyPr lIns="0" tIns="0" rIns="0" bIns="0" rtlCol="0" anchor="ctr"/>
            <a:lstStyle/>
            <a:p>
              <a:pPr algn="ctr">
                <a:lnSpc>
                  <a:spcPts val="2879"/>
                </a:lnSpc>
              </a:pPr>
              <a:endParaRPr/>
            </a:p>
          </p:txBody>
        </p:sp>
      </p:grpSp>
      <p:grpSp>
        <p:nvGrpSpPr>
          <p:cNvPr id="12" name="Group 12"/>
          <p:cNvGrpSpPr/>
          <p:nvPr/>
        </p:nvGrpSpPr>
        <p:grpSpPr>
          <a:xfrm>
            <a:off x="12915900" y="9534525"/>
            <a:ext cx="4114800" cy="619605"/>
            <a:chOff x="0" y="0"/>
            <a:chExt cx="5486400" cy="826141"/>
          </a:xfrm>
        </p:grpSpPr>
        <p:sp>
          <p:nvSpPr>
            <p:cNvPr id="13" name="Freeform 13"/>
            <p:cNvSpPr/>
            <p:nvPr/>
          </p:nvSpPr>
          <p:spPr>
            <a:xfrm>
              <a:off x="0" y="0"/>
              <a:ext cx="5486400" cy="826140"/>
            </a:xfrm>
            <a:custGeom>
              <a:avLst/>
              <a:gdLst/>
              <a:ahLst/>
              <a:cxnLst/>
              <a:rect l="l" t="t" r="r" b="b"/>
              <a:pathLst>
                <a:path w="5486400" h="826140">
                  <a:moveTo>
                    <a:pt x="0" y="0"/>
                  </a:moveTo>
                  <a:lnTo>
                    <a:pt x="5486400" y="0"/>
                  </a:lnTo>
                  <a:lnTo>
                    <a:pt x="5486400" y="826140"/>
                  </a:lnTo>
                  <a:lnTo>
                    <a:pt x="0" y="826140"/>
                  </a:lnTo>
                  <a:close/>
                </a:path>
              </a:pathLst>
            </a:custGeom>
            <a:solidFill>
              <a:srgbClr val="000000">
                <a:alpha val="0"/>
              </a:srgbClr>
            </a:solidFill>
          </p:spPr>
        </p:sp>
        <p:sp>
          <p:nvSpPr>
            <p:cNvPr id="14" name="TextBox 14"/>
            <p:cNvSpPr txBox="1"/>
            <p:nvPr/>
          </p:nvSpPr>
          <p:spPr>
            <a:xfrm>
              <a:off x="0" y="-66675"/>
              <a:ext cx="5486400" cy="892816"/>
            </a:xfrm>
            <a:prstGeom prst="rect">
              <a:avLst/>
            </a:prstGeom>
          </p:spPr>
          <p:txBody>
            <a:bodyPr lIns="0" tIns="0" rIns="0" bIns="0" rtlCol="0" anchor="ctr"/>
            <a:lstStyle/>
            <a:p>
              <a:pPr algn="r">
                <a:lnSpc>
                  <a:spcPts val="3719"/>
                </a:lnSpc>
              </a:pPr>
              <a:r>
                <a:rPr lang="en-US" sz="3099" b="1">
                  <a:solidFill>
                    <a:srgbClr val="FFFFFF"/>
                  </a:solidFill>
                  <a:latin typeface="Calibri (MS) Bold"/>
                  <a:ea typeface="Calibri (MS) Bold"/>
                  <a:cs typeface="Calibri (MS) Bold"/>
                  <a:sym typeface="Calibri (MS) Bold"/>
                </a:rPr>
                <a:t>10</a:t>
              </a:r>
            </a:p>
          </p:txBody>
        </p:sp>
      </p:grpSp>
      <p:sp>
        <p:nvSpPr>
          <p:cNvPr id="15" name="Freeform 15"/>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6" name="TextBox 16"/>
          <p:cNvSpPr txBox="1"/>
          <p:nvPr/>
        </p:nvSpPr>
        <p:spPr>
          <a:xfrm>
            <a:off x="5243910" y="802189"/>
            <a:ext cx="8149920" cy="847699"/>
          </a:xfrm>
          <a:prstGeom prst="rect">
            <a:avLst/>
          </a:prstGeom>
        </p:spPr>
        <p:txBody>
          <a:bodyPr lIns="0" tIns="0" rIns="0" bIns="0" rtlCol="0" anchor="t">
            <a:spAutoFit/>
          </a:bodyPr>
          <a:lstStyle/>
          <a:p>
            <a:pPr algn="ctr">
              <a:lnSpc>
                <a:spcPts val="6299"/>
              </a:lnSpc>
            </a:pPr>
            <a:r>
              <a:rPr lang="en-US" sz="4499" b="1">
                <a:solidFill>
                  <a:srgbClr val="1869A6"/>
                </a:solidFill>
                <a:latin typeface="Arial Bold"/>
                <a:ea typeface="Arial Bold"/>
                <a:cs typeface="Arial Bold"/>
                <a:sym typeface="Arial Bold"/>
              </a:rPr>
              <a:t>Live Application &amp; Test</a:t>
            </a:r>
          </a:p>
        </p:txBody>
      </p:sp>
      <p:sp>
        <p:nvSpPr>
          <p:cNvPr id="17" name="TextBox 17"/>
          <p:cNvSpPr txBox="1"/>
          <p:nvPr/>
        </p:nvSpPr>
        <p:spPr>
          <a:xfrm>
            <a:off x="1437566" y="1982970"/>
            <a:ext cx="6541989" cy="647065"/>
          </a:xfrm>
          <a:prstGeom prst="rect">
            <a:avLst/>
          </a:prstGeom>
        </p:spPr>
        <p:txBody>
          <a:bodyPr lIns="0" tIns="0" rIns="0" bIns="0" rtlCol="0" anchor="t">
            <a:spAutoFit/>
          </a:bodyPr>
          <a:lstStyle/>
          <a:p>
            <a:pPr marL="734059" lvl="1" indent="-367030" algn="l">
              <a:lnSpc>
                <a:spcPts val="4759"/>
              </a:lnSpc>
              <a:buFont typeface="Arial"/>
              <a:buChar char="•"/>
            </a:pPr>
            <a:r>
              <a:rPr lang="en-US" sz="3399" b="1">
                <a:solidFill>
                  <a:srgbClr val="000000"/>
                </a:solidFill>
                <a:latin typeface="Arial Bold"/>
                <a:ea typeface="Arial Bold"/>
                <a:cs typeface="Arial Bold"/>
                <a:sym typeface="Arial Bold"/>
              </a:rPr>
              <a:t>Current Status:</a:t>
            </a:r>
          </a:p>
        </p:txBody>
      </p:sp>
      <p:sp>
        <p:nvSpPr>
          <p:cNvPr id="18" name="TextBox 18"/>
          <p:cNvSpPr txBox="1"/>
          <p:nvPr/>
        </p:nvSpPr>
        <p:spPr>
          <a:xfrm>
            <a:off x="2374623" y="2642772"/>
            <a:ext cx="13888494" cy="1464945"/>
          </a:xfrm>
          <a:prstGeom prst="rect">
            <a:avLst/>
          </a:prstGeom>
        </p:spPr>
        <p:txBody>
          <a:bodyPr lIns="0" tIns="0" rIns="0" bIns="0" rtlCol="0" anchor="t">
            <a:spAutoFit/>
          </a:bodyPr>
          <a:lstStyle/>
          <a:p>
            <a:pPr algn="l">
              <a:lnSpc>
                <a:spcPts val="3780"/>
              </a:lnSpc>
            </a:pPr>
            <a:r>
              <a:rPr lang="en-US" sz="2700">
                <a:solidFill>
                  <a:srgbClr val="000000"/>
                </a:solidFill>
                <a:latin typeface="Arial"/>
                <a:ea typeface="Arial"/>
                <a:cs typeface="Arial"/>
                <a:sym typeface="Arial"/>
              </a:rPr>
              <a:t>The application is in the </a:t>
            </a:r>
            <a:r>
              <a:rPr lang="en-US" sz="2700" b="1">
                <a:solidFill>
                  <a:srgbClr val="000000"/>
                </a:solidFill>
                <a:latin typeface="Arial Bold"/>
                <a:ea typeface="Arial Bold"/>
                <a:cs typeface="Arial Bold"/>
                <a:sym typeface="Arial Bold"/>
              </a:rPr>
              <a:t>Beta Phase</a:t>
            </a:r>
            <a:r>
              <a:rPr lang="en-US" sz="2700">
                <a:solidFill>
                  <a:srgbClr val="000000"/>
                </a:solidFill>
                <a:latin typeface="Arial"/>
                <a:ea typeface="Arial"/>
                <a:cs typeface="Arial"/>
                <a:sym typeface="Arial"/>
              </a:rPr>
              <a:t>, with fully functional Strategic and Analytic Dashboards deployed on Power BI. The analysis covers the first 100 transactions, revealing key trends (e.g., Q4 sales: $8,163.59).</a:t>
            </a:r>
          </a:p>
        </p:txBody>
      </p:sp>
      <p:sp>
        <p:nvSpPr>
          <p:cNvPr id="19" name="TextBox 19"/>
          <p:cNvSpPr txBox="1"/>
          <p:nvPr/>
        </p:nvSpPr>
        <p:spPr>
          <a:xfrm>
            <a:off x="1560955" y="4753292"/>
            <a:ext cx="5573167" cy="647065"/>
          </a:xfrm>
          <a:prstGeom prst="rect">
            <a:avLst/>
          </a:prstGeom>
        </p:spPr>
        <p:txBody>
          <a:bodyPr lIns="0" tIns="0" rIns="0" bIns="0" rtlCol="0" anchor="t">
            <a:spAutoFit/>
          </a:bodyPr>
          <a:lstStyle/>
          <a:p>
            <a:pPr marL="734059" lvl="1" indent="-367030" algn="l">
              <a:lnSpc>
                <a:spcPts val="4759"/>
              </a:lnSpc>
              <a:buFont typeface="Arial"/>
              <a:buChar char="•"/>
            </a:pPr>
            <a:r>
              <a:rPr lang="en-US" sz="3399" b="1">
                <a:solidFill>
                  <a:srgbClr val="000000"/>
                </a:solidFill>
                <a:latin typeface="Arial Bold"/>
                <a:ea typeface="Arial Bold"/>
                <a:cs typeface="Arial Bold"/>
                <a:sym typeface="Arial Bold"/>
              </a:rPr>
              <a:t>Testing Phases:</a:t>
            </a:r>
          </a:p>
        </p:txBody>
      </p:sp>
      <p:sp>
        <p:nvSpPr>
          <p:cNvPr id="20" name="TextBox 20"/>
          <p:cNvSpPr txBox="1"/>
          <p:nvPr/>
        </p:nvSpPr>
        <p:spPr>
          <a:xfrm>
            <a:off x="2406388" y="5584397"/>
            <a:ext cx="13196682" cy="2893695"/>
          </a:xfrm>
          <a:prstGeom prst="rect">
            <a:avLst/>
          </a:prstGeom>
        </p:spPr>
        <p:txBody>
          <a:bodyPr lIns="0" tIns="0" rIns="0" bIns="0" rtlCol="0" anchor="t">
            <a:spAutoFit/>
          </a:bodyPr>
          <a:lstStyle/>
          <a:p>
            <a:pPr marL="582933" lvl="1" indent="-291467" algn="l">
              <a:lnSpc>
                <a:spcPts val="3780"/>
              </a:lnSpc>
              <a:buAutoNum type="arabicPeriod"/>
            </a:pPr>
            <a:r>
              <a:rPr lang="en-US" sz="2700" b="1">
                <a:solidFill>
                  <a:srgbClr val="000000"/>
                </a:solidFill>
                <a:latin typeface="Arial Bold"/>
                <a:ea typeface="Arial Bold"/>
                <a:cs typeface="Arial Bold"/>
                <a:sym typeface="Arial Bold"/>
              </a:rPr>
              <a:t>Data Validation</a:t>
            </a:r>
            <a:r>
              <a:rPr lang="en-US" sz="2700">
                <a:solidFill>
                  <a:srgbClr val="000000"/>
                </a:solidFill>
                <a:latin typeface="Arial"/>
                <a:ea typeface="Arial"/>
                <a:cs typeface="Arial"/>
                <a:sym typeface="Arial"/>
              </a:rPr>
              <a:t>: Ensured data integrity by removing duplicates and fixing postal codes.</a:t>
            </a:r>
          </a:p>
          <a:p>
            <a:pPr marL="582933" lvl="1" indent="-291467" algn="l">
              <a:lnSpc>
                <a:spcPts val="3780"/>
              </a:lnSpc>
              <a:buAutoNum type="arabicPeriod"/>
            </a:pPr>
            <a:r>
              <a:rPr lang="en-US" sz="2700" b="1">
                <a:solidFill>
                  <a:srgbClr val="000000"/>
                </a:solidFill>
                <a:latin typeface="Arial Bold"/>
                <a:ea typeface="Arial Bold"/>
                <a:cs typeface="Arial Bold"/>
                <a:sym typeface="Arial Bold"/>
              </a:rPr>
              <a:t>Model Testing</a:t>
            </a:r>
            <a:r>
              <a:rPr lang="en-US" sz="2700">
                <a:solidFill>
                  <a:srgbClr val="000000"/>
                </a:solidFill>
                <a:latin typeface="Arial"/>
                <a:ea typeface="Arial"/>
                <a:cs typeface="Arial"/>
                <a:sym typeface="Arial"/>
              </a:rPr>
              <a:t>: Verified relationships between tables ( one-to-many between dLocation and fSales).</a:t>
            </a:r>
          </a:p>
          <a:p>
            <a:pPr marL="582933" lvl="1" indent="-291467" algn="l">
              <a:lnSpc>
                <a:spcPts val="3780"/>
              </a:lnSpc>
              <a:buAutoNum type="arabicPeriod"/>
            </a:pPr>
            <a:r>
              <a:rPr lang="en-US" sz="2700" b="1">
                <a:solidFill>
                  <a:srgbClr val="000000"/>
                </a:solidFill>
                <a:latin typeface="Arial Bold"/>
                <a:ea typeface="Arial Bold"/>
                <a:cs typeface="Arial Bold"/>
                <a:sym typeface="Arial Bold"/>
              </a:rPr>
              <a:t>User Testing</a:t>
            </a:r>
            <a:r>
              <a:rPr lang="en-US" sz="2700">
                <a:solidFill>
                  <a:srgbClr val="000000"/>
                </a:solidFill>
                <a:latin typeface="Arial"/>
                <a:ea typeface="Arial"/>
                <a:cs typeface="Arial"/>
                <a:sym typeface="Arial"/>
              </a:rPr>
              <a:t>: Shared dashboards with stakeholders to validate insights ( shipping delays impacting profitability).</a:t>
            </a:r>
          </a:p>
        </p:txBody>
      </p:sp>
      <p:sp>
        <p:nvSpPr>
          <p:cNvPr id="21" name="TextBox 21"/>
          <p:cNvSpPr txBox="1"/>
          <p:nvPr/>
        </p:nvSpPr>
        <p:spPr>
          <a:xfrm>
            <a:off x="2096662" y="9572308"/>
            <a:ext cx="2822517"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Arial Bold"/>
                <a:ea typeface="Arial Bold"/>
                <a:cs typeface="Arial Bold"/>
                <a:sym typeface="Arial Bold"/>
              </a:rPr>
              <a:t>March 29, 2025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9" name="Group 9"/>
          <p:cNvGrpSpPr/>
          <p:nvPr/>
        </p:nvGrpSpPr>
        <p:grpSpPr>
          <a:xfrm>
            <a:off x="1257299" y="9508379"/>
            <a:ext cx="4114800" cy="547688"/>
            <a:chOff x="0" y="0"/>
            <a:chExt cx="5486400" cy="730250"/>
          </a:xfrm>
        </p:grpSpPr>
        <p:sp>
          <p:nvSpPr>
            <p:cNvPr id="10" name="Freeform 10"/>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11" name="TextBox 11"/>
            <p:cNvSpPr txBox="1"/>
            <p:nvPr/>
          </p:nvSpPr>
          <p:spPr>
            <a:xfrm>
              <a:off x="0" y="-47625"/>
              <a:ext cx="5486400" cy="777875"/>
            </a:xfrm>
            <a:prstGeom prst="rect">
              <a:avLst/>
            </a:prstGeom>
          </p:spPr>
          <p:txBody>
            <a:bodyPr lIns="0" tIns="0" rIns="0" bIns="0" rtlCol="0" anchor="ctr"/>
            <a:lstStyle/>
            <a:p>
              <a:pPr algn="ctr">
                <a:lnSpc>
                  <a:spcPts val="2520"/>
                </a:lnSpc>
              </a:pPr>
              <a:r>
                <a:rPr lang="en-US" sz="2100" b="1">
                  <a:solidFill>
                    <a:srgbClr val="FFFFFF"/>
                  </a:solidFill>
                  <a:latin typeface="Calibri (MS) Bold"/>
                  <a:ea typeface="Calibri (MS) Bold"/>
                  <a:cs typeface="Calibri (MS) Bold"/>
                  <a:sym typeface="Calibri (MS) Bold"/>
                </a:rPr>
                <a:t>March 29, 2025</a:t>
              </a:r>
            </a:p>
          </p:txBody>
        </p:sp>
      </p:grpSp>
      <p:grpSp>
        <p:nvGrpSpPr>
          <p:cNvPr id="12" name="Group 12"/>
          <p:cNvGrpSpPr/>
          <p:nvPr/>
        </p:nvGrpSpPr>
        <p:grpSpPr>
          <a:xfrm>
            <a:off x="12915900" y="9534525"/>
            <a:ext cx="4114800" cy="595599"/>
            <a:chOff x="0" y="0"/>
            <a:chExt cx="5486400" cy="794131"/>
          </a:xfrm>
        </p:grpSpPr>
        <p:sp>
          <p:nvSpPr>
            <p:cNvPr id="13" name="Freeform 13"/>
            <p:cNvSpPr/>
            <p:nvPr/>
          </p:nvSpPr>
          <p:spPr>
            <a:xfrm>
              <a:off x="0" y="0"/>
              <a:ext cx="5486400" cy="794131"/>
            </a:xfrm>
            <a:custGeom>
              <a:avLst/>
              <a:gdLst/>
              <a:ahLst/>
              <a:cxnLst/>
              <a:rect l="l" t="t" r="r" b="b"/>
              <a:pathLst>
                <a:path w="5486400" h="794131">
                  <a:moveTo>
                    <a:pt x="0" y="0"/>
                  </a:moveTo>
                  <a:lnTo>
                    <a:pt x="5486400" y="0"/>
                  </a:lnTo>
                  <a:lnTo>
                    <a:pt x="5486400" y="794131"/>
                  </a:lnTo>
                  <a:lnTo>
                    <a:pt x="0" y="794131"/>
                  </a:lnTo>
                  <a:close/>
                </a:path>
              </a:pathLst>
            </a:custGeom>
            <a:solidFill>
              <a:srgbClr val="000000">
                <a:alpha val="0"/>
              </a:srgbClr>
            </a:solidFill>
          </p:spPr>
        </p:sp>
        <p:sp>
          <p:nvSpPr>
            <p:cNvPr id="14" name="TextBox 14"/>
            <p:cNvSpPr txBox="1"/>
            <p:nvPr/>
          </p:nvSpPr>
          <p:spPr>
            <a:xfrm>
              <a:off x="0" y="-57150"/>
              <a:ext cx="5486400" cy="851281"/>
            </a:xfrm>
            <a:prstGeom prst="rect">
              <a:avLst/>
            </a:prstGeom>
          </p:spPr>
          <p:txBody>
            <a:bodyPr lIns="0" tIns="0" rIns="0" bIns="0" rtlCol="0" anchor="ctr"/>
            <a:lstStyle/>
            <a:p>
              <a:pPr algn="r">
                <a:lnSpc>
                  <a:spcPts val="3599"/>
                </a:lnSpc>
              </a:pPr>
              <a:r>
                <a:rPr lang="en-US" sz="2999" b="1">
                  <a:solidFill>
                    <a:srgbClr val="FFFFFF"/>
                  </a:solidFill>
                  <a:latin typeface="Calibri (MS) Bold"/>
                  <a:ea typeface="Calibri (MS) Bold"/>
                  <a:cs typeface="Calibri (MS) Bold"/>
                  <a:sym typeface="Calibri (MS) Bold"/>
                </a:rPr>
                <a:t>11</a:t>
              </a:r>
            </a:p>
          </p:txBody>
        </p:sp>
      </p:grpSp>
      <p:sp>
        <p:nvSpPr>
          <p:cNvPr id="15" name="Freeform 15"/>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6" name="TextBox 16"/>
          <p:cNvSpPr txBox="1"/>
          <p:nvPr/>
        </p:nvSpPr>
        <p:spPr>
          <a:xfrm>
            <a:off x="7215654" y="783139"/>
            <a:ext cx="4444337" cy="949299"/>
          </a:xfrm>
          <a:prstGeom prst="rect">
            <a:avLst/>
          </a:prstGeom>
        </p:spPr>
        <p:txBody>
          <a:bodyPr lIns="0" tIns="0" rIns="0" bIns="0" rtlCol="0" anchor="t">
            <a:spAutoFit/>
          </a:bodyPr>
          <a:lstStyle/>
          <a:p>
            <a:pPr algn="ctr">
              <a:lnSpc>
                <a:spcPts val="6999"/>
              </a:lnSpc>
            </a:pPr>
            <a:r>
              <a:rPr lang="en-US" sz="4999" b="1">
                <a:solidFill>
                  <a:srgbClr val="1869A6"/>
                </a:solidFill>
                <a:latin typeface="Arial Bold"/>
                <a:ea typeface="Arial Bold"/>
                <a:cs typeface="Arial Bold"/>
                <a:sym typeface="Arial Bold"/>
              </a:rPr>
              <a:t>Deliverables</a:t>
            </a:r>
          </a:p>
        </p:txBody>
      </p:sp>
      <p:sp>
        <p:nvSpPr>
          <p:cNvPr id="17" name="TextBox 17"/>
          <p:cNvSpPr txBox="1"/>
          <p:nvPr/>
        </p:nvSpPr>
        <p:spPr>
          <a:xfrm>
            <a:off x="1257299" y="2161858"/>
            <a:ext cx="6498648" cy="663575"/>
          </a:xfrm>
          <a:prstGeom prst="rect">
            <a:avLst/>
          </a:prstGeom>
        </p:spPr>
        <p:txBody>
          <a:bodyPr lIns="0" tIns="0" rIns="0" bIns="0" rtlCol="0" anchor="t">
            <a:spAutoFit/>
          </a:bodyPr>
          <a:lstStyle/>
          <a:p>
            <a:pPr marL="755649" lvl="1" indent="-377824" algn="l">
              <a:lnSpc>
                <a:spcPts val="4899"/>
              </a:lnSpc>
              <a:buFont typeface="Arial"/>
              <a:buChar char="•"/>
            </a:pPr>
            <a:r>
              <a:rPr lang="en-US" sz="3499" b="1">
                <a:solidFill>
                  <a:srgbClr val="000000"/>
                </a:solidFill>
                <a:latin typeface="Arial Bold"/>
                <a:ea typeface="Arial Bold"/>
                <a:cs typeface="Arial Bold"/>
                <a:sym typeface="Arial Bold"/>
              </a:rPr>
              <a:t>Documentation</a:t>
            </a:r>
            <a:r>
              <a:rPr lang="en-US" sz="3499">
                <a:solidFill>
                  <a:srgbClr val="000000"/>
                </a:solidFill>
                <a:latin typeface="Arial"/>
                <a:ea typeface="Arial"/>
                <a:cs typeface="Arial"/>
                <a:sym typeface="Arial"/>
              </a:rPr>
              <a:t>:</a:t>
            </a:r>
          </a:p>
        </p:txBody>
      </p:sp>
      <p:sp>
        <p:nvSpPr>
          <p:cNvPr id="18" name="TextBox 18"/>
          <p:cNvSpPr txBox="1"/>
          <p:nvPr/>
        </p:nvSpPr>
        <p:spPr>
          <a:xfrm>
            <a:off x="2199917" y="2939733"/>
            <a:ext cx="13692645" cy="1464945"/>
          </a:xfrm>
          <a:prstGeom prst="rect">
            <a:avLst/>
          </a:prstGeom>
        </p:spPr>
        <p:txBody>
          <a:bodyPr lIns="0" tIns="0" rIns="0" bIns="0" rtlCol="0" anchor="t">
            <a:spAutoFit/>
          </a:bodyPr>
          <a:lstStyle/>
          <a:p>
            <a:pPr marL="582933" lvl="1" indent="-291467" algn="just">
              <a:lnSpc>
                <a:spcPts val="3780"/>
              </a:lnSpc>
              <a:buFont typeface="Arial"/>
              <a:buChar char="•"/>
            </a:pPr>
            <a:r>
              <a:rPr lang="en-US" sz="2700">
                <a:solidFill>
                  <a:srgbClr val="000000"/>
                </a:solidFill>
                <a:latin typeface="Arial"/>
                <a:ea typeface="Arial"/>
                <a:cs typeface="Arial"/>
                <a:sym typeface="Arial"/>
              </a:rPr>
              <a:t>Technical report detailing data cleaning ( removed duplicates, fixed postal codes), modeling ( dimension tables, dCalendar), and insights.</a:t>
            </a:r>
          </a:p>
          <a:p>
            <a:pPr marL="582933" lvl="1" indent="-291467" algn="just">
              <a:lnSpc>
                <a:spcPts val="3780"/>
              </a:lnSpc>
              <a:buFont typeface="Arial"/>
              <a:buChar char="•"/>
            </a:pPr>
            <a:r>
              <a:rPr lang="en-US" sz="2700">
                <a:solidFill>
                  <a:srgbClr val="000000"/>
                </a:solidFill>
                <a:latin typeface="Arial"/>
                <a:ea typeface="Arial"/>
                <a:cs typeface="Arial"/>
                <a:sym typeface="Arial"/>
              </a:rPr>
              <a:t>User guide for navigating Power BI dashboards.</a:t>
            </a:r>
          </a:p>
        </p:txBody>
      </p:sp>
      <p:sp>
        <p:nvSpPr>
          <p:cNvPr id="19" name="TextBox 19"/>
          <p:cNvSpPr txBox="1"/>
          <p:nvPr/>
        </p:nvSpPr>
        <p:spPr>
          <a:xfrm>
            <a:off x="1257300" y="5403959"/>
            <a:ext cx="5573167" cy="647065"/>
          </a:xfrm>
          <a:prstGeom prst="rect">
            <a:avLst/>
          </a:prstGeom>
        </p:spPr>
        <p:txBody>
          <a:bodyPr lIns="0" tIns="0" rIns="0" bIns="0" rtlCol="0" anchor="t">
            <a:spAutoFit/>
          </a:bodyPr>
          <a:lstStyle/>
          <a:p>
            <a:pPr marL="734059" lvl="1" indent="-367030" algn="l">
              <a:lnSpc>
                <a:spcPts val="4759"/>
              </a:lnSpc>
              <a:buFont typeface="Arial"/>
              <a:buChar char="•"/>
            </a:pPr>
            <a:r>
              <a:rPr lang="en-US" sz="3399" b="1">
                <a:solidFill>
                  <a:srgbClr val="000000"/>
                </a:solidFill>
                <a:latin typeface="Arial Bold"/>
                <a:ea typeface="Arial Bold"/>
                <a:cs typeface="Arial Bold"/>
                <a:sym typeface="Arial Bold"/>
              </a:rPr>
              <a:t>Final Products:</a:t>
            </a:r>
          </a:p>
        </p:txBody>
      </p:sp>
      <p:sp>
        <p:nvSpPr>
          <p:cNvPr id="20" name="TextBox 20"/>
          <p:cNvSpPr txBox="1"/>
          <p:nvPr/>
        </p:nvSpPr>
        <p:spPr>
          <a:xfrm>
            <a:off x="2374623" y="6165325"/>
            <a:ext cx="13069624" cy="1941195"/>
          </a:xfrm>
          <a:prstGeom prst="rect">
            <a:avLst/>
          </a:prstGeom>
        </p:spPr>
        <p:txBody>
          <a:bodyPr lIns="0" tIns="0" rIns="0" bIns="0" rtlCol="0" anchor="t">
            <a:spAutoFit/>
          </a:bodyPr>
          <a:lstStyle/>
          <a:p>
            <a:pPr marL="582933" lvl="1" indent="-291467" algn="l">
              <a:lnSpc>
                <a:spcPts val="3780"/>
              </a:lnSpc>
              <a:buFont typeface="Arial"/>
              <a:buChar char="•"/>
            </a:pPr>
            <a:r>
              <a:rPr lang="en-US" sz="2700">
                <a:solidFill>
                  <a:srgbClr val="000000"/>
                </a:solidFill>
                <a:latin typeface="Arial"/>
                <a:ea typeface="Arial"/>
                <a:cs typeface="Arial"/>
                <a:sym typeface="Arial"/>
              </a:rPr>
              <a:t>Power BI dashboards (Strategic and Analytic).</a:t>
            </a:r>
          </a:p>
          <a:p>
            <a:pPr marL="582933" lvl="1" indent="-291467" algn="l">
              <a:lnSpc>
                <a:spcPts val="3780"/>
              </a:lnSpc>
              <a:buFont typeface="Arial"/>
              <a:buChar char="•"/>
            </a:pPr>
            <a:r>
              <a:rPr lang="en-US" sz="2700">
                <a:solidFill>
                  <a:srgbClr val="000000"/>
                </a:solidFill>
                <a:latin typeface="Arial"/>
                <a:ea typeface="Arial"/>
                <a:cs typeface="Arial"/>
                <a:sym typeface="Arial"/>
              </a:rPr>
              <a:t>Cleaned and modeled dataset with dimension tables.</a:t>
            </a:r>
          </a:p>
          <a:p>
            <a:pPr marL="582933" lvl="1" indent="-291467" algn="l">
              <a:lnSpc>
                <a:spcPts val="3780"/>
              </a:lnSpc>
              <a:buFont typeface="Arial"/>
              <a:buChar char="•"/>
            </a:pPr>
            <a:r>
              <a:rPr lang="en-US" sz="2700">
                <a:solidFill>
                  <a:srgbClr val="000000"/>
                </a:solidFill>
                <a:latin typeface="Arial"/>
                <a:ea typeface="Arial"/>
                <a:cs typeface="Arial"/>
                <a:sym typeface="Arial"/>
              </a:rPr>
              <a:t>Comprehensive report with recommendations (e.g., optimize Standard Class shipping).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sp>
        <p:nvSpPr>
          <p:cNvPr id="3" name="Freeform 3"/>
          <p:cNvSpPr/>
          <p:nvPr/>
        </p:nvSpPr>
        <p:spPr>
          <a:xfrm>
            <a:off x="0" y="44795"/>
            <a:ext cx="2234648" cy="2079956"/>
          </a:xfrm>
          <a:custGeom>
            <a:avLst/>
            <a:gdLst/>
            <a:ahLst/>
            <a:cxnLst/>
            <a:rect l="l" t="t" r="r" b="b"/>
            <a:pathLst>
              <a:path w="2234648" h="2079956">
                <a:moveTo>
                  <a:pt x="0" y="0"/>
                </a:moveTo>
                <a:lnTo>
                  <a:pt x="2234648" y="0"/>
                </a:lnTo>
                <a:lnTo>
                  <a:pt x="2234648" y="2079955"/>
                </a:lnTo>
                <a:lnTo>
                  <a:pt x="0" y="2079955"/>
                </a:lnTo>
                <a:lnTo>
                  <a:pt x="0" y="0"/>
                </a:lnTo>
                <a:close/>
              </a:path>
            </a:pathLst>
          </a:custGeom>
          <a:blipFill>
            <a:blip r:embed="rId3"/>
            <a:stretch>
              <a:fillRect b="-2"/>
            </a:stretch>
          </a:blipFill>
        </p:spPr>
      </p:sp>
      <p:grpSp>
        <p:nvGrpSpPr>
          <p:cNvPr id="4" name="Group 4"/>
          <p:cNvGrpSpPr/>
          <p:nvPr/>
        </p:nvGrpSpPr>
        <p:grpSpPr>
          <a:xfrm>
            <a:off x="1257299" y="9554821"/>
            <a:ext cx="4114800" cy="547688"/>
            <a:chOff x="0" y="0"/>
            <a:chExt cx="5486400" cy="730250"/>
          </a:xfrm>
        </p:grpSpPr>
        <p:sp>
          <p:nvSpPr>
            <p:cNvPr id="5" name="Freeform 5"/>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6" name="TextBox 6"/>
            <p:cNvSpPr txBox="1"/>
            <p:nvPr/>
          </p:nvSpPr>
          <p:spPr>
            <a:xfrm>
              <a:off x="0" y="-47625"/>
              <a:ext cx="5486400" cy="777875"/>
            </a:xfrm>
            <a:prstGeom prst="rect">
              <a:avLst/>
            </a:prstGeom>
          </p:spPr>
          <p:txBody>
            <a:bodyPr lIns="0" tIns="0" rIns="0" bIns="0" rtlCol="0" anchor="ctr"/>
            <a:lstStyle/>
            <a:p>
              <a:pPr algn="ctr">
                <a:lnSpc>
                  <a:spcPts val="2520"/>
                </a:lnSpc>
              </a:pPr>
              <a:r>
                <a:rPr lang="en-US" sz="2100" b="1">
                  <a:solidFill>
                    <a:srgbClr val="FFFFFF"/>
                  </a:solidFill>
                  <a:latin typeface="Calibri (MS) Bold"/>
                  <a:ea typeface="Calibri (MS) Bold"/>
                  <a:cs typeface="Calibri (MS) Bold"/>
                  <a:sym typeface="Calibri (MS) Bold"/>
                </a:rPr>
                <a:t>March 29, 2025</a:t>
              </a:r>
            </a:p>
          </p:txBody>
        </p:sp>
      </p:grpSp>
      <p:grpSp>
        <p:nvGrpSpPr>
          <p:cNvPr id="7" name="Group 7"/>
          <p:cNvGrpSpPr/>
          <p:nvPr/>
        </p:nvGrpSpPr>
        <p:grpSpPr>
          <a:xfrm>
            <a:off x="1257300" y="9508378"/>
            <a:ext cx="4114800" cy="573834"/>
            <a:chOff x="0" y="0"/>
            <a:chExt cx="5486400" cy="765112"/>
          </a:xfrm>
        </p:grpSpPr>
        <p:sp>
          <p:nvSpPr>
            <p:cNvPr id="8" name="Freeform 8"/>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9" name="Freeform 9"/>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4"/>
            <a:stretch>
              <a:fillRect/>
            </a:stretch>
          </a:blipFill>
        </p:spPr>
      </p:sp>
      <p:grpSp>
        <p:nvGrpSpPr>
          <p:cNvPr id="10" name="Group 10"/>
          <p:cNvGrpSpPr/>
          <p:nvPr/>
        </p:nvGrpSpPr>
        <p:grpSpPr>
          <a:xfrm>
            <a:off x="16461284" y="9516023"/>
            <a:ext cx="699135" cy="647885"/>
            <a:chOff x="0" y="0"/>
            <a:chExt cx="932180" cy="863846"/>
          </a:xfrm>
        </p:grpSpPr>
        <p:sp>
          <p:nvSpPr>
            <p:cNvPr id="11" name="Freeform 11"/>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12" name="TextBox 12"/>
          <p:cNvSpPr txBox="1"/>
          <p:nvPr/>
        </p:nvSpPr>
        <p:spPr>
          <a:xfrm>
            <a:off x="16570764" y="9401175"/>
            <a:ext cx="480174" cy="647038"/>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12</a:t>
            </a:r>
          </a:p>
        </p:txBody>
      </p:sp>
      <p:sp>
        <p:nvSpPr>
          <p:cNvPr id="13" name="Freeform 13"/>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5"/>
            <a:stretch>
              <a:fillRect/>
            </a:stretch>
          </a:blipFill>
        </p:spPr>
      </p:sp>
      <p:sp>
        <p:nvSpPr>
          <p:cNvPr id="14" name="TextBox 14"/>
          <p:cNvSpPr txBox="1"/>
          <p:nvPr/>
        </p:nvSpPr>
        <p:spPr>
          <a:xfrm>
            <a:off x="5098436" y="754564"/>
            <a:ext cx="8105044" cy="1067489"/>
          </a:xfrm>
          <a:prstGeom prst="rect">
            <a:avLst/>
          </a:prstGeom>
        </p:spPr>
        <p:txBody>
          <a:bodyPr lIns="0" tIns="0" rIns="0" bIns="0" rtlCol="0" anchor="t">
            <a:spAutoFit/>
          </a:bodyPr>
          <a:lstStyle/>
          <a:p>
            <a:pPr algn="ctr">
              <a:lnSpc>
                <a:spcPts val="7839"/>
              </a:lnSpc>
            </a:pPr>
            <a:r>
              <a:rPr lang="en-US" sz="5599" b="1">
                <a:solidFill>
                  <a:srgbClr val="1869A6"/>
                </a:solidFill>
                <a:latin typeface="Arial Bold"/>
                <a:ea typeface="Arial Bold"/>
                <a:cs typeface="Arial Bold"/>
                <a:sym typeface="Arial Bold"/>
              </a:rPr>
              <a:t>Recommendations</a:t>
            </a:r>
          </a:p>
        </p:txBody>
      </p:sp>
      <p:sp>
        <p:nvSpPr>
          <p:cNvPr id="15" name="TextBox 15"/>
          <p:cNvSpPr txBox="1"/>
          <p:nvPr/>
        </p:nvSpPr>
        <p:spPr>
          <a:xfrm>
            <a:off x="750290" y="2259226"/>
            <a:ext cx="16509010" cy="6325544"/>
          </a:xfrm>
          <a:prstGeom prst="rect">
            <a:avLst/>
          </a:prstGeom>
        </p:spPr>
        <p:txBody>
          <a:bodyPr lIns="0" tIns="0" rIns="0" bIns="0" rtlCol="0" anchor="t">
            <a:spAutoFit/>
          </a:bodyPr>
          <a:lstStyle/>
          <a:p>
            <a:pPr marL="842016" lvl="1" indent="-421008" algn="l">
              <a:lnSpc>
                <a:spcPts val="5460"/>
              </a:lnSpc>
              <a:buFont typeface="Arial"/>
              <a:buChar char="•"/>
            </a:pPr>
            <a:r>
              <a:rPr lang="en-US" sz="3900" b="1">
                <a:solidFill>
                  <a:srgbClr val="000000"/>
                </a:solidFill>
                <a:latin typeface="Arial Bold"/>
                <a:ea typeface="Arial Bold"/>
                <a:cs typeface="Arial Bold"/>
                <a:sym typeface="Arial Bold"/>
              </a:rPr>
              <a:t>Product &amp; Category Strategy:</a:t>
            </a:r>
          </a:p>
          <a:p>
            <a:pPr algn="l">
              <a:lnSpc>
                <a:spcPts val="1399"/>
              </a:lnSpc>
            </a:pPr>
            <a:endParaRPr lang="en-US" sz="3900" b="1">
              <a:solidFill>
                <a:srgbClr val="000000"/>
              </a:solidFill>
              <a:latin typeface="Arial Bold"/>
              <a:ea typeface="Arial Bold"/>
              <a:cs typeface="Arial Bold"/>
              <a:sym typeface="Arial Bold"/>
            </a:endParaRPr>
          </a:p>
          <a:p>
            <a:pPr algn="l">
              <a:lnSpc>
                <a:spcPts val="4340"/>
              </a:lnSpc>
            </a:pPr>
            <a:r>
              <a:rPr lang="en-US" sz="3100" b="1">
                <a:solidFill>
                  <a:srgbClr val="000000"/>
                </a:solidFill>
                <a:latin typeface="Arial Bold"/>
                <a:ea typeface="Arial Bold"/>
                <a:cs typeface="Arial Bold"/>
                <a:sym typeface="Arial Bold"/>
              </a:rPr>
              <a:t>1.Expand Technology Offerings:</a:t>
            </a:r>
          </a:p>
          <a:p>
            <a:pPr marL="539764" lvl="1" indent="-269882" algn="l">
              <a:lnSpc>
                <a:spcPts val="3500"/>
              </a:lnSpc>
              <a:buFont typeface="Arial"/>
              <a:buChar char="•"/>
            </a:pPr>
            <a:r>
              <a:rPr lang="en-US" sz="2500">
                <a:solidFill>
                  <a:srgbClr val="000000"/>
                </a:solidFill>
                <a:latin typeface="Arial"/>
                <a:ea typeface="Arial"/>
                <a:cs typeface="Arial"/>
                <a:sym typeface="Arial"/>
              </a:rPr>
              <a:t>With Technology the top category ($836K) and "Phones" as the top sub−category($330K), invest more in high-demand tech products.</a:t>
            </a:r>
          </a:p>
          <a:p>
            <a:pPr marL="539764" lvl="1" indent="-269882" algn="l">
              <a:lnSpc>
                <a:spcPts val="3500"/>
              </a:lnSpc>
              <a:buFont typeface="Arial"/>
              <a:buChar char="•"/>
            </a:pPr>
            <a:r>
              <a:rPr lang="en-US" sz="2500">
                <a:solidFill>
                  <a:srgbClr val="000000"/>
                </a:solidFill>
                <a:latin typeface="Arial"/>
                <a:ea typeface="Arial"/>
                <a:cs typeface="Arial"/>
                <a:sym typeface="Arial"/>
              </a:rPr>
              <a:t>Consider adding complementary accessories or newer tech models.</a:t>
            </a:r>
          </a:p>
          <a:p>
            <a:pPr algn="l">
              <a:lnSpc>
                <a:spcPts val="1400"/>
              </a:lnSpc>
            </a:pPr>
            <a:endParaRPr lang="en-US" sz="2500">
              <a:solidFill>
                <a:srgbClr val="000000"/>
              </a:solidFill>
              <a:latin typeface="Arial"/>
              <a:ea typeface="Arial"/>
              <a:cs typeface="Arial"/>
              <a:sym typeface="Arial"/>
            </a:endParaRPr>
          </a:p>
          <a:p>
            <a:pPr algn="l">
              <a:lnSpc>
                <a:spcPts val="4340"/>
              </a:lnSpc>
            </a:pPr>
            <a:r>
              <a:rPr lang="en-US" sz="3100" b="1">
                <a:solidFill>
                  <a:srgbClr val="000000"/>
                </a:solidFill>
                <a:latin typeface="Arial Bold"/>
                <a:ea typeface="Arial Bold"/>
                <a:cs typeface="Arial Bold"/>
                <a:sym typeface="Arial Bold"/>
              </a:rPr>
              <a:t>2.Leverage Top Performers:</a:t>
            </a:r>
          </a:p>
          <a:p>
            <a:pPr marL="539764" lvl="1" indent="-269882" algn="l">
              <a:lnSpc>
                <a:spcPts val="3500"/>
              </a:lnSpc>
              <a:buFont typeface="Arial"/>
              <a:buChar char="•"/>
            </a:pPr>
            <a:r>
              <a:rPr lang="en-US" sz="2500">
                <a:solidFill>
                  <a:srgbClr val="000000"/>
                </a:solidFill>
                <a:latin typeface="Arial"/>
                <a:ea typeface="Arial"/>
                <a:cs typeface="Arial"/>
                <a:sym typeface="Arial"/>
              </a:rPr>
              <a:t>"Canon image CLASS" is your top product ($61.6K), feature it prominently in marketing and consider bundling it with related office supplies.</a:t>
            </a:r>
          </a:p>
          <a:p>
            <a:pPr algn="l">
              <a:lnSpc>
                <a:spcPts val="1399"/>
              </a:lnSpc>
            </a:pPr>
            <a:endParaRPr lang="en-US" sz="2500">
              <a:solidFill>
                <a:srgbClr val="000000"/>
              </a:solidFill>
              <a:latin typeface="Arial"/>
              <a:ea typeface="Arial"/>
              <a:cs typeface="Arial"/>
              <a:sym typeface="Arial"/>
            </a:endParaRPr>
          </a:p>
          <a:p>
            <a:pPr algn="l">
              <a:lnSpc>
                <a:spcPts val="4340"/>
              </a:lnSpc>
            </a:pPr>
            <a:r>
              <a:rPr lang="en-US" sz="3100" b="1">
                <a:solidFill>
                  <a:srgbClr val="000000"/>
                </a:solidFill>
                <a:latin typeface="Arial Bold"/>
                <a:ea typeface="Arial Bold"/>
                <a:cs typeface="Arial Bold"/>
                <a:sym typeface="Arial Bold"/>
              </a:rPr>
              <a:t>3.Optimize Furniture Selection:</a:t>
            </a:r>
          </a:p>
          <a:p>
            <a:pPr marL="539764" lvl="1" indent="-269882" algn="l">
              <a:lnSpc>
                <a:spcPts val="3500"/>
              </a:lnSpc>
              <a:buFont typeface="Arial"/>
              <a:buChar char="•"/>
            </a:pPr>
            <a:r>
              <a:rPr lang="en-US" sz="2500">
                <a:solidFill>
                  <a:srgbClr val="000000"/>
                </a:solidFill>
                <a:latin typeface="Arial"/>
                <a:ea typeface="Arial"/>
                <a:cs typeface="Arial"/>
                <a:sym typeface="Arial"/>
              </a:rPr>
              <a:t>While Furniture represents (21.2%) of sales, there may be room to expand higher-margin furniture items given the category’s strong performance.</a:t>
            </a:r>
          </a:p>
          <a:p>
            <a:pPr algn="l">
              <a:lnSpc>
                <a:spcPts val="2800"/>
              </a:lnSpc>
            </a:pPr>
            <a:endParaRPr lang="en-US" sz="2500">
              <a:solidFill>
                <a:srgbClr val="000000"/>
              </a:solidFill>
              <a:latin typeface="Arial"/>
              <a:ea typeface="Arial"/>
              <a:cs typeface="Arial"/>
              <a:sym typeface="Arial"/>
            </a:endParaRPr>
          </a:p>
        </p:txBody>
      </p:sp>
      <p:sp>
        <p:nvSpPr>
          <p:cNvPr id="16" name="TextBox 16"/>
          <p:cNvSpPr txBox="1"/>
          <p:nvPr/>
        </p:nvSpPr>
        <p:spPr>
          <a:xfrm>
            <a:off x="1945628" y="9491028"/>
            <a:ext cx="2826413" cy="495907"/>
          </a:xfrm>
          <a:prstGeom prst="rect">
            <a:avLst/>
          </a:prstGeom>
        </p:spPr>
        <p:txBody>
          <a:bodyPr lIns="0" tIns="0" rIns="0" bIns="0" rtlCol="0" anchor="t">
            <a:spAutoFit/>
          </a:bodyPr>
          <a:lstStyle/>
          <a:p>
            <a:pPr algn="ctr">
              <a:lnSpc>
                <a:spcPts val="3640"/>
              </a:lnSpc>
              <a:spcBef>
                <a:spcPct val="0"/>
              </a:spcBef>
            </a:pPr>
            <a:r>
              <a:rPr lang="en-US" sz="2600" b="1">
                <a:solidFill>
                  <a:srgbClr val="FFFFFF"/>
                </a:solidFill>
                <a:latin typeface="Arial Bold"/>
                <a:ea typeface="Arial Bold"/>
                <a:cs typeface="Arial Bold"/>
                <a:sym typeface="Arial Bold"/>
              </a:rPr>
              <a:t>March 29, 2025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grpSp>
        <p:nvGrpSpPr>
          <p:cNvPr id="3" name="Group 3"/>
          <p:cNvGrpSpPr/>
          <p:nvPr/>
        </p:nvGrpSpPr>
        <p:grpSpPr>
          <a:xfrm>
            <a:off x="1150178" y="9598402"/>
            <a:ext cx="4329044" cy="603712"/>
            <a:chOff x="0" y="0"/>
            <a:chExt cx="5486400" cy="765112"/>
          </a:xfrm>
        </p:grpSpPr>
        <p:sp>
          <p:nvSpPr>
            <p:cNvPr id="4" name="Freeform 4"/>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5" name="Freeform 5"/>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3"/>
            <a:stretch>
              <a:fillRect/>
            </a:stretch>
          </a:blipFill>
        </p:spPr>
      </p:sp>
      <p:grpSp>
        <p:nvGrpSpPr>
          <p:cNvPr id="6" name="Group 6"/>
          <p:cNvGrpSpPr/>
          <p:nvPr/>
        </p:nvGrpSpPr>
        <p:grpSpPr>
          <a:xfrm>
            <a:off x="16461284" y="9516023"/>
            <a:ext cx="699135" cy="647885"/>
            <a:chOff x="0" y="0"/>
            <a:chExt cx="932180" cy="863846"/>
          </a:xfrm>
        </p:grpSpPr>
        <p:sp>
          <p:nvSpPr>
            <p:cNvPr id="7" name="Freeform 7"/>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8" name="Freeform 8"/>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4"/>
            <a:stretch>
              <a:fillRect/>
            </a:stretch>
          </a:blipFill>
        </p:spPr>
      </p:sp>
      <p:sp>
        <p:nvSpPr>
          <p:cNvPr id="9" name="Freeform 9"/>
          <p:cNvSpPr/>
          <p:nvPr/>
        </p:nvSpPr>
        <p:spPr>
          <a:xfrm>
            <a:off x="0" y="44795"/>
            <a:ext cx="1822085" cy="1695953"/>
          </a:xfrm>
          <a:custGeom>
            <a:avLst/>
            <a:gdLst/>
            <a:ahLst/>
            <a:cxnLst/>
            <a:rect l="l" t="t" r="r" b="b"/>
            <a:pathLst>
              <a:path w="1822085" h="1695953">
                <a:moveTo>
                  <a:pt x="0" y="0"/>
                </a:moveTo>
                <a:lnTo>
                  <a:pt x="1822085" y="0"/>
                </a:lnTo>
                <a:lnTo>
                  <a:pt x="1822085" y="1695952"/>
                </a:lnTo>
                <a:lnTo>
                  <a:pt x="0" y="1695952"/>
                </a:lnTo>
                <a:lnTo>
                  <a:pt x="0" y="0"/>
                </a:lnTo>
                <a:close/>
              </a:path>
            </a:pathLst>
          </a:custGeom>
          <a:blipFill>
            <a:blip r:embed="rId5"/>
            <a:stretch>
              <a:fillRect b="-2"/>
            </a:stretch>
          </a:blipFill>
        </p:spPr>
      </p:sp>
      <p:sp>
        <p:nvSpPr>
          <p:cNvPr id="10" name="TextBox 10"/>
          <p:cNvSpPr txBox="1"/>
          <p:nvPr/>
        </p:nvSpPr>
        <p:spPr>
          <a:xfrm>
            <a:off x="808381" y="1290033"/>
            <a:ext cx="16450919" cy="4367301"/>
          </a:xfrm>
          <a:prstGeom prst="rect">
            <a:avLst/>
          </a:prstGeom>
        </p:spPr>
        <p:txBody>
          <a:bodyPr lIns="0" tIns="0" rIns="0" bIns="0" rtlCol="0" anchor="t">
            <a:spAutoFit/>
          </a:bodyPr>
          <a:lstStyle/>
          <a:p>
            <a:pPr marL="863606" lvl="1" indent="-431803" algn="l">
              <a:lnSpc>
                <a:spcPts val="5600"/>
              </a:lnSpc>
              <a:buFont typeface="Arial"/>
              <a:buChar char="•"/>
            </a:pPr>
            <a:r>
              <a:rPr lang="en-US" sz="4000" b="1">
                <a:solidFill>
                  <a:srgbClr val="000000"/>
                </a:solidFill>
                <a:latin typeface="Arial Bold"/>
                <a:ea typeface="Arial Bold"/>
                <a:cs typeface="Arial Bold"/>
                <a:sym typeface="Arial Bold"/>
              </a:rPr>
              <a:t>Sales &amp; Marketing Focus:</a:t>
            </a:r>
          </a:p>
          <a:p>
            <a:pPr algn="l">
              <a:lnSpc>
                <a:spcPts val="3919"/>
              </a:lnSpc>
            </a:pPr>
            <a:r>
              <a:rPr lang="en-US" sz="2799" b="1">
                <a:solidFill>
                  <a:srgbClr val="000000"/>
                </a:solidFill>
                <a:latin typeface="Arial Bold"/>
                <a:ea typeface="Arial Bold"/>
                <a:cs typeface="Arial Bold"/>
                <a:sym typeface="Arial Bold"/>
              </a:rPr>
              <a:t>Double Down on Consumer Segment:</a:t>
            </a:r>
          </a:p>
          <a:p>
            <a:pPr marL="518157" lvl="1" indent="-259078" algn="l">
              <a:lnSpc>
                <a:spcPts val="3359"/>
              </a:lnSpc>
              <a:buFont typeface="Arial"/>
              <a:buChar char="•"/>
            </a:pPr>
            <a:r>
              <a:rPr lang="en-US" sz="2399">
                <a:solidFill>
                  <a:srgbClr val="000000"/>
                </a:solidFill>
                <a:latin typeface="Arial"/>
                <a:ea typeface="Arial"/>
                <a:cs typeface="Arial"/>
                <a:sym typeface="Arial"/>
              </a:rPr>
              <a:t>Your consumer segment generates ($1.16M) in sales, develop targeted loyalty programs and personalized marketing for this group.</a:t>
            </a:r>
          </a:p>
          <a:p>
            <a:pPr algn="l">
              <a:lnSpc>
                <a:spcPts val="3919"/>
              </a:lnSpc>
            </a:pPr>
            <a:r>
              <a:rPr lang="en-US" sz="2799" b="1">
                <a:solidFill>
                  <a:srgbClr val="000000"/>
                </a:solidFill>
                <a:latin typeface="Arial Bold"/>
                <a:ea typeface="Arial Bold"/>
                <a:cs typeface="Arial Bold"/>
                <a:sym typeface="Arial Bold"/>
              </a:rPr>
              <a:t>Expansion in The West Region:</a:t>
            </a:r>
          </a:p>
          <a:p>
            <a:pPr marL="518157" lvl="1" indent="-259078" algn="l">
              <a:lnSpc>
                <a:spcPts val="3359"/>
              </a:lnSpc>
              <a:buFont typeface="Arial"/>
              <a:buChar char="•"/>
            </a:pPr>
            <a:r>
              <a:rPr lang="en-US" sz="2399">
                <a:solidFill>
                  <a:srgbClr val="000000"/>
                </a:solidFill>
                <a:latin typeface="Arial"/>
                <a:ea typeface="Arial"/>
                <a:cs typeface="Arial"/>
                <a:sym typeface="Arial"/>
              </a:rPr>
              <a:t>California is your top state ($457.7K), and the West region leads sales, consider opening new locations or increasing marketing in this high-potential region.</a:t>
            </a:r>
          </a:p>
          <a:p>
            <a:pPr algn="l">
              <a:lnSpc>
                <a:spcPts val="3919"/>
              </a:lnSpc>
            </a:pPr>
            <a:r>
              <a:rPr lang="en-US" sz="2799" b="1">
                <a:solidFill>
                  <a:srgbClr val="000000"/>
                </a:solidFill>
                <a:latin typeface="Arial Bold"/>
                <a:ea typeface="Arial Bold"/>
                <a:cs typeface="Arial Bold"/>
                <a:sym typeface="Arial Bold"/>
              </a:rPr>
              <a:t> Customer Retention:</a:t>
            </a:r>
          </a:p>
          <a:p>
            <a:pPr marL="518157" lvl="1" indent="-259078" algn="l">
              <a:lnSpc>
                <a:spcPts val="3359"/>
              </a:lnSpc>
              <a:buFont typeface="Arial"/>
              <a:buChar char="•"/>
            </a:pPr>
            <a:r>
              <a:rPr lang="en-US" sz="2399">
                <a:solidFill>
                  <a:srgbClr val="000000"/>
                </a:solidFill>
                <a:latin typeface="Arial"/>
                <a:ea typeface="Arial"/>
                <a:cs typeface="Arial"/>
                <a:sym typeface="Arial"/>
              </a:rPr>
              <a:t>"Sean Miller" is your top customer ($25K), implement a VIP program for high-value customers to maintain their loyalty.</a:t>
            </a:r>
          </a:p>
        </p:txBody>
      </p:sp>
      <p:sp>
        <p:nvSpPr>
          <p:cNvPr id="11" name="TextBox 11"/>
          <p:cNvSpPr txBox="1"/>
          <p:nvPr/>
        </p:nvSpPr>
        <p:spPr>
          <a:xfrm>
            <a:off x="870478" y="5882876"/>
            <a:ext cx="16450919" cy="3452819"/>
          </a:xfrm>
          <a:prstGeom prst="rect">
            <a:avLst/>
          </a:prstGeom>
        </p:spPr>
        <p:txBody>
          <a:bodyPr lIns="0" tIns="0" rIns="0" bIns="0" rtlCol="0" anchor="t">
            <a:spAutoFit/>
          </a:bodyPr>
          <a:lstStyle/>
          <a:p>
            <a:pPr marL="863606" lvl="1" indent="-431803" algn="l">
              <a:lnSpc>
                <a:spcPts val="5600"/>
              </a:lnSpc>
              <a:buFont typeface="Arial"/>
              <a:buChar char="•"/>
            </a:pPr>
            <a:r>
              <a:rPr lang="en-US" sz="4000" b="1">
                <a:solidFill>
                  <a:srgbClr val="000000"/>
                </a:solidFill>
                <a:latin typeface="Arial Bold"/>
                <a:ea typeface="Arial Bold"/>
                <a:cs typeface="Arial Bold"/>
                <a:sym typeface="Arial Bold"/>
              </a:rPr>
              <a:t>Operational Improvements:</a:t>
            </a:r>
          </a:p>
          <a:p>
            <a:pPr algn="l">
              <a:lnSpc>
                <a:spcPts val="3919"/>
              </a:lnSpc>
            </a:pPr>
            <a:r>
              <a:rPr lang="en-US" sz="2799" b="1">
                <a:solidFill>
                  <a:srgbClr val="000000"/>
                </a:solidFill>
                <a:latin typeface="Arial Bold"/>
                <a:ea typeface="Arial Bold"/>
                <a:cs typeface="Arial Bold"/>
                <a:sym typeface="Arial Bold"/>
              </a:rPr>
              <a:t>Address Returns:</a:t>
            </a:r>
          </a:p>
          <a:p>
            <a:pPr marL="518158" lvl="1" indent="-259079" algn="l">
              <a:lnSpc>
                <a:spcPts val="3359"/>
              </a:lnSpc>
              <a:buFont typeface="Arial"/>
              <a:buChar char="•"/>
            </a:pPr>
            <a:r>
              <a:rPr lang="en-US" sz="2399">
                <a:solidFill>
                  <a:srgbClr val="000000"/>
                </a:solidFill>
                <a:latin typeface="Arial"/>
                <a:ea typeface="Arial"/>
                <a:cs typeface="Arial"/>
                <a:sym typeface="Arial"/>
              </a:rPr>
              <a:t>With (2.96%) returns rate , analyze reasons for returns and implement quality control measures, especially in the Office Supplies category (60.3% of sales).</a:t>
            </a:r>
          </a:p>
          <a:p>
            <a:pPr algn="l">
              <a:lnSpc>
                <a:spcPts val="3919"/>
              </a:lnSpc>
            </a:pPr>
            <a:r>
              <a:rPr lang="en-US" sz="2799" b="1">
                <a:solidFill>
                  <a:srgbClr val="000000"/>
                </a:solidFill>
                <a:latin typeface="Arial Bold"/>
                <a:ea typeface="Arial Bold"/>
                <a:cs typeface="Arial Bold"/>
                <a:sym typeface="Arial Bold"/>
              </a:rPr>
              <a:t>Shipping Optimization:</a:t>
            </a:r>
          </a:p>
          <a:p>
            <a:pPr marL="518158" lvl="1" indent="-259079" algn="l">
              <a:lnSpc>
                <a:spcPts val="3359"/>
              </a:lnSpc>
              <a:buFont typeface="Arial"/>
              <a:buChar char="•"/>
            </a:pPr>
            <a:r>
              <a:rPr lang="en-US" sz="2399">
                <a:solidFill>
                  <a:srgbClr val="000000"/>
                </a:solidFill>
                <a:latin typeface="Arial"/>
                <a:ea typeface="Arial"/>
                <a:cs typeface="Arial"/>
                <a:sym typeface="Arial"/>
              </a:rPr>
              <a:t>Standard Class appears to be the dominant shipping method, negotiate better rates with carriers or offer incentives for customers to choose more economical shipping options.</a:t>
            </a:r>
          </a:p>
        </p:txBody>
      </p:sp>
      <p:sp>
        <p:nvSpPr>
          <p:cNvPr id="12" name="TextBox 12"/>
          <p:cNvSpPr txBox="1"/>
          <p:nvPr/>
        </p:nvSpPr>
        <p:spPr>
          <a:xfrm>
            <a:off x="16570764" y="9465052"/>
            <a:ext cx="480174" cy="647038"/>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13</a:t>
            </a:r>
          </a:p>
        </p:txBody>
      </p:sp>
      <p:sp>
        <p:nvSpPr>
          <p:cNvPr id="13" name="TextBox 13"/>
          <p:cNvSpPr txBox="1"/>
          <p:nvPr/>
        </p:nvSpPr>
        <p:spPr>
          <a:xfrm>
            <a:off x="1759477" y="9608863"/>
            <a:ext cx="3484938" cy="555044"/>
          </a:xfrm>
          <a:prstGeom prst="rect">
            <a:avLst/>
          </a:prstGeom>
        </p:spPr>
        <p:txBody>
          <a:bodyPr lIns="0" tIns="0" rIns="0" bIns="0" rtlCol="0" anchor="t">
            <a:spAutoFit/>
          </a:bodyPr>
          <a:lstStyle/>
          <a:p>
            <a:pPr algn="ctr">
              <a:lnSpc>
                <a:spcPts val="4060"/>
              </a:lnSpc>
              <a:spcBef>
                <a:spcPct val="0"/>
              </a:spcBef>
            </a:pPr>
            <a:r>
              <a:rPr lang="en-US" sz="2900" b="1">
                <a:solidFill>
                  <a:srgbClr val="FFFFFF"/>
                </a:solidFill>
                <a:latin typeface="Arial Bold"/>
                <a:ea typeface="Arial Bold"/>
                <a:cs typeface="Arial Bold"/>
                <a:sym typeface="Arial Bold"/>
              </a:rPr>
              <a:t>March 29, 2025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0" y="44795"/>
            <a:ext cx="2234648" cy="2079956"/>
          </a:xfrm>
          <a:custGeom>
            <a:avLst/>
            <a:gdLst/>
            <a:ahLst/>
            <a:cxnLst/>
            <a:rect l="l" t="t" r="r" b="b"/>
            <a:pathLst>
              <a:path w="2234648" h="2079956">
                <a:moveTo>
                  <a:pt x="0" y="0"/>
                </a:moveTo>
                <a:lnTo>
                  <a:pt x="2234648" y="0"/>
                </a:lnTo>
                <a:lnTo>
                  <a:pt x="2234648" y="2079955"/>
                </a:lnTo>
                <a:lnTo>
                  <a:pt x="0" y="2079955"/>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9" name="Freeform 9"/>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10" name="Group 10"/>
          <p:cNvGrpSpPr/>
          <p:nvPr/>
        </p:nvGrpSpPr>
        <p:grpSpPr>
          <a:xfrm>
            <a:off x="1257300" y="9534525"/>
            <a:ext cx="4114800" cy="547688"/>
            <a:chOff x="0" y="0"/>
            <a:chExt cx="5486400" cy="730250"/>
          </a:xfrm>
        </p:grpSpPr>
        <p:sp>
          <p:nvSpPr>
            <p:cNvPr id="11" name="Freeform 11"/>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12" name="TextBox 12"/>
            <p:cNvSpPr txBox="1"/>
            <p:nvPr/>
          </p:nvSpPr>
          <p:spPr>
            <a:xfrm>
              <a:off x="0" y="-47625"/>
              <a:ext cx="5486400" cy="777875"/>
            </a:xfrm>
            <a:prstGeom prst="rect">
              <a:avLst/>
            </a:prstGeom>
          </p:spPr>
          <p:txBody>
            <a:bodyPr lIns="0" tIns="0" rIns="0" bIns="0" rtlCol="0" anchor="ctr"/>
            <a:lstStyle/>
            <a:p>
              <a:pPr algn="ctr">
                <a:lnSpc>
                  <a:spcPts val="2640"/>
                </a:lnSpc>
              </a:pPr>
              <a:r>
                <a:rPr lang="en-US" sz="2200" b="1">
                  <a:solidFill>
                    <a:srgbClr val="FFFFFF"/>
                  </a:solidFill>
                  <a:latin typeface="Calibri (MS) Bold"/>
                  <a:ea typeface="Calibri (MS) Bold"/>
                  <a:cs typeface="Calibri (MS) Bold"/>
                  <a:sym typeface="Calibri (MS) Bold"/>
                </a:rPr>
                <a:t>March 29, 2025</a:t>
              </a:r>
            </a:p>
          </p:txBody>
        </p:sp>
      </p:grpSp>
      <p:grpSp>
        <p:nvGrpSpPr>
          <p:cNvPr id="13" name="Group 13"/>
          <p:cNvGrpSpPr/>
          <p:nvPr/>
        </p:nvGrpSpPr>
        <p:grpSpPr>
          <a:xfrm>
            <a:off x="12915900" y="9516023"/>
            <a:ext cx="4114800" cy="595599"/>
            <a:chOff x="0" y="0"/>
            <a:chExt cx="5486400" cy="794131"/>
          </a:xfrm>
        </p:grpSpPr>
        <p:sp>
          <p:nvSpPr>
            <p:cNvPr id="14" name="Freeform 14"/>
            <p:cNvSpPr/>
            <p:nvPr/>
          </p:nvSpPr>
          <p:spPr>
            <a:xfrm>
              <a:off x="0" y="0"/>
              <a:ext cx="5486400" cy="794131"/>
            </a:xfrm>
            <a:custGeom>
              <a:avLst/>
              <a:gdLst/>
              <a:ahLst/>
              <a:cxnLst/>
              <a:rect l="l" t="t" r="r" b="b"/>
              <a:pathLst>
                <a:path w="5486400" h="794131">
                  <a:moveTo>
                    <a:pt x="0" y="0"/>
                  </a:moveTo>
                  <a:lnTo>
                    <a:pt x="5486400" y="0"/>
                  </a:lnTo>
                  <a:lnTo>
                    <a:pt x="5486400" y="794131"/>
                  </a:lnTo>
                  <a:lnTo>
                    <a:pt x="0" y="794131"/>
                  </a:lnTo>
                  <a:close/>
                </a:path>
              </a:pathLst>
            </a:custGeom>
            <a:solidFill>
              <a:srgbClr val="000000">
                <a:alpha val="0"/>
              </a:srgbClr>
            </a:solidFill>
          </p:spPr>
        </p:sp>
        <p:sp>
          <p:nvSpPr>
            <p:cNvPr id="15" name="TextBox 15"/>
            <p:cNvSpPr txBox="1"/>
            <p:nvPr/>
          </p:nvSpPr>
          <p:spPr>
            <a:xfrm>
              <a:off x="0" y="-57150"/>
              <a:ext cx="5486400" cy="851281"/>
            </a:xfrm>
            <a:prstGeom prst="rect">
              <a:avLst/>
            </a:prstGeom>
          </p:spPr>
          <p:txBody>
            <a:bodyPr lIns="0" tIns="0" rIns="0" bIns="0" rtlCol="0" anchor="ctr"/>
            <a:lstStyle/>
            <a:p>
              <a:pPr algn="r">
                <a:lnSpc>
                  <a:spcPts val="3599"/>
                </a:lnSpc>
              </a:pPr>
              <a:r>
                <a:rPr lang="en-US" sz="2999" b="1">
                  <a:solidFill>
                    <a:srgbClr val="FFFFFF"/>
                  </a:solidFill>
                  <a:latin typeface="Calibri (MS) Bold"/>
                  <a:ea typeface="Calibri (MS) Bold"/>
                  <a:cs typeface="Calibri (MS) Bold"/>
                  <a:sym typeface="Calibri (MS) Bold"/>
                </a:rPr>
                <a:t>14</a:t>
              </a:r>
            </a:p>
          </p:txBody>
        </p:sp>
      </p:grpSp>
      <p:sp>
        <p:nvSpPr>
          <p:cNvPr id="16" name="Freeform 16"/>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7" name="TextBox 17"/>
          <p:cNvSpPr txBox="1"/>
          <p:nvPr/>
        </p:nvSpPr>
        <p:spPr>
          <a:xfrm>
            <a:off x="2038350" y="1670698"/>
            <a:ext cx="6081382" cy="755705"/>
          </a:xfrm>
          <a:prstGeom prst="rect">
            <a:avLst/>
          </a:prstGeom>
        </p:spPr>
        <p:txBody>
          <a:bodyPr lIns="0" tIns="0" rIns="0" bIns="0" rtlCol="0" anchor="t">
            <a:spAutoFit/>
          </a:bodyPr>
          <a:lstStyle/>
          <a:p>
            <a:pPr marL="863596" lvl="1" indent="-431798" algn="l">
              <a:lnSpc>
                <a:spcPts val="5599"/>
              </a:lnSpc>
              <a:buFont typeface="Arial"/>
              <a:buChar char="•"/>
            </a:pPr>
            <a:r>
              <a:rPr lang="en-US" sz="3999" b="1">
                <a:solidFill>
                  <a:srgbClr val="000000"/>
                </a:solidFill>
                <a:latin typeface="Arial Bold"/>
                <a:ea typeface="Arial Bold"/>
                <a:cs typeface="Arial Bold"/>
                <a:sym typeface="Arial Bold"/>
              </a:rPr>
              <a:t>Project Team</a:t>
            </a:r>
          </a:p>
        </p:txBody>
      </p:sp>
      <p:sp>
        <p:nvSpPr>
          <p:cNvPr id="18" name="TextBox 18"/>
          <p:cNvSpPr txBox="1"/>
          <p:nvPr/>
        </p:nvSpPr>
        <p:spPr>
          <a:xfrm>
            <a:off x="2470100" y="5643831"/>
            <a:ext cx="6541989" cy="580390"/>
          </a:xfrm>
          <a:prstGeom prst="rect">
            <a:avLst/>
          </a:prstGeom>
        </p:spPr>
        <p:txBody>
          <a:bodyPr lIns="0" tIns="0" rIns="0" bIns="0" rtlCol="0" anchor="t">
            <a:spAutoFit/>
          </a:bodyPr>
          <a:lstStyle/>
          <a:p>
            <a:pPr marL="734059" lvl="1" indent="-367030" algn="l">
              <a:lnSpc>
                <a:spcPts val="4759"/>
              </a:lnSpc>
              <a:buFont typeface="Arial"/>
              <a:buChar char="•"/>
            </a:pPr>
            <a:r>
              <a:rPr lang="en-US" sz="3399" b="1">
                <a:solidFill>
                  <a:srgbClr val="000000"/>
                </a:solidFill>
                <a:latin typeface="Canva Sans Bold"/>
                <a:ea typeface="Canva Sans Bold"/>
                <a:cs typeface="Canva Sans Bold"/>
                <a:sym typeface="Canva Sans Bold"/>
              </a:rPr>
              <a:t>Collaboration Method</a:t>
            </a:r>
          </a:p>
        </p:txBody>
      </p:sp>
      <p:sp>
        <p:nvSpPr>
          <p:cNvPr id="19" name="TextBox 19"/>
          <p:cNvSpPr txBox="1"/>
          <p:nvPr/>
        </p:nvSpPr>
        <p:spPr>
          <a:xfrm>
            <a:off x="3314700" y="6471871"/>
            <a:ext cx="13716000" cy="1728470"/>
          </a:xfrm>
          <a:prstGeom prst="rect">
            <a:avLst/>
          </a:prstGeom>
        </p:spPr>
        <p:txBody>
          <a:bodyPr lIns="0" tIns="0" rIns="0" bIns="0" rtlCol="0" anchor="t">
            <a:spAutoFit/>
          </a:bodyPr>
          <a:lstStyle/>
          <a:p>
            <a:pPr algn="l">
              <a:lnSpc>
                <a:spcPts val="4480"/>
              </a:lnSpc>
            </a:pPr>
            <a:r>
              <a:rPr lang="en-US" sz="3200">
                <a:solidFill>
                  <a:srgbClr val="000000"/>
                </a:solidFill>
                <a:latin typeface="Arial"/>
                <a:ea typeface="Arial"/>
                <a:cs typeface="Arial"/>
                <a:sym typeface="Arial"/>
              </a:rPr>
              <a:t>The team collaborated using </a:t>
            </a:r>
            <a:r>
              <a:rPr lang="en-US" sz="3200" b="1">
                <a:solidFill>
                  <a:srgbClr val="000000"/>
                </a:solidFill>
                <a:latin typeface="Arial Bold"/>
                <a:ea typeface="Arial Bold"/>
                <a:cs typeface="Arial Bold"/>
                <a:sym typeface="Arial Bold"/>
              </a:rPr>
              <a:t>Zoom</a:t>
            </a:r>
            <a:r>
              <a:rPr lang="en-US" sz="3200">
                <a:solidFill>
                  <a:srgbClr val="000000"/>
                </a:solidFill>
                <a:latin typeface="Arial"/>
                <a:ea typeface="Arial"/>
                <a:cs typeface="Arial"/>
                <a:sym typeface="Arial"/>
              </a:rPr>
              <a:t> and </a:t>
            </a:r>
            <a:r>
              <a:rPr lang="en-US" sz="3200" b="1">
                <a:solidFill>
                  <a:srgbClr val="000000"/>
                </a:solidFill>
                <a:latin typeface="Arial Bold"/>
                <a:ea typeface="Arial Bold"/>
                <a:cs typeface="Arial Bold"/>
                <a:sym typeface="Arial Bold"/>
              </a:rPr>
              <a:t>Discord </a:t>
            </a:r>
            <a:r>
              <a:rPr lang="en-US" sz="3200">
                <a:solidFill>
                  <a:srgbClr val="000000"/>
                </a:solidFill>
                <a:latin typeface="Arial"/>
                <a:ea typeface="Arial"/>
                <a:cs typeface="Arial"/>
                <a:sym typeface="Arial"/>
              </a:rPr>
              <a:t>for communication and coordination.</a:t>
            </a:r>
          </a:p>
          <a:p>
            <a:pPr algn="ctr">
              <a:lnSpc>
                <a:spcPts val="4480"/>
              </a:lnSpc>
            </a:pPr>
            <a:endParaRPr lang="en-US" sz="3200">
              <a:solidFill>
                <a:srgbClr val="000000"/>
              </a:solidFill>
              <a:latin typeface="Arial"/>
              <a:ea typeface="Arial"/>
              <a:cs typeface="Arial"/>
              <a:sym typeface="Arial"/>
            </a:endParaRPr>
          </a:p>
        </p:txBody>
      </p:sp>
      <p:sp>
        <p:nvSpPr>
          <p:cNvPr id="20" name="TextBox 20"/>
          <p:cNvSpPr txBox="1"/>
          <p:nvPr/>
        </p:nvSpPr>
        <p:spPr>
          <a:xfrm>
            <a:off x="2987298" y="2435811"/>
            <a:ext cx="4411712" cy="1941195"/>
          </a:xfrm>
          <a:prstGeom prst="rect">
            <a:avLst/>
          </a:prstGeom>
        </p:spPr>
        <p:txBody>
          <a:bodyPr lIns="0" tIns="0" rIns="0" bIns="0" rtlCol="0" anchor="t">
            <a:spAutoFit/>
          </a:bodyPr>
          <a:lstStyle/>
          <a:p>
            <a:pPr marL="582933" lvl="1" indent="-291467" algn="l">
              <a:lnSpc>
                <a:spcPts val="3780"/>
              </a:lnSpc>
              <a:buFont typeface="Arial"/>
              <a:buChar char="•"/>
            </a:pPr>
            <a:r>
              <a:rPr lang="en-US" sz="2700" b="1">
                <a:solidFill>
                  <a:srgbClr val="000000"/>
                </a:solidFill>
                <a:latin typeface="Arial Bold"/>
                <a:ea typeface="Arial Bold"/>
                <a:cs typeface="Arial Bold"/>
                <a:sym typeface="Arial Bold"/>
              </a:rPr>
              <a:t>Mohamed Ahmed Taha </a:t>
            </a:r>
          </a:p>
          <a:p>
            <a:pPr marL="582933" lvl="1" indent="-291467" algn="l">
              <a:lnSpc>
                <a:spcPts val="3780"/>
              </a:lnSpc>
              <a:buFont typeface="Arial"/>
              <a:buChar char="•"/>
            </a:pPr>
            <a:r>
              <a:rPr lang="en-US" sz="2700" b="1">
                <a:solidFill>
                  <a:srgbClr val="000000"/>
                </a:solidFill>
                <a:latin typeface="Arial Bold"/>
                <a:ea typeface="Arial Bold"/>
                <a:cs typeface="Arial Bold"/>
                <a:sym typeface="Arial Bold"/>
              </a:rPr>
              <a:t>Abdelrahman Yehia </a:t>
            </a:r>
          </a:p>
          <a:p>
            <a:pPr marL="582933" lvl="1" indent="-291467" algn="l">
              <a:lnSpc>
                <a:spcPts val="3780"/>
              </a:lnSpc>
              <a:buFont typeface="Arial"/>
              <a:buChar char="•"/>
            </a:pPr>
            <a:r>
              <a:rPr lang="en-US" sz="2700" b="1">
                <a:solidFill>
                  <a:srgbClr val="000000"/>
                </a:solidFill>
                <a:latin typeface="Arial Bold"/>
                <a:ea typeface="Arial Bold"/>
                <a:cs typeface="Arial Bold"/>
                <a:sym typeface="Arial Bold"/>
              </a:rPr>
              <a:t>Saleh Mohamed </a:t>
            </a:r>
          </a:p>
          <a:p>
            <a:pPr marL="582933" lvl="1" indent="-291467" algn="l">
              <a:lnSpc>
                <a:spcPts val="3780"/>
              </a:lnSpc>
              <a:buFont typeface="Arial"/>
              <a:buChar char="•"/>
            </a:pPr>
            <a:r>
              <a:rPr lang="en-US" sz="2700" b="1">
                <a:solidFill>
                  <a:srgbClr val="000000"/>
                </a:solidFill>
                <a:latin typeface="Arial Bold"/>
                <a:ea typeface="Arial Bold"/>
                <a:cs typeface="Arial Bold"/>
                <a:sym typeface="Arial Bold"/>
              </a:rPr>
              <a:t>Mahmoud Al-Araby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9" name="Group 9"/>
          <p:cNvGrpSpPr/>
          <p:nvPr/>
        </p:nvGrpSpPr>
        <p:grpSpPr>
          <a:xfrm>
            <a:off x="1257300" y="9534525"/>
            <a:ext cx="4114800" cy="799189"/>
            <a:chOff x="0" y="0"/>
            <a:chExt cx="5486400" cy="1065585"/>
          </a:xfrm>
        </p:grpSpPr>
        <p:sp>
          <p:nvSpPr>
            <p:cNvPr id="10" name="Freeform 10"/>
            <p:cNvSpPr/>
            <p:nvPr/>
          </p:nvSpPr>
          <p:spPr>
            <a:xfrm>
              <a:off x="0" y="0"/>
              <a:ext cx="5486400" cy="1065585"/>
            </a:xfrm>
            <a:custGeom>
              <a:avLst/>
              <a:gdLst/>
              <a:ahLst/>
              <a:cxnLst/>
              <a:rect l="l" t="t" r="r" b="b"/>
              <a:pathLst>
                <a:path w="5486400" h="1065585">
                  <a:moveTo>
                    <a:pt x="0" y="0"/>
                  </a:moveTo>
                  <a:lnTo>
                    <a:pt x="5486400" y="0"/>
                  </a:lnTo>
                  <a:lnTo>
                    <a:pt x="5486400" y="1065585"/>
                  </a:lnTo>
                  <a:lnTo>
                    <a:pt x="0" y="1065585"/>
                  </a:lnTo>
                  <a:close/>
                </a:path>
              </a:pathLst>
            </a:custGeom>
            <a:solidFill>
              <a:srgbClr val="000000">
                <a:alpha val="0"/>
              </a:srgbClr>
            </a:solidFill>
          </p:spPr>
        </p:sp>
        <p:sp>
          <p:nvSpPr>
            <p:cNvPr id="11" name="TextBox 11"/>
            <p:cNvSpPr txBox="1"/>
            <p:nvPr/>
          </p:nvSpPr>
          <p:spPr>
            <a:xfrm>
              <a:off x="0" y="-47625"/>
              <a:ext cx="5486400" cy="1113210"/>
            </a:xfrm>
            <a:prstGeom prst="rect">
              <a:avLst/>
            </a:prstGeom>
          </p:spPr>
          <p:txBody>
            <a:bodyPr lIns="0" tIns="0" rIns="0" bIns="0" rtlCol="0" anchor="ctr"/>
            <a:lstStyle/>
            <a:p>
              <a:pPr algn="ctr">
                <a:lnSpc>
                  <a:spcPts val="2760"/>
                </a:lnSpc>
              </a:pPr>
              <a:r>
                <a:rPr lang="en-US" sz="2300">
                  <a:solidFill>
                    <a:srgbClr val="FFFFFF"/>
                  </a:solidFill>
                  <a:latin typeface="Calibri (MS)"/>
                  <a:ea typeface="Calibri (MS)"/>
                  <a:cs typeface="Calibri (MS)"/>
                  <a:sym typeface="Calibri (MS)"/>
                </a:rPr>
                <a:t>March 29, 2025</a:t>
              </a:r>
            </a:p>
            <a:p>
              <a:pPr algn="ctr">
                <a:lnSpc>
                  <a:spcPts val="2760"/>
                </a:lnSpc>
              </a:pPr>
              <a:endParaRPr lang="en-US" sz="2300">
                <a:solidFill>
                  <a:srgbClr val="FFFFFF"/>
                </a:solidFill>
                <a:latin typeface="Calibri (MS)"/>
                <a:ea typeface="Calibri (MS)"/>
                <a:cs typeface="Calibri (MS)"/>
                <a:sym typeface="Calibri (MS)"/>
              </a:endParaRPr>
            </a:p>
          </p:txBody>
        </p:sp>
      </p:grpSp>
      <p:grpSp>
        <p:nvGrpSpPr>
          <p:cNvPr id="12" name="Group 12"/>
          <p:cNvGrpSpPr/>
          <p:nvPr/>
        </p:nvGrpSpPr>
        <p:grpSpPr>
          <a:xfrm>
            <a:off x="12915900" y="9534525"/>
            <a:ext cx="4114800" cy="595599"/>
            <a:chOff x="0" y="0"/>
            <a:chExt cx="5486400" cy="794131"/>
          </a:xfrm>
        </p:grpSpPr>
        <p:sp>
          <p:nvSpPr>
            <p:cNvPr id="13" name="Freeform 13"/>
            <p:cNvSpPr/>
            <p:nvPr/>
          </p:nvSpPr>
          <p:spPr>
            <a:xfrm>
              <a:off x="0" y="0"/>
              <a:ext cx="5486400" cy="794131"/>
            </a:xfrm>
            <a:custGeom>
              <a:avLst/>
              <a:gdLst/>
              <a:ahLst/>
              <a:cxnLst/>
              <a:rect l="l" t="t" r="r" b="b"/>
              <a:pathLst>
                <a:path w="5486400" h="794131">
                  <a:moveTo>
                    <a:pt x="0" y="0"/>
                  </a:moveTo>
                  <a:lnTo>
                    <a:pt x="5486400" y="0"/>
                  </a:lnTo>
                  <a:lnTo>
                    <a:pt x="5486400" y="794131"/>
                  </a:lnTo>
                  <a:lnTo>
                    <a:pt x="0" y="794131"/>
                  </a:lnTo>
                  <a:close/>
                </a:path>
              </a:pathLst>
            </a:custGeom>
            <a:solidFill>
              <a:srgbClr val="000000">
                <a:alpha val="0"/>
              </a:srgbClr>
            </a:solidFill>
          </p:spPr>
        </p:sp>
        <p:sp>
          <p:nvSpPr>
            <p:cNvPr id="14" name="TextBox 14"/>
            <p:cNvSpPr txBox="1"/>
            <p:nvPr/>
          </p:nvSpPr>
          <p:spPr>
            <a:xfrm>
              <a:off x="0" y="-57150"/>
              <a:ext cx="5486400" cy="851281"/>
            </a:xfrm>
            <a:prstGeom prst="rect">
              <a:avLst/>
            </a:prstGeom>
          </p:spPr>
          <p:txBody>
            <a:bodyPr lIns="0" tIns="0" rIns="0" bIns="0" rtlCol="0" anchor="ctr"/>
            <a:lstStyle/>
            <a:p>
              <a:pPr algn="r">
                <a:lnSpc>
                  <a:spcPts val="3599"/>
                </a:lnSpc>
              </a:pPr>
              <a:r>
                <a:rPr lang="en-US" sz="2999">
                  <a:solidFill>
                    <a:srgbClr val="FFFFFF"/>
                  </a:solidFill>
                  <a:latin typeface="Calibri (MS)"/>
                  <a:ea typeface="Calibri (MS)"/>
                  <a:cs typeface="Calibri (MS)"/>
                  <a:sym typeface="Calibri (MS)"/>
                </a:rPr>
                <a:t>15</a:t>
              </a:r>
            </a:p>
          </p:txBody>
        </p:sp>
      </p:grpSp>
      <p:sp>
        <p:nvSpPr>
          <p:cNvPr id="15" name="Freeform 15"/>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6" name="TextBox 16"/>
          <p:cNvSpPr txBox="1"/>
          <p:nvPr/>
        </p:nvSpPr>
        <p:spPr>
          <a:xfrm>
            <a:off x="2374623" y="2777285"/>
            <a:ext cx="13973473" cy="1707840"/>
          </a:xfrm>
          <a:prstGeom prst="rect">
            <a:avLst/>
          </a:prstGeom>
        </p:spPr>
        <p:txBody>
          <a:bodyPr lIns="0" tIns="0" rIns="0" bIns="0" rtlCol="0" anchor="t">
            <a:spAutoFit/>
          </a:bodyPr>
          <a:lstStyle/>
          <a:p>
            <a:pPr algn="ctr">
              <a:lnSpc>
                <a:spcPts val="14560"/>
              </a:lnSpc>
              <a:spcBef>
                <a:spcPct val="0"/>
              </a:spcBef>
            </a:pPr>
            <a:r>
              <a:rPr lang="en-US" sz="10400" b="1" dirty="0">
                <a:solidFill>
                  <a:srgbClr val="000000"/>
                </a:solidFill>
                <a:latin typeface="Arial Bold"/>
                <a:ea typeface="Arial Bold"/>
                <a:cs typeface="Arial Bold"/>
                <a:sym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9" name="Group 9"/>
          <p:cNvGrpSpPr/>
          <p:nvPr/>
        </p:nvGrpSpPr>
        <p:grpSpPr>
          <a:xfrm>
            <a:off x="1257300" y="9534525"/>
            <a:ext cx="4114800" cy="547688"/>
            <a:chOff x="0" y="0"/>
            <a:chExt cx="5486400" cy="730250"/>
          </a:xfrm>
        </p:grpSpPr>
        <p:sp>
          <p:nvSpPr>
            <p:cNvPr id="10" name="Freeform 10"/>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11" name="TextBox 11"/>
            <p:cNvSpPr txBox="1"/>
            <p:nvPr/>
          </p:nvSpPr>
          <p:spPr>
            <a:xfrm>
              <a:off x="0" y="-38100"/>
              <a:ext cx="5486400" cy="768350"/>
            </a:xfrm>
            <a:prstGeom prst="rect">
              <a:avLst/>
            </a:prstGeom>
          </p:spPr>
          <p:txBody>
            <a:bodyPr lIns="0" tIns="0" rIns="0" bIns="0" rtlCol="0" anchor="ctr"/>
            <a:lstStyle/>
            <a:p>
              <a:pPr algn="ctr">
                <a:lnSpc>
                  <a:spcPts val="2879"/>
                </a:lnSpc>
              </a:pPr>
              <a:r>
                <a:rPr lang="en-US" sz="2400">
                  <a:solidFill>
                    <a:srgbClr val="FFFFFF"/>
                  </a:solidFill>
                  <a:latin typeface="Calibri (MS)"/>
                  <a:ea typeface="Calibri (MS)"/>
                  <a:cs typeface="Calibri (MS)"/>
                  <a:sym typeface="Calibri (MS)"/>
                </a:rPr>
                <a:t>March 29, 2025</a:t>
              </a:r>
            </a:p>
          </p:txBody>
        </p:sp>
      </p:grpSp>
      <p:grpSp>
        <p:nvGrpSpPr>
          <p:cNvPr id="12" name="Group 12"/>
          <p:cNvGrpSpPr/>
          <p:nvPr/>
        </p:nvGrpSpPr>
        <p:grpSpPr>
          <a:xfrm>
            <a:off x="1359693" y="1039978"/>
            <a:ext cx="15671006" cy="8218322"/>
            <a:chOff x="0" y="0"/>
            <a:chExt cx="20894675" cy="10957763"/>
          </a:xfrm>
        </p:grpSpPr>
        <p:sp>
          <p:nvSpPr>
            <p:cNvPr id="13" name="Freeform 13"/>
            <p:cNvSpPr/>
            <p:nvPr/>
          </p:nvSpPr>
          <p:spPr>
            <a:xfrm>
              <a:off x="0" y="0"/>
              <a:ext cx="20894675" cy="10957763"/>
            </a:xfrm>
            <a:custGeom>
              <a:avLst/>
              <a:gdLst/>
              <a:ahLst/>
              <a:cxnLst/>
              <a:rect l="l" t="t" r="r" b="b"/>
              <a:pathLst>
                <a:path w="20894675" h="10957763">
                  <a:moveTo>
                    <a:pt x="0" y="0"/>
                  </a:moveTo>
                  <a:lnTo>
                    <a:pt x="20894675" y="0"/>
                  </a:lnTo>
                  <a:lnTo>
                    <a:pt x="20894675" y="10957763"/>
                  </a:lnTo>
                  <a:lnTo>
                    <a:pt x="0" y="10957763"/>
                  </a:lnTo>
                  <a:close/>
                </a:path>
              </a:pathLst>
            </a:custGeom>
            <a:solidFill>
              <a:srgbClr val="000000">
                <a:alpha val="0"/>
              </a:srgbClr>
            </a:solidFill>
          </p:spPr>
        </p:sp>
        <p:sp>
          <p:nvSpPr>
            <p:cNvPr id="14" name="TextBox 14"/>
            <p:cNvSpPr txBox="1"/>
            <p:nvPr/>
          </p:nvSpPr>
          <p:spPr>
            <a:xfrm>
              <a:off x="0" y="-47625"/>
              <a:ext cx="20894675" cy="11005388"/>
            </a:xfrm>
            <a:prstGeom prst="rect">
              <a:avLst/>
            </a:prstGeom>
          </p:spPr>
          <p:txBody>
            <a:bodyPr lIns="0" tIns="0" rIns="0" bIns="0" rtlCol="0" anchor="t"/>
            <a:lstStyle/>
            <a:p>
              <a:pPr algn="just">
                <a:lnSpc>
                  <a:spcPts val="6479"/>
                </a:lnSpc>
              </a:pPr>
              <a:endParaRPr dirty="0"/>
            </a:p>
            <a:p>
              <a:pPr marL="1295382" lvl="1" indent="-647691" algn="l">
                <a:lnSpc>
                  <a:spcPts val="6479"/>
                </a:lnSpc>
                <a:buFont typeface="Arial"/>
                <a:buChar char="•"/>
              </a:pPr>
              <a:r>
                <a:rPr lang="en-US" sz="5999" b="1" dirty="0">
                  <a:solidFill>
                    <a:srgbClr val="1869A6"/>
                  </a:solidFill>
                  <a:latin typeface="Arial Bold"/>
                  <a:ea typeface="Arial Bold"/>
                  <a:cs typeface="Arial Bold"/>
                  <a:sym typeface="Arial Bold"/>
                </a:rPr>
                <a:t>Team Members:</a:t>
              </a:r>
            </a:p>
            <a:p>
              <a:pPr algn="l">
                <a:lnSpc>
                  <a:spcPts val="6479"/>
                </a:lnSpc>
              </a:pPr>
              <a:endParaRPr lang="en-US" sz="5999" b="1" dirty="0">
                <a:solidFill>
                  <a:srgbClr val="1869A6"/>
                </a:solidFill>
                <a:latin typeface="Arial Bold"/>
                <a:ea typeface="Arial Bold"/>
                <a:cs typeface="Arial Bold"/>
                <a:sym typeface="Arial Bold"/>
              </a:endParaRPr>
            </a:p>
            <a:p>
              <a:pPr algn="l">
                <a:lnSpc>
                  <a:spcPts val="864"/>
                </a:lnSpc>
              </a:pPr>
              <a:endParaRPr lang="en-US" sz="5999" b="1" dirty="0">
                <a:solidFill>
                  <a:srgbClr val="1869A6"/>
                </a:solidFill>
                <a:latin typeface="Arial Bold"/>
                <a:ea typeface="Arial Bold"/>
                <a:cs typeface="Arial Bold"/>
                <a:sym typeface="Arial Bold"/>
              </a:endParaRPr>
            </a:p>
            <a:p>
              <a:pPr algn="l">
                <a:lnSpc>
                  <a:spcPts val="5184"/>
                </a:lnSpc>
              </a:pPr>
              <a:r>
                <a:rPr lang="en-US" sz="4800" dirty="0">
                  <a:solidFill>
                    <a:srgbClr val="0D0D0D"/>
                  </a:solidFill>
                  <a:latin typeface="Arial"/>
                  <a:ea typeface="Arial"/>
                  <a:cs typeface="Arial"/>
                  <a:sym typeface="Arial"/>
                </a:rPr>
                <a:t>    - Mohamed Ahmed Taha. </a:t>
              </a:r>
              <a:r>
                <a:rPr lang="en-US" sz="3000" dirty="0">
                  <a:solidFill>
                    <a:srgbClr val="0D0D0D"/>
                  </a:solidFill>
                  <a:latin typeface="Arial"/>
                  <a:ea typeface="Arial"/>
                  <a:cs typeface="Arial"/>
                  <a:sym typeface="Arial"/>
                </a:rPr>
                <a:t>(Data cleaning, Modeling and  Dashboard)</a:t>
              </a:r>
            </a:p>
            <a:p>
              <a:pPr algn="l">
                <a:lnSpc>
                  <a:spcPts val="5184"/>
                </a:lnSpc>
              </a:pPr>
              <a:r>
                <a:rPr lang="en-US" sz="4800" dirty="0">
                  <a:solidFill>
                    <a:srgbClr val="0D0D0D"/>
                  </a:solidFill>
                  <a:latin typeface="Arial"/>
                  <a:ea typeface="Arial"/>
                  <a:cs typeface="Arial"/>
                  <a:sym typeface="Arial"/>
                </a:rPr>
                <a:t>    - Abdelrahman Yehia. </a:t>
              </a:r>
              <a:r>
                <a:rPr lang="en-US" sz="3000" dirty="0">
                  <a:solidFill>
                    <a:srgbClr val="0D0D0D"/>
                  </a:solidFill>
                  <a:latin typeface="Arial"/>
                  <a:ea typeface="Arial"/>
                  <a:cs typeface="Arial"/>
                  <a:sym typeface="Arial"/>
                </a:rPr>
                <a:t>(Data cleaning, Technical report)</a:t>
              </a:r>
            </a:p>
            <a:p>
              <a:pPr algn="l">
                <a:lnSpc>
                  <a:spcPts val="5184"/>
                </a:lnSpc>
              </a:pPr>
              <a:r>
                <a:rPr lang="en-US" sz="4800" dirty="0">
                  <a:solidFill>
                    <a:srgbClr val="0D0D0D"/>
                  </a:solidFill>
                  <a:latin typeface="Arial"/>
                  <a:ea typeface="Arial"/>
                  <a:cs typeface="Arial"/>
                  <a:sym typeface="Arial"/>
                </a:rPr>
                <a:t>    - Saleh Mohamed.</a:t>
              </a:r>
            </a:p>
            <a:p>
              <a:pPr algn="l">
                <a:lnSpc>
                  <a:spcPts val="5184"/>
                </a:lnSpc>
              </a:pPr>
              <a:r>
                <a:rPr lang="en-US" sz="4800" dirty="0">
                  <a:solidFill>
                    <a:srgbClr val="0D0D0D"/>
                  </a:solidFill>
                  <a:latin typeface="Arial"/>
                  <a:ea typeface="Arial"/>
                  <a:cs typeface="Arial"/>
                  <a:sym typeface="Arial"/>
                </a:rPr>
                <a:t>    - Mahmoud Al-Araby.</a:t>
              </a:r>
              <a:r>
                <a:rPr lang="en-US" sz="3000" dirty="0">
                  <a:solidFill>
                    <a:srgbClr val="0D0D0D"/>
                  </a:solidFill>
                  <a:latin typeface="Arial"/>
                  <a:ea typeface="Arial"/>
                  <a:cs typeface="Arial"/>
                  <a:sym typeface="Arial"/>
                </a:rPr>
                <a:t> (Presentation , Technical report) </a:t>
              </a:r>
            </a:p>
            <a:p>
              <a:pPr algn="l">
                <a:lnSpc>
                  <a:spcPts val="5184"/>
                </a:lnSpc>
              </a:pPr>
              <a:endParaRPr lang="en-US" sz="4800" dirty="0">
                <a:solidFill>
                  <a:srgbClr val="0D0D0D"/>
                </a:solidFill>
                <a:latin typeface="Arial"/>
                <a:ea typeface="Arial"/>
                <a:cs typeface="Arial"/>
                <a:sym typeface="Arial"/>
              </a:endParaRPr>
            </a:p>
            <a:p>
              <a:pPr marL="1187446" lvl="1" indent="-593723" algn="l">
                <a:lnSpc>
                  <a:spcPts val="5939"/>
                </a:lnSpc>
                <a:buFont typeface="Arial"/>
                <a:buChar char="•"/>
              </a:pPr>
              <a:r>
                <a:rPr lang="en-US" sz="5499" b="1" dirty="0">
                  <a:solidFill>
                    <a:srgbClr val="0D0D0D"/>
                  </a:solidFill>
                  <a:latin typeface="Arial Bold"/>
                  <a:ea typeface="Arial Bold"/>
                  <a:cs typeface="Arial Bold"/>
                  <a:sym typeface="Arial Bold"/>
                </a:rPr>
                <a:t>Date</a:t>
              </a:r>
              <a:r>
                <a:rPr lang="en-US" sz="5499" dirty="0">
                  <a:solidFill>
                    <a:srgbClr val="0D0D0D"/>
                  </a:solidFill>
                  <a:latin typeface="Arial"/>
                  <a:ea typeface="Arial"/>
                  <a:cs typeface="Arial"/>
                  <a:sym typeface="Arial"/>
                </a:rPr>
                <a:t>:[March 29, 2025]</a:t>
              </a:r>
            </a:p>
          </p:txBody>
        </p:sp>
      </p:grpSp>
      <p:sp>
        <p:nvSpPr>
          <p:cNvPr id="15" name="Freeform 15"/>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6" name="TextBox 16"/>
          <p:cNvSpPr txBox="1"/>
          <p:nvPr/>
        </p:nvSpPr>
        <p:spPr>
          <a:xfrm>
            <a:off x="16461284" y="9405088"/>
            <a:ext cx="798016" cy="647065"/>
          </a:xfrm>
          <a:prstGeom prst="rect">
            <a:avLst/>
          </a:prstGeom>
        </p:spPr>
        <p:txBody>
          <a:bodyPr lIns="0" tIns="0" rIns="0" bIns="0" rtlCol="0" anchor="t">
            <a:spAutoFit/>
          </a:bodyPr>
          <a:lstStyle/>
          <a:p>
            <a:pPr algn="ctr">
              <a:lnSpc>
                <a:spcPts val="4759"/>
              </a:lnSpc>
            </a:pPr>
            <a:r>
              <a:rPr lang="en-US" sz="3399">
                <a:solidFill>
                  <a:srgbClr val="FFFFFF"/>
                </a:solidFill>
                <a:latin typeface="Arial"/>
                <a:ea typeface="Arial"/>
                <a:cs typeface="Arial"/>
                <a:sym typeface="Arial"/>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9" name="Group 9"/>
          <p:cNvGrpSpPr/>
          <p:nvPr/>
        </p:nvGrpSpPr>
        <p:grpSpPr>
          <a:xfrm>
            <a:off x="1257300" y="9534525"/>
            <a:ext cx="4114800" cy="547688"/>
            <a:chOff x="0" y="0"/>
            <a:chExt cx="5486400" cy="730250"/>
          </a:xfrm>
        </p:grpSpPr>
        <p:sp>
          <p:nvSpPr>
            <p:cNvPr id="10" name="Freeform 10"/>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11" name="TextBox 11"/>
            <p:cNvSpPr txBox="1"/>
            <p:nvPr/>
          </p:nvSpPr>
          <p:spPr>
            <a:xfrm>
              <a:off x="0" y="-38100"/>
              <a:ext cx="5486400" cy="768350"/>
            </a:xfrm>
            <a:prstGeom prst="rect">
              <a:avLst/>
            </a:prstGeom>
          </p:spPr>
          <p:txBody>
            <a:bodyPr lIns="0" tIns="0" rIns="0" bIns="0" rtlCol="0" anchor="ctr"/>
            <a:lstStyle/>
            <a:p>
              <a:pPr algn="ctr">
                <a:lnSpc>
                  <a:spcPts val="2879"/>
                </a:lnSpc>
              </a:pPr>
              <a:endParaRPr/>
            </a:p>
          </p:txBody>
        </p:sp>
      </p:grpSp>
      <p:grpSp>
        <p:nvGrpSpPr>
          <p:cNvPr id="12" name="Group 12"/>
          <p:cNvGrpSpPr/>
          <p:nvPr/>
        </p:nvGrpSpPr>
        <p:grpSpPr>
          <a:xfrm>
            <a:off x="7244936" y="1451958"/>
            <a:ext cx="3798128" cy="917573"/>
            <a:chOff x="0" y="0"/>
            <a:chExt cx="5064170" cy="1223431"/>
          </a:xfrm>
        </p:grpSpPr>
        <p:sp>
          <p:nvSpPr>
            <p:cNvPr id="13" name="Freeform 13"/>
            <p:cNvSpPr/>
            <p:nvPr/>
          </p:nvSpPr>
          <p:spPr>
            <a:xfrm>
              <a:off x="0" y="0"/>
              <a:ext cx="5064170" cy="1223431"/>
            </a:xfrm>
            <a:custGeom>
              <a:avLst/>
              <a:gdLst/>
              <a:ahLst/>
              <a:cxnLst/>
              <a:rect l="l" t="t" r="r" b="b"/>
              <a:pathLst>
                <a:path w="5064170" h="1223431">
                  <a:moveTo>
                    <a:pt x="0" y="0"/>
                  </a:moveTo>
                  <a:lnTo>
                    <a:pt x="5064170" y="0"/>
                  </a:lnTo>
                  <a:lnTo>
                    <a:pt x="5064170" y="1223431"/>
                  </a:lnTo>
                  <a:lnTo>
                    <a:pt x="0" y="1223431"/>
                  </a:lnTo>
                  <a:close/>
                </a:path>
              </a:pathLst>
            </a:custGeom>
            <a:solidFill>
              <a:srgbClr val="000000">
                <a:alpha val="0"/>
              </a:srgbClr>
            </a:solidFill>
          </p:spPr>
        </p:sp>
        <p:sp>
          <p:nvSpPr>
            <p:cNvPr id="14" name="TextBox 14"/>
            <p:cNvSpPr txBox="1"/>
            <p:nvPr/>
          </p:nvSpPr>
          <p:spPr>
            <a:xfrm>
              <a:off x="0" y="-38100"/>
              <a:ext cx="5064170" cy="1261531"/>
            </a:xfrm>
            <a:prstGeom prst="rect">
              <a:avLst/>
            </a:prstGeom>
          </p:spPr>
          <p:txBody>
            <a:bodyPr lIns="0" tIns="0" rIns="0" bIns="0" rtlCol="0" anchor="t"/>
            <a:lstStyle/>
            <a:p>
              <a:pPr algn="l">
                <a:lnSpc>
                  <a:spcPts val="5399"/>
                </a:lnSpc>
              </a:pPr>
              <a:endParaRPr/>
            </a:p>
          </p:txBody>
        </p:sp>
      </p:grpSp>
      <p:grpSp>
        <p:nvGrpSpPr>
          <p:cNvPr id="15" name="Group 15"/>
          <p:cNvGrpSpPr/>
          <p:nvPr/>
        </p:nvGrpSpPr>
        <p:grpSpPr>
          <a:xfrm>
            <a:off x="1070378" y="2254410"/>
            <a:ext cx="16188922" cy="7035640"/>
            <a:chOff x="0" y="0"/>
            <a:chExt cx="21585229" cy="9380853"/>
          </a:xfrm>
        </p:grpSpPr>
        <p:sp>
          <p:nvSpPr>
            <p:cNvPr id="16" name="Freeform 16"/>
            <p:cNvSpPr/>
            <p:nvPr/>
          </p:nvSpPr>
          <p:spPr>
            <a:xfrm>
              <a:off x="0" y="0"/>
              <a:ext cx="21585230" cy="9380853"/>
            </a:xfrm>
            <a:custGeom>
              <a:avLst/>
              <a:gdLst/>
              <a:ahLst/>
              <a:cxnLst/>
              <a:rect l="l" t="t" r="r" b="b"/>
              <a:pathLst>
                <a:path w="21585230" h="9380853">
                  <a:moveTo>
                    <a:pt x="0" y="0"/>
                  </a:moveTo>
                  <a:lnTo>
                    <a:pt x="21585230" y="0"/>
                  </a:lnTo>
                  <a:lnTo>
                    <a:pt x="21585230" y="9380853"/>
                  </a:lnTo>
                  <a:lnTo>
                    <a:pt x="0" y="9380853"/>
                  </a:lnTo>
                  <a:close/>
                </a:path>
              </a:pathLst>
            </a:custGeom>
            <a:solidFill>
              <a:srgbClr val="000000">
                <a:alpha val="0"/>
              </a:srgbClr>
            </a:solidFill>
          </p:spPr>
        </p:sp>
        <p:sp>
          <p:nvSpPr>
            <p:cNvPr id="17" name="TextBox 17"/>
            <p:cNvSpPr txBox="1"/>
            <p:nvPr/>
          </p:nvSpPr>
          <p:spPr>
            <a:xfrm>
              <a:off x="0" y="9525"/>
              <a:ext cx="21585229" cy="9371328"/>
            </a:xfrm>
            <a:prstGeom prst="rect">
              <a:avLst/>
            </a:prstGeom>
          </p:spPr>
          <p:txBody>
            <a:bodyPr lIns="0" tIns="0" rIns="0" bIns="0" rtlCol="0" anchor="t"/>
            <a:lstStyle/>
            <a:p>
              <a:pPr marL="798284" lvl="1" indent="-399142" algn="l">
                <a:lnSpc>
                  <a:spcPts val="3549"/>
                </a:lnSpc>
                <a:buFont typeface="Arial"/>
                <a:buChar char="•"/>
              </a:pPr>
              <a:r>
                <a:rPr lang="en-US" sz="3697" b="1">
                  <a:solidFill>
                    <a:srgbClr val="0D0D0D"/>
                  </a:solidFill>
                  <a:latin typeface="Arial Bold"/>
                  <a:ea typeface="Arial Bold"/>
                  <a:cs typeface="Arial Bold"/>
                  <a:sym typeface="Arial Bold"/>
                </a:rPr>
                <a:t>Brief Description of the Problem:</a:t>
              </a:r>
            </a:p>
            <a:p>
              <a:pPr algn="l">
                <a:lnSpc>
                  <a:spcPts val="3357"/>
                </a:lnSpc>
              </a:pPr>
              <a:endParaRPr lang="en-US" sz="3697" b="1">
                <a:solidFill>
                  <a:srgbClr val="0D0D0D"/>
                </a:solidFill>
                <a:latin typeface="Arial Bold"/>
                <a:ea typeface="Arial Bold"/>
                <a:cs typeface="Arial Bold"/>
                <a:sym typeface="Arial Bold"/>
              </a:endParaRPr>
            </a:p>
            <a:p>
              <a:pPr algn="l">
                <a:lnSpc>
                  <a:spcPts val="3357"/>
                </a:lnSpc>
              </a:pPr>
              <a:endParaRPr lang="en-US" sz="3697" b="1">
                <a:solidFill>
                  <a:srgbClr val="0D0D0D"/>
                </a:solidFill>
                <a:latin typeface="Arial Bold"/>
                <a:ea typeface="Arial Bold"/>
                <a:cs typeface="Arial Bold"/>
                <a:sym typeface="Arial Bold"/>
              </a:endParaRPr>
            </a:p>
            <a:p>
              <a:pPr algn="l">
                <a:lnSpc>
                  <a:spcPts val="959"/>
                </a:lnSpc>
              </a:pPr>
              <a:endParaRPr lang="en-US" sz="3697" b="1">
                <a:solidFill>
                  <a:srgbClr val="0D0D0D"/>
                </a:solidFill>
                <a:latin typeface="Arial Bold"/>
                <a:ea typeface="Arial Bold"/>
                <a:cs typeface="Arial Bold"/>
                <a:sym typeface="Arial Bold"/>
              </a:endParaRPr>
            </a:p>
            <a:p>
              <a:pPr algn="l">
                <a:lnSpc>
                  <a:spcPts val="2781"/>
                </a:lnSpc>
              </a:pPr>
              <a:endParaRPr lang="en-US" sz="3697" b="1">
                <a:solidFill>
                  <a:srgbClr val="0D0D0D"/>
                </a:solidFill>
                <a:latin typeface="Arial Bold"/>
                <a:ea typeface="Arial Bold"/>
                <a:cs typeface="Arial Bold"/>
                <a:sym typeface="Arial Bold"/>
              </a:endParaRPr>
            </a:p>
            <a:p>
              <a:pPr algn="l">
                <a:lnSpc>
                  <a:spcPts val="2685"/>
                </a:lnSpc>
              </a:pPr>
              <a:endParaRPr lang="en-US" sz="3697" b="1">
                <a:solidFill>
                  <a:srgbClr val="0D0D0D"/>
                </a:solidFill>
                <a:latin typeface="Arial Bold"/>
                <a:ea typeface="Arial Bold"/>
                <a:cs typeface="Arial Bold"/>
                <a:sym typeface="Arial Bold"/>
              </a:endParaRPr>
            </a:p>
            <a:p>
              <a:pPr algn="l">
                <a:lnSpc>
                  <a:spcPts val="2685"/>
                </a:lnSpc>
              </a:pPr>
              <a:endParaRPr lang="en-US" sz="3697" b="1">
                <a:solidFill>
                  <a:srgbClr val="0D0D0D"/>
                </a:solidFill>
                <a:latin typeface="Arial Bold"/>
                <a:ea typeface="Arial Bold"/>
                <a:cs typeface="Arial Bold"/>
                <a:sym typeface="Arial Bold"/>
              </a:endParaRPr>
            </a:p>
            <a:p>
              <a:pPr algn="l">
                <a:lnSpc>
                  <a:spcPts val="381"/>
                </a:lnSpc>
              </a:pPr>
              <a:endParaRPr lang="en-US" sz="3697" b="1">
                <a:solidFill>
                  <a:srgbClr val="0D0D0D"/>
                </a:solidFill>
                <a:latin typeface="Arial Bold"/>
                <a:ea typeface="Arial Bold"/>
                <a:cs typeface="Arial Bold"/>
                <a:sym typeface="Arial Bold"/>
              </a:endParaRPr>
            </a:p>
            <a:p>
              <a:pPr algn="l">
                <a:lnSpc>
                  <a:spcPts val="1053"/>
                </a:lnSpc>
              </a:pPr>
              <a:endParaRPr lang="en-US" sz="3697" b="1">
                <a:solidFill>
                  <a:srgbClr val="0D0D0D"/>
                </a:solidFill>
                <a:latin typeface="Arial Bold"/>
                <a:ea typeface="Arial Bold"/>
                <a:cs typeface="Arial Bold"/>
                <a:sym typeface="Arial Bold"/>
              </a:endParaRPr>
            </a:p>
            <a:p>
              <a:pPr marL="798284" lvl="1" indent="-399142" algn="l">
                <a:lnSpc>
                  <a:spcPts val="3549"/>
                </a:lnSpc>
                <a:buFont typeface="Arial"/>
                <a:buChar char="•"/>
              </a:pPr>
              <a:r>
                <a:rPr lang="en-US" sz="3697" b="1">
                  <a:solidFill>
                    <a:srgbClr val="0D0D0D"/>
                  </a:solidFill>
                  <a:latin typeface="Arial Bold"/>
                  <a:ea typeface="Arial Bold"/>
                  <a:cs typeface="Arial Bold"/>
                  <a:sym typeface="Arial Bold"/>
                </a:rPr>
                <a:t>Overview of what we did:</a:t>
              </a:r>
            </a:p>
            <a:p>
              <a:pPr algn="l">
                <a:lnSpc>
                  <a:spcPts val="3357"/>
                </a:lnSpc>
              </a:pPr>
              <a:endParaRPr lang="en-US" sz="3697" b="1">
                <a:solidFill>
                  <a:srgbClr val="0D0D0D"/>
                </a:solidFill>
                <a:latin typeface="Arial Bold"/>
                <a:ea typeface="Arial Bold"/>
                <a:cs typeface="Arial Bold"/>
                <a:sym typeface="Arial Bold"/>
              </a:endParaRPr>
            </a:p>
            <a:p>
              <a:pPr algn="l">
                <a:lnSpc>
                  <a:spcPts val="959"/>
                </a:lnSpc>
              </a:pPr>
              <a:endParaRPr lang="en-US" sz="3697" b="1">
                <a:solidFill>
                  <a:srgbClr val="0D0D0D"/>
                </a:solidFill>
                <a:latin typeface="Arial Bold"/>
                <a:ea typeface="Arial Bold"/>
                <a:cs typeface="Arial Bold"/>
                <a:sym typeface="Arial Bold"/>
              </a:endParaRPr>
            </a:p>
            <a:p>
              <a:pPr algn="l">
                <a:lnSpc>
                  <a:spcPts val="2205"/>
                </a:lnSpc>
              </a:pPr>
              <a:endParaRPr lang="en-US" sz="3697" b="1">
                <a:solidFill>
                  <a:srgbClr val="0D0D0D"/>
                </a:solidFill>
                <a:latin typeface="Arial Bold"/>
                <a:ea typeface="Arial Bold"/>
                <a:cs typeface="Arial Bold"/>
                <a:sym typeface="Arial Bold"/>
              </a:endParaRPr>
            </a:p>
            <a:p>
              <a:pPr algn="l">
                <a:lnSpc>
                  <a:spcPts val="2781"/>
                </a:lnSpc>
              </a:pPr>
              <a:endParaRPr lang="en-US" sz="3697" b="1">
                <a:solidFill>
                  <a:srgbClr val="0D0D0D"/>
                </a:solidFill>
                <a:latin typeface="Arial Bold"/>
                <a:ea typeface="Arial Bold"/>
                <a:cs typeface="Arial Bold"/>
                <a:sym typeface="Arial Bold"/>
              </a:endParaRPr>
            </a:p>
            <a:p>
              <a:pPr algn="l">
                <a:lnSpc>
                  <a:spcPts val="2781"/>
                </a:lnSpc>
              </a:pPr>
              <a:endParaRPr lang="en-US" sz="3697" b="1">
                <a:solidFill>
                  <a:srgbClr val="0D0D0D"/>
                </a:solidFill>
                <a:latin typeface="Arial Bold"/>
                <a:ea typeface="Arial Bold"/>
                <a:cs typeface="Arial Bold"/>
                <a:sym typeface="Arial Bold"/>
              </a:endParaRPr>
            </a:p>
            <a:p>
              <a:pPr algn="l">
                <a:lnSpc>
                  <a:spcPts val="93"/>
                </a:lnSpc>
              </a:pPr>
              <a:endParaRPr lang="en-US" sz="3697" b="1">
                <a:solidFill>
                  <a:srgbClr val="0D0D0D"/>
                </a:solidFill>
                <a:latin typeface="Arial Bold"/>
                <a:ea typeface="Arial Bold"/>
                <a:cs typeface="Arial Bold"/>
                <a:sym typeface="Arial Bold"/>
              </a:endParaRPr>
            </a:p>
            <a:p>
              <a:pPr algn="l">
                <a:lnSpc>
                  <a:spcPts val="2781"/>
                </a:lnSpc>
              </a:pPr>
              <a:endParaRPr lang="en-US" sz="3697" b="1">
                <a:solidFill>
                  <a:srgbClr val="0D0D0D"/>
                </a:solidFill>
                <a:latin typeface="Arial Bold"/>
                <a:ea typeface="Arial Bold"/>
                <a:cs typeface="Arial Bold"/>
                <a:sym typeface="Arial Bold"/>
              </a:endParaRPr>
            </a:p>
            <a:p>
              <a:pPr marL="776694" lvl="1" indent="-388347" algn="l">
                <a:lnSpc>
                  <a:spcPts val="3453"/>
                </a:lnSpc>
                <a:buFont typeface="Arial"/>
                <a:buChar char="•"/>
              </a:pPr>
              <a:r>
                <a:rPr lang="en-US" sz="3597" b="1">
                  <a:solidFill>
                    <a:srgbClr val="0D0D0D"/>
                  </a:solidFill>
                  <a:latin typeface="Arial Bold"/>
                  <a:ea typeface="Arial Bold"/>
                  <a:cs typeface="Arial Bold"/>
                  <a:sym typeface="Arial Bold"/>
                </a:rPr>
                <a:t>Unique Value Proposition:</a:t>
              </a:r>
            </a:p>
            <a:p>
              <a:pPr algn="l">
                <a:lnSpc>
                  <a:spcPts val="1151"/>
                </a:lnSpc>
              </a:pPr>
              <a:endParaRPr lang="en-US" sz="3597" b="1">
                <a:solidFill>
                  <a:srgbClr val="0D0D0D"/>
                </a:solidFill>
                <a:latin typeface="Arial Bold"/>
                <a:ea typeface="Arial Bold"/>
                <a:cs typeface="Arial Bold"/>
                <a:sym typeface="Arial Bold"/>
              </a:endParaRPr>
            </a:p>
            <a:p>
              <a:pPr algn="l">
                <a:lnSpc>
                  <a:spcPts val="2781"/>
                </a:lnSpc>
              </a:pPr>
              <a:r>
                <a:rPr lang="en-US" sz="2897">
                  <a:solidFill>
                    <a:srgbClr val="0D0D0D"/>
                  </a:solidFill>
                  <a:latin typeface="Arial"/>
                  <a:ea typeface="Arial"/>
                  <a:cs typeface="Arial"/>
                  <a:sym typeface="Arial"/>
                </a:rPr>
                <a:t>      - Fast and detailed analysis of sales data with interactive visuals.</a:t>
              </a:r>
            </a:p>
            <a:p>
              <a:pPr algn="l">
                <a:lnSpc>
                  <a:spcPts val="2781"/>
                </a:lnSpc>
              </a:pPr>
              <a:r>
                <a:rPr lang="en-US" sz="2897">
                  <a:solidFill>
                    <a:srgbClr val="0D0D0D"/>
                  </a:solidFill>
                  <a:latin typeface="Arial"/>
                  <a:ea typeface="Arial"/>
                  <a:cs typeface="Arial"/>
                  <a:sym typeface="Arial"/>
                </a:rPr>
                <a:t>      - Easy identification of top-performing products and regions.</a:t>
              </a:r>
            </a:p>
            <a:p>
              <a:pPr algn="l">
                <a:lnSpc>
                  <a:spcPts val="2781"/>
                </a:lnSpc>
              </a:pPr>
              <a:r>
                <a:rPr lang="en-US" sz="2897">
                  <a:solidFill>
                    <a:srgbClr val="0D0D0D"/>
                  </a:solidFill>
                  <a:latin typeface="Arial"/>
                  <a:ea typeface="Arial"/>
                  <a:cs typeface="Arial"/>
                  <a:sym typeface="Arial"/>
                </a:rPr>
                <a:t>      - Data-driven insights to improve performance and boost sales.</a:t>
              </a:r>
            </a:p>
          </p:txBody>
        </p:sp>
      </p:grpSp>
      <p:sp>
        <p:nvSpPr>
          <p:cNvPr id="18" name="Freeform 18"/>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9" name="TextBox 19"/>
          <p:cNvSpPr txBox="1"/>
          <p:nvPr/>
        </p:nvSpPr>
        <p:spPr>
          <a:xfrm>
            <a:off x="2043408" y="9589294"/>
            <a:ext cx="2542585" cy="400050"/>
          </a:xfrm>
          <a:prstGeom prst="rect">
            <a:avLst/>
          </a:prstGeom>
        </p:spPr>
        <p:txBody>
          <a:bodyPr lIns="0" tIns="0" rIns="0" bIns="0" rtlCol="0" anchor="t">
            <a:spAutoFit/>
          </a:bodyPr>
          <a:lstStyle/>
          <a:p>
            <a:pPr algn="ctr">
              <a:lnSpc>
                <a:spcPts val="2879"/>
              </a:lnSpc>
              <a:spcBef>
                <a:spcPct val="0"/>
              </a:spcBef>
            </a:pPr>
            <a:r>
              <a:rPr lang="en-US" sz="2400" b="1">
                <a:solidFill>
                  <a:srgbClr val="FFFFFF"/>
                </a:solidFill>
                <a:latin typeface="Calibri (MS) Bold"/>
                <a:ea typeface="Calibri (MS) Bold"/>
                <a:cs typeface="Calibri (MS) Bold"/>
                <a:sym typeface="Calibri (MS) Bold"/>
              </a:rPr>
              <a:t>March 29, 2025</a:t>
            </a:r>
          </a:p>
        </p:txBody>
      </p:sp>
      <p:sp>
        <p:nvSpPr>
          <p:cNvPr id="20" name="TextBox 20"/>
          <p:cNvSpPr txBox="1"/>
          <p:nvPr/>
        </p:nvSpPr>
        <p:spPr>
          <a:xfrm>
            <a:off x="7170567" y="951894"/>
            <a:ext cx="4362387" cy="975361"/>
          </a:xfrm>
          <a:prstGeom prst="rect">
            <a:avLst/>
          </a:prstGeom>
        </p:spPr>
        <p:txBody>
          <a:bodyPr lIns="0" tIns="0" rIns="0" bIns="0" rtlCol="0" anchor="t">
            <a:spAutoFit/>
          </a:bodyPr>
          <a:lstStyle/>
          <a:p>
            <a:pPr algn="ctr">
              <a:lnSpc>
                <a:spcPts val="7139"/>
              </a:lnSpc>
            </a:pPr>
            <a:r>
              <a:rPr lang="en-US" sz="5099" b="1">
                <a:solidFill>
                  <a:srgbClr val="1869A6"/>
                </a:solidFill>
                <a:latin typeface="Arial Bold"/>
                <a:ea typeface="Arial Bold"/>
                <a:cs typeface="Arial Bold"/>
                <a:sym typeface="Arial Bold"/>
              </a:rPr>
              <a:t>Project Idea</a:t>
            </a:r>
          </a:p>
        </p:txBody>
      </p:sp>
      <p:sp>
        <p:nvSpPr>
          <p:cNvPr id="21" name="TextBox 21"/>
          <p:cNvSpPr txBox="1"/>
          <p:nvPr/>
        </p:nvSpPr>
        <p:spPr>
          <a:xfrm>
            <a:off x="1909422" y="2874496"/>
            <a:ext cx="14884677" cy="1464945"/>
          </a:xfrm>
          <a:prstGeom prst="rect">
            <a:avLst/>
          </a:prstGeom>
        </p:spPr>
        <p:txBody>
          <a:bodyPr lIns="0" tIns="0" rIns="0" bIns="0" rtlCol="0" anchor="t">
            <a:spAutoFit/>
          </a:bodyPr>
          <a:lstStyle/>
          <a:p>
            <a:pPr algn="l">
              <a:lnSpc>
                <a:spcPts val="3779"/>
              </a:lnSpc>
            </a:pPr>
            <a:r>
              <a:rPr lang="en-US" sz="2699">
                <a:solidFill>
                  <a:srgbClr val="000000"/>
                </a:solidFill>
                <a:latin typeface="Arial"/>
                <a:ea typeface="Arial"/>
                <a:cs typeface="Arial"/>
                <a:sym typeface="Arial"/>
              </a:rPr>
              <a:t> Superstore struggles with inefficiencies in sales performance, shipping delays, and regional variations, leading to potential revenue losses ($4,600 estimated cost from shipping delays across 100 orders). The dataset requires detailed analysis to uncover trends and optimize operations.</a:t>
            </a:r>
          </a:p>
        </p:txBody>
      </p:sp>
      <p:sp>
        <p:nvSpPr>
          <p:cNvPr id="22" name="TextBox 22"/>
          <p:cNvSpPr txBox="1"/>
          <p:nvPr/>
        </p:nvSpPr>
        <p:spPr>
          <a:xfrm>
            <a:off x="1727929" y="5415118"/>
            <a:ext cx="14567334" cy="1464945"/>
          </a:xfrm>
          <a:prstGeom prst="rect">
            <a:avLst/>
          </a:prstGeom>
        </p:spPr>
        <p:txBody>
          <a:bodyPr lIns="0" tIns="0" rIns="0" bIns="0" rtlCol="0" anchor="t">
            <a:spAutoFit/>
          </a:bodyPr>
          <a:lstStyle/>
          <a:p>
            <a:pPr algn="l">
              <a:lnSpc>
                <a:spcPts val="3780"/>
              </a:lnSpc>
            </a:pPr>
            <a:r>
              <a:rPr lang="en-US" sz="2700">
                <a:solidFill>
                  <a:srgbClr val="000000"/>
                </a:solidFill>
                <a:latin typeface="Arial"/>
                <a:ea typeface="Arial"/>
                <a:cs typeface="Arial"/>
                <a:sym typeface="Arial"/>
              </a:rPr>
              <a:t>A Power BI-based analysis was conducted to clean, model, and visualize the Superstore dataset. Two dashboards (Strategic and Analytic) provide insights into sales trends, customer behavior, shipping efficiency, and regional performance to support data-driven decisions.</a:t>
            </a:r>
          </a:p>
        </p:txBody>
      </p:sp>
      <p:sp>
        <p:nvSpPr>
          <p:cNvPr id="23" name="TextBox 23"/>
          <p:cNvSpPr txBox="1"/>
          <p:nvPr/>
        </p:nvSpPr>
        <p:spPr>
          <a:xfrm>
            <a:off x="16673994" y="9435147"/>
            <a:ext cx="240209" cy="647065"/>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r="-17"/>
            </a:stretch>
          </a:blipFill>
        </p:spPr>
      </p:sp>
      <p:sp>
        <p:nvSpPr>
          <p:cNvPr id="3" name="Freeform 3"/>
          <p:cNvSpPr/>
          <p:nvPr/>
        </p:nvSpPr>
        <p:spPr>
          <a:xfrm>
            <a:off x="16067268" y="495320"/>
            <a:ext cx="1926864" cy="956639"/>
          </a:xfrm>
          <a:custGeom>
            <a:avLst/>
            <a:gdLst/>
            <a:ahLst/>
            <a:cxnLst/>
            <a:rect l="l" t="t" r="r" b="b"/>
            <a:pathLst>
              <a:path w="1926864" h="956639">
                <a:moveTo>
                  <a:pt x="0" y="0"/>
                </a:moveTo>
                <a:lnTo>
                  <a:pt x="1926864" y="0"/>
                </a:lnTo>
                <a:lnTo>
                  <a:pt x="1926864" y="956638"/>
                </a:lnTo>
                <a:lnTo>
                  <a:pt x="0" y="956638"/>
                </a:lnTo>
                <a:lnTo>
                  <a:pt x="0" y="0"/>
                </a:lnTo>
                <a:close/>
              </a:path>
            </a:pathLst>
          </a:custGeom>
          <a:blipFill>
            <a:blip r:embed="rId4"/>
            <a:stretch>
              <a:fillRect/>
            </a:stretch>
          </a:blipFill>
        </p:spPr>
      </p:sp>
      <p:grpSp>
        <p:nvGrpSpPr>
          <p:cNvPr id="4" name="Group 4"/>
          <p:cNvGrpSpPr/>
          <p:nvPr/>
        </p:nvGrpSpPr>
        <p:grpSpPr>
          <a:xfrm>
            <a:off x="1257300" y="9508378"/>
            <a:ext cx="4114800" cy="573834"/>
            <a:chOff x="0" y="0"/>
            <a:chExt cx="5486400" cy="765112"/>
          </a:xfrm>
        </p:grpSpPr>
        <p:sp>
          <p:nvSpPr>
            <p:cNvPr id="5" name="Freeform 5"/>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6" name="Freeform 6"/>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5"/>
            <a:stretch>
              <a:fillRect b="-2"/>
            </a:stretch>
          </a:blipFill>
        </p:spPr>
      </p:sp>
      <p:grpSp>
        <p:nvGrpSpPr>
          <p:cNvPr id="7" name="Group 7"/>
          <p:cNvGrpSpPr/>
          <p:nvPr/>
        </p:nvGrpSpPr>
        <p:grpSpPr>
          <a:xfrm>
            <a:off x="16461284" y="9516022"/>
            <a:ext cx="699135" cy="647885"/>
            <a:chOff x="0" y="0"/>
            <a:chExt cx="932180" cy="863846"/>
          </a:xfrm>
        </p:grpSpPr>
        <p:sp>
          <p:nvSpPr>
            <p:cNvPr id="8" name="Freeform 8"/>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9" name="Group 9"/>
          <p:cNvGrpSpPr/>
          <p:nvPr/>
        </p:nvGrpSpPr>
        <p:grpSpPr>
          <a:xfrm>
            <a:off x="1357174" y="2917895"/>
            <a:ext cx="15573652" cy="4425302"/>
            <a:chOff x="0" y="0"/>
            <a:chExt cx="20764870" cy="5900403"/>
          </a:xfrm>
        </p:grpSpPr>
        <p:sp>
          <p:nvSpPr>
            <p:cNvPr id="10" name="Freeform 10"/>
            <p:cNvSpPr/>
            <p:nvPr/>
          </p:nvSpPr>
          <p:spPr>
            <a:xfrm>
              <a:off x="0" y="0"/>
              <a:ext cx="20764871" cy="5900402"/>
            </a:xfrm>
            <a:custGeom>
              <a:avLst/>
              <a:gdLst/>
              <a:ahLst/>
              <a:cxnLst/>
              <a:rect l="l" t="t" r="r" b="b"/>
              <a:pathLst>
                <a:path w="20764871" h="5900402">
                  <a:moveTo>
                    <a:pt x="0" y="0"/>
                  </a:moveTo>
                  <a:lnTo>
                    <a:pt x="20764871" y="0"/>
                  </a:lnTo>
                  <a:lnTo>
                    <a:pt x="20764871" y="5900402"/>
                  </a:lnTo>
                  <a:lnTo>
                    <a:pt x="0" y="5900402"/>
                  </a:lnTo>
                  <a:close/>
                </a:path>
              </a:pathLst>
            </a:custGeom>
            <a:solidFill>
              <a:srgbClr val="000000">
                <a:alpha val="0"/>
              </a:srgbClr>
            </a:solidFill>
          </p:spPr>
        </p:sp>
        <p:sp>
          <p:nvSpPr>
            <p:cNvPr id="11" name="TextBox 11"/>
            <p:cNvSpPr txBox="1"/>
            <p:nvPr/>
          </p:nvSpPr>
          <p:spPr>
            <a:xfrm>
              <a:off x="0" y="38100"/>
              <a:ext cx="20764870" cy="5862303"/>
            </a:xfrm>
            <a:prstGeom prst="rect">
              <a:avLst/>
            </a:prstGeom>
          </p:spPr>
          <p:txBody>
            <a:bodyPr lIns="0" tIns="0" rIns="0" bIns="0" rtlCol="0" anchor="t"/>
            <a:lstStyle/>
            <a:p>
              <a:pPr marL="863052" lvl="1" indent="-431526" algn="l">
                <a:lnSpc>
                  <a:spcPts val="3453"/>
                </a:lnSpc>
                <a:buFont typeface="Arial"/>
                <a:buChar char="•"/>
              </a:pPr>
              <a:r>
                <a:rPr lang="en-US" sz="3997" b="1">
                  <a:solidFill>
                    <a:srgbClr val="000000"/>
                  </a:solidFill>
                  <a:latin typeface="Calibri (MS) Bold"/>
                  <a:ea typeface="Calibri (MS) Bold"/>
                  <a:cs typeface="Calibri (MS) Bold"/>
                  <a:sym typeface="Calibri (MS) Bold"/>
                </a:rPr>
                <a:t> Visual Representation of User Interface:</a:t>
              </a:r>
            </a:p>
            <a:p>
              <a:pPr algn="l">
                <a:lnSpc>
                  <a:spcPts val="863"/>
                </a:lnSpc>
              </a:pPr>
              <a:endParaRPr lang="en-US" sz="3997" b="1">
                <a:solidFill>
                  <a:srgbClr val="000000"/>
                </a:solidFill>
                <a:latin typeface="Calibri (MS) Bold"/>
                <a:ea typeface="Calibri (MS) Bold"/>
                <a:cs typeface="Calibri (MS) Bold"/>
                <a:sym typeface="Calibri (MS) Bold"/>
              </a:endParaRPr>
            </a:p>
            <a:p>
              <a:pPr algn="l">
                <a:lnSpc>
                  <a:spcPts val="3367"/>
                </a:lnSpc>
              </a:pPr>
              <a:r>
                <a:rPr lang="en-US" sz="3897" b="1">
                  <a:solidFill>
                    <a:srgbClr val="000000"/>
                  </a:solidFill>
                  <a:latin typeface="Calibri (MS) Bold"/>
                  <a:ea typeface="Calibri (MS) Bold"/>
                  <a:cs typeface="Calibri (MS) Bold"/>
                  <a:sym typeface="Calibri (MS) Bold"/>
                </a:rPr>
                <a:t>     - </a:t>
              </a:r>
              <a:r>
                <a:rPr lang="en-US" sz="3897">
                  <a:solidFill>
                    <a:srgbClr val="000000"/>
                  </a:solidFill>
                  <a:latin typeface="Calibri (MS)"/>
                  <a:ea typeface="Calibri (MS)"/>
                  <a:cs typeface="Calibri (MS)"/>
                  <a:sym typeface="Calibri (MS)"/>
                </a:rPr>
                <a:t>The dashboards provided showcase the main user interfaces:</a:t>
              </a:r>
            </a:p>
            <a:p>
              <a:pPr algn="l">
                <a:lnSpc>
                  <a:spcPts val="1725"/>
                </a:lnSpc>
              </a:pPr>
              <a:endParaRPr lang="en-US" sz="3897">
                <a:solidFill>
                  <a:srgbClr val="000000"/>
                </a:solidFill>
                <a:latin typeface="Calibri (MS)"/>
                <a:ea typeface="Calibri (MS)"/>
                <a:cs typeface="Calibri (MS)"/>
                <a:sym typeface="Calibri (MS)"/>
              </a:endParaRPr>
            </a:p>
            <a:p>
              <a:pPr marL="798284" lvl="1" indent="-399142" algn="l">
                <a:lnSpc>
                  <a:spcPts val="3194"/>
                </a:lnSpc>
                <a:buAutoNum type="arabicPeriod"/>
              </a:pPr>
              <a:r>
                <a:rPr lang="en-US" sz="3697" b="1">
                  <a:solidFill>
                    <a:srgbClr val="000000"/>
                  </a:solidFill>
                  <a:latin typeface="Calibri (MS) Bold"/>
                  <a:ea typeface="Calibri (MS) Bold"/>
                  <a:cs typeface="Calibri (MS) Bold"/>
                  <a:sym typeface="Calibri (MS) Bold"/>
                </a:rPr>
                <a:t> Strategic Dashboard:</a:t>
              </a:r>
            </a:p>
            <a:p>
              <a:pPr algn="l">
                <a:lnSpc>
                  <a:spcPts val="3194"/>
                </a:lnSpc>
              </a:pPr>
              <a:endParaRPr lang="en-US" sz="3697" b="1">
                <a:solidFill>
                  <a:srgbClr val="000000"/>
                </a:solidFill>
                <a:latin typeface="Calibri (MS) Bold"/>
                <a:ea typeface="Calibri (MS) Bold"/>
                <a:cs typeface="Calibri (MS) Bold"/>
                <a:sym typeface="Calibri (MS) Bold"/>
              </a:endParaRPr>
            </a:p>
            <a:p>
              <a:pPr algn="l">
                <a:lnSpc>
                  <a:spcPts val="3194"/>
                </a:lnSpc>
              </a:pPr>
              <a:endParaRPr lang="en-US" sz="3697" b="1">
                <a:solidFill>
                  <a:srgbClr val="000000"/>
                </a:solidFill>
                <a:latin typeface="Calibri (MS) Bold"/>
                <a:ea typeface="Calibri (MS) Bold"/>
                <a:cs typeface="Calibri (MS) Bold"/>
                <a:sym typeface="Calibri (MS) Bold"/>
              </a:endParaRPr>
            </a:p>
            <a:p>
              <a:pPr algn="l">
                <a:lnSpc>
                  <a:spcPts val="3194"/>
                </a:lnSpc>
              </a:pPr>
              <a:endParaRPr lang="en-US" sz="3697" b="1">
                <a:solidFill>
                  <a:srgbClr val="000000"/>
                </a:solidFill>
                <a:latin typeface="Calibri (MS) Bold"/>
                <a:ea typeface="Calibri (MS) Bold"/>
                <a:cs typeface="Calibri (MS) Bold"/>
                <a:sym typeface="Calibri (MS) Bold"/>
              </a:endParaRPr>
            </a:p>
            <a:p>
              <a:pPr algn="l">
                <a:lnSpc>
                  <a:spcPts val="3194"/>
                </a:lnSpc>
              </a:pPr>
              <a:endParaRPr lang="en-US" sz="3697" b="1">
                <a:solidFill>
                  <a:srgbClr val="000000"/>
                </a:solidFill>
                <a:latin typeface="Calibri (MS) Bold"/>
                <a:ea typeface="Calibri (MS) Bold"/>
                <a:cs typeface="Calibri (MS) Bold"/>
                <a:sym typeface="Calibri (MS) Bold"/>
              </a:endParaRPr>
            </a:p>
            <a:p>
              <a:pPr algn="l">
                <a:lnSpc>
                  <a:spcPts val="3453"/>
                </a:lnSpc>
              </a:pPr>
              <a:endParaRPr lang="en-US" sz="3697" b="1">
                <a:solidFill>
                  <a:srgbClr val="000000"/>
                </a:solidFill>
                <a:latin typeface="Calibri (MS) Bold"/>
                <a:ea typeface="Calibri (MS) Bold"/>
                <a:cs typeface="Calibri (MS) Bold"/>
                <a:sym typeface="Calibri (MS) Bold"/>
              </a:endParaRPr>
            </a:p>
            <a:p>
              <a:pPr algn="l">
                <a:lnSpc>
                  <a:spcPts val="3453"/>
                </a:lnSpc>
              </a:pPr>
              <a:r>
                <a:rPr lang="en-US" sz="3997" b="1">
                  <a:solidFill>
                    <a:srgbClr val="000000"/>
                  </a:solidFill>
                  <a:latin typeface="Calibri (MS) Bold"/>
                  <a:ea typeface="Calibri (MS) Bold"/>
                  <a:cs typeface="Calibri (MS) Bold"/>
                  <a:sym typeface="Calibri (MS) Bold"/>
                </a:rPr>
                <a:t>   </a:t>
              </a:r>
              <a:r>
                <a:rPr lang="en-US" sz="3997">
                  <a:solidFill>
                    <a:srgbClr val="000000"/>
                  </a:solidFill>
                  <a:latin typeface="Calibri (MS)"/>
                  <a:ea typeface="Calibri (MS)"/>
                  <a:cs typeface="Calibri (MS)"/>
                  <a:sym typeface="Calibri (MS)"/>
                </a:rPr>
                <a:t>2. </a:t>
              </a:r>
              <a:r>
                <a:rPr lang="en-US" sz="3997" b="1">
                  <a:solidFill>
                    <a:srgbClr val="000000"/>
                  </a:solidFill>
                  <a:latin typeface="Calibri (MS) Bold"/>
                  <a:ea typeface="Calibri (MS) Bold"/>
                  <a:cs typeface="Calibri (MS) Bold"/>
                  <a:sym typeface="Calibri (MS) Bold"/>
                </a:rPr>
                <a:t>Analytic Dashboard:</a:t>
              </a:r>
            </a:p>
          </p:txBody>
        </p:sp>
      </p:grpSp>
      <p:sp>
        <p:nvSpPr>
          <p:cNvPr id="12" name="Freeform 12"/>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6"/>
            <a:stretch>
              <a:fillRect/>
            </a:stretch>
          </a:blipFill>
        </p:spPr>
      </p:sp>
      <p:sp>
        <p:nvSpPr>
          <p:cNvPr id="13" name="TextBox 13"/>
          <p:cNvSpPr txBox="1"/>
          <p:nvPr/>
        </p:nvSpPr>
        <p:spPr>
          <a:xfrm>
            <a:off x="2228635" y="4658478"/>
            <a:ext cx="14232649" cy="1529080"/>
          </a:xfrm>
          <a:prstGeom prst="rect">
            <a:avLst/>
          </a:prstGeom>
        </p:spPr>
        <p:txBody>
          <a:bodyPr lIns="0" tIns="0" rIns="0" bIns="0" rtlCol="0" anchor="t">
            <a:spAutoFit/>
          </a:bodyPr>
          <a:lstStyle/>
          <a:p>
            <a:pPr algn="l">
              <a:lnSpc>
                <a:spcPts val="3920"/>
              </a:lnSpc>
            </a:pPr>
            <a:r>
              <a:rPr lang="en-US" sz="2800">
                <a:solidFill>
                  <a:srgbClr val="000000"/>
                </a:solidFill>
                <a:latin typeface="Arial"/>
                <a:ea typeface="Arial"/>
                <a:cs typeface="Arial"/>
                <a:sym typeface="Arial"/>
              </a:rPr>
              <a:t>Displays key metrics like total sales ($2.3M), total profit ($286.4K), total orders (9994), total customers (793), and total returns (296). It also includes visualizations such as sales by month, region, category, and state.</a:t>
            </a:r>
          </a:p>
        </p:txBody>
      </p:sp>
      <p:sp>
        <p:nvSpPr>
          <p:cNvPr id="14" name="TextBox 14"/>
          <p:cNvSpPr txBox="1"/>
          <p:nvPr/>
        </p:nvSpPr>
        <p:spPr>
          <a:xfrm>
            <a:off x="1948264" y="7397070"/>
            <a:ext cx="13885701" cy="1529080"/>
          </a:xfrm>
          <a:prstGeom prst="rect">
            <a:avLst/>
          </a:prstGeom>
        </p:spPr>
        <p:txBody>
          <a:bodyPr lIns="0" tIns="0" rIns="0" bIns="0" rtlCol="0" anchor="t">
            <a:spAutoFit/>
          </a:bodyPr>
          <a:lstStyle/>
          <a:p>
            <a:pPr algn="l">
              <a:lnSpc>
                <a:spcPts val="3919"/>
              </a:lnSpc>
            </a:pPr>
            <a:r>
              <a:rPr lang="en-US" sz="2799">
                <a:solidFill>
                  <a:srgbClr val="000000"/>
                </a:solidFill>
                <a:latin typeface="Arial"/>
                <a:ea typeface="Arial"/>
                <a:cs typeface="Arial"/>
                <a:sym typeface="Arial"/>
              </a:rPr>
              <a:t>Focuses on detailed insights like top customers (Brosina Hoffman: $3,473.90), shipping delays by mode ( Standard Class: 4.8 days), and category performance ( Technology: $5,989.50). </a:t>
            </a:r>
          </a:p>
        </p:txBody>
      </p:sp>
      <p:sp>
        <p:nvSpPr>
          <p:cNvPr id="15" name="TextBox 15"/>
          <p:cNvSpPr txBox="1"/>
          <p:nvPr/>
        </p:nvSpPr>
        <p:spPr>
          <a:xfrm>
            <a:off x="6348264" y="1261458"/>
            <a:ext cx="5591473" cy="949326"/>
          </a:xfrm>
          <a:prstGeom prst="rect">
            <a:avLst/>
          </a:prstGeom>
        </p:spPr>
        <p:txBody>
          <a:bodyPr lIns="0" tIns="0" rIns="0" bIns="0" rtlCol="0" anchor="t">
            <a:spAutoFit/>
          </a:bodyPr>
          <a:lstStyle/>
          <a:p>
            <a:pPr algn="ctr">
              <a:lnSpc>
                <a:spcPts val="6999"/>
              </a:lnSpc>
            </a:pPr>
            <a:r>
              <a:rPr lang="en-US" sz="4999" b="1">
                <a:solidFill>
                  <a:srgbClr val="1869A6"/>
                </a:solidFill>
                <a:latin typeface="Arial Bold"/>
                <a:ea typeface="Arial Bold"/>
                <a:cs typeface="Arial Bold"/>
                <a:sym typeface="Arial Bold"/>
              </a:rPr>
              <a:t>Project Wireframe </a:t>
            </a:r>
          </a:p>
        </p:txBody>
      </p:sp>
      <p:sp>
        <p:nvSpPr>
          <p:cNvPr id="16" name="TextBox 16"/>
          <p:cNvSpPr txBox="1"/>
          <p:nvPr/>
        </p:nvSpPr>
        <p:spPr>
          <a:xfrm>
            <a:off x="2308503" y="9542150"/>
            <a:ext cx="2324639" cy="387349"/>
          </a:xfrm>
          <a:prstGeom prst="rect">
            <a:avLst/>
          </a:prstGeom>
        </p:spPr>
        <p:txBody>
          <a:bodyPr lIns="0" tIns="0" rIns="0" bIns="0" rtlCol="0" anchor="t">
            <a:spAutoFit/>
          </a:bodyPr>
          <a:lstStyle/>
          <a:p>
            <a:pPr algn="ctr">
              <a:lnSpc>
                <a:spcPts val="2800"/>
              </a:lnSpc>
              <a:spcBef>
                <a:spcPct val="0"/>
              </a:spcBef>
            </a:pPr>
            <a:r>
              <a:rPr lang="en-US" sz="2000" b="1">
                <a:solidFill>
                  <a:srgbClr val="FFFFFF"/>
                </a:solidFill>
                <a:latin typeface="Arial Bold"/>
                <a:ea typeface="Arial Bold"/>
                <a:cs typeface="Arial Bold"/>
                <a:sym typeface="Arial Bold"/>
              </a:rPr>
              <a:t>March 29, 2025</a:t>
            </a:r>
          </a:p>
        </p:txBody>
      </p:sp>
      <p:sp>
        <p:nvSpPr>
          <p:cNvPr id="17" name="TextBox 17"/>
          <p:cNvSpPr txBox="1"/>
          <p:nvPr/>
        </p:nvSpPr>
        <p:spPr>
          <a:xfrm>
            <a:off x="16690618" y="9449757"/>
            <a:ext cx="240209" cy="647065"/>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sp>
        <p:nvSpPr>
          <p:cNvPr id="3" name="Freeform 3"/>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3"/>
            <a:stretch>
              <a:fillRect/>
            </a:stretch>
          </a:blipFill>
        </p:spPr>
      </p:sp>
      <p:sp>
        <p:nvSpPr>
          <p:cNvPr id="4" name="Freeform 4"/>
          <p:cNvSpPr/>
          <p:nvPr/>
        </p:nvSpPr>
        <p:spPr>
          <a:xfrm>
            <a:off x="0" y="-11278"/>
            <a:ext cx="2234648" cy="2079956"/>
          </a:xfrm>
          <a:custGeom>
            <a:avLst/>
            <a:gdLst/>
            <a:ahLst/>
            <a:cxnLst/>
            <a:rect l="l" t="t" r="r" b="b"/>
            <a:pathLst>
              <a:path w="2234648" h="2079956">
                <a:moveTo>
                  <a:pt x="0" y="0"/>
                </a:moveTo>
                <a:lnTo>
                  <a:pt x="2234648" y="0"/>
                </a:lnTo>
                <a:lnTo>
                  <a:pt x="2234648" y="2079956"/>
                </a:lnTo>
                <a:lnTo>
                  <a:pt x="0" y="2079956"/>
                </a:lnTo>
                <a:lnTo>
                  <a:pt x="0" y="0"/>
                </a:lnTo>
                <a:close/>
              </a:path>
            </a:pathLst>
          </a:custGeom>
          <a:blipFill>
            <a:blip r:embed="rId4"/>
            <a:stretch>
              <a:fillRect b="-2"/>
            </a:stretch>
          </a:blipFill>
        </p:spPr>
      </p:sp>
      <p:grpSp>
        <p:nvGrpSpPr>
          <p:cNvPr id="5" name="Group 5"/>
          <p:cNvGrpSpPr/>
          <p:nvPr/>
        </p:nvGrpSpPr>
        <p:grpSpPr>
          <a:xfrm>
            <a:off x="12915900" y="9534525"/>
            <a:ext cx="4114800" cy="547688"/>
            <a:chOff x="0" y="0"/>
            <a:chExt cx="5486400" cy="730250"/>
          </a:xfrm>
        </p:grpSpPr>
        <p:sp>
          <p:nvSpPr>
            <p:cNvPr id="6" name="Freeform 6"/>
            <p:cNvSpPr/>
            <p:nvPr/>
          </p:nvSpPr>
          <p:spPr>
            <a:xfrm>
              <a:off x="0" y="0"/>
              <a:ext cx="5486400" cy="730250"/>
            </a:xfrm>
            <a:custGeom>
              <a:avLst/>
              <a:gdLst/>
              <a:ahLst/>
              <a:cxnLst/>
              <a:rect l="l" t="t" r="r" b="b"/>
              <a:pathLst>
                <a:path w="5486400" h="730250">
                  <a:moveTo>
                    <a:pt x="0" y="0"/>
                  </a:moveTo>
                  <a:lnTo>
                    <a:pt x="5486400" y="0"/>
                  </a:lnTo>
                  <a:lnTo>
                    <a:pt x="5486400" y="730250"/>
                  </a:lnTo>
                  <a:lnTo>
                    <a:pt x="0" y="730250"/>
                  </a:lnTo>
                  <a:close/>
                </a:path>
              </a:pathLst>
            </a:custGeom>
            <a:solidFill>
              <a:srgbClr val="000000">
                <a:alpha val="0"/>
              </a:srgbClr>
            </a:solidFill>
          </p:spPr>
        </p:sp>
        <p:sp>
          <p:nvSpPr>
            <p:cNvPr id="7" name="TextBox 7"/>
            <p:cNvSpPr txBox="1"/>
            <p:nvPr/>
          </p:nvSpPr>
          <p:spPr>
            <a:xfrm>
              <a:off x="0" y="-38100"/>
              <a:ext cx="5486400" cy="768350"/>
            </a:xfrm>
            <a:prstGeom prst="rect">
              <a:avLst/>
            </a:prstGeom>
          </p:spPr>
          <p:txBody>
            <a:bodyPr lIns="0" tIns="0" rIns="0" bIns="0" rtlCol="0" anchor="ctr"/>
            <a:lstStyle/>
            <a:p>
              <a:pPr algn="r">
                <a:lnSpc>
                  <a:spcPts val="2160"/>
                </a:lnSpc>
              </a:pPr>
              <a:r>
                <a:rPr lang="en-US" sz="1800">
                  <a:solidFill>
                    <a:srgbClr val="FFFFFF"/>
                  </a:solidFill>
                  <a:latin typeface="Calibri (MS)"/>
                  <a:ea typeface="Calibri (MS)"/>
                  <a:cs typeface="Calibri (MS)"/>
                  <a:sym typeface="Calibri (MS)"/>
                </a:rPr>
                <a:t>‹#›</a:t>
              </a:r>
            </a:p>
          </p:txBody>
        </p:sp>
      </p:grpSp>
      <p:grpSp>
        <p:nvGrpSpPr>
          <p:cNvPr id="8" name="Group 8"/>
          <p:cNvGrpSpPr/>
          <p:nvPr/>
        </p:nvGrpSpPr>
        <p:grpSpPr>
          <a:xfrm>
            <a:off x="16461284" y="9516023"/>
            <a:ext cx="699135" cy="647885"/>
            <a:chOff x="0" y="0"/>
            <a:chExt cx="932180" cy="863846"/>
          </a:xfrm>
        </p:grpSpPr>
        <p:sp>
          <p:nvSpPr>
            <p:cNvPr id="9" name="Freeform 9"/>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10" name="Freeform 10"/>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5"/>
            <a:stretch>
              <a:fillRect/>
            </a:stretch>
          </a:blipFill>
        </p:spPr>
      </p:sp>
      <p:grpSp>
        <p:nvGrpSpPr>
          <p:cNvPr id="11" name="Group 11"/>
          <p:cNvGrpSpPr/>
          <p:nvPr/>
        </p:nvGrpSpPr>
        <p:grpSpPr>
          <a:xfrm>
            <a:off x="1117324" y="9590073"/>
            <a:ext cx="4114800" cy="573834"/>
            <a:chOff x="0" y="0"/>
            <a:chExt cx="5486400" cy="765112"/>
          </a:xfrm>
        </p:grpSpPr>
        <p:sp>
          <p:nvSpPr>
            <p:cNvPr id="12" name="Freeform 12"/>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13" name="Freeform 13"/>
          <p:cNvSpPr/>
          <p:nvPr/>
        </p:nvSpPr>
        <p:spPr>
          <a:xfrm>
            <a:off x="2161195" y="1541905"/>
            <a:ext cx="13965609" cy="7716395"/>
          </a:xfrm>
          <a:custGeom>
            <a:avLst/>
            <a:gdLst/>
            <a:ahLst/>
            <a:cxnLst/>
            <a:rect l="l" t="t" r="r" b="b"/>
            <a:pathLst>
              <a:path w="13965609" h="7716395">
                <a:moveTo>
                  <a:pt x="0" y="0"/>
                </a:moveTo>
                <a:lnTo>
                  <a:pt x="13965610" y="0"/>
                </a:lnTo>
                <a:lnTo>
                  <a:pt x="13965610" y="7716395"/>
                </a:lnTo>
                <a:lnTo>
                  <a:pt x="0" y="7716395"/>
                </a:lnTo>
                <a:lnTo>
                  <a:pt x="0" y="0"/>
                </a:lnTo>
                <a:close/>
              </a:path>
            </a:pathLst>
          </a:custGeom>
          <a:blipFill>
            <a:blip r:embed="rId6"/>
            <a:stretch>
              <a:fillRect t="-1042" b="-2346"/>
            </a:stretch>
          </a:blipFill>
        </p:spPr>
      </p:sp>
      <p:sp>
        <p:nvSpPr>
          <p:cNvPr id="14" name="TextBox 14"/>
          <p:cNvSpPr txBox="1"/>
          <p:nvPr/>
        </p:nvSpPr>
        <p:spPr>
          <a:xfrm>
            <a:off x="4640974" y="427480"/>
            <a:ext cx="8594617" cy="1114452"/>
          </a:xfrm>
          <a:prstGeom prst="rect">
            <a:avLst/>
          </a:prstGeom>
        </p:spPr>
        <p:txBody>
          <a:bodyPr lIns="0" tIns="0" rIns="0" bIns="0" rtlCol="0" anchor="t">
            <a:spAutoFit/>
          </a:bodyPr>
          <a:lstStyle/>
          <a:p>
            <a:pPr algn="ctr">
              <a:lnSpc>
                <a:spcPts val="7679"/>
              </a:lnSpc>
              <a:spcBef>
                <a:spcPct val="0"/>
              </a:spcBef>
            </a:pPr>
            <a:r>
              <a:rPr lang="en-US" sz="6399" b="1">
                <a:solidFill>
                  <a:srgbClr val="1869A6"/>
                </a:solidFill>
                <a:latin typeface="Calibri (MS) Bold"/>
                <a:ea typeface="Calibri (MS) Bold"/>
                <a:cs typeface="Calibri (MS) Bold"/>
                <a:sym typeface="Calibri (MS) Bold"/>
              </a:rPr>
              <a:t>Strategic Dashboard</a:t>
            </a:r>
          </a:p>
        </p:txBody>
      </p:sp>
      <p:sp>
        <p:nvSpPr>
          <p:cNvPr id="15" name="TextBox 15"/>
          <p:cNvSpPr txBox="1"/>
          <p:nvPr/>
        </p:nvSpPr>
        <p:spPr>
          <a:xfrm>
            <a:off x="1403087" y="9586278"/>
            <a:ext cx="3094946" cy="495935"/>
          </a:xfrm>
          <a:prstGeom prst="rect">
            <a:avLst/>
          </a:prstGeom>
        </p:spPr>
        <p:txBody>
          <a:bodyPr lIns="0" tIns="0" rIns="0" bIns="0" rtlCol="0" anchor="t">
            <a:spAutoFit/>
          </a:bodyPr>
          <a:lstStyle/>
          <a:p>
            <a:pPr algn="ctr">
              <a:lnSpc>
                <a:spcPts val="3640"/>
              </a:lnSpc>
              <a:spcBef>
                <a:spcPct val="0"/>
              </a:spcBef>
            </a:pPr>
            <a:r>
              <a:rPr lang="en-US" sz="2600" b="1">
                <a:solidFill>
                  <a:srgbClr val="FFFFFF"/>
                </a:solidFill>
                <a:latin typeface="Arial Bold"/>
                <a:ea typeface="Arial Bold"/>
                <a:cs typeface="Arial Bold"/>
                <a:sym typeface="Arial Bold"/>
              </a:rPr>
              <a:t>March 29, 2025</a:t>
            </a:r>
          </a:p>
        </p:txBody>
      </p:sp>
      <p:sp>
        <p:nvSpPr>
          <p:cNvPr id="16" name="TextBox 16"/>
          <p:cNvSpPr txBox="1"/>
          <p:nvPr/>
        </p:nvSpPr>
        <p:spPr>
          <a:xfrm>
            <a:off x="16690747" y="9418161"/>
            <a:ext cx="240209" cy="647065"/>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sp>
        <p:nvSpPr>
          <p:cNvPr id="3" name="Freeform 3"/>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3"/>
            <a:stretch>
              <a:fillRect/>
            </a:stretch>
          </a:blipFill>
        </p:spPr>
      </p:sp>
      <p:sp>
        <p:nvSpPr>
          <p:cNvPr id="4" name="Freeform 4"/>
          <p:cNvSpPr/>
          <p:nvPr/>
        </p:nvSpPr>
        <p:spPr>
          <a:xfrm>
            <a:off x="139976" y="0"/>
            <a:ext cx="2234648" cy="2079956"/>
          </a:xfrm>
          <a:custGeom>
            <a:avLst/>
            <a:gdLst/>
            <a:ahLst/>
            <a:cxnLst/>
            <a:rect l="l" t="t" r="r" b="b"/>
            <a:pathLst>
              <a:path w="2234648" h="2079956">
                <a:moveTo>
                  <a:pt x="0" y="0"/>
                </a:moveTo>
                <a:lnTo>
                  <a:pt x="2234647" y="0"/>
                </a:lnTo>
                <a:lnTo>
                  <a:pt x="2234647" y="2079956"/>
                </a:lnTo>
                <a:lnTo>
                  <a:pt x="0" y="2079956"/>
                </a:lnTo>
                <a:lnTo>
                  <a:pt x="0" y="0"/>
                </a:lnTo>
                <a:close/>
              </a:path>
            </a:pathLst>
          </a:custGeom>
          <a:blipFill>
            <a:blip r:embed="rId4"/>
            <a:stretch>
              <a:fillRect b="-2"/>
            </a:stretch>
          </a:blipFill>
        </p:spPr>
      </p:sp>
      <p:grpSp>
        <p:nvGrpSpPr>
          <p:cNvPr id="5" name="Group 5"/>
          <p:cNvGrpSpPr/>
          <p:nvPr/>
        </p:nvGrpSpPr>
        <p:grpSpPr>
          <a:xfrm>
            <a:off x="16461284" y="9516023"/>
            <a:ext cx="699135" cy="647885"/>
            <a:chOff x="0" y="0"/>
            <a:chExt cx="932180" cy="863846"/>
          </a:xfrm>
        </p:grpSpPr>
        <p:sp>
          <p:nvSpPr>
            <p:cNvPr id="6" name="Freeform 6"/>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7" name="Freeform 7"/>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5"/>
            <a:stretch>
              <a:fillRect/>
            </a:stretch>
          </a:blipFill>
        </p:spPr>
      </p:sp>
      <p:grpSp>
        <p:nvGrpSpPr>
          <p:cNvPr id="8" name="Group 8"/>
          <p:cNvGrpSpPr/>
          <p:nvPr/>
        </p:nvGrpSpPr>
        <p:grpSpPr>
          <a:xfrm>
            <a:off x="1117324" y="9590073"/>
            <a:ext cx="4114800" cy="573834"/>
            <a:chOff x="0" y="0"/>
            <a:chExt cx="5486400" cy="765112"/>
          </a:xfrm>
        </p:grpSpPr>
        <p:sp>
          <p:nvSpPr>
            <p:cNvPr id="9" name="Freeform 9"/>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10" name="Freeform 10"/>
          <p:cNvSpPr/>
          <p:nvPr/>
        </p:nvSpPr>
        <p:spPr>
          <a:xfrm>
            <a:off x="2131882" y="1887703"/>
            <a:ext cx="14097125" cy="7628320"/>
          </a:xfrm>
          <a:custGeom>
            <a:avLst/>
            <a:gdLst/>
            <a:ahLst/>
            <a:cxnLst/>
            <a:rect l="l" t="t" r="r" b="b"/>
            <a:pathLst>
              <a:path w="14097125" h="7628320">
                <a:moveTo>
                  <a:pt x="0" y="0"/>
                </a:moveTo>
                <a:lnTo>
                  <a:pt x="14097125" y="0"/>
                </a:lnTo>
                <a:lnTo>
                  <a:pt x="14097125" y="7628320"/>
                </a:lnTo>
                <a:lnTo>
                  <a:pt x="0" y="7628320"/>
                </a:lnTo>
                <a:lnTo>
                  <a:pt x="0" y="0"/>
                </a:lnTo>
                <a:close/>
              </a:path>
            </a:pathLst>
          </a:custGeom>
          <a:blipFill>
            <a:blip r:embed="rId6"/>
            <a:stretch>
              <a:fillRect l="-58" t="-3335" b="-444"/>
            </a:stretch>
          </a:blipFill>
        </p:spPr>
      </p:sp>
      <p:sp>
        <p:nvSpPr>
          <p:cNvPr id="11" name="TextBox 11"/>
          <p:cNvSpPr txBox="1"/>
          <p:nvPr/>
        </p:nvSpPr>
        <p:spPr>
          <a:xfrm>
            <a:off x="6181712" y="925678"/>
            <a:ext cx="5924577" cy="962079"/>
          </a:xfrm>
          <a:prstGeom prst="rect">
            <a:avLst/>
          </a:prstGeom>
        </p:spPr>
        <p:txBody>
          <a:bodyPr lIns="0" tIns="0" rIns="0" bIns="0" rtlCol="0" anchor="t">
            <a:spAutoFit/>
          </a:bodyPr>
          <a:lstStyle/>
          <a:p>
            <a:pPr algn="ctr">
              <a:lnSpc>
                <a:spcPts val="6720"/>
              </a:lnSpc>
              <a:spcBef>
                <a:spcPct val="0"/>
              </a:spcBef>
            </a:pPr>
            <a:r>
              <a:rPr lang="en-US" sz="5600" b="1">
                <a:solidFill>
                  <a:srgbClr val="1869A6"/>
                </a:solidFill>
                <a:latin typeface="Calibri (MS) Bold"/>
                <a:ea typeface="Calibri (MS) Bold"/>
                <a:cs typeface="Calibri (MS) Bold"/>
                <a:sym typeface="Calibri (MS) Bold"/>
              </a:rPr>
              <a:t> Analytic Dashboard</a:t>
            </a:r>
          </a:p>
        </p:txBody>
      </p:sp>
      <p:sp>
        <p:nvSpPr>
          <p:cNvPr id="12" name="TextBox 12"/>
          <p:cNvSpPr txBox="1"/>
          <p:nvPr/>
        </p:nvSpPr>
        <p:spPr>
          <a:xfrm>
            <a:off x="1575091" y="9584890"/>
            <a:ext cx="2981463" cy="479370"/>
          </a:xfrm>
          <a:prstGeom prst="rect">
            <a:avLst/>
          </a:prstGeom>
        </p:spPr>
        <p:txBody>
          <a:bodyPr lIns="0" tIns="0" rIns="0" bIns="0" rtlCol="0" anchor="t">
            <a:spAutoFit/>
          </a:bodyPr>
          <a:lstStyle/>
          <a:p>
            <a:pPr algn="ctr">
              <a:lnSpc>
                <a:spcPts val="3500"/>
              </a:lnSpc>
              <a:spcBef>
                <a:spcPct val="0"/>
              </a:spcBef>
            </a:pPr>
            <a:r>
              <a:rPr lang="en-US" sz="2500" b="1">
                <a:solidFill>
                  <a:srgbClr val="FFFFFF"/>
                </a:solidFill>
                <a:latin typeface="Arial Bold"/>
                <a:ea typeface="Arial Bold"/>
                <a:cs typeface="Arial Bold"/>
                <a:sym typeface="Arial Bold"/>
              </a:rPr>
              <a:t>March 29, 2025</a:t>
            </a:r>
          </a:p>
        </p:txBody>
      </p:sp>
      <p:sp>
        <p:nvSpPr>
          <p:cNvPr id="13" name="TextBox 13"/>
          <p:cNvSpPr txBox="1"/>
          <p:nvPr/>
        </p:nvSpPr>
        <p:spPr>
          <a:xfrm>
            <a:off x="16690747" y="9449757"/>
            <a:ext cx="240209" cy="647065"/>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sp>
        <p:nvSpPr>
          <p:cNvPr id="3" name="Freeform 3"/>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3"/>
            <a:stretch>
              <a:fillRect/>
            </a:stretch>
          </a:blipFill>
        </p:spPr>
      </p:sp>
      <p:sp>
        <p:nvSpPr>
          <p:cNvPr id="4" name="Freeform 4"/>
          <p:cNvSpPr/>
          <p:nvPr/>
        </p:nvSpPr>
        <p:spPr>
          <a:xfrm>
            <a:off x="0" y="0"/>
            <a:ext cx="2234648" cy="2079956"/>
          </a:xfrm>
          <a:custGeom>
            <a:avLst/>
            <a:gdLst/>
            <a:ahLst/>
            <a:cxnLst/>
            <a:rect l="l" t="t" r="r" b="b"/>
            <a:pathLst>
              <a:path w="2234648" h="2079956">
                <a:moveTo>
                  <a:pt x="0" y="0"/>
                </a:moveTo>
                <a:lnTo>
                  <a:pt x="2234648" y="0"/>
                </a:lnTo>
                <a:lnTo>
                  <a:pt x="2234648" y="2079956"/>
                </a:lnTo>
                <a:lnTo>
                  <a:pt x="0" y="2079956"/>
                </a:lnTo>
                <a:lnTo>
                  <a:pt x="0" y="0"/>
                </a:lnTo>
                <a:close/>
              </a:path>
            </a:pathLst>
          </a:custGeom>
          <a:blipFill>
            <a:blip r:embed="rId4"/>
            <a:stretch>
              <a:fillRect b="-2"/>
            </a:stretch>
          </a:blipFill>
        </p:spPr>
      </p:sp>
      <p:sp>
        <p:nvSpPr>
          <p:cNvPr id="5" name="Freeform 5"/>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5"/>
            <a:stretch>
              <a:fillRect/>
            </a:stretch>
          </a:blipFill>
        </p:spPr>
      </p:sp>
      <p:grpSp>
        <p:nvGrpSpPr>
          <p:cNvPr id="6" name="Group 6"/>
          <p:cNvGrpSpPr/>
          <p:nvPr/>
        </p:nvGrpSpPr>
        <p:grpSpPr>
          <a:xfrm>
            <a:off x="16461284" y="9516023"/>
            <a:ext cx="699135" cy="647885"/>
            <a:chOff x="0" y="0"/>
            <a:chExt cx="932180" cy="863846"/>
          </a:xfrm>
        </p:grpSpPr>
        <p:sp>
          <p:nvSpPr>
            <p:cNvPr id="7" name="Freeform 7"/>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grpSp>
        <p:nvGrpSpPr>
          <p:cNvPr id="8" name="Group 8"/>
          <p:cNvGrpSpPr/>
          <p:nvPr/>
        </p:nvGrpSpPr>
        <p:grpSpPr>
          <a:xfrm>
            <a:off x="1257300" y="9508378"/>
            <a:ext cx="4114800" cy="573834"/>
            <a:chOff x="0" y="0"/>
            <a:chExt cx="5486400" cy="765112"/>
          </a:xfrm>
        </p:grpSpPr>
        <p:sp>
          <p:nvSpPr>
            <p:cNvPr id="9" name="Freeform 9"/>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10" name="TextBox 10"/>
          <p:cNvSpPr txBox="1"/>
          <p:nvPr/>
        </p:nvSpPr>
        <p:spPr>
          <a:xfrm>
            <a:off x="5666170" y="671962"/>
            <a:ext cx="7999250" cy="949298"/>
          </a:xfrm>
          <a:prstGeom prst="rect">
            <a:avLst/>
          </a:prstGeom>
        </p:spPr>
        <p:txBody>
          <a:bodyPr lIns="0" tIns="0" rIns="0" bIns="0" rtlCol="0" anchor="t">
            <a:spAutoFit/>
          </a:bodyPr>
          <a:lstStyle/>
          <a:p>
            <a:pPr algn="ctr">
              <a:lnSpc>
                <a:spcPts val="6999"/>
              </a:lnSpc>
            </a:pPr>
            <a:r>
              <a:rPr lang="en-US" sz="4999" b="1">
                <a:solidFill>
                  <a:srgbClr val="1869A6"/>
                </a:solidFill>
                <a:latin typeface="Arial Bold"/>
                <a:ea typeface="Arial Bold"/>
                <a:cs typeface="Arial Bold"/>
                <a:sym typeface="Arial Bold"/>
              </a:rPr>
              <a:t>End Users &amp; Features</a:t>
            </a:r>
          </a:p>
        </p:txBody>
      </p:sp>
      <p:sp>
        <p:nvSpPr>
          <p:cNvPr id="11" name="TextBox 11"/>
          <p:cNvSpPr txBox="1"/>
          <p:nvPr/>
        </p:nvSpPr>
        <p:spPr>
          <a:xfrm>
            <a:off x="1772429" y="1930846"/>
            <a:ext cx="13783563" cy="1445976"/>
          </a:xfrm>
          <a:prstGeom prst="rect">
            <a:avLst/>
          </a:prstGeom>
        </p:spPr>
        <p:txBody>
          <a:bodyPr lIns="0" tIns="0" rIns="0" bIns="0" rtlCol="0" anchor="t">
            <a:spAutoFit/>
          </a:bodyPr>
          <a:lstStyle/>
          <a:p>
            <a:pPr marL="798828" lvl="1" indent="-399414" algn="l">
              <a:lnSpc>
                <a:spcPts val="5179"/>
              </a:lnSpc>
              <a:buFont typeface="Arial"/>
              <a:buChar char="•"/>
            </a:pPr>
            <a:r>
              <a:rPr lang="en-US" sz="3699" b="1">
                <a:solidFill>
                  <a:srgbClr val="000000"/>
                </a:solidFill>
                <a:latin typeface="Arial Bold"/>
                <a:ea typeface="Arial Bold"/>
                <a:cs typeface="Arial Bold"/>
                <a:sym typeface="Arial Bold"/>
              </a:rPr>
              <a:t>Target Users</a:t>
            </a:r>
          </a:p>
          <a:p>
            <a:pPr algn="l">
              <a:lnSpc>
                <a:spcPts val="1399"/>
              </a:lnSpc>
            </a:pPr>
            <a:endParaRPr lang="en-US" sz="3699" b="1">
              <a:solidFill>
                <a:srgbClr val="000000"/>
              </a:solidFill>
              <a:latin typeface="Arial Bold"/>
              <a:ea typeface="Arial Bold"/>
              <a:cs typeface="Arial Bold"/>
              <a:sym typeface="Arial Bold"/>
            </a:endParaRPr>
          </a:p>
          <a:p>
            <a:pPr algn="l">
              <a:lnSpc>
                <a:spcPts val="4480"/>
              </a:lnSpc>
            </a:pPr>
            <a:r>
              <a:rPr lang="en-US" sz="3200" b="1">
                <a:solidFill>
                  <a:srgbClr val="000000"/>
                </a:solidFill>
                <a:latin typeface="Arial Bold"/>
                <a:ea typeface="Arial Bold"/>
                <a:cs typeface="Arial Bold"/>
                <a:sym typeface="Arial Bold"/>
              </a:rPr>
              <a:t>        - Business Managers: </a:t>
            </a:r>
          </a:p>
        </p:txBody>
      </p:sp>
      <p:sp>
        <p:nvSpPr>
          <p:cNvPr id="12" name="TextBox 12"/>
          <p:cNvSpPr txBox="1"/>
          <p:nvPr/>
        </p:nvSpPr>
        <p:spPr>
          <a:xfrm>
            <a:off x="2742936" y="3279586"/>
            <a:ext cx="13845718" cy="953135"/>
          </a:xfrm>
          <a:prstGeom prst="rect">
            <a:avLst/>
          </a:prstGeom>
        </p:spPr>
        <p:txBody>
          <a:bodyPr lIns="0" tIns="0" rIns="0" bIns="0" rtlCol="0" anchor="t">
            <a:spAutoFit/>
          </a:bodyPr>
          <a:lstStyle/>
          <a:p>
            <a:pPr algn="l">
              <a:lnSpc>
                <a:spcPts val="3639"/>
              </a:lnSpc>
            </a:pPr>
            <a:r>
              <a:rPr lang="en-US" sz="2599">
                <a:solidFill>
                  <a:srgbClr val="000000"/>
                </a:solidFill>
                <a:latin typeface="Arial"/>
                <a:ea typeface="Arial"/>
                <a:cs typeface="Arial"/>
                <a:sym typeface="Arial"/>
              </a:rPr>
              <a:t>To monitor sales trends (e.g., Q4: 36% of sales) and shipping delays (e.g., Standard Class: 4.8 days).</a:t>
            </a:r>
          </a:p>
        </p:txBody>
      </p:sp>
      <p:sp>
        <p:nvSpPr>
          <p:cNvPr id="13" name="TextBox 13"/>
          <p:cNvSpPr txBox="1"/>
          <p:nvPr/>
        </p:nvSpPr>
        <p:spPr>
          <a:xfrm>
            <a:off x="2424923" y="4424680"/>
            <a:ext cx="14036361" cy="630501"/>
          </a:xfrm>
          <a:prstGeom prst="rect">
            <a:avLst/>
          </a:prstGeom>
        </p:spPr>
        <p:txBody>
          <a:bodyPr lIns="0" tIns="0" rIns="0" bIns="0" rtlCol="0" anchor="t">
            <a:spAutoFit/>
          </a:bodyPr>
          <a:lstStyle/>
          <a:p>
            <a:pPr algn="l">
              <a:lnSpc>
                <a:spcPts val="4620"/>
              </a:lnSpc>
            </a:pPr>
            <a:r>
              <a:rPr lang="en-US" sz="3300" b="1">
                <a:solidFill>
                  <a:srgbClr val="000000"/>
                </a:solidFill>
                <a:latin typeface="Arial Bold"/>
                <a:ea typeface="Arial Bold"/>
                <a:cs typeface="Arial Bold"/>
                <a:sym typeface="Arial Bold"/>
              </a:rPr>
              <a:t> - Sales Teams: </a:t>
            </a:r>
          </a:p>
        </p:txBody>
      </p:sp>
      <p:sp>
        <p:nvSpPr>
          <p:cNvPr id="14" name="TextBox 14"/>
          <p:cNvSpPr txBox="1"/>
          <p:nvPr/>
        </p:nvSpPr>
        <p:spPr>
          <a:xfrm>
            <a:off x="2838230" y="5038725"/>
            <a:ext cx="13845719" cy="953135"/>
          </a:xfrm>
          <a:prstGeom prst="rect">
            <a:avLst/>
          </a:prstGeom>
        </p:spPr>
        <p:txBody>
          <a:bodyPr lIns="0" tIns="0" rIns="0" bIns="0" rtlCol="0" anchor="t">
            <a:spAutoFit/>
          </a:bodyPr>
          <a:lstStyle/>
          <a:p>
            <a:pPr algn="l">
              <a:lnSpc>
                <a:spcPts val="3640"/>
              </a:lnSpc>
            </a:pPr>
            <a:r>
              <a:rPr lang="en-US" sz="2600">
                <a:solidFill>
                  <a:srgbClr val="000000"/>
                </a:solidFill>
                <a:latin typeface="Arial"/>
                <a:ea typeface="Arial"/>
                <a:cs typeface="Arial"/>
                <a:sym typeface="Arial"/>
              </a:rPr>
              <a:t>To target high-value customers ( Brosina Hoffman: $3,473.90) and regions ( West: $10,135.47).</a:t>
            </a:r>
          </a:p>
        </p:txBody>
      </p:sp>
      <p:sp>
        <p:nvSpPr>
          <p:cNvPr id="15" name="TextBox 15"/>
          <p:cNvSpPr txBox="1"/>
          <p:nvPr/>
        </p:nvSpPr>
        <p:spPr>
          <a:xfrm>
            <a:off x="2234648" y="6198018"/>
            <a:ext cx="4591280" cy="647038"/>
          </a:xfrm>
          <a:prstGeom prst="rect">
            <a:avLst/>
          </a:prstGeom>
        </p:spPr>
        <p:txBody>
          <a:bodyPr lIns="0" tIns="0" rIns="0" bIns="0" rtlCol="0" anchor="t">
            <a:spAutoFit/>
          </a:bodyPr>
          <a:lstStyle/>
          <a:p>
            <a:pPr algn="l">
              <a:lnSpc>
                <a:spcPts val="4759"/>
              </a:lnSpc>
            </a:pPr>
            <a:r>
              <a:rPr lang="en-US" sz="3399" b="1">
                <a:solidFill>
                  <a:srgbClr val="000000"/>
                </a:solidFill>
                <a:latin typeface="Arial Bold"/>
                <a:ea typeface="Arial Bold"/>
                <a:cs typeface="Arial Bold"/>
                <a:sym typeface="Arial Bold"/>
              </a:rPr>
              <a:t>  - Logistics Teams:</a:t>
            </a:r>
          </a:p>
        </p:txBody>
      </p:sp>
      <p:sp>
        <p:nvSpPr>
          <p:cNvPr id="16" name="TextBox 16"/>
          <p:cNvSpPr txBox="1"/>
          <p:nvPr/>
        </p:nvSpPr>
        <p:spPr>
          <a:xfrm>
            <a:off x="2742936" y="6874008"/>
            <a:ext cx="14287764" cy="512445"/>
          </a:xfrm>
          <a:prstGeom prst="rect">
            <a:avLst/>
          </a:prstGeom>
        </p:spPr>
        <p:txBody>
          <a:bodyPr lIns="0" tIns="0" rIns="0" bIns="0" rtlCol="0" anchor="t">
            <a:spAutoFit/>
          </a:bodyPr>
          <a:lstStyle/>
          <a:p>
            <a:pPr algn="l">
              <a:lnSpc>
                <a:spcPts val="3780"/>
              </a:lnSpc>
            </a:pPr>
            <a:r>
              <a:rPr lang="en-US" sz="2700">
                <a:solidFill>
                  <a:srgbClr val="000000"/>
                </a:solidFill>
                <a:latin typeface="Arial"/>
                <a:ea typeface="Arial"/>
                <a:cs typeface="Arial"/>
                <a:sym typeface="Arial"/>
              </a:rPr>
              <a:t> To optimize shipping modes (e.g., reduce Standard Class delays).</a:t>
            </a:r>
          </a:p>
        </p:txBody>
      </p:sp>
      <p:sp>
        <p:nvSpPr>
          <p:cNvPr id="17" name="TextBox 17"/>
          <p:cNvSpPr txBox="1"/>
          <p:nvPr/>
        </p:nvSpPr>
        <p:spPr>
          <a:xfrm>
            <a:off x="1847854" y="9542248"/>
            <a:ext cx="2806634"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Arial Bold"/>
                <a:ea typeface="Arial Bold"/>
                <a:cs typeface="Arial Bold"/>
                <a:sym typeface="Arial Bold"/>
              </a:rPr>
              <a:t>March 29, 2025</a:t>
            </a:r>
          </a:p>
        </p:txBody>
      </p:sp>
      <p:sp>
        <p:nvSpPr>
          <p:cNvPr id="18" name="TextBox 18"/>
          <p:cNvSpPr txBox="1"/>
          <p:nvPr/>
        </p:nvSpPr>
        <p:spPr>
          <a:xfrm>
            <a:off x="16690774" y="9435147"/>
            <a:ext cx="240154" cy="647038"/>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sp>
        <p:nvSpPr>
          <p:cNvPr id="3" name="Freeform 3"/>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3"/>
            <a:stretch>
              <a:fillRect/>
            </a:stretch>
          </a:blipFill>
        </p:spPr>
      </p:sp>
      <p:sp>
        <p:nvSpPr>
          <p:cNvPr id="4" name="Freeform 4"/>
          <p:cNvSpPr/>
          <p:nvPr/>
        </p:nvSpPr>
        <p:spPr>
          <a:xfrm>
            <a:off x="0" y="0"/>
            <a:ext cx="2234648" cy="2079956"/>
          </a:xfrm>
          <a:custGeom>
            <a:avLst/>
            <a:gdLst/>
            <a:ahLst/>
            <a:cxnLst/>
            <a:rect l="l" t="t" r="r" b="b"/>
            <a:pathLst>
              <a:path w="2234648" h="2079956">
                <a:moveTo>
                  <a:pt x="0" y="0"/>
                </a:moveTo>
                <a:lnTo>
                  <a:pt x="2234648" y="0"/>
                </a:lnTo>
                <a:lnTo>
                  <a:pt x="2234648" y="2079956"/>
                </a:lnTo>
                <a:lnTo>
                  <a:pt x="0" y="2079956"/>
                </a:lnTo>
                <a:lnTo>
                  <a:pt x="0" y="0"/>
                </a:lnTo>
                <a:close/>
              </a:path>
            </a:pathLst>
          </a:custGeom>
          <a:blipFill>
            <a:blip r:embed="rId4"/>
            <a:stretch>
              <a:fillRect b="-2"/>
            </a:stretch>
          </a:blipFill>
        </p:spPr>
      </p:sp>
      <p:grpSp>
        <p:nvGrpSpPr>
          <p:cNvPr id="5" name="Group 5"/>
          <p:cNvGrpSpPr/>
          <p:nvPr/>
        </p:nvGrpSpPr>
        <p:grpSpPr>
          <a:xfrm>
            <a:off x="1257300" y="9508378"/>
            <a:ext cx="4114800" cy="573834"/>
            <a:chOff x="0" y="0"/>
            <a:chExt cx="5486400" cy="765112"/>
          </a:xfrm>
        </p:grpSpPr>
        <p:sp>
          <p:nvSpPr>
            <p:cNvPr id="6" name="Freeform 6"/>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7" name="Freeform 7"/>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5"/>
            <a:stretch>
              <a:fillRect/>
            </a:stretch>
          </a:blipFill>
        </p:spPr>
      </p:sp>
      <p:grpSp>
        <p:nvGrpSpPr>
          <p:cNvPr id="8" name="Group 8"/>
          <p:cNvGrpSpPr/>
          <p:nvPr/>
        </p:nvGrpSpPr>
        <p:grpSpPr>
          <a:xfrm>
            <a:off x="16461284" y="9516023"/>
            <a:ext cx="699135" cy="647885"/>
            <a:chOff x="0" y="0"/>
            <a:chExt cx="932180" cy="863846"/>
          </a:xfrm>
        </p:grpSpPr>
        <p:sp>
          <p:nvSpPr>
            <p:cNvPr id="9" name="Freeform 9"/>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10" name="TextBox 10"/>
          <p:cNvSpPr txBox="1"/>
          <p:nvPr/>
        </p:nvSpPr>
        <p:spPr>
          <a:xfrm>
            <a:off x="1980530" y="1357325"/>
            <a:ext cx="4758026" cy="722630"/>
          </a:xfrm>
          <a:prstGeom prst="rect">
            <a:avLst/>
          </a:prstGeom>
        </p:spPr>
        <p:txBody>
          <a:bodyPr lIns="0" tIns="0" rIns="0" bIns="0" rtlCol="0" anchor="t">
            <a:spAutoFit/>
          </a:bodyPr>
          <a:lstStyle/>
          <a:p>
            <a:pPr marL="820417" lvl="1" indent="-410209" algn="l">
              <a:lnSpc>
                <a:spcPts val="5319"/>
              </a:lnSpc>
              <a:buFont typeface="Arial"/>
              <a:buChar char="•"/>
            </a:pPr>
            <a:r>
              <a:rPr lang="en-US" sz="3799" b="1">
                <a:solidFill>
                  <a:srgbClr val="000000"/>
                </a:solidFill>
                <a:latin typeface="Arial Bold"/>
                <a:ea typeface="Arial Bold"/>
                <a:cs typeface="Arial Bold"/>
                <a:sym typeface="Arial Bold"/>
              </a:rPr>
              <a:t>Key Features:</a:t>
            </a:r>
          </a:p>
        </p:txBody>
      </p:sp>
      <p:sp>
        <p:nvSpPr>
          <p:cNvPr id="11" name="TextBox 11"/>
          <p:cNvSpPr txBox="1"/>
          <p:nvPr/>
        </p:nvSpPr>
        <p:spPr>
          <a:xfrm>
            <a:off x="2656425" y="2118121"/>
            <a:ext cx="13236137" cy="1941195"/>
          </a:xfrm>
          <a:prstGeom prst="rect">
            <a:avLst/>
          </a:prstGeom>
        </p:spPr>
        <p:txBody>
          <a:bodyPr lIns="0" tIns="0" rIns="0" bIns="0" rtlCol="0" anchor="t">
            <a:spAutoFit/>
          </a:bodyPr>
          <a:lstStyle/>
          <a:p>
            <a:pPr marL="582928" lvl="1" indent="-291464" algn="l">
              <a:lnSpc>
                <a:spcPts val="3779"/>
              </a:lnSpc>
              <a:buAutoNum type="arabicPeriod"/>
            </a:pPr>
            <a:r>
              <a:rPr lang="en-US" sz="2699">
                <a:solidFill>
                  <a:srgbClr val="000000"/>
                </a:solidFill>
                <a:latin typeface="Arial"/>
                <a:ea typeface="Arial"/>
                <a:cs typeface="Arial"/>
                <a:sym typeface="Arial"/>
              </a:rPr>
              <a:t>-Interactive visuals for sales by region, category, and quarter.</a:t>
            </a:r>
          </a:p>
          <a:p>
            <a:pPr marL="582928" lvl="1" indent="-291464" algn="l">
              <a:lnSpc>
                <a:spcPts val="3779"/>
              </a:lnSpc>
              <a:buAutoNum type="arabicPeriod"/>
            </a:pPr>
            <a:r>
              <a:rPr lang="en-US" sz="2699">
                <a:solidFill>
                  <a:srgbClr val="000000"/>
                </a:solidFill>
                <a:latin typeface="Arial"/>
                <a:ea typeface="Arial"/>
                <a:cs typeface="Arial"/>
                <a:sym typeface="Arial"/>
              </a:rPr>
              <a:t>Customer segmentation analysis ( Consumer: 54% of sales, Home Office: longest delays at 4.9 days).</a:t>
            </a:r>
          </a:p>
          <a:p>
            <a:pPr marL="582928" lvl="1" indent="-291464" algn="l">
              <a:lnSpc>
                <a:spcPts val="3779"/>
              </a:lnSpc>
              <a:buAutoNum type="arabicPeriod"/>
            </a:pPr>
            <a:r>
              <a:rPr lang="en-US" sz="2699">
                <a:solidFill>
                  <a:srgbClr val="000000"/>
                </a:solidFill>
                <a:latin typeface="Arial"/>
                <a:ea typeface="Arial"/>
                <a:cs typeface="Arial"/>
                <a:sym typeface="Arial"/>
              </a:rPr>
              <a:t>Shipping delay insights ( Standard Class: 70% of orders, 4.8-day delays).</a:t>
            </a:r>
          </a:p>
        </p:txBody>
      </p:sp>
      <p:sp>
        <p:nvSpPr>
          <p:cNvPr id="12" name="TextBox 12"/>
          <p:cNvSpPr txBox="1"/>
          <p:nvPr/>
        </p:nvSpPr>
        <p:spPr>
          <a:xfrm>
            <a:off x="1980530" y="4727257"/>
            <a:ext cx="6426427" cy="689610"/>
          </a:xfrm>
          <a:prstGeom prst="rect">
            <a:avLst/>
          </a:prstGeom>
        </p:spPr>
        <p:txBody>
          <a:bodyPr lIns="0" tIns="0" rIns="0" bIns="0" rtlCol="0" anchor="t">
            <a:spAutoFit/>
          </a:bodyPr>
          <a:lstStyle/>
          <a:p>
            <a:pPr marL="777238" lvl="1" indent="-388619" algn="l">
              <a:lnSpc>
                <a:spcPts val="5039"/>
              </a:lnSpc>
              <a:buFont typeface="Arial"/>
              <a:buChar char="•"/>
            </a:pPr>
            <a:r>
              <a:rPr lang="en-US" sz="3599" b="1">
                <a:solidFill>
                  <a:srgbClr val="000000"/>
                </a:solidFill>
                <a:latin typeface="Arial Bold"/>
                <a:ea typeface="Arial Bold"/>
                <a:cs typeface="Arial Bold"/>
                <a:sym typeface="Arial Bold"/>
              </a:rPr>
              <a:t>Problem Solving:</a:t>
            </a:r>
          </a:p>
        </p:txBody>
      </p:sp>
      <p:sp>
        <p:nvSpPr>
          <p:cNvPr id="13" name="TextBox 13"/>
          <p:cNvSpPr txBox="1"/>
          <p:nvPr/>
        </p:nvSpPr>
        <p:spPr>
          <a:xfrm>
            <a:off x="2754223" y="5760863"/>
            <a:ext cx="13850158" cy="1941195"/>
          </a:xfrm>
          <a:prstGeom prst="rect">
            <a:avLst/>
          </a:prstGeom>
        </p:spPr>
        <p:txBody>
          <a:bodyPr lIns="0" tIns="0" rIns="0" bIns="0" rtlCol="0" anchor="t">
            <a:spAutoFit/>
          </a:bodyPr>
          <a:lstStyle/>
          <a:p>
            <a:pPr marL="582933" lvl="1" indent="-291467" algn="l">
              <a:lnSpc>
                <a:spcPts val="3780"/>
              </a:lnSpc>
              <a:buAutoNum type="arabicPeriod"/>
            </a:pPr>
            <a:r>
              <a:rPr lang="en-US" sz="2700">
                <a:solidFill>
                  <a:srgbClr val="000000"/>
                </a:solidFill>
                <a:latin typeface="Arial"/>
                <a:ea typeface="Arial"/>
                <a:cs typeface="Arial"/>
                <a:sym typeface="Arial"/>
              </a:rPr>
              <a:t>Identifies operational weaknesses (, Furniture delays: 4.9 days) to reduce costs.</a:t>
            </a:r>
          </a:p>
          <a:p>
            <a:pPr marL="582933" lvl="1" indent="-291467" algn="l">
              <a:lnSpc>
                <a:spcPts val="3780"/>
              </a:lnSpc>
              <a:buAutoNum type="arabicPeriod"/>
            </a:pPr>
            <a:r>
              <a:rPr lang="en-US" sz="2700">
                <a:solidFill>
                  <a:srgbClr val="000000"/>
                </a:solidFill>
                <a:latin typeface="Arial"/>
                <a:ea typeface="Arial"/>
                <a:cs typeface="Arial"/>
                <a:sym typeface="Arial"/>
              </a:rPr>
              <a:t>Highlights high-risk customers ( Hoffman, Blumstein) for priority shipping.</a:t>
            </a:r>
          </a:p>
          <a:p>
            <a:pPr marL="582933" lvl="1" indent="-291467" algn="l">
              <a:lnSpc>
                <a:spcPts val="3780"/>
              </a:lnSpc>
              <a:buAutoNum type="arabicPeriod"/>
            </a:pPr>
            <a:r>
              <a:rPr lang="en-US" sz="2700">
                <a:solidFill>
                  <a:srgbClr val="000000"/>
                </a:solidFill>
                <a:latin typeface="Arial"/>
                <a:ea typeface="Arial"/>
                <a:cs typeface="Arial"/>
                <a:sym typeface="Arial"/>
              </a:rPr>
              <a:t>Recommends regional focus ( improve Central’s efficiency, leverage East’s shorter delays).</a:t>
            </a:r>
          </a:p>
        </p:txBody>
      </p:sp>
      <p:sp>
        <p:nvSpPr>
          <p:cNvPr id="14" name="TextBox 14"/>
          <p:cNvSpPr txBox="1"/>
          <p:nvPr/>
        </p:nvSpPr>
        <p:spPr>
          <a:xfrm>
            <a:off x="1980530" y="9586918"/>
            <a:ext cx="2536635"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Arial Bold"/>
                <a:ea typeface="Arial Bold"/>
                <a:cs typeface="Arial Bold"/>
                <a:sym typeface="Arial Bold"/>
              </a:rPr>
              <a:t>March 29, 2025</a:t>
            </a:r>
          </a:p>
        </p:txBody>
      </p:sp>
      <p:sp>
        <p:nvSpPr>
          <p:cNvPr id="15" name="TextBox 15"/>
          <p:cNvSpPr txBox="1"/>
          <p:nvPr/>
        </p:nvSpPr>
        <p:spPr>
          <a:xfrm>
            <a:off x="16690774" y="9418161"/>
            <a:ext cx="240154" cy="647038"/>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r="-17"/>
            </a:stretch>
          </a:blipFill>
        </p:spPr>
      </p:sp>
      <p:sp>
        <p:nvSpPr>
          <p:cNvPr id="3" name="Freeform 3"/>
          <p:cNvSpPr/>
          <p:nvPr/>
        </p:nvSpPr>
        <p:spPr>
          <a:xfrm>
            <a:off x="16067268" y="495319"/>
            <a:ext cx="1926864" cy="956639"/>
          </a:xfrm>
          <a:custGeom>
            <a:avLst/>
            <a:gdLst/>
            <a:ahLst/>
            <a:cxnLst/>
            <a:rect l="l" t="t" r="r" b="b"/>
            <a:pathLst>
              <a:path w="1926864" h="956639">
                <a:moveTo>
                  <a:pt x="0" y="0"/>
                </a:moveTo>
                <a:lnTo>
                  <a:pt x="1926864" y="0"/>
                </a:lnTo>
                <a:lnTo>
                  <a:pt x="1926864" y="956639"/>
                </a:lnTo>
                <a:lnTo>
                  <a:pt x="0" y="956639"/>
                </a:lnTo>
                <a:lnTo>
                  <a:pt x="0" y="0"/>
                </a:lnTo>
                <a:close/>
              </a:path>
            </a:pathLst>
          </a:custGeom>
          <a:blipFill>
            <a:blip r:embed="rId3"/>
            <a:stretch>
              <a:fillRect/>
            </a:stretch>
          </a:blipFill>
        </p:spPr>
      </p:sp>
      <p:sp>
        <p:nvSpPr>
          <p:cNvPr id="4" name="Freeform 4"/>
          <p:cNvSpPr/>
          <p:nvPr/>
        </p:nvSpPr>
        <p:spPr>
          <a:xfrm>
            <a:off x="0" y="-66339"/>
            <a:ext cx="2234648" cy="2079956"/>
          </a:xfrm>
          <a:custGeom>
            <a:avLst/>
            <a:gdLst/>
            <a:ahLst/>
            <a:cxnLst/>
            <a:rect l="l" t="t" r="r" b="b"/>
            <a:pathLst>
              <a:path w="2234648" h="2079956">
                <a:moveTo>
                  <a:pt x="0" y="0"/>
                </a:moveTo>
                <a:lnTo>
                  <a:pt x="2234648" y="0"/>
                </a:lnTo>
                <a:lnTo>
                  <a:pt x="2234648" y="2079955"/>
                </a:lnTo>
                <a:lnTo>
                  <a:pt x="0" y="2079955"/>
                </a:lnTo>
                <a:lnTo>
                  <a:pt x="0" y="0"/>
                </a:lnTo>
                <a:close/>
              </a:path>
            </a:pathLst>
          </a:custGeom>
          <a:blipFill>
            <a:blip r:embed="rId4"/>
            <a:stretch>
              <a:fillRect b="-2"/>
            </a:stretch>
          </a:blipFill>
        </p:spPr>
      </p:sp>
      <p:grpSp>
        <p:nvGrpSpPr>
          <p:cNvPr id="5" name="Group 5"/>
          <p:cNvGrpSpPr/>
          <p:nvPr/>
        </p:nvGrpSpPr>
        <p:grpSpPr>
          <a:xfrm>
            <a:off x="1257300" y="9508378"/>
            <a:ext cx="4114800" cy="573834"/>
            <a:chOff x="0" y="0"/>
            <a:chExt cx="5486400" cy="765112"/>
          </a:xfrm>
        </p:grpSpPr>
        <p:sp>
          <p:nvSpPr>
            <p:cNvPr id="6" name="Freeform 6"/>
            <p:cNvSpPr/>
            <p:nvPr/>
          </p:nvSpPr>
          <p:spPr>
            <a:xfrm>
              <a:off x="0" y="0"/>
              <a:ext cx="5486400" cy="765175"/>
            </a:xfrm>
            <a:custGeom>
              <a:avLst/>
              <a:gdLst/>
              <a:ahLst/>
              <a:cxnLst/>
              <a:rect l="l" t="t" r="r" b="b"/>
              <a:pathLst>
                <a:path w="5486400" h="765175">
                  <a:moveTo>
                    <a:pt x="0" y="0"/>
                  </a:moveTo>
                  <a:lnTo>
                    <a:pt x="5486400" y="0"/>
                  </a:lnTo>
                  <a:lnTo>
                    <a:pt x="5486400" y="765175"/>
                  </a:lnTo>
                  <a:lnTo>
                    <a:pt x="0" y="765175"/>
                  </a:lnTo>
                  <a:close/>
                </a:path>
              </a:pathLst>
            </a:custGeom>
            <a:solidFill>
              <a:srgbClr val="1869A6"/>
            </a:solidFill>
          </p:spPr>
        </p:sp>
      </p:grpSp>
      <p:sp>
        <p:nvSpPr>
          <p:cNvPr id="7" name="Freeform 7"/>
          <p:cNvSpPr/>
          <p:nvPr/>
        </p:nvSpPr>
        <p:spPr>
          <a:xfrm>
            <a:off x="13786238" y="9534525"/>
            <a:ext cx="1354787" cy="547688"/>
          </a:xfrm>
          <a:custGeom>
            <a:avLst/>
            <a:gdLst/>
            <a:ahLst/>
            <a:cxnLst/>
            <a:rect l="l" t="t" r="r" b="b"/>
            <a:pathLst>
              <a:path w="1354787" h="547688">
                <a:moveTo>
                  <a:pt x="0" y="0"/>
                </a:moveTo>
                <a:lnTo>
                  <a:pt x="1354786" y="0"/>
                </a:lnTo>
                <a:lnTo>
                  <a:pt x="1354786" y="547687"/>
                </a:lnTo>
                <a:lnTo>
                  <a:pt x="0" y="547687"/>
                </a:lnTo>
                <a:lnTo>
                  <a:pt x="0" y="0"/>
                </a:lnTo>
                <a:close/>
              </a:path>
            </a:pathLst>
          </a:custGeom>
          <a:blipFill>
            <a:blip r:embed="rId5"/>
            <a:stretch>
              <a:fillRect/>
            </a:stretch>
          </a:blipFill>
        </p:spPr>
      </p:sp>
      <p:grpSp>
        <p:nvGrpSpPr>
          <p:cNvPr id="8" name="Group 8"/>
          <p:cNvGrpSpPr/>
          <p:nvPr/>
        </p:nvGrpSpPr>
        <p:grpSpPr>
          <a:xfrm>
            <a:off x="16461284" y="9516023"/>
            <a:ext cx="699135" cy="647885"/>
            <a:chOff x="0" y="0"/>
            <a:chExt cx="932180" cy="863846"/>
          </a:xfrm>
        </p:grpSpPr>
        <p:sp>
          <p:nvSpPr>
            <p:cNvPr id="9" name="Freeform 9"/>
            <p:cNvSpPr/>
            <p:nvPr/>
          </p:nvSpPr>
          <p:spPr>
            <a:xfrm>
              <a:off x="0" y="0"/>
              <a:ext cx="932180" cy="863854"/>
            </a:xfrm>
            <a:custGeom>
              <a:avLst/>
              <a:gdLst/>
              <a:ahLst/>
              <a:cxnLst/>
              <a:rect l="l" t="t" r="r" b="b"/>
              <a:pathLst>
                <a:path w="932180" h="863854">
                  <a:moveTo>
                    <a:pt x="0" y="0"/>
                  </a:moveTo>
                  <a:lnTo>
                    <a:pt x="932180" y="0"/>
                  </a:lnTo>
                  <a:lnTo>
                    <a:pt x="932180" y="863854"/>
                  </a:lnTo>
                  <a:lnTo>
                    <a:pt x="0" y="863854"/>
                  </a:lnTo>
                  <a:close/>
                </a:path>
              </a:pathLst>
            </a:custGeom>
            <a:solidFill>
              <a:srgbClr val="1869A6"/>
            </a:solidFill>
          </p:spPr>
        </p:sp>
      </p:grpSp>
      <p:sp>
        <p:nvSpPr>
          <p:cNvPr id="10" name="TextBox 10"/>
          <p:cNvSpPr txBox="1"/>
          <p:nvPr/>
        </p:nvSpPr>
        <p:spPr>
          <a:xfrm>
            <a:off x="6308722" y="519100"/>
            <a:ext cx="5848373" cy="932815"/>
          </a:xfrm>
          <a:prstGeom prst="rect">
            <a:avLst/>
          </a:prstGeom>
        </p:spPr>
        <p:txBody>
          <a:bodyPr lIns="0" tIns="0" rIns="0" bIns="0" rtlCol="0" anchor="t">
            <a:spAutoFit/>
          </a:bodyPr>
          <a:lstStyle/>
          <a:p>
            <a:pPr algn="ctr">
              <a:lnSpc>
                <a:spcPts val="6859"/>
              </a:lnSpc>
            </a:pPr>
            <a:r>
              <a:rPr lang="en-US" sz="4899" b="1">
                <a:solidFill>
                  <a:srgbClr val="1869A6"/>
                </a:solidFill>
                <a:latin typeface="Arial Bold"/>
                <a:ea typeface="Arial Bold"/>
                <a:cs typeface="Arial Bold"/>
                <a:sym typeface="Arial Bold"/>
              </a:rPr>
              <a:t>Data Structure</a:t>
            </a:r>
          </a:p>
        </p:txBody>
      </p:sp>
      <p:sp>
        <p:nvSpPr>
          <p:cNvPr id="11" name="TextBox 11"/>
          <p:cNvSpPr txBox="1"/>
          <p:nvPr/>
        </p:nvSpPr>
        <p:spPr>
          <a:xfrm>
            <a:off x="1257300" y="1528115"/>
            <a:ext cx="12640801" cy="647065"/>
          </a:xfrm>
          <a:prstGeom prst="rect">
            <a:avLst/>
          </a:prstGeom>
        </p:spPr>
        <p:txBody>
          <a:bodyPr lIns="0" tIns="0" rIns="0" bIns="0" rtlCol="0" anchor="t">
            <a:spAutoFit/>
          </a:bodyPr>
          <a:lstStyle/>
          <a:p>
            <a:pPr marL="734059" lvl="1" indent="-367030" algn="l">
              <a:lnSpc>
                <a:spcPts val="4759"/>
              </a:lnSpc>
              <a:buFont typeface="Arial"/>
              <a:buChar char="•"/>
            </a:pPr>
            <a:r>
              <a:rPr lang="en-US" sz="3399" b="1">
                <a:solidFill>
                  <a:srgbClr val="000000"/>
                </a:solidFill>
                <a:latin typeface="Arial Bold"/>
                <a:ea typeface="Arial Bold"/>
                <a:cs typeface="Arial Bold"/>
                <a:sym typeface="Arial Bold"/>
              </a:rPr>
              <a:t>Description of the Database:</a:t>
            </a:r>
          </a:p>
        </p:txBody>
      </p:sp>
      <p:sp>
        <p:nvSpPr>
          <p:cNvPr id="12" name="TextBox 12"/>
          <p:cNvSpPr txBox="1"/>
          <p:nvPr/>
        </p:nvSpPr>
        <p:spPr>
          <a:xfrm>
            <a:off x="2004534" y="2251380"/>
            <a:ext cx="14456750" cy="3037205"/>
          </a:xfrm>
          <a:prstGeom prst="rect">
            <a:avLst/>
          </a:prstGeom>
        </p:spPr>
        <p:txBody>
          <a:bodyPr lIns="0" tIns="0" rIns="0" bIns="0" rtlCol="0" anchor="t">
            <a:spAutoFit/>
          </a:bodyPr>
          <a:lstStyle/>
          <a:p>
            <a:pPr algn="l">
              <a:lnSpc>
                <a:spcPts val="4759"/>
              </a:lnSpc>
            </a:pPr>
            <a:r>
              <a:rPr lang="en-US" sz="3399" b="1">
                <a:solidFill>
                  <a:srgbClr val="000000"/>
                </a:solidFill>
                <a:latin typeface="Arial Bold"/>
                <a:ea typeface="Arial Bold"/>
                <a:cs typeface="Arial Bold"/>
                <a:sym typeface="Arial Bold"/>
              </a:rPr>
              <a:t> - The dataset includes:</a:t>
            </a:r>
          </a:p>
          <a:p>
            <a:pPr marL="582933" lvl="1" indent="-291467" algn="l">
              <a:lnSpc>
                <a:spcPts val="3780"/>
              </a:lnSpc>
              <a:buAutoNum type="arabicPeriod"/>
            </a:pPr>
            <a:r>
              <a:rPr lang="en-US" sz="2700" b="1">
                <a:solidFill>
                  <a:srgbClr val="000000"/>
                </a:solidFill>
                <a:latin typeface="Arial Bold"/>
                <a:ea typeface="Arial Bold"/>
                <a:cs typeface="Arial Bold"/>
                <a:sym typeface="Arial Bold"/>
              </a:rPr>
              <a:t>Order Info: </a:t>
            </a:r>
            <a:r>
              <a:rPr lang="en-US" sz="2700">
                <a:solidFill>
                  <a:srgbClr val="000000"/>
                </a:solidFill>
                <a:latin typeface="Arial"/>
                <a:ea typeface="Arial"/>
                <a:cs typeface="Arial"/>
                <a:sym typeface="Arial"/>
              </a:rPr>
              <a:t>Order ID, Order Date, Ship Date, Ship Mode (Standard Class, First Class).</a:t>
            </a:r>
          </a:p>
          <a:p>
            <a:pPr marL="582933" lvl="1" indent="-291467" algn="l">
              <a:lnSpc>
                <a:spcPts val="3780"/>
              </a:lnSpc>
              <a:buAutoNum type="arabicPeriod"/>
            </a:pPr>
            <a:r>
              <a:rPr lang="en-US" sz="2700" b="1">
                <a:solidFill>
                  <a:srgbClr val="000000"/>
                </a:solidFill>
                <a:latin typeface="Arial Bold"/>
                <a:ea typeface="Arial Bold"/>
                <a:cs typeface="Arial Bold"/>
                <a:sym typeface="Arial Bold"/>
              </a:rPr>
              <a:t>Customer Info:</a:t>
            </a:r>
            <a:r>
              <a:rPr lang="en-US" sz="2700">
                <a:solidFill>
                  <a:srgbClr val="000000"/>
                </a:solidFill>
                <a:latin typeface="Arial"/>
                <a:ea typeface="Arial"/>
                <a:cs typeface="Arial"/>
                <a:sym typeface="Arial"/>
              </a:rPr>
              <a:t> Customer ID, Name, Segment (Consumer, Corporate, Home Office).</a:t>
            </a:r>
          </a:p>
          <a:p>
            <a:pPr marL="582933" lvl="1" indent="-291467" algn="l">
              <a:lnSpc>
                <a:spcPts val="3780"/>
              </a:lnSpc>
              <a:buAutoNum type="arabicPeriod"/>
            </a:pPr>
            <a:r>
              <a:rPr lang="en-US" sz="2700" b="1">
                <a:solidFill>
                  <a:srgbClr val="000000"/>
                </a:solidFill>
                <a:latin typeface="Arial Bold"/>
                <a:ea typeface="Arial Bold"/>
                <a:cs typeface="Arial Bold"/>
                <a:sym typeface="Arial Bold"/>
              </a:rPr>
              <a:t>Product Info:</a:t>
            </a:r>
            <a:r>
              <a:rPr lang="en-US" sz="2700">
                <a:solidFill>
                  <a:srgbClr val="000000"/>
                </a:solidFill>
                <a:latin typeface="Arial"/>
                <a:ea typeface="Arial"/>
                <a:cs typeface="Arial"/>
                <a:sym typeface="Arial"/>
              </a:rPr>
              <a:t> Product ID, Category (Furniture, Technology), Sub-Category.</a:t>
            </a:r>
          </a:p>
          <a:p>
            <a:pPr marL="582933" lvl="1" indent="-291467" algn="l">
              <a:lnSpc>
                <a:spcPts val="3780"/>
              </a:lnSpc>
              <a:buAutoNum type="arabicPeriod"/>
            </a:pPr>
            <a:r>
              <a:rPr lang="en-US" sz="2700" b="1">
                <a:solidFill>
                  <a:srgbClr val="000000"/>
                </a:solidFill>
                <a:latin typeface="Arial Bold"/>
                <a:ea typeface="Arial Bold"/>
                <a:cs typeface="Arial Bold"/>
                <a:sym typeface="Arial Bold"/>
              </a:rPr>
              <a:t>Financial Metrics:</a:t>
            </a:r>
            <a:r>
              <a:rPr lang="en-US" sz="2700">
                <a:solidFill>
                  <a:srgbClr val="000000"/>
                </a:solidFill>
                <a:latin typeface="Arial"/>
                <a:ea typeface="Arial"/>
                <a:cs typeface="Arial"/>
                <a:sym typeface="Arial"/>
              </a:rPr>
              <a:t> Sales ($22,514.18 for 100 orders), Discount, Profit.</a:t>
            </a:r>
          </a:p>
          <a:p>
            <a:pPr marL="582933" lvl="1" indent="-291467" algn="l">
              <a:lnSpc>
                <a:spcPts val="3780"/>
              </a:lnSpc>
              <a:buAutoNum type="arabicPeriod"/>
            </a:pPr>
            <a:r>
              <a:rPr lang="en-US" sz="2700" b="1">
                <a:solidFill>
                  <a:srgbClr val="000000"/>
                </a:solidFill>
                <a:latin typeface="Arial Bold"/>
                <a:ea typeface="Arial Bold"/>
                <a:cs typeface="Arial Bold"/>
                <a:sym typeface="Arial Bold"/>
              </a:rPr>
              <a:t>Geographical Data:</a:t>
            </a:r>
            <a:r>
              <a:rPr lang="en-US" sz="2700">
                <a:solidFill>
                  <a:srgbClr val="000000"/>
                </a:solidFill>
                <a:latin typeface="Arial"/>
                <a:ea typeface="Arial"/>
                <a:cs typeface="Arial"/>
                <a:sym typeface="Arial"/>
              </a:rPr>
              <a:t> City, State, Region, Postal Code.</a:t>
            </a:r>
          </a:p>
        </p:txBody>
      </p:sp>
      <p:sp>
        <p:nvSpPr>
          <p:cNvPr id="13" name="TextBox 13"/>
          <p:cNvSpPr txBox="1"/>
          <p:nvPr/>
        </p:nvSpPr>
        <p:spPr>
          <a:xfrm>
            <a:off x="1457859" y="5776712"/>
            <a:ext cx="2924473" cy="647065"/>
          </a:xfrm>
          <a:prstGeom prst="rect">
            <a:avLst/>
          </a:prstGeom>
        </p:spPr>
        <p:txBody>
          <a:bodyPr lIns="0" tIns="0" rIns="0" bIns="0" rtlCol="0" anchor="t">
            <a:spAutoFit/>
          </a:bodyPr>
          <a:lstStyle/>
          <a:p>
            <a:pPr marL="734059" lvl="1" indent="-367030" algn="ctr">
              <a:lnSpc>
                <a:spcPts val="4759"/>
              </a:lnSpc>
              <a:buFont typeface="Arial"/>
              <a:buChar char="•"/>
            </a:pPr>
            <a:r>
              <a:rPr lang="en-US" sz="3399" b="1">
                <a:solidFill>
                  <a:srgbClr val="000000"/>
                </a:solidFill>
                <a:latin typeface="Arial Bold"/>
                <a:ea typeface="Arial Bold"/>
                <a:cs typeface="Arial Bold"/>
                <a:sym typeface="Arial Bold"/>
              </a:rPr>
              <a:t>Data Flow:</a:t>
            </a:r>
          </a:p>
        </p:txBody>
      </p:sp>
      <p:sp>
        <p:nvSpPr>
          <p:cNvPr id="14" name="TextBox 14"/>
          <p:cNvSpPr txBox="1"/>
          <p:nvPr/>
        </p:nvSpPr>
        <p:spPr>
          <a:xfrm>
            <a:off x="2446642" y="6424933"/>
            <a:ext cx="14014641" cy="2799715"/>
          </a:xfrm>
          <a:prstGeom prst="rect">
            <a:avLst/>
          </a:prstGeom>
        </p:spPr>
        <p:txBody>
          <a:bodyPr lIns="0" tIns="0" rIns="0" bIns="0" rtlCol="0" anchor="t">
            <a:spAutoFit/>
          </a:bodyPr>
          <a:lstStyle/>
          <a:p>
            <a:pPr marL="561337" lvl="1" indent="-280669" algn="l">
              <a:lnSpc>
                <a:spcPts val="3639"/>
              </a:lnSpc>
              <a:buAutoNum type="arabicPeriod"/>
            </a:pPr>
            <a:r>
              <a:rPr lang="en-US" sz="2599" b="1">
                <a:solidFill>
                  <a:srgbClr val="000000"/>
                </a:solidFill>
                <a:latin typeface="Arial Bold"/>
                <a:ea typeface="Arial Bold"/>
                <a:cs typeface="Arial Bold"/>
                <a:sym typeface="Arial Bold"/>
              </a:rPr>
              <a:t>Collection</a:t>
            </a:r>
            <a:r>
              <a:rPr lang="en-US" sz="2599">
                <a:solidFill>
                  <a:srgbClr val="000000"/>
                </a:solidFill>
                <a:latin typeface="Arial"/>
                <a:ea typeface="Arial"/>
                <a:cs typeface="Arial"/>
                <a:sym typeface="Arial"/>
              </a:rPr>
              <a:t>: Extracted from Superstore’s sales records.</a:t>
            </a:r>
          </a:p>
          <a:p>
            <a:pPr marL="561337" lvl="1" indent="-280669" algn="l">
              <a:lnSpc>
                <a:spcPts val="3639"/>
              </a:lnSpc>
              <a:buAutoNum type="arabicPeriod"/>
            </a:pPr>
            <a:r>
              <a:rPr lang="en-US" sz="2599" b="1">
                <a:solidFill>
                  <a:srgbClr val="000000"/>
                </a:solidFill>
                <a:latin typeface="Arial Bold"/>
                <a:ea typeface="Arial Bold"/>
                <a:cs typeface="Arial Bold"/>
                <a:sym typeface="Arial Bold"/>
              </a:rPr>
              <a:t>Cleaning</a:t>
            </a:r>
            <a:r>
              <a:rPr lang="en-US" sz="2599">
                <a:solidFill>
                  <a:srgbClr val="000000"/>
                </a:solidFill>
                <a:latin typeface="Arial"/>
                <a:ea typeface="Arial"/>
                <a:cs typeface="Arial"/>
                <a:sym typeface="Arial"/>
              </a:rPr>
              <a:t>: Removed duplicates (2 rows), fixed missing postal codes (e.g., Burlington, VT: 5401), corrected San Diego’s postal code (92024 to 92124).</a:t>
            </a:r>
          </a:p>
          <a:p>
            <a:pPr marL="561337" lvl="1" indent="-280669" algn="l">
              <a:lnSpc>
                <a:spcPts val="3639"/>
              </a:lnSpc>
              <a:buAutoNum type="arabicPeriod"/>
            </a:pPr>
            <a:r>
              <a:rPr lang="en-US" sz="2599" b="1">
                <a:solidFill>
                  <a:srgbClr val="000000"/>
                </a:solidFill>
                <a:latin typeface="Arial Bold"/>
                <a:ea typeface="Arial Bold"/>
                <a:cs typeface="Arial Bold"/>
                <a:sym typeface="Arial Bold"/>
              </a:rPr>
              <a:t>Modeling</a:t>
            </a:r>
            <a:r>
              <a:rPr lang="en-US" sz="2599">
                <a:solidFill>
                  <a:srgbClr val="000000"/>
                </a:solidFill>
                <a:latin typeface="Arial"/>
                <a:ea typeface="Arial"/>
                <a:cs typeface="Arial"/>
                <a:sym typeface="Arial"/>
              </a:rPr>
              <a:t>: Split into dimension tables (dCustomer, dLocation, dShipping, dProduct, dCalendar) and a fact table (fSales).</a:t>
            </a:r>
          </a:p>
          <a:p>
            <a:pPr marL="582927" lvl="1" indent="-291463" algn="l">
              <a:lnSpc>
                <a:spcPts val="3779"/>
              </a:lnSpc>
              <a:buAutoNum type="arabicPeriod"/>
            </a:pPr>
            <a:r>
              <a:rPr lang="en-US" sz="2699" b="1">
                <a:solidFill>
                  <a:srgbClr val="000000"/>
                </a:solidFill>
                <a:latin typeface="Arial Bold"/>
                <a:ea typeface="Arial Bold"/>
                <a:cs typeface="Arial Bold"/>
                <a:sym typeface="Arial Bold"/>
              </a:rPr>
              <a:t>Access</a:t>
            </a:r>
            <a:r>
              <a:rPr lang="en-US" sz="2699">
                <a:solidFill>
                  <a:srgbClr val="000000"/>
                </a:solidFill>
                <a:latin typeface="Arial"/>
                <a:ea typeface="Arial"/>
                <a:cs typeface="Arial"/>
                <a:sym typeface="Arial"/>
              </a:rPr>
              <a:t>: Visualized in Power BI for stakeholder analysis.</a:t>
            </a:r>
          </a:p>
        </p:txBody>
      </p:sp>
      <p:sp>
        <p:nvSpPr>
          <p:cNvPr id="15" name="TextBox 15"/>
          <p:cNvSpPr txBox="1"/>
          <p:nvPr/>
        </p:nvSpPr>
        <p:spPr>
          <a:xfrm>
            <a:off x="1741917" y="9510398"/>
            <a:ext cx="2758987" cy="420369"/>
          </a:xfrm>
          <a:prstGeom prst="rect">
            <a:avLst/>
          </a:prstGeom>
        </p:spPr>
        <p:txBody>
          <a:bodyPr lIns="0" tIns="0" rIns="0" bIns="0" rtlCol="0" anchor="t">
            <a:spAutoFit/>
          </a:bodyPr>
          <a:lstStyle/>
          <a:p>
            <a:pPr algn="ctr">
              <a:lnSpc>
                <a:spcPts val="3080"/>
              </a:lnSpc>
              <a:spcBef>
                <a:spcPct val="0"/>
              </a:spcBef>
            </a:pPr>
            <a:r>
              <a:rPr lang="en-US" sz="2200" b="1">
                <a:solidFill>
                  <a:srgbClr val="FFFFFF"/>
                </a:solidFill>
                <a:latin typeface="Arial Bold"/>
                <a:ea typeface="Arial Bold"/>
                <a:cs typeface="Arial Bold"/>
                <a:sym typeface="Arial Bold"/>
              </a:rPr>
              <a:t>March 29, 2025</a:t>
            </a:r>
          </a:p>
        </p:txBody>
      </p:sp>
      <p:sp>
        <p:nvSpPr>
          <p:cNvPr id="16" name="TextBox 16"/>
          <p:cNvSpPr txBox="1"/>
          <p:nvPr/>
        </p:nvSpPr>
        <p:spPr>
          <a:xfrm>
            <a:off x="16790518" y="9449757"/>
            <a:ext cx="240154" cy="647038"/>
          </a:xfrm>
          <a:prstGeom prst="rect">
            <a:avLst/>
          </a:prstGeom>
        </p:spPr>
        <p:txBody>
          <a:bodyPr lIns="0" tIns="0" rIns="0" bIns="0" rtlCol="0" anchor="t">
            <a:spAutoFit/>
          </a:bodyPr>
          <a:lstStyle/>
          <a:p>
            <a:pPr algn="ctr">
              <a:lnSpc>
                <a:spcPts val="4759"/>
              </a:lnSpc>
              <a:spcBef>
                <a:spcPct val="0"/>
              </a:spcBef>
            </a:pPr>
            <a:r>
              <a:rPr lang="en-US" sz="3399" b="1">
                <a:solidFill>
                  <a:srgbClr val="FFFFFF"/>
                </a:solidFill>
                <a:latin typeface="Arial Bold"/>
                <a:ea typeface="Arial Bold"/>
                <a:cs typeface="Arial Bold"/>
                <a:sym typeface="Arial Bold"/>
              </a:rP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1297</Words>
  <Application>Microsoft Office PowerPoint</Application>
  <PresentationFormat>Custom</PresentationFormat>
  <Paragraphs>186</Paragraphs>
  <Slides>16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 (MS)</vt:lpstr>
      <vt:lpstr>Calibri (MS) Bold</vt:lpstr>
      <vt:lpstr>Arial</vt:lpstr>
      <vt:lpstr>Canva Sans Bold</vt:lpstr>
      <vt:lpstr>Calibri</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DEPI Final Project. PPT Template.pptx</dc:title>
  <cp:lastModifiedBy>Mohamed Ahmed</cp:lastModifiedBy>
  <cp:revision>2</cp:revision>
  <dcterms:created xsi:type="dcterms:W3CDTF">2006-08-16T00:00:00Z</dcterms:created>
  <dcterms:modified xsi:type="dcterms:W3CDTF">2025-04-28T18:32:32Z</dcterms:modified>
  <dc:identifier>DAGkH-DlCo4</dc:identifier>
</cp:coreProperties>
</file>