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7" r:id="rId7"/>
    <p:sldId id="268" r:id="rId8"/>
    <p:sldId id="264" r:id="rId9"/>
    <p:sldId id="258" r:id="rId10"/>
    <p:sldId id="25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7E3854-E919-4008-B792-9E88C8C8B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4648198"/>
            <a:ext cx="8315409" cy="1143002"/>
          </a:xfrm>
        </p:spPr>
        <p:txBody>
          <a:bodyPr>
            <a:noAutofit/>
          </a:bodyPr>
          <a:lstStyle/>
          <a:p>
            <a:r>
              <a:rPr lang="de-DE" sz="4000" b="1" dirty="0">
                <a:solidFill>
                  <a:schemeClr val="tx1">
                    <a:alpha val="80000"/>
                  </a:schemeClr>
                </a:solidFill>
              </a:rPr>
              <a:t>SonarQube (Community Edition) &amp; CXX Plug-in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DA95B8C-89FD-4B9A-926C-DF9D6D751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1" y="1815552"/>
            <a:ext cx="3297616" cy="101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636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cdtRectangle 4 Id109572">
            <a:extLst>
              <a:ext uri="{FF2B5EF4-FFF2-40B4-BE49-F238E27FC236}">
                <a16:creationId xmlns:a16="http://schemas.microsoft.com/office/drawing/2014/main" id="{28C703D2-E65A-4B93-94A1-FE77A526D7C2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769326" y="1749520"/>
            <a:ext cx="6653348" cy="3358959"/>
          </a:xfrm>
        </p:spPr>
        <p:txBody>
          <a:bodyPr>
            <a:normAutofit/>
          </a:bodyPr>
          <a:lstStyle/>
          <a:p>
            <a:pPr algn="ctr"/>
            <a:r>
              <a:rPr lang="de-DE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Vielen Dank </a:t>
            </a:r>
            <a:br>
              <a:rPr lang="de-DE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522922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E16AFDA-9FE6-449E-8712-3EED431B2D97}"/>
              </a:ext>
            </a:extLst>
          </p:cNvPr>
          <p:cNvSpPr/>
          <p:nvPr/>
        </p:nvSpPr>
        <p:spPr>
          <a:xfrm>
            <a:off x="559443" y="1319097"/>
            <a:ext cx="6489540" cy="5006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400" b="1" dirty="0"/>
              <a:t>Was ist SonarQube?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400" b="1" dirty="0"/>
              <a:t>Bestandteile von SonarQube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400" b="1" dirty="0"/>
              <a:t>CXX Plug-in &amp; weitere Werkzeuge für statische Code Analyse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400" b="1" dirty="0"/>
              <a:t>Installation und Evaluation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400" b="1" dirty="0"/>
              <a:t>Wichtige Begriffe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400" b="1" dirty="0"/>
              <a:t>Demo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400" b="1" dirty="0"/>
              <a:t>Fazit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400" b="1" dirty="0"/>
              <a:t>Fragen</a:t>
            </a:r>
          </a:p>
        </p:txBody>
      </p:sp>
      <p:sp>
        <p:nvSpPr>
          <p:cNvPr id="11" name="Titel 11">
            <a:extLst>
              <a:ext uri="{FF2B5EF4-FFF2-40B4-BE49-F238E27FC236}">
                <a16:creationId xmlns:a16="http://schemas.microsoft.com/office/drawing/2014/main" id="{BBCC4DAB-4CB4-4FB4-9FE5-6201DACCFA67}"/>
              </a:ext>
            </a:extLst>
          </p:cNvPr>
          <p:cNvSpPr txBox="1">
            <a:spLocks/>
          </p:cNvSpPr>
          <p:nvPr/>
        </p:nvSpPr>
        <p:spPr>
          <a:xfrm>
            <a:off x="559443" y="335549"/>
            <a:ext cx="8207337" cy="6480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4000" dirty="0"/>
              <a:t>Gliederung</a:t>
            </a:r>
          </a:p>
        </p:txBody>
      </p:sp>
    </p:spTree>
    <p:extLst>
      <p:ext uri="{BB962C8B-B14F-4D97-AF65-F5344CB8AC3E}">
        <p14:creationId xmlns:p14="http://schemas.microsoft.com/office/powerpoint/2010/main" val="1513583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24E8A87C-B8C5-415F-9DC7-135DDD661892}"/>
              </a:ext>
            </a:extLst>
          </p:cNvPr>
          <p:cNvSpPr txBox="1">
            <a:spLocks/>
          </p:cNvSpPr>
          <p:nvPr/>
        </p:nvSpPr>
        <p:spPr>
          <a:xfrm>
            <a:off x="434184" y="1704736"/>
            <a:ext cx="8568952" cy="4247909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b="1" dirty="0">
                <a:solidFill>
                  <a:schemeClr val="tx1"/>
                </a:solidFill>
              </a:rPr>
              <a:t>SonarQube ist ein Überprüfungstool, um Code-Bugs und Schwachstellen zu erkennen und dient zur Bewertung der Codequalität als serverbasierte Plattform für statische Code-Analyse.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b="1" dirty="0">
                <a:solidFill>
                  <a:schemeClr val="tx1"/>
                </a:solidFill>
              </a:rPr>
              <a:t>Nach der Analysierung und Auswertung des Sourcecodes erstellt SonarQube mehrere Qualitätsberichte, gefundene Fehler und Warnungen, danach werden die Ergebnisse mithilfe einer Weboberfläche dargestellt.</a:t>
            </a:r>
          </a:p>
        </p:txBody>
      </p:sp>
      <p:sp>
        <p:nvSpPr>
          <p:cNvPr id="7" name="Titel 11">
            <a:extLst>
              <a:ext uri="{FF2B5EF4-FFF2-40B4-BE49-F238E27FC236}">
                <a16:creationId xmlns:a16="http://schemas.microsoft.com/office/drawing/2014/main" id="{B9693977-53C6-465C-AB92-8615F0E8E914}"/>
              </a:ext>
            </a:extLst>
          </p:cNvPr>
          <p:cNvSpPr txBox="1">
            <a:spLocks/>
          </p:cNvSpPr>
          <p:nvPr/>
        </p:nvSpPr>
        <p:spPr>
          <a:xfrm>
            <a:off x="434184" y="528369"/>
            <a:ext cx="8207337" cy="6480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4000" dirty="0"/>
              <a:t>Was ist SonarQube?</a:t>
            </a:r>
          </a:p>
        </p:txBody>
      </p:sp>
    </p:spTree>
    <p:extLst>
      <p:ext uri="{BB962C8B-B14F-4D97-AF65-F5344CB8AC3E}">
        <p14:creationId xmlns:p14="http://schemas.microsoft.com/office/powerpoint/2010/main" val="20757746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14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7" name="Rectangle 21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020FD32-246F-43F1-B863-0FBA522519E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979" y="2026187"/>
            <a:ext cx="10809791" cy="2850613"/>
          </a:xfrm>
          <a:custGeom>
            <a:avLst/>
            <a:gdLst/>
            <a:ahLst/>
            <a:cxnLst/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</p:spPr>
      </p:pic>
      <p:sp>
        <p:nvSpPr>
          <p:cNvPr id="21" name="Titel 11">
            <a:extLst>
              <a:ext uri="{FF2B5EF4-FFF2-40B4-BE49-F238E27FC236}">
                <a16:creationId xmlns:a16="http://schemas.microsoft.com/office/drawing/2014/main" id="{E8AB3DA7-8DCA-49E4-9387-340C9DE2CAC4}"/>
              </a:ext>
            </a:extLst>
          </p:cNvPr>
          <p:cNvSpPr txBox="1">
            <a:spLocks/>
          </p:cNvSpPr>
          <p:nvPr/>
        </p:nvSpPr>
        <p:spPr>
          <a:xfrm>
            <a:off x="1133138" y="692387"/>
            <a:ext cx="8207337" cy="6480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4000" dirty="0">
                <a:solidFill>
                  <a:schemeClr val="bg1"/>
                </a:solidFill>
              </a:rPr>
              <a:t>Bestandteile von SonarQube</a:t>
            </a:r>
          </a:p>
        </p:txBody>
      </p:sp>
    </p:spTree>
    <p:extLst>
      <p:ext uri="{BB962C8B-B14F-4D97-AF65-F5344CB8AC3E}">
        <p14:creationId xmlns:p14="http://schemas.microsoft.com/office/powerpoint/2010/main" val="1279302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dtRectangle 2 Id114690">
            <a:extLst>
              <a:ext uri="{FF2B5EF4-FFF2-40B4-BE49-F238E27FC236}">
                <a16:creationId xmlns:a16="http://schemas.microsoft.com/office/drawing/2014/main" id="{63C77848-BE88-4821-A296-5A257C7C8347}"/>
              </a:ext>
            </a:extLst>
          </p:cNvPr>
          <p:cNvSpPr txBox="1">
            <a:spLocks noChangeArrowheads="1"/>
          </p:cNvSpPr>
          <p:nvPr/>
        </p:nvSpPr>
        <p:spPr>
          <a:xfrm>
            <a:off x="814085" y="849481"/>
            <a:ext cx="9162891" cy="53788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4000" dirty="0"/>
              <a:t>Weitere Werkzeuge für statische Code Analyse</a:t>
            </a:r>
          </a:p>
        </p:txBody>
      </p:sp>
      <p:sp>
        <p:nvSpPr>
          <p:cNvPr id="2" name="Textplatzhalter 12">
            <a:extLst>
              <a:ext uri="{FF2B5EF4-FFF2-40B4-BE49-F238E27FC236}">
                <a16:creationId xmlns:a16="http://schemas.microsoft.com/office/drawing/2014/main" id="{82763318-4F4F-4A0F-A798-068B5254C327}"/>
              </a:ext>
            </a:extLst>
          </p:cNvPr>
          <p:cNvSpPr txBox="1">
            <a:spLocks/>
          </p:cNvSpPr>
          <p:nvPr/>
        </p:nvSpPr>
        <p:spPr>
          <a:xfrm>
            <a:off x="1385585" y="2493398"/>
            <a:ext cx="8568952" cy="3348372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None/>
              <a:tabLst/>
              <a:defRPr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179388" indent="-177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358775" indent="-177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538163" indent="-177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717550" indent="-177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720000" indent="-1800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6pPr>
            <a:lvl7pPr marL="720000" indent="-1800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7pPr>
            <a:lvl8pPr marL="720000" indent="-1800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8pPr>
            <a:lvl9pPr marL="720000" indent="-1800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kern="0" dirty="0"/>
              <a:t> </a:t>
            </a:r>
            <a:r>
              <a:rPr lang="de-DE" sz="2400" b="1" kern="0" dirty="0"/>
              <a:t>Cppcheck ist ein Open-Source Werkzeug für die Programmiersprachen C und C++. Zur Prüfung gibt es verschiedene Fehlertypen.</a:t>
            </a:r>
          </a:p>
          <a:p>
            <a:endParaRPr lang="de-DE" sz="2400" b="1" kern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b="1" kern="0" dirty="0"/>
              <a:t>GCC ist der Compiler, der von GNU-Projekt entwickelt wurde.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b="1" kern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kern="0" dirty="0"/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B2DE76A5-8B36-43C2-AB1A-2839D89DB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75" y="4167584"/>
            <a:ext cx="654240" cy="77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ppcheckgui">
            <a:extLst>
              <a:ext uri="{FF2B5EF4-FFF2-40B4-BE49-F238E27FC236}">
                <a16:creationId xmlns:a16="http://schemas.microsoft.com/office/drawing/2014/main" id="{E5403738-1383-480E-91FE-99DE982BC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85" y="2493398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512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502DFA-DCFC-46FF-B7D7-898201BF7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5977" y="1237603"/>
            <a:ext cx="10016457" cy="91853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/>
              <a:t>Dies ist ein SonarQube-Plugin, das die C/C++ Sprachen unterstützt.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C8DA89-6145-436F-8F36-510CD3393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6551" y="2321858"/>
            <a:ext cx="4937655" cy="4155141"/>
          </a:xfrm>
        </p:spPr>
        <p:txBody>
          <a:bodyPr>
            <a:normAutofit lnSpcReduction="10000"/>
          </a:bodyPr>
          <a:lstStyle/>
          <a:p>
            <a:r>
              <a:rPr lang="de-DE" dirty="0">
                <a:solidFill>
                  <a:schemeClr val="tx1"/>
                </a:solidFill>
              </a:rPr>
              <a:t>-„Kostenlos“</a:t>
            </a:r>
          </a:p>
          <a:p>
            <a:r>
              <a:rPr lang="de-DE" dirty="0">
                <a:solidFill>
                  <a:schemeClr val="tx1"/>
                </a:solidFill>
              </a:rPr>
              <a:t>-Bessere Übersichtlichkeit für externe Berichte</a:t>
            </a:r>
          </a:p>
          <a:p>
            <a:r>
              <a:rPr lang="de-DE" dirty="0">
                <a:solidFill>
                  <a:schemeClr val="tx1"/>
                </a:solidFill>
              </a:rPr>
              <a:t>-Der Import externer Berichte (</a:t>
            </a:r>
            <a:r>
              <a:rPr lang="de-DE" dirty="0" err="1">
                <a:solidFill>
                  <a:schemeClr val="tx1"/>
                </a:solidFill>
              </a:rPr>
              <a:t>Cppcheck</a:t>
            </a:r>
            <a:r>
              <a:rPr lang="de-DE" dirty="0">
                <a:solidFill>
                  <a:schemeClr val="tx1"/>
                </a:solidFill>
              </a:rPr>
              <a:t>, </a:t>
            </a:r>
            <a:r>
              <a:rPr lang="de-DE" dirty="0" err="1">
                <a:solidFill>
                  <a:schemeClr val="tx1"/>
                </a:solidFill>
              </a:rPr>
              <a:t>gcc</a:t>
            </a:r>
            <a:r>
              <a:rPr lang="de-DE" dirty="0">
                <a:solidFill>
                  <a:schemeClr val="tx1"/>
                </a:solidFill>
              </a:rPr>
              <a:t>, usw.)</a:t>
            </a:r>
          </a:p>
          <a:p>
            <a:r>
              <a:rPr lang="de-DE" dirty="0">
                <a:solidFill>
                  <a:schemeClr val="tx1"/>
                </a:solidFill>
              </a:rPr>
              <a:t>-Verschiedene </a:t>
            </a:r>
            <a:r>
              <a:rPr lang="de-DE" dirty="0" err="1">
                <a:solidFill>
                  <a:schemeClr val="tx1"/>
                </a:solidFill>
              </a:rPr>
              <a:t>Repositories</a:t>
            </a:r>
            <a:r>
              <a:rPr lang="de-DE" dirty="0">
                <a:solidFill>
                  <a:schemeClr val="tx1"/>
                </a:solidFill>
              </a:rPr>
              <a:t> (mehr als 5000 Rules).</a:t>
            </a:r>
          </a:p>
          <a:p>
            <a:r>
              <a:rPr lang="de-DE" dirty="0">
                <a:solidFill>
                  <a:schemeClr val="tx1"/>
                </a:solidFill>
              </a:rPr>
              <a:t>-Integration bestehender C/C++ Tools.</a:t>
            </a:r>
          </a:p>
          <a:p>
            <a:r>
              <a:rPr lang="de-DE" dirty="0">
                <a:solidFill>
                  <a:schemeClr val="tx1"/>
                </a:solidFill>
              </a:rPr>
              <a:t>-Benutzerdefinierte Regeln 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DCC5B64-7C5B-4207-8455-D739587903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15012" y="2321858"/>
            <a:ext cx="4929188" cy="415514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de-DE" dirty="0">
                <a:solidFill>
                  <a:schemeClr val="tx1"/>
                </a:solidFill>
              </a:rPr>
              <a:t>-keine offizielle Unterstützung, dies stellt ein großes Risiko dar 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de-DE" dirty="0">
                <a:solidFill>
                  <a:schemeClr val="tx1"/>
                </a:solidFill>
              </a:rPr>
              <a:t>-Der Präprozessor oder der Parser von sonar-cxx ist nicht so mächtig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de-DE" dirty="0">
                <a:solidFill>
                  <a:schemeClr val="tx1"/>
                </a:solidFill>
              </a:rPr>
              <a:t>-Es wird immer Analyse-Fehler geben (unnötige Warnungen wegen der vielen Rules).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de-DE" dirty="0">
                <a:solidFill>
                  <a:schemeClr val="tx1"/>
                </a:solidFill>
              </a:rPr>
              <a:t>- Die Include Dateien und Makros müssen manuell definiert werden</a:t>
            </a:r>
          </a:p>
        </p:txBody>
      </p:sp>
      <p:sp>
        <p:nvSpPr>
          <p:cNvPr id="8" name="Titel 11">
            <a:extLst>
              <a:ext uri="{FF2B5EF4-FFF2-40B4-BE49-F238E27FC236}">
                <a16:creationId xmlns:a16="http://schemas.microsoft.com/office/drawing/2014/main" id="{7CC52D15-0AC7-4673-A5D5-AB49F2D7ACA9}"/>
              </a:ext>
            </a:extLst>
          </p:cNvPr>
          <p:cNvSpPr txBox="1">
            <a:spLocks/>
          </p:cNvSpPr>
          <p:nvPr/>
        </p:nvSpPr>
        <p:spPr>
          <a:xfrm>
            <a:off x="776551" y="107449"/>
            <a:ext cx="8207337" cy="6480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4000" dirty="0"/>
              <a:t>CXX Plug-in</a:t>
            </a:r>
          </a:p>
        </p:txBody>
      </p:sp>
    </p:spTree>
    <p:extLst>
      <p:ext uri="{BB962C8B-B14F-4D97-AF65-F5344CB8AC3E}">
        <p14:creationId xmlns:p14="http://schemas.microsoft.com/office/powerpoint/2010/main" val="2825874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dtRectangle 2 Id114690">
            <a:extLst>
              <a:ext uri="{FF2B5EF4-FFF2-40B4-BE49-F238E27FC236}">
                <a16:creationId xmlns:a16="http://schemas.microsoft.com/office/drawing/2014/main" id="{A2623CDE-427B-4E2A-8C15-A20506424495}"/>
              </a:ext>
            </a:extLst>
          </p:cNvPr>
          <p:cNvSpPr txBox="1">
            <a:spLocks noChangeArrowheads="1"/>
          </p:cNvSpPr>
          <p:nvPr/>
        </p:nvSpPr>
        <p:spPr>
          <a:xfrm>
            <a:off x="483928" y="428546"/>
            <a:ext cx="8207337" cy="6480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4000"/>
              <a:t>Installation und Evaluation</a:t>
            </a:r>
            <a:endParaRPr lang="en-US" sz="4000" dirty="0"/>
          </a:p>
        </p:txBody>
      </p:sp>
      <p:sp>
        <p:nvSpPr>
          <p:cNvPr id="6" name="cdtRectangle 3 Id114691">
            <a:extLst>
              <a:ext uri="{FF2B5EF4-FFF2-40B4-BE49-F238E27FC236}">
                <a16:creationId xmlns:a16="http://schemas.microsoft.com/office/drawing/2014/main" id="{F8CEC4F9-7A43-47A2-8ED6-A9B79336E8FF}"/>
              </a:ext>
            </a:extLst>
          </p:cNvPr>
          <p:cNvSpPr txBox="1">
            <a:spLocks noChangeArrowheads="1"/>
          </p:cNvSpPr>
          <p:nvPr/>
        </p:nvSpPr>
        <p:spPr>
          <a:xfrm>
            <a:off x="644349" y="1988840"/>
            <a:ext cx="5307272" cy="44406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SonarQube </a:t>
            </a:r>
            <a:r>
              <a:rPr lang="de-DE" sz="2800" dirty="0">
                <a:solidFill>
                  <a:schemeClr val="tx1"/>
                </a:solidFill>
              </a:rPr>
              <a:t>Anforderungen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Hardware: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- Min. 2 GB RAM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- </a:t>
            </a:r>
            <a:r>
              <a:rPr lang="en-US" sz="2800" dirty="0" err="1">
                <a:solidFill>
                  <a:schemeClr val="tx1"/>
                </a:solidFill>
              </a:rPr>
              <a:t>Schnelle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Festplatte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- </a:t>
            </a:r>
            <a:r>
              <a:rPr lang="en-US" sz="2800" dirty="0" err="1">
                <a:solidFill>
                  <a:schemeClr val="tx1"/>
                </a:solidFill>
              </a:rPr>
              <a:t>Keine</a:t>
            </a:r>
            <a:r>
              <a:rPr lang="en-US" sz="2800" dirty="0">
                <a:solidFill>
                  <a:schemeClr val="tx1"/>
                </a:solidFill>
              </a:rPr>
              <a:t> 32-Bit </a:t>
            </a:r>
            <a:r>
              <a:rPr lang="en-US" sz="2800" dirty="0" err="1">
                <a:solidFill>
                  <a:schemeClr val="tx1"/>
                </a:solidFill>
              </a:rPr>
              <a:t>Systeme</a:t>
            </a:r>
            <a:endParaRPr lang="en-US" sz="2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br>
              <a:rPr lang="en-US" sz="2800" dirty="0"/>
            </a:br>
            <a:endParaRPr lang="en-US" sz="2800" dirty="0"/>
          </a:p>
        </p:txBody>
      </p:sp>
      <p:sp>
        <p:nvSpPr>
          <p:cNvPr id="2" name="cdtRectangle 3 Id114691">
            <a:extLst>
              <a:ext uri="{FF2B5EF4-FFF2-40B4-BE49-F238E27FC236}">
                <a16:creationId xmlns:a16="http://schemas.microsoft.com/office/drawing/2014/main" id="{482FA9F7-3F8B-476C-8B9D-F10F9FAEA51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951621" y="2000963"/>
            <a:ext cx="4122821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None/>
              <a:tabLst/>
              <a:defRPr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179388" indent="-177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358775" indent="-177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538163" indent="-177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717550" indent="-177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720000" indent="-1800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6pPr>
            <a:lvl7pPr marL="720000" indent="-1800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7pPr>
            <a:lvl8pPr marL="720000" indent="-1800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8pPr>
            <a:lvl9pPr marL="720000" indent="-1800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9pPr>
          </a:lstStyle>
          <a:p>
            <a:pPr>
              <a:lnSpc>
                <a:spcPct val="100000"/>
              </a:lnSpc>
            </a:pPr>
            <a:endParaRPr lang="de-DE" sz="2800" kern="0" dirty="0"/>
          </a:p>
          <a:p>
            <a:pPr>
              <a:lnSpc>
                <a:spcPct val="100000"/>
              </a:lnSpc>
            </a:pPr>
            <a:endParaRPr lang="de-DE" sz="2800" kern="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Software:</a:t>
            </a:r>
            <a:br>
              <a:rPr lang="en-US" sz="2800" dirty="0"/>
            </a:br>
            <a:r>
              <a:rPr lang="en-US" sz="2800" dirty="0"/>
              <a:t>- Java 11 (JVM, JDK)</a:t>
            </a:r>
            <a:br>
              <a:rPr lang="en-US" sz="2800" dirty="0"/>
            </a:br>
            <a:r>
              <a:rPr lang="en-US" sz="2800" dirty="0"/>
              <a:t>- </a:t>
            </a:r>
            <a:r>
              <a:rPr lang="en-US" sz="2800" dirty="0" err="1"/>
              <a:t>Datenbank</a:t>
            </a:r>
            <a:br>
              <a:rPr lang="en-US" sz="2800" dirty="0"/>
            </a:br>
            <a:r>
              <a:rPr lang="en-US" sz="2800" dirty="0"/>
              <a:t>- </a:t>
            </a:r>
            <a:r>
              <a:rPr lang="en-US" sz="2800" dirty="0" err="1"/>
              <a:t>Webbrowser</a:t>
            </a:r>
            <a:endParaRPr lang="de-DE" sz="2800" dirty="0"/>
          </a:p>
          <a:p>
            <a:pPr>
              <a:lnSpc>
                <a:spcPct val="100000"/>
              </a:lnSpc>
            </a:pPr>
            <a:br>
              <a:rPr lang="en-US" sz="2800" kern="0" dirty="0"/>
            </a:b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2401393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dtRectangle 2 Id114690">
            <a:extLst>
              <a:ext uri="{FF2B5EF4-FFF2-40B4-BE49-F238E27FC236}">
                <a16:creationId xmlns:a16="http://schemas.microsoft.com/office/drawing/2014/main" id="{A2623CDE-427B-4E2A-8C15-A20506424495}"/>
              </a:ext>
            </a:extLst>
          </p:cNvPr>
          <p:cNvSpPr txBox="1">
            <a:spLocks noChangeArrowheads="1"/>
          </p:cNvSpPr>
          <p:nvPr/>
        </p:nvSpPr>
        <p:spPr>
          <a:xfrm>
            <a:off x="483928" y="428546"/>
            <a:ext cx="8207337" cy="6480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4000" dirty="0"/>
              <a:t>Wichtige Begriffe!</a:t>
            </a:r>
            <a:endParaRPr lang="en-US" sz="4000" dirty="0"/>
          </a:p>
        </p:txBody>
      </p:sp>
      <p:sp>
        <p:nvSpPr>
          <p:cNvPr id="6" name="cdtRectangle 3 Id114691">
            <a:extLst>
              <a:ext uri="{FF2B5EF4-FFF2-40B4-BE49-F238E27FC236}">
                <a16:creationId xmlns:a16="http://schemas.microsoft.com/office/drawing/2014/main" id="{F8CEC4F9-7A43-47A2-8ED6-A9B79336E8FF}"/>
              </a:ext>
            </a:extLst>
          </p:cNvPr>
          <p:cNvSpPr txBox="1">
            <a:spLocks noChangeArrowheads="1"/>
          </p:cNvSpPr>
          <p:nvPr/>
        </p:nvSpPr>
        <p:spPr>
          <a:xfrm>
            <a:off x="4265486" y="3360440"/>
            <a:ext cx="3693625" cy="44406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800" dirty="0">
                <a:solidFill>
                  <a:schemeClr val="tx1"/>
                </a:solidFill>
              </a:rPr>
              <a:t>Fehler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800" dirty="0">
                <a:solidFill>
                  <a:schemeClr val="tx1"/>
                </a:solidFill>
              </a:rPr>
              <a:t>Sicherheitslücke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800" dirty="0">
                <a:solidFill>
                  <a:schemeClr val="tx1"/>
                </a:solidFill>
              </a:rPr>
              <a:t>Code-</a:t>
            </a:r>
            <a:r>
              <a:rPr lang="de-DE" sz="2800" dirty="0" err="1">
                <a:solidFill>
                  <a:schemeClr val="tx1"/>
                </a:solidFill>
              </a:rPr>
              <a:t>Smell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cdtRectangle 3 Id114691">
            <a:extLst>
              <a:ext uri="{FF2B5EF4-FFF2-40B4-BE49-F238E27FC236}">
                <a16:creationId xmlns:a16="http://schemas.microsoft.com/office/drawing/2014/main" id="{ED9AF5C9-8E1A-46F5-A6B4-70417A5736D0}"/>
              </a:ext>
            </a:extLst>
          </p:cNvPr>
          <p:cNvSpPr txBox="1">
            <a:spLocks noChangeArrowheads="1"/>
          </p:cNvSpPr>
          <p:nvPr/>
        </p:nvSpPr>
        <p:spPr>
          <a:xfrm>
            <a:off x="483928" y="1746966"/>
            <a:ext cx="3781558" cy="44406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SonarQube Rules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Quality Gates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Quality Profiles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SonarQube Issues</a:t>
            </a:r>
          </a:p>
        </p:txBody>
      </p:sp>
    </p:spTree>
    <p:extLst>
      <p:ext uri="{BB962C8B-B14F-4D97-AF65-F5344CB8AC3E}">
        <p14:creationId xmlns:p14="http://schemas.microsoft.com/office/powerpoint/2010/main" val="1304686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E76E764-7D03-4403-9B9D-7FBE8FDAA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dtRectangle 4 Id109572">
            <a:extLst>
              <a:ext uri="{FF2B5EF4-FFF2-40B4-BE49-F238E27FC236}">
                <a16:creationId xmlns:a16="http://schemas.microsoft.com/office/drawing/2014/main" id="{1C1D823B-CEB2-470B-97FE-71BC94F1D8B3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85510" y="4215002"/>
            <a:ext cx="10838972" cy="9431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Demo!</a:t>
            </a:r>
          </a:p>
        </p:txBody>
      </p:sp>
      <p:sp useBgFill="1">
        <p:nvSpPr>
          <p:cNvPr id="23" name="Snip Diagonal Corner Rectangle 6">
            <a:extLst>
              <a:ext uri="{FF2B5EF4-FFF2-40B4-BE49-F238E27FC236}">
                <a16:creationId xmlns:a16="http://schemas.microsoft.com/office/drawing/2014/main" id="{FCEE49A1-138E-4B5B-ACEB-C61A5C591A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9947" y="654449"/>
            <a:ext cx="5212106" cy="3199796"/>
          </a:xfrm>
          <a:prstGeom prst="snip2DiagRect">
            <a:avLst>
              <a:gd name="adj1" fmla="val 15758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67A5EC0-5B76-422D-B637-2DED5A827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377" y="1676400"/>
            <a:ext cx="4547245" cy="1402523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4C5F9751-5C17-4A6E-B14B-E470DE730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27E3FD-D9DF-4992-B8FA-601F41037E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F9545A5-23B6-4BAD-BBD2-0DAA9C0A8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F03D121-7989-4398-BEE8-0208851A0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C5D0FAB-D1B6-4544-836C-75FB75622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FB23E85-CD62-4E51-96C9-ECCEFE8FF9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5887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TARGETSHAPE_NEW" val="18"/>
  <p:tag name="CDT_PROT" val="3"/>
  <p:tag name="CDT_PROT_TOP" val="0"/>
  <p:tag name="CDT_PROT_LEFT" val="0"/>
  <p:tag name="CDT_PROT_WIDTH" val="960,5"/>
  <p:tag name="CDT_PROT_HEIGHT" val="99,8750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TARGETSHAPE_NEW" val="18"/>
  <p:tag name="CDT_PROT" val="3"/>
  <p:tag name="CDT_PROT_TOP" val="0"/>
  <p:tag name="CDT_PROT_LEFT" val="0"/>
  <p:tag name="CDT_PROT_WIDTH" val="960,5"/>
  <p:tag name="CDT_PROT_HEIGHT" val="99,87504"/>
</p:tagLst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</Words>
  <Application>Microsoft Office PowerPoint</Application>
  <PresentationFormat>Breitbild</PresentationFormat>
  <Paragraphs>49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Courier New</vt:lpstr>
      <vt:lpstr>Wingdings</vt:lpstr>
      <vt:lpstr>Wingdings 3</vt:lpstr>
      <vt:lpstr>Segment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Demo!</vt:lpstr>
      <vt:lpstr>Vielen Dank 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Mo Mjz</dc:creator>
  <cp:lastModifiedBy>Mo Mjz</cp:lastModifiedBy>
  <cp:revision>2</cp:revision>
  <dcterms:created xsi:type="dcterms:W3CDTF">2020-04-28T10:10:47Z</dcterms:created>
  <dcterms:modified xsi:type="dcterms:W3CDTF">2020-04-28T10:27:13Z</dcterms:modified>
</cp:coreProperties>
</file>