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6"/>
    <p:restoredTop sz="96327"/>
  </p:normalViewPr>
  <p:slideViewPr>
    <p:cSldViewPr snapToGrid="0">
      <p:cViewPr>
        <p:scale>
          <a:sx n="100" d="100"/>
          <a:sy n="100" d="100"/>
        </p:scale>
        <p:origin x="-12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B6E66-2868-114F-92A3-64984215B6CA}" type="datetimeFigureOut">
              <a:rPr lang="en-SA" smtClean="0"/>
              <a:t>11/04/2023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11FC-9B00-FA49-967D-4687CA5CB7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9447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C3AB86A-A13D-A04D-8149-5E87EF73275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BEA5-023C-5047-8857-70965F72CC96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A4E-13DC-C940-9D18-ECC0A4D91CC0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7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3B9C-18C2-054E-A7F8-154F951BF56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9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0D3E-2931-AF4F-B799-BA1BE30CC51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66FA-D3ED-5E46-8090-335B1CB40672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B55B-D28A-CE48-8869-95FCD11A905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DA1-2D28-5E40-9D26-BF541B82D95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7E3B-DF71-0C40-B1EB-602E546BD22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4DE8-8311-9F47-99FD-200F13D759C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2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454E-BF78-8A4A-9D00-C57EF25FD0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5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1FAC-2A5B-6E47-8003-C6A07E360C45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79D3-AEA2-1E4C-AECA-143B6938B5A7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2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612-5D06-B34F-9075-56177753AABB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E203-5C0B-FD49-AFA4-0B1E3608AF6E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B10B4-43B9-9C4E-9B82-583E863D51BA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E6DE-14D8-104A-BA6D-B9EFF7D59E04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079CDF-E8F2-F543-9A43-4772BE357233}" type="datetime1">
              <a:rPr lang="en-US" smtClean="0"/>
              <a:t>4/11/23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*16.8%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 on document with pen">
            <a:extLst>
              <a:ext uri="{FF2B5EF4-FFF2-40B4-BE49-F238E27FC236}">
                <a16:creationId xmlns:a16="http://schemas.microsoft.com/office/drawing/2014/main" id="{6F02E082-EF66-79E0-5E7C-57FA52AD30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74" r="1" b="29336"/>
          <a:stretch/>
        </p:blipFill>
        <p:spPr>
          <a:xfrm>
            <a:off x="477085" y="466162"/>
            <a:ext cx="11237832" cy="3937502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9FBAC22-B956-6C79-CCDC-470BE592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110825"/>
            <a:ext cx="10357491" cy="13605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500" dirty="0">
                <a:solidFill>
                  <a:schemeClr val="tx1"/>
                </a:solidFill>
              </a:rPr>
              <a:t>Soum* Platform Sales &amp; Reach Out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F866C-A59A-FB29-A6E2-B9B69ED786A8}"/>
              </a:ext>
            </a:extLst>
          </p:cNvPr>
          <p:cNvSpPr txBox="1"/>
          <p:nvPr/>
        </p:nvSpPr>
        <p:spPr>
          <a:xfrm>
            <a:off x="1154954" y="5186596"/>
            <a:ext cx="10357491" cy="83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/>
          </a:p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500" dirty="0"/>
              <a:t>Mohammed Alsalamah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08312D-0BD1-AAD1-6E80-AA30BEF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510781" cy="304801"/>
          </a:xfrm>
        </p:spPr>
        <p:txBody>
          <a:bodyPr/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*Based on fictional data</a:t>
            </a:r>
          </a:p>
        </p:txBody>
      </p:sp>
    </p:spTree>
    <p:extLst>
      <p:ext uri="{BB962C8B-B14F-4D97-AF65-F5344CB8AC3E}">
        <p14:creationId xmlns:p14="http://schemas.microsoft.com/office/powerpoint/2010/main" val="4282257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F1-A385-497D-0398-878512EF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1069445"/>
          </a:xfrm>
        </p:spPr>
        <p:txBody>
          <a:bodyPr/>
          <a:lstStyle/>
          <a:p>
            <a:r>
              <a:rPr lang="en-SA" sz="2800" dirty="0"/>
              <a:t>Data quality issues exist in dataset; 17% of customers make a purchase before registering!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9012-42AF-5111-CDF1-62056C7626D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Total number of 1st purchases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n_1st_purchase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time_until_purchase_days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purchases occurring less than a second after registration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n_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invalide_entries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time_until_purchase_days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ratio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invalid_ratio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n_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invalide_entries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n_1st_purchase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42C30-25F8-089C-D98D-57E48BA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4.2</a:t>
            </a:r>
          </a:p>
        </p:txBody>
      </p:sp>
    </p:spTree>
    <p:extLst>
      <p:ext uri="{BB962C8B-B14F-4D97-AF65-F5344CB8AC3E}">
        <p14:creationId xmlns:p14="http://schemas.microsoft.com/office/powerpoint/2010/main" val="71107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8EB86-B610-50AE-CE8B-42875F9D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Conversion rate in August is much higher than average conversion rate (7.5% v.s. 2.5%)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410B9-B673-79BA-78E2-3B09DB73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4.4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10B68DA-73C2-FDBD-EFAE-684FC6A6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64120"/>
            <a:ext cx="6470907" cy="352664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689143-9267-FAD0-174D-C5A482B6A182}"/>
              </a:ext>
            </a:extLst>
          </p:cNvPr>
          <p:cNvSpPr/>
          <p:nvPr/>
        </p:nvSpPr>
        <p:spPr>
          <a:xfrm>
            <a:off x="919722" y="5816084"/>
            <a:ext cx="10508690" cy="55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Highest conversion rates occur at the begin</a:t>
            </a:r>
            <a:r>
              <a:rPr lang="en-US" dirty="0"/>
              <a:t>n</a:t>
            </a:r>
            <a:r>
              <a:rPr lang="en-SA" dirty="0"/>
              <a:t>ing of the school year</a:t>
            </a:r>
          </a:p>
        </p:txBody>
      </p:sp>
    </p:spTree>
    <p:extLst>
      <p:ext uri="{BB962C8B-B14F-4D97-AF65-F5344CB8AC3E}">
        <p14:creationId xmlns:p14="http://schemas.microsoft.com/office/powerpoint/2010/main" val="367231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DB00E-84B1-70D7-CFFD-98165C9D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3" y="1113062"/>
            <a:ext cx="3543658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conversion rate is highest on Sundays, Mondays, and Tuesdays        (~4% v.s. 2.5%)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AE63F-4951-104C-F850-456898A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4.5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C23ACA-453C-704A-9933-7CCCCAB81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048" y="1113063"/>
            <a:ext cx="582233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29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88D31-B725-A08C-01D3-D41C1317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973394"/>
            <a:ext cx="4798142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Period of rapid growth has ended!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77EC7-CC55-CA70-A388-1089FFDA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latin typeface="+mn-lt"/>
                <a:ea typeface="+mn-ea"/>
                <a:cs typeface="+mn-cs"/>
              </a:rPr>
              <a:t>Result 4.6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A7DF3D0-8782-2C37-225F-8DEF708A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507741"/>
            <a:ext cx="4986236" cy="383940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E51978-B694-23F1-B3C5-FBBAD5197487}"/>
              </a:ext>
            </a:extLst>
          </p:cNvPr>
          <p:cNvSpPr/>
          <p:nvPr/>
        </p:nvSpPr>
        <p:spPr>
          <a:xfrm>
            <a:off x="1109764" y="5646943"/>
            <a:ext cx="10318648" cy="736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Two clusters: cities with high growth in October and cities with low growth in October</a:t>
            </a:r>
          </a:p>
        </p:txBody>
      </p:sp>
    </p:spTree>
    <p:extLst>
      <p:ext uri="{BB962C8B-B14F-4D97-AF65-F5344CB8AC3E}">
        <p14:creationId xmlns:p14="http://schemas.microsoft.com/office/powerpoint/2010/main" val="59477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DF68-4B8E-042D-4D69-01231B9D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Insights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4AE2-1416-AEE6-FD22-7796DDDC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SA" dirty="0"/>
              <a:t>Marketing</a:t>
            </a:r>
          </a:p>
          <a:p>
            <a:pPr lvl="2"/>
            <a:r>
              <a:rPr lang="en-US" dirty="0"/>
              <a:t>Concentrate marketing to August and January (7% vs.. 2.5% average conversion rate) (Result 4.4)</a:t>
            </a:r>
          </a:p>
          <a:p>
            <a:pPr lvl="2"/>
            <a:r>
              <a:rPr lang="en-US" dirty="0"/>
              <a:t>Selectively choose to market on Thursday and Friday (4.5% vs.. 2.5% average conversion rate) (Result 4.5)</a:t>
            </a:r>
            <a:endParaRPr lang="en-SA" dirty="0"/>
          </a:p>
          <a:p>
            <a:pPr lvl="1"/>
            <a:r>
              <a:rPr lang="en-SA" dirty="0"/>
              <a:t>Promotions</a:t>
            </a:r>
          </a:p>
          <a:p>
            <a:pPr lvl="2"/>
            <a:r>
              <a:rPr lang="en-SA" dirty="0"/>
              <a:t>Offer promotions to customers who recently returned an item; they are more likely to keep the next item they purchase (65% vs. 50%) (Result 2.3)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2"/>
            <a:r>
              <a:rPr lang="en-SA" dirty="0"/>
              <a:t>Perform data validation steps to improve data quality</a:t>
            </a:r>
          </a:p>
          <a:p>
            <a:pPr lvl="2"/>
            <a:r>
              <a:rPr lang="en-SA" dirty="0"/>
              <a:t>Further invistigation of some promising trends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1718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41EE-B324-5325-25CA-7ED173BC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DB2-FB21-1F72-AA57-78DCAEF00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Requested Figures</a:t>
            </a:r>
          </a:p>
          <a:p>
            <a:pPr lvl="1"/>
            <a:r>
              <a:rPr lang="en-SA" dirty="0"/>
              <a:t>Conversion rate of registered customers</a:t>
            </a:r>
          </a:p>
          <a:p>
            <a:pPr lvl="1"/>
            <a:r>
              <a:rPr lang="en-SA" dirty="0"/>
              <a:t>Churn rate after 1st purchase</a:t>
            </a:r>
          </a:p>
          <a:p>
            <a:pPr lvl="1"/>
            <a:r>
              <a:rPr lang="en-SA" dirty="0"/>
              <a:t>Largest 3 markets</a:t>
            </a:r>
          </a:p>
          <a:p>
            <a:pPr lvl="1"/>
            <a:r>
              <a:rPr lang="en-SA" dirty="0"/>
              <a:t>Average time between registration date and 1st purchase date</a:t>
            </a:r>
          </a:p>
          <a:p>
            <a:r>
              <a:rPr lang="en-SA" dirty="0"/>
              <a:t>Insights and action plan</a:t>
            </a:r>
          </a:p>
          <a:p>
            <a:pPr lvl="1"/>
            <a:r>
              <a:rPr lang="en-SA" dirty="0"/>
              <a:t>Marketing</a:t>
            </a:r>
          </a:p>
          <a:p>
            <a:pPr lvl="1"/>
            <a:r>
              <a:rPr lang="en-SA" dirty="0"/>
              <a:t>Promotions</a:t>
            </a:r>
          </a:p>
          <a:p>
            <a:pPr lvl="1"/>
            <a:r>
              <a:rPr lang="en-SA" dirty="0"/>
              <a:t>Future analysis and next steps</a:t>
            </a:r>
          </a:p>
          <a:p>
            <a:pPr lvl="1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26033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2AC3C-5AE4-44A5-0C99-7739307C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 datasets enabled us to analyze the platform’s performance</a:t>
            </a:r>
            <a:endParaRPr lang="en-S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F5EF-5925-4893-1B8B-17F1662A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1"/>
            <a:ext cx="4825158" cy="5956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Transactions</a:t>
            </a:r>
            <a:r>
              <a:rPr lang="en-SA" dirty="0"/>
              <a:t>	</a:t>
            </a:r>
          </a:p>
          <a:p>
            <a:pPr marL="0" indent="0">
              <a:buNone/>
            </a:pPr>
            <a:r>
              <a:rPr lang="en-SA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BBDAF-15AD-5F44-2A75-7F5CA35D2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4743498"/>
            <a:ext cx="4825159" cy="3415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A" sz="2900" b="1" dirty="0"/>
              <a:t>Customers</a:t>
            </a:r>
            <a:endParaRPr lang="en-SA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E2E35E4-5E9F-3D5F-350D-6A0F454C8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59849"/>
              </p:ext>
            </p:extLst>
          </p:nvPr>
        </p:nvGraphicFramePr>
        <p:xfrm>
          <a:off x="1154953" y="3028950"/>
          <a:ext cx="782279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799">
                  <a:extLst>
                    <a:ext uri="{9D8B030D-6E8A-4147-A177-3AD203B41FA5}">
                      <a16:colId xmlns:a16="http://schemas.microsoft.com/office/drawing/2014/main" val="3031927305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41530941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546460487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561915961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2008825012"/>
                    </a:ext>
                  </a:extLst>
                </a:gridCol>
                <a:gridCol w="1303799">
                  <a:extLst>
                    <a:ext uri="{9D8B030D-6E8A-4147-A177-3AD203B41FA5}">
                      <a16:colId xmlns:a16="http://schemas.microsoft.com/office/drawing/2014/main" val="339055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$_Total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1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28-Aug-2025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Refunded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05550…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Riyadh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5,000</a:t>
                      </a:r>
                    </a:p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0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03-Sep-2025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Transferred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Abha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2,150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9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16602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638726D-01B2-B27C-F240-41E531A54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52848"/>
              </p:ext>
            </p:extLst>
          </p:nvPr>
        </p:nvGraphicFramePr>
        <p:xfrm>
          <a:off x="1154953" y="5085079"/>
          <a:ext cx="65758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1">
                  <a:extLst>
                    <a:ext uri="{9D8B030D-6E8A-4147-A177-3AD203B41FA5}">
                      <a16:colId xmlns:a16="http://schemas.microsoft.com/office/drawing/2014/main" val="10391534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366293282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535051857"/>
                    </a:ext>
                  </a:extLst>
                </a:gridCol>
                <a:gridCol w="1643971">
                  <a:extLst>
                    <a:ext uri="{9D8B030D-6E8A-4147-A177-3AD203B41FA5}">
                      <a16:colId xmlns:a16="http://schemas.microsoft.com/office/drawing/2014/main" val="254442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Rgstr.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Last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05051…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01-Aug-2025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1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06-Oct-2025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05063…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sz="1400" dirty="0"/>
                        <a:t>02-Nov-2025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4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F47-CB35-4D63-CA2C-2EC29AA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Less than 2.5% of registered customers make a purchase!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619B-C748-2CC0-D437-459366A77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9089713" cy="341630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unique users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.customer_phone.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the number of customers who made at least one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.buyer_phone.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# Find ratio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conversion_rate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n_paying_customers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n_customers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206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7822-6E05-7B50-5BA4-71C5A0C4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A" dirty="0"/>
              <a:t>Little over 15%* of customers make a second 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1929-66D1-E376-A472-E2A85C9DC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7311713" cy="3416301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at least 1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'purchase_1'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Number of customers who made a 2nd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purchase_df_unique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'purchase_2'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ratio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churn_rate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n_made_2nd_purchase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n_made_1st_purchase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7868-AC08-8E44-2863-A7727D58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*16.8%; Result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Accepting v.s. returning a device doesn’t affect customer churn rate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54FDCD-BAAF-C2A9-821B-EAF84E2749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1701688"/>
              </p:ext>
            </p:extLst>
          </p:nvPr>
        </p:nvGraphicFramePr>
        <p:xfrm>
          <a:off x="1155700" y="2603502"/>
          <a:ext cx="7213048" cy="3322775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803262">
                  <a:extLst>
                    <a:ext uri="{9D8B030D-6E8A-4147-A177-3AD203B41FA5}">
                      <a16:colId xmlns:a16="http://schemas.microsoft.com/office/drawing/2014/main" val="617859651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45821239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1775099057"/>
                    </a:ext>
                  </a:extLst>
                </a:gridCol>
                <a:gridCol w="1803262">
                  <a:extLst>
                    <a:ext uri="{9D8B030D-6E8A-4147-A177-3AD203B41FA5}">
                      <a16:colId xmlns:a16="http://schemas.microsoft.com/office/drawing/2014/main" val="2977885116"/>
                    </a:ext>
                  </a:extLst>
                </a:gridCol>
              </a:tblGrid>
              <a:tr h="1213535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A" sz="2000" b="1" i="0" baseline="0" dirty="0"/>
                        <a:t>2nd Purchase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788211"/>
                  </a:ext>
                </a:extLst>
              </a:tr>
              <a:tr h="703080">
                <a:tc rowSpan="3">
                  <a:txBody>
                    <a:bodyPr/>
                    <a:lstStyle/>
                    <a:p>
                      <a:pPr algn="ctr"/>
                      <a:r>
                        <a:rPr lang="en-SA" sz="1800" b="1" dirty="0"/>
                        <a:t>1st Purchase Status</a:t>
                      </a:r>
                    </a:p>
                  </a:txBody>
                  <a:tcPr marL="90000" vert="vert270"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4991688"/>
                  </a:ext>
                </a:extLst>
              </a:tr>
              <a:tr h="703080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Accepted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33999"/>
                  </a:ext>
                </a:extLst>
              </a:tr>
              <a:tr h="703080">
                <a:tc vMerge="1"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Returned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29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476" y="6391836"/>
            <a:ext cx="3859795" cy="304801"/>
          </a:xfrm>
        </p:spPr>
        <p:txBody>
          <a:bodyPr/>
          <a:lstStyle/>
          <a:p>
            <a:r>
              <a:rPr lang="en-US" dirty="0"/>
              <a:t>Result 2.2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>
            <a:cxnSpLocks/>
          </p:cNvCxnSpPr>
          <p:nvPr/>
        </p:nvCxnSpPr>
        <p:spPr>
          <a:xfrm>
            <a:off x="1154953" y="2603502"/>
            <a:ext cx="1768129" cy="12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1154953" y="6102628"/>
            <a:ext cx="10508689" cy="417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The equal churn rate suggests that customers are satisfied with our refund policy</a:t>
            </a:r>
          </a:p>
        </p:txBody>
      </p:sp>
    </p:spTree>
    <p:extLst>
      <p:ext uri="{BB962C8B-B14F-4D97-AF65-F5344CB8AC3E}">
        <p14:creationId xmlns:p14="http://schemas.microsoft.com/office/powerpoint/2010/main" val="45611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786-A896-C3BC-C947-D597128B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Customers who recently returned an item are less likely to return the next item they buy (53% vs. 65%)</a:t>
            </a:r>
            <a:br>
              <a:rPr lang="en-US" sz="3200" dirty="0"/>
            </a:br>
            <a:endParaRPr lang="en-SA" sz="3200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D82F1AD-5C26-23D1-BCB6-DDCF57EA1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73900"/>
              </p:ext>
            </p:extLst>
          </p:nvPr>
        </p:nvGraphicFramePr>
        <p:xfrm>
          <a:off x="1154954" y="2348667"/>
          <a:ext cx="6571059" cy="36996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15899147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176366069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4249861696"/>
                    </a:ext>
                  </a:extLst>
                </a:gridCol>
              </a:tblGrid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3rd Purchase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63812"/>
                  </a:ext>
                </a:extLst>
              </a:tr>
              <a:tr h="747359"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1st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b="1" dirty="0"/>
                        <a:t>2nd Purchase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71785"/>
                  </a:ext>
                </a:extLst>
              </a:tr>
              <a:tr h="610992"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65%</a:t>
                      </a:r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82600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63691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16522"/>
                  </a:ext>
                </a:extLst>
              </a:tr>
              <a:tr h="516049">
                <a:tc>
                  <a:txBody>
                    <a:bodyPr/>
                    <a:lstStyle/>
                    <a:p>
                      <a:endParaRPr lang="en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A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dirty="0"/>
                        <a:t>51%</a:t>
                      </a:r>
                    </a:p>
                    <a:p>
                      <a:endParaRPr lang="en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5611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BF5C-044F-F159-2E61-2B77CFCD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2.3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384C75-B504-19B8-9B88-A64371D1A5B3}"/>
              </a:ext>
            </a:extLst>
          </p:cNvPr>
          <p:cNvCxnSpPr>
            <a:cxnSpLocks/>
          </p:cNvCxnSpPr>
          <p:nvPr/>
        </p:nvCxnSpPr>
        <p:spPr>
          <a:xfrm>
            <a:off x="1154953" y="2348667"/>
            <a:ext cx="4360022" cy="6088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057A17-1B6B-3631-2D9B-B8904106ECC5}"/>
              </a:ext>
            </a:extLst>
          </p:cNvPr>
          <p:cNvSpPr/>
          <p:nvPr/>
        </p:nvSpPr>
        <p:spPr>
          <a:xfrm>
            <a:off x="1154953" y="5884332"/>
            <a:ext cx="10508690" cy="5532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Must focus marketing on customers who are still looking for a device!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60E3D-3442-6787-9858-75F1B862D6AF}"/>
              </a:ext>
            </a:extLst>
          </p:cNvPr>
          <p:cNvGrpSpPr/>
          <p:nvPr/>
        </p:nvGrpSpPr>
        <p:grpSpPr>
          <a:xfrm>
            <a:off x="6409422" y="3917695"/>
            <a:ext cx="761459" cy="945635"/>
            <a:chOff x="7857885" y="3886346"/>
            <a:chExt cx="761459" cy="84547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359D56-392A-5E26-A990-C8236179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9580" y="3886346"/>
              <a:ext cx="142406" cy="230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0E587E-277D-8892-FA3F-839DB843F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7885" y="4393499"/>
              <a:ext cx="209669" cy="33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3C6923-9AD0-7E89-A884-318C4E566F76}"/>
                </a:ext>
              </a:extLst>
            </p:cNvPr>
            <p:cNvSpPr txBox="1"/>
            <p:nvPr/>
          </p:nvSpPr>
          <p:spPr>
            <a:xfrm>
              <a:off x="7899816" y="4116500"/>
              <a:ext cx="7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1200" dirty="0">
                  <a:solidFill>
                    <a:schemeClr val="accent1">
                      <a:lumMod val="75000"/>
                    </a:schemeClr>
                  </a:solidFill>
                </a:rPr>
                <a:t>+12%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26584C-EF7F-6BD6-233E-77679DE60AFA}"/>
              </a:ext>
            </a:extLst>
          </p:cNvPr>
          <p:cNvGrpSpPr/>
          <p:nvPr/>
        </p:nvGrpSpPr>
        <p:grpSpPr>
          <a:xfrm>
            <a:off x="6409422" y="5021336"/>
            <a:ext cx="761459" cy="721994"/>
            <a:chOff x="7857885" y="3886346"/>
            <a:chExt cx="761459" cy="845477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861CD5-AB00-ABBC-E7B1-093B4A810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9580" y="3886346"/>
              <a:ext cx="142406" cy="230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39A9BA-3EAB-7400-0416-CA81F9575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7885" y="4393499"/>
              <a:ext cx="209669" cy="33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70467B-B2A8-B9B9-5A8C-C8AD1F33BA4D}"/>
                </a:ext>
              </a:extLst>
            </p:cNvPr>
            <p:cNvSpPr txBox="1"/>
            <p:nvPr/>
          </p:nvSpPr>
          <p:spPr>
            <a:xfrm>
              <a:off x="7899816" y="4116500"/>
              <a:ext cx="719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1200" dirty="0">
                  <a:solidFill>
                    <a:schemeClr val="accent1">
                      <a:lumMod val="75000"/>
                    </a:schemeClr>
                  </a:solidFill>
                </a:rPr>
                <a:t>+18%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2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CD2F8C8-F4A1-6DB6-25F2-0DE89593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24553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SA" sz="3200" dirty="0"/>
              <a:t>Riyadh, Al Qassim, and Ras Tannurah make up 45% of total sales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A4F4D1-0281-6828-4825-5EAF2F46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024186"/>
            <a:ext cx="6391533" cy="48096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35FD-C90B-D32E-2F35-8A0B5849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Result 3.1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23704-EABC-B3E9-A68F-3002CAA35F32}"/>
              </a:ext>
            </a:extLst>
          </p:cNvPr>
          <p:cNvSpPr/>
          <p:nvPr/>
        </p:nvSpPr>
        <p:spPr>
          <a:xfrm>
            <a:off x="5048885" y="6006492"/>
            <a:ext cx="6709526" cy="838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dirty="0"/>
              <a:t>Sales are not concentrated in neither large nor small cities</a:t>
            </a:r>
          </a:p>
        </p:txBody>
      </p:sp>
    </p:spTree>
    <p:extLst>
      <p:ext uri="{BB962C8B-B14F-4D97-AF65-F5344CB8AC3E}">
        <p14:creationId xmlns:p14="http://schemas.microsoft.com/office/powerpoint/2010/main" val="259266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55AD-6233-12B8-9FF0-BE146F4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sz="3200" dirty="0"/>
              <a:t>On average, customers take two months* to make a purchase after registeration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A4A2-16F7-2BB7-0478-456DEEB3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91978" cy="34163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Filter out purchases other than the first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first_purchase_df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loc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[~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transactions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duplicated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subset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buyer_phone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keep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'first'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Join transactions with customers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dataframes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first_purchase_df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merge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left_on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buyer_phone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right_on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customer_phone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								   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suffixes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'_purchased'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'_customer’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Calculate average time between registration and purchase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time_until_purchase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.date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.createdDate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Find mean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avg_delay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joined_df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time_until_purchase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endParaRPr lang="en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B443A-F974-D4BD-41FE-9EEF0BF7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*63 days; Result 4.1</a:t>
            </a:r>
          </a:p>
        </p:txBody>
      </p:sp>
    </p:spTree>
    <p:extLst>
      <p:ext uri="{BB962C8B-B14F-4D97-AF65-F5344CB8AC3E}">
        <p14:creationId xmlns:p14="http://schemas.microsoft.com/office/powerpoint/2010/main" val="291530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{58AFC3F4-3A81-8244-AD6E-9C1BA24F8296}tf10001076</Template>
  <TotalTime>2789</TotalTime>
  <Words>857</Words>
  <Application>Microsoft Macintosh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Menlo</vt:lpstr>
      <vt:lpstr>Wingdings 3</vt:lpstr>
      <vt:lpstr>Ion Boardroom</vt:lpstr>
      <vt:lpstr>Soum* Platform Sales &amp; Reach Out Trend</vt:lpstr>
      <vt:lpstr>Executive Summary</vt:lpstr>
      <vt:lpstr>Two datasets enabled us to analyze the platform’s performance</vt:lpstr>
      <vt:lpstr>Less than 2.5% of registered customers make a purchase!</vt:lpstr>
      <vt:lpstr>Little over 15%* of customers make a second purchase</vt:lpstr>
      <vt:lpstr>Accepting v.s. returning a device doesn’t affect customer churn rate</vt:lpstr>
      <vt:lpstr>Customers who recently returned an item are less likely to return the next item they buy (53% vs. 65%) </vt:lpstr>
      <vt:lpstr>Riyadh, Al Qassim, and Ras Tannurah make up 45% of total sales</vt:lpstr>
      <vt:lpstr>On average, customers take two months* to make a purchase after registeration</vt:lpstr>
      <vt:lpstr>Data quality issues exist in dataset; 17% of customers make a purchase before registering! </vt:lpstr>
      <vt:lpstr>Conversion rate in August is much higher than average conversion rate (7.5% v.s. 2.5%)</vt:lpstr>
      <vt:lpstr>conversion rate is highest on Sundays, Mondays, and Tuesdays        (~4% v.s. 2.5%)</vt:lpstr>
      <vt:lpstr>Period of rapid growth has ended!</vt:lpstr>
      <vt:lpstr>Insights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Alsalamah, Mohammed</dc:creator>
  <cp:lastModifiedBy>Alsalamah, Mohammed</cp:lastModifiedBy>
  <cp:revision>8</cp:revision>
  <dcterms:created xsi:type="dcterms:W3CDTF">2023-04-09T20:59:36Z</dcterms:created>
  <dcterms:modified xsi:type="dcterms:W3CDTF">2023-04-11T19:28:39Z</dcterms:modified>
</cp:coreProperties>
</file>