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76"/>
    <p:restoredTop sz="96327"/>
  </p:normalViewPr>
  <p:slideViewPr>
    <p:cSldViewPr snapToGrid="0">
      <p:cViewPr>
        <p:scale>
          <a:sx n="100" d="100"/>
          <a:sy n="100" d="100"/>
        </p:scale>
        <p:origin x="-120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B6E66-2868-114F-92A3-64984215B6CA}" type="datetimeFigureOut">
              <a:rPr lang="en-SA" smtClean="0"/>
              <a:t>11/04/2023 R</a:t>
            </a:fld>
            <a:endParaRPr lang="en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5311FC-9B00-FA49-967D-4687CA5CB732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694471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5C3AB86A-A13D-A04D-8149-5E87EF73275E}" type="datetime1">
              <a:rPr lang="en-US" smtClean="0"/>
              <a:t>4/11/23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/>
              <a:t>*16.8%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573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ABEA5-023C-5047-8857-70965F72CC96}" type="datetime1">
              <a:rPr lang="en-US" smtClean="0"/>
              <a:t>4/11/23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*16.8%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80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7A4E-13DC-C940-9D18-ECC0A4D91CC0}" type="datetime1">
              <a:rPr lang="en-US" smtClean="0"/>
              <a:t>4/11/23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*16.8%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679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C3B9C-18C2-054E-A7F8-154F951BF567}" type="datetime1">
              <a:rPr lang="en-US" smtClean="0"/>
              <a:t>4/11/23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*16.8%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597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60D3E-2931-AF4F-B799-BA1BE30CC512}" type="datetime1">
              <a:rPr lang="en-US" smtClean="0"/>
              <a:t>4/11/23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*16.8%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3867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C66FA-D3ED-5E46-8090-335B1CB40672}" type="datetime1">
              <a:rPr lang="en-US" smtClean="0"/>
              <a:t>4/11/23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*16.8%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1869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B55B-D28A-CE48-8869-95FCD11A905A}" type="datetime1">
              <a:rPr lang="en-US" smtClean="0"/>
              <a:t>4/11/23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*16.8%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1050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7DA1-2D28-5E40-9D26-BF541B82D955}" type="datetime1">
              <a:rPr lang="en-US" smtClean="0"/>
              <a:t>4/11/23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*16.8%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2287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C7E3B-DF71-0C40-B1EB-602E546BD224}" type="datetime1">
              <a:rPr lang="en-US" smtClean="0"/>
              <a:t>4/11/23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*16.8%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964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4DE8-8311-9F47-99FD-200F13D759CE}" type="datetime1">
              <a:rPr lang="en-US" smtClean="0"/>
              <a:t>4/11/23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*16.8%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524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A454E-BF78-8A4A-9D00-C57EF25FD045}" type="datetime1">
              <a:rPr lang="en-US" smtClean="0"/>
              <a:t>4/11/23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*16.8%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256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81FAC-2A5B-6E47-8003-C6A07E360C45}" type="datetime1">
              <a:rPr lang="en-US" smtClean="0"/>
              <a:t>4/11/23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*16.8%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97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279D3-AEA2-1E4C-AECA-143B6938B5A7}" type="datetime1">
              <a:rPr lang="en-US" smtClean="0"/>
              <a:t>4/11/23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*16.8%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725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CE612-5D06-B34F-9075-56177753AABB}" type="datetime1">
              <a:rPr lang="en-US" smtClean="0"/>
              <a:t>4/11/23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*16.8%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505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2E203-5C0B-FD49-AFA4-0B1E3608AF6E}" type="datetime1">
              <a:rPr lang="en-US" smtClean="0"/>
              <a:t>4/11/23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*16.8%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55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B10B4-43B9-9C4E-9B82-583E863D51BA}" type="datetime1">
              <a:rPr lang="en-US" smtClean="0"/>
              <a:t>4/11/23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*16.8%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738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9E6DE-14D8-104A-BA6D-B9EFF7D59E04}" type="datetime1">
              <a:rPr lang="en-US" smtClean="0"/>
              <a:t>4/11/23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*16.8%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067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C079CDF-E8F2-F543-9A43-4772BE357233}" type="datetime1">
              <a:rPr lang="en-US" smtClean="0"/>
              <a:t>4/11/23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*16.8%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667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Graph on document with pen">
            <a:extLst>
              <a:ext uri="{FF2B5EF4-FFF2-40B4-BE49-F238E27FC236}">
                <a16:creationId xmlns:a16="http://schemas.microsoft.com/office/drawing/2014/main" id="{6F02E082-EF66-79E0-5E7C-57FA52AD30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174" r="1" b="29336"/>
          <a:stretch/>
        </p:blipFill>
        <p:spPr>
          <a:xfrm>
            <a:off x="477085" y="466162"/>
            <a:ext cx="11237832" cy="3937502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9FBAC22-B956-6C79-CCDC-470BE5920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4110825"/>
            <a:ext cx="10357491" cy="136058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3500" dirty="0">
                <a:solidFill>
                  <a:schemeClr val="tx1"/>
                </a:solidFill>
              </a:rPr>
              <a:t>Soum* Platform Sales &amp; Reach Out Trend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9F866C-A59A-FB29-A6E2-B9B69ED786A8}"/>
              </a:ext>
            </a:extLst>
          </p:cNvPr>
          <p:cNvSpPr txBox="1"/>
          <p:nvPr/>
        </p:nvSpPr>
        <p:spPr>
          <a:xfrm>
            <a:off x="1154954" y="5186596"/>
            <a:ext cx="10357491" cy="8332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dirty="0"/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dirty="0"/>
          </a:p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5500" dirty="0"/>
              <a:t>Mohammed Alsalamah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708312D-0BD1-AAD1-6E80-AA30BEF84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8358" y="6391838"/>
            <a:ext cx="4510781" cy="304801"/>
          </a:xfrm>
        </p:spPr>
        <p:txBody>
          <a:bodyPr/>
          <a:lstStyle/>
          <a:p>
            <a:r>
              <a:rPr lang="en-US" sz="900" dirty="0">
                <a:solidFill>
                  <a:schemeClr val="accent1">
                    <a:lumMod val="75000"/>
                  </a:schemeClr>
                </a:solidFill>
              </a:rPr>
              <a:t>*Based on fictional data</a:t>
            </a:r>
          </a:p>
        </p:txBody>
      </p:sp>
    </p:spTree>
    <p:extLst>
      <p:ext uri="{BB962C8B-B14F-4D97-AF65-F5344CB8AC3E}">
        <p14:creationId xmlns:p14="http://schemas.microsoft.com/office/powerpoint/2010/main" val="4282257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441F1-A385-497D-0398-878512EF8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38200"/>
            <a:ext cx="8761413" cy="1069445"/>
          </a:xfrm>
        </p:spPr>
        <p:txBody>
          <a:bodyPr/>
          <a:lstStyle/>
          <a:p>
            <a:r>
              <a:rPr lang="en-SA" sz="2800" dirty="0"/>
              <a:t>Data quality issues exist in dataset; 17% of customers make a purchase before registering!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99012-42AF-5111-CDF1-62056C7626D8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Total number of 1st purchases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n_1st_purchase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time_until_purchase_days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count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Number of purchases occurring less than a second after registration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9CDCFE"/>
                </a:solidFill>
                <a:latin typeface="Menlo" panose="020B0609030804020204" pitchFamily="49" charset="0"/>
              </a:rPr>
              <a:t>n_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invalide_entries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(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time_until_purchase_days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&lt;=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sum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Find ratio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invalid_ratio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n_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invalide_entries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/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n_1st_purchase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S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742C30-25F8-089C-D98D-57E48BAE7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Result 4.2</a:t>
            </a:r>
          </a:p>
        </p:txBody>
      </p:sp>
    </p:spTree>
    <p:extLst>
      <p:ext uri="{BB962C8B-B14F-4D97-AF65-F5344CB8AC3E}">
        <p14:creationId xmlns:p14="http://schemas.microsoft.com/office/powerpoint/2010/main" val="711072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38EB86-B610-50AE-CE8B-42875F9D3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Conversion rate in August is much higher than average conversion rate (7.5% v.s. 2.5%)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410B9-B673-79BA-78E2-3B09DB738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b="0" i="0" kern="1200" dirty="0">
                <a:latin typeface="+mn-lt"/>
                <a:ea typeface="+mn-ea"/>
                <a:cs typeface="+mn-cs"/>
              </a:rPr>
              <a:t>Result 4.4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210B68DA-73C2-FDBD-EFAE-684FC6A6F6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9763" y="1664120"/>
            <a:ext cx="6470907" cy="352664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4689143-9267-FAD0-174D-C5A482B6A182}"/>
              </a:ext>
            </a:extLst>
          </p:cNvPr>
          <p:cNvSpPr/>
          <p:nvPr/>
        </p:nvSpPr>
        <p:spPr>
          <a:xfrm>
            <a:off x="919722" y="5816084"/>
            <a:ext cx="10508690" cy="5532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A" dirty="0"/>
              <a:t>Highest conversion rates occur at the begin</a:t>
            </a:r>
            <a:r>
              <a:rPr lang="en-US" dirty="0"/>
              <a:t>n</a:t>
            </a:r>
            <a:r>
              <a:rPr lang="en-SA" dirty="0"/>
              <a:t>ing of the school year</a:t>
            </a:r>
          </a:p>
        </p:txBody>
      </p:sp>
    </p:spTree>
    <p:extLst>
      <p:ext uri="{BB962C8B-B14F-4D97-AF65-F5344CB8AC3E}">
        <p14:creationId xmlns:p14="http://schemas.microsoft.com/office/powerpoint/2010/main" val="3672319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1DB00E-84B1-70D7-CFFD-98165C9DC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9413" y="1113062"/>
            <a:ext cx="3543658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conversion rate is highest on Sundays, Mondays, and Tuesdays        (~4% v.s. 2.5%)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2AE63F-4951-104C-F850-456898A86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b="0" i="0" kern="1200" dirty="0">
                <a:latin typeface="+mn-lt"/>
                <a:ea typeface="+mn-ea"/>
                <a:cs typeface="+mn-cs"/>
              </a:rPr>
              <a:t>Result 4.5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3CC23ACA-453C-704A-9933-7CCCCAB817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34048" y="1113063"/>
            <a:ext cx="5822337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1297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F88D31-B725-A08C-01D3-D41C13175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929" y="973394"/>
            <a:ext cx="4798142" cy="34216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Period of rapid growth has ended!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C77EC7-CC55-CA70-A388-1089FFDA8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b="0" i="0" kern="1200" dirty="0">
                <a:latin typeface="+mn-lt"/>
                <a:ea typeface="+mn-ea"/>
                <a:cs typeface="+mn-cs"/>
              </a:rPr>
              <a:t>Result 4.6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EA7DF3D0-8782-2C37-225F-8DEF708A3A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9764" y="1507741"/>
            <a:ext cx="4986236" cy="383940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8E51978-B694-23F1-B3C5-FBBAD5197487}"/>
              </a:ext>
            </a:extLst>
          </p:cNvPr>
          <p:cNvSpPr/>
          <p:nvPr/>
        </p:nvSpPr>
        <p:spPr>
          <a:xfrm>
            <a:off x="1109764" y="5646943"/>
            <a:ext cx="10318648" cy="7367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A" dirty="0"/>
              <a:t>Two clusters: cities with high growth in October and cities with low growth in October</a:t>
            </a:r>
          </a:p>
        </p:txBody>
      </p:sp>
    </p:spTree>
    <p:extLst>
      <p:ext uri="{BB962C8B-B14F-4D97-AF65-F5344CB8AC3E}">
        <p14:creationId xmlns:p14="http://schemas.microsoft.com/office/powerpoint/2010/main" val="594775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7DF68-4B8E-042D-4D69-01231B9D5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Insights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14AE2-1416-AEE6-FD22-7796DDDCA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SA" dirty="0"/>
              <a:t>Marketing</a:t>
            </a:r>
          </a:p>
          <a:p>
            <a:pPr lvl="2"/>
            <a:r>
              <a:rPr lang="en-US" dirty="0"/>
              <a:t>Concentrate marketing to August and January (7% vs.. 2.5% average conversion rate) (Result 4.4)</a:t>
            </a:r>
          </a:p>
          <a:p>
            <a:pPr lvl="2"/>
            <a:r>
              <a:rPr lang="en-US" dirty="0"/>
              <a:t>Selectively choose to market on Thursday and Friday (4.5% vs.. 2.5% average conversion rate) (Result 4.5)</a:t>
            </a:r>
            <a:endParaRPr lang="en-SA" dirty="0"/>
          </a:p>
          <a:p>
            <a:pPr lvl="1"/>
            <a:r>
              <a:rPr lang="en-SA" dirty="0"/>
              <a:t>Promotions</a:t>
            </a:r>
          </a:p>
          <a:p>
            <a:pPr lvl="2"/>
            <a:r>
              <a:rPr lang="en-SA" dirty="0"/>
              <a:t>Offer promotions to customers who recently returned an item; they are more likely to keep the next item they purchase (65% vs. 50%) (Result 2.3)</a:t>
            </a:r>
          </a:p>
          <a:p>
            <a:pPr lvl="1"/>
            <a:r>
              <a:rPr lang="en-SA" dirty="0"/>
              <a:t>Future analysis and next steps</a:t>
            </a:r>
          </a:p>
          <a:p>
            <a:pPr lvl="2"/>
            <a:r>
              <a:rPr lang="en-SA" dirty="0"/>
              <a:t>Perform data validation steps to improve data quality</a:t>
            </a:r>
          </a:p>
          <a:p>
            <a:pPr lvl="2"/>
            <a:r>
              <a:rPr lang="en-SA" dirty="0"/>
              <a:t>Further invistigation of some promising trends</a:t>
            </a:r>
          </a:p>
          <a:p>
            <a:pPr marL="0" indent="0">
              <a:buNone/>
            </a:pP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4171850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941EE-B324-5325-25CA-7ED173BC6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E9DB2-FB21-1F72-AA57-78DCAEF00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A" dirty="0"/>
              <a:t>Requested Figures</a:t>
            </a:r>
          </a:p>
          <a:p>
            <a:pPr lvl="1"/>
            <a:r>
              <a:rPr lang="en-SA" dirty="0"/>
              <a:t>Conversion rate of registered customers</a:t>
            </a:r>
          </a:p>
          <a:p>
            <a:pPr lvl="1"/>
            <a:r>
              <a:rPr lang="en-SA" dirty="0"/>
              <a:t>Churn rate after 1st purchase</a:t>
            </a:r>
          </a:p>
          <a:p>
            <a:pPr lvl="1"/>
            <a:r>
              <a:rPr lang="en-SA" dirty="0"/>
              <a:t>Largest 3 markets</a:t>
            </a:r>
          </a:p>
          <a:p>
            <a:pPr lvl="1"/>
            <a:r>
              <a:rPr lang="en-SA" dirty="0"/>
              <a:t>Average time between registration date and 1st purchase date</a:t>
            </a:r>
          </a:p>
          <a:p>
            <a:r>
              <a:rPr lang="en-SA" dirty="0"/>
              <a:t>Insights and action plan</a:t>
            </a:r>
          </a:p>
          <a:p>
            <a:pPr lvl="1"/>
            <a:r>
              <a:rPr lang="en-SA" dirty="0"/>
              <a:t>Marketing</a:t>
            </a:r>
          </a:p>
          <a:p>
            <a:pPr lvl="1"/>
            <a:r>
              <a:rPr lang="en-SA" dirty="0"/>
              <a:t>Promotions</a:t>
            </a:r>
          </a:p>
          <a:p>
            <a:pPr lvl="1"/>
            <a:r>
              <a:rPr lang="en-SA" dirty="0"/>
              <a:t>Future analysis and next steps</a:t>
            </a:r>
          </a:p>
          <a:p>
            <a:pPr lvl="1"/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4260333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52AC3C-5AE4-44A5-0C99-7739307C4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Two datasets enabled us to analyze the platform’s performance</a:t>
            </a:r>
            <a:endParaRPr lang="en-SA" sz="32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AFF5EF-5925-4893-1B8B-17F1662AB6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4" y="2603501"/>
            <a:ext cx="4825158" cy="59563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A" sz="2900" b="1" dirty="0"/>
              <a:t>Transactions</a:t>
            </a:r>
            <a:r>
              <a:rPr lang="en-SA" dirty="0"/>
              <a:t>	</a:t>
            </a:r>
          </a:p>
          <a:p>
            <a:pPr marL="0" indent="0">
              <a:buNone/>
            </a:pPr>
            <a:r>
              <a:rPr lang="en-SA" dirty="0"/>
              <a:t>	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DBBDAF-15AD-5F44-2A75-7F5CA35D2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4953" y="4743498"/>
            <a:ext cx="4825159" cy="34158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A" sz="2900" b="1" dirty="0"/>
              <a:t>Customers</a:t>
            </a:r>
            <a:endParaRPr lang="en-SA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E2E35E4-5E9F-3D5F-350D-6A0F454C8B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259849"/>
              </p:ext>
            </p:extLst>
          </p:nvPr>
        </p:nvGraphicFramePr>
        <p:xfrm>
          <a:off x="1154953" y="3028950"/>
          <a:ext cx="7822794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3799">
                  <a:extLst>
                    <a:ext uri="{9D8B030D-6E8A-4147-A177-3AD203B41FA5}">
                      <a16:colId xmlns:a16="http://schemas.microsoft.com/office/drawing/2014/main" val="3031927305"/>
                    </a:ext>
                  </a:extLst>
                </a:gridCol>
                <a:gridCol w="1303799">
                  <a:extLst>
                    <a:ext uri="{9D8B030D-6E8A-4147-A177-3AD203B41FA5}">
                      <a16:colId xmlns:a16="http://schemas.microsoft.com/office/drawing/2014/main" val="415309417"/>
                    </a:ext>
                  </a:extLst>
                </a:gridCol>
                <a:gridCol w="1303799">
                  <a:extLst>
                    <a:ext uri="{9D8B030D-6E8A-4147-A177-3AD203B41FA5}">
                      <a16:colId xmlns:a16="http://schemas.microsoft.com/office/drawing/2014/main" val="2546460487"/>
                    </a:ext>
                  </a:extLst>
                </a:gridCol>
                <a:gridCol w="1303799">
                  <a:extLst>
                    <a:ext uri="{9D8B030D-6E8A-4147-A177-3AD203B41FA5}">
                      <a16:colId xmlns:a16="http://schemas.microsoft.com/office/drawing/2014/main" val="3561915961"/>
                    </a:ext>
                  </a:extLst>
                </a:gridCol>
                <a:gridCol w="1303799">
                  <a:extLst>
                    <a:ext uri="{9D8B030D-6E8A-4147-A177-3AD203B41FA5}">
                      <a16:colId xmlns:a16="http://schemas.microsoft.com/office/drawing/2014/main" val="2008825012"/>
                    </a:ext>
                  </a:extLst>
                </a:gridCol>
                <a:gridCol w="1303799">
                  <a:extLst>
                    <a:ext uri="{9D8B030D-6E8A-4147-A177-3AD203B41FA5}">
                      <a16:colId xmlns:a16="http://schemas.microsoft.com/office/drawing/2014/main" val="3390556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A" sz="1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sz="1400" dirty="0"/>
                        <a:t>Trans.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sz="14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sz="1400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sz="1400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sz="1400" dirty="0"/>
                        <a:t>$_Total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148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A" sz="1400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sz="1400" dirty="0"/>
                        <a:t>28-Aug-2025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sz="1400" dirty="0"/>
                        <a:t>Refunded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sz="1400" dirty="0"/>
                        <a:t>05550…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sz="1400" dirty="0"/>
                        <a:t>Riyadh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sz="1400" dirty="0"/>
                        <a:t>5,000</a:t>
                      </a:r>
                    </a:p>
                    <a:p>
                      <a:endParaRPr lang="en-S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103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A" sz="1400" dirty="0"/>
                        <a:t>00002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sz="1400" dirty="0"/>
                        <a:t>03-Sep-2025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sz="1400" dirty="0"/>
                        <a:t>Transferred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sz="1400" dirty="0"/>
                        <a:t>05061…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sz="1400" dirty="0"/>
                        <a:t>Abha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sz="1400" dirty="0"/>
                        <a:t>2,150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095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A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816602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9638726D-01B2-B27C-F240-41E531A546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652848"/>
              </p:ext>
            </p:extLst>
          </p:nvPr>
        </p:nvGraphicFramePr>
        <p:xfrm>
          <a:off x="1154953" y="5085079"/>
          <a:ext cx="65758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971">
                  <a:extLst>
                    <a:ext uri="{9D8B030D-6E8A-4147-A177-3AD203B41FA5}">
                      <a16:colId xmlns:a16="http://schemas.microsoft.com/office/drawing/2014/main" val="1039153427"/>
                    </a:ext>
                  </a:extLst>
                </a:gridCol>
                <a:gridCol w="1643971">
                  <a:extLst>
                    <a:ext uri="{9D8B030D-6E8A-4147-A177-3AD203B41FA5}">
                      <a16:colId xmlns:a16="http://schemas.microsoft.com/office/drawing/2014/main" val="3662932827"/>
                    </a:ext>
                  </a:extLst>
                </a:gridCol>
                <a:gridCol w="1643971">
                  <a:extLst>
                    <a:ext uri="{9D8B030D-6E8A-4147-A177-3AD203B41FA5}">
                      <a16:colId xmlns:a16="http://schemas.microsoft.com/office/drawing/2014/main" val="535051857"/>
                    </a:ext>
                  </a:extLst>
                </a:gridCol>
                <a:gridCol w="1643971">
                  <a:extLst>
                    <a:ext uri="{9D8B030D-6E8A-4147-A177-3AD203B41FA5}">
                      <a16:colId xmlns:a16="http://schemas.microsoft.com/office/drawing/2014/main" val="25444220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A" sz="1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sz="1400" dirty="0"/>
                        <a:t>Rgstr.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sz="1400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sz="1400" dirty="0"/>
                        <a:t>Last Login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019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A" sz="1400" dirty="0"/>
                        <a:t>0000001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sz="1400" dirty="0"/>
                        <a:t>01-Aug-2025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sz="1400" dirty="0"/>
                        <a:t>05051…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sz="1400" dirty="0"/>
                        <a:t>01-Aug-2025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910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A" sz="1400" dirty="0"/>
                        <a:t>0000002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sz="1400" dirty="0"/>
                        <a:t>06-Oct-2025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sz="1400" dirty="0"/>
                        <a:t>05063…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sz="1400" dirty="0"/>
                        <a:t>02-Nov-2025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306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A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441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5233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A3F47-CB35-4D63-CA2C-2EC29AA34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Less than 2.5% of registered customers make a purchase!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D619B-C748-2CC0-D437-459366A77A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3" y="2603500"/>
            <a:ext cx="9089713" cy="3416301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Find the number of unique users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n_customers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customers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.customer_phone.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nunique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Find the number of customers who made at least one purchase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n_paying_customers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transactions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.buyer_phone.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nunique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6A9955"/>
                </a:solidFill>
                <a:latin typeface="Menlo" panose="020B0609030804020204" pitchFamily="49" charset="0"/>
              </a:rPr>
              <a:t># Find ratio</a:t>
            </a:r>
            <a:b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conversion_rate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n_paying_customers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/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n_customers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1420612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27822-6E05-7B50-5BA4-71C5A0C4C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SA" dirty="0"/>
              <a:t>Little over 15%* of customers make a second purchase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81929-66D1-E376-A472-E2A85C9DC5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3" y="2603500"/>
            <a:ext cx="7311713" cy="3416301"/>
          </a:xfrm>
          <a:solidFill>
            <a:schemeClr val="tx1"/>
          </a:solidFill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Number of customers who made a at least 1 purchase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n_made_1st_purchase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purchase_df_unique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'purchase_1'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].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count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Number of customers who made a 2nd purchase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n_made_2nd_purchase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purchase_df_unique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'purchase_2'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].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count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Find ratio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churn_rate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n_made_2nd_purchase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/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n_made_1st_purchase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S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A7868-AC08-8E44-2863-A7727D58F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*16.8%; Result 2.1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192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36786-A896-C3BC-C947-D597128B1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Accepting v.s. returning a device doesn’t affect customer churn rate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554FDCD-BAAF-C2A9-821B-EAF84E2749F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61701688"/>
              </p:ext>
            </p:extLst>
          </p:nvPr>
        </p:nvGraphicFramePr>
        <p:xfrm>
          <a:off x="1155700" y="2603502"/>
          <a:ext cx="7213048" cy="3322775"/>
        </p:xfrm>
        <a:graphic>
          <a:graphicData uri="http://schemas.openxmlformats.org/drawingml/2006/table">
            <a:tbl>
              <a:tblPr bandRow="1" bandCol="1">
                <a:tableStyleId>{5C22544A-7EE6-4342-B048-85BDC9FD1C3A}</a:tableStyleId>
              </a:tblPr>
              <a:tblGrid>
                <a:gridCol w="1803262">
                  <a:extLst>
                    <a:ext uri="{9D8B030D-6E8A-4147-A177-3AD203B41FA5}">
                      <a16:colId xmlns:a16="http://schemas.microsoft.com/office/drawing/2014/main" val="617859651"/>
                    </a:ext>
                  </a:extLst>
                </a:gridCol>
                <a:gridCol w="1803262">
                  <a:extLst>
                    <a:ext uri="{9D8B030D-6E8A-4147-A177-3AD203B41FA5}">
                      <a16:colId xmlns:a16="http://schemas.microsoft.com/office/drawing/2014/main" val="245821239"/>
                    </a:ext>
                  </a:extLst>
                </a:gridCol>
                <a:gridCol w="1803262">
                  <a:extLst>
                    <a:ext uri="{9D8B030D-6E8A-4147-A177-3AD203B41FA5}">
                      <a16:colId xmlns:a16="http://schemas.microsoft.com/office/drawing/2014/main" val="1775099057"/>
                    </a:ext>
                  </a:extLst>
                </a:gridCol>
                <a:gridCol w="1803262">
                  <a:extLst>
                    <a:ext uri="{9D8B030D-6E8A-4147-A177-3AD203B41FA5}">
                      <a16:colId xmlns:a16="http://schemas.microsoft.com/office/drawing/2014/main" val="2977885116"/>
                    </a:ext>
                  </a:extLst>
                </a:gridCol>
              </a:tblGrid>
              <a:tr h="1213535">
                <a:tc>
                  <a:txBody>
                    <a:bodyPr/>
                    <a:lstStyle/>
                    <a:p>
                      <a:endParaRPr lang="en-SA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SA" sz="2000" b="1" i="0" baseline="0" dirty="0"/>
                        <a:t>2nd Purchase Status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S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S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2788211"/>
                  </a:ext>
                </a:extLst>
              </a:tr>
              <a:tr h="703080">
                <a:tc rowSpan="3">
                  <a:txBody>
                    <a:bodyPr/>
                    <a:lstStyle/>
                    <a:p>
                      <a:pPr algn="ctr"/>
                      <a:r>
                        <a:rPr lang="en-SA" sz="1800" b="1" dirty="0"/>
                        <a:t>1st Purchase Status</a:t>
                      </a:r>
                    </a:p>
                  </a:txBody>
                  <a:tcPr marL="90000" vert="vert270"/>
                </a:tc>
                <a:tc>
                  <a:txBody>
                    <a:bodyPr/>
                    <a:lstStyle/>
                    <a:p>
                      <a:endParaRPr lang="en-SA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A" dirty="0"/>
                        <a:t>Accepted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A" dirty="0"/>
                        <a:t>Returned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44991688"/>
                  </a:ext>
                </a:extLst>
              </a:tr>
              <a:tr h="703080">
                <a:tc vMerge="1">
                  <a:txBody>
                    <a:bodyPr/>
                    <a:lstStyle/>
                    <a:p>
                      <a:endParaRPr lang="en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A" dirty="0"/>
                        <a:t>Accepted</a:t>
                      </a:r>
                    </a:p>
                    <a:p>
                      <a:endParaRPr lang="en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dirty="0"/>
                        <a:t>17%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dirty="0"/>
                        <a:t>83%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533999"/>
                  </a:ext>
                </a:extLst>
              </a:tr>
              <a:tr h="703080">
                <a:tc vMerge="1">
                  <a:txBody>
                    <a:bodyPr/>
                    <a:lstStyle/>
                    <a:p>
                      <a:endParaRPr lang="en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A" dirty="0"/>
                        <a:t>Returned</a:t>
                      </a:r>
                    </a:p>
                    <a:p>
                      <a:endParaRPr lang="en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dirty="0"/>
                        <a:t>17%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dirty="0"/>
                        <a:t>83%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25292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2BF5C-044F-F159-2E61-2B77CFCDB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8476" y="6391836"/>
            <a:ext cx="3859795" cy="304801"/>
          </a:xfrm>
        </p:spPr>
        <p:txBody>
          <a:bodyPr/>
          <a:lstStyle/>
          <a:p>
            <a:r>
              <a:rPr lang="en-US" dirty="0"/>
              <a:t>Result 2.2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2384C75-B504-19B8-9B88-A64371D1A5B3}"/>
              </a:ext>
            </a:extLst>
          </p:cNvPr>
          <p:cNvCxnSpPr>
            <a:cxnSpLocks/>
          </p:cNvCxnSpPr>
          <p:nvPr/>
        </p:nvCxnSpPr>
        <p:spPr>
          <a:xfrm>
            <a:off x="1154953" y="2603502"/>
            <a:ext cx="1768129" cy="120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C057A17-1B6B-3631-2D9B-B8904106ECC5}"/>
              </a:ext>
            </a:extLst>
          </p:cNvPr>
          <p:cNvSpPr/>
          <p:nvPr/>
        </p:nvSpPr>
        <p:spPr>
          <a:xfrm>
            <a:off x="1154953" y="6102628"/>
            <a:ext cx="10508689" cy="4176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A" dirty="0"/>
              <a:t>The equal churn rate suggests that customers are satisfied with our refund policy</a:t>
            </a:r>
          </a:p>
        </p:txBody>
      </p:sp>
    </p:spTree>
    <p:extLst>
      <p:ext uri="{BB962C8B-B14F-4D97-AF65-F5344CB8AC3E}">
        <p14:creationId xmlns:p14="http://schemas.microsoft.com/office/powerpoint/2010/main" val="456113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36786-A896-C3BC-C947-D597128B1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Customers who recently returned an item are less likely to return the next item they buy (53% vs. 65%)</a:t>
            </a:r>
            <a:br>
              <a:rPr lang="en-US" sz="3200" dirty="0"/>
            </a:br>
            <a:endParaRPr lang="en-SA" sz="3200" dirty="0"/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CD82F1AD-5C26-23D1-BCB6-DDCF57EA13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2173900"/>
              </p:ext>
            </p:extLst>
          </p:nvPr>
        </p:nvGraphicFramePr>
        <p:xfrm>
          <a:off x="1154954" y="2348667"/>
          <a:ext cx="6571059" cy="369969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90353">
                  <a:extLst>
                    <a:ext uri="{9D8B030D-6E8A-4147-A177-3AD203B41FA5}">
                      <a16:colId xmlns:a16="http://schemas.microsoft.com/office/drawing/2014/main" val="3158991475"/>
                    </a:ext>
                  </a:extLst>
                </a:gridCol>
                <a:gridCol w="2190353">
                  <a:extLst>
                    <a:ext uri="{9D8B030D-6E8A-4147-A177-3AD203B41FA5}">
                      <a16:colId xmlns:a16="http://schemas.microsoft.com/office/drawing/2014/main" val="2176366069"/>
                    </a:ext>
                  </a:extLst>
                </a:gridCol>
                <a:gridCol w="2190353">
                  <a:extLst>
                    <a:ext uri="{9D8B030D-6E8A-4147-A177-3AD203B41FA5}">
                      <a16:colId xmlns:a16="http://schemas.microsoft.com/office/drawing/2014/main" val="4249861696"/>
                    </a:ext>
                  </a:extLst>
                </a:gridCol>
              </a:tblGrid>
              <a:tr h="516049">
                <a:tc>
                  <a:txBody>
                    <a:bodyPr/>
                    <a:lstStyle/>
                    <a:p>
                      <a:endParaRPr lang="en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b="1" dirty="0"/>
                        <a:t>3rd Purchase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063812"/>
                  </a:ext>
                </a:extLst>
              </a:tr>
              <a:tr h="747359">
                <a:tc>
                  <a:txBody>
                    <a:bodyPr/>
                    <a:lstStyle/>
                    <a:p>
                      <a:pPr algn="ctr"/>
                      <a:r>
                        <a:rPr lang="en-SA" b="1" dirty="0"/>
                        <a:t>1st Purchase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b="1" dirty="0"/>
                        <a:t>2nd Purchase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dirty="0"/>
                        <a:t>Accepted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471785"/>
                  </a:ext>
                </a:extLst>
              </a:tr>
              <a:tr h="610992">
                <a:tc>
                  <a:txBody>
                    <a:bodyPr/>
                    <a:lstStyle/>
                    <a:p>
                      <a:r>
                        <a:rPr lang="en-SA" dirty="0"/>
                        <a:t>Returned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dirty="0"/>
                        <a:t>Returned</a:t>
                      </a:r>
                    </a:p>
                    <a:p>
                      <a:endParaRPr lang="en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A" dirty="0"/>
                        <a:t>65%</a:t>
                      </a:r>
                    </a:p>
                    <a:p>
                      <a:endParaRPr lang="en-S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882600"/>
                  </a:ext>
                </a:extLst>
              </a:tr>
              <a:tr h="516049">
                <a:tc>
                  <a:txBody>
                    <a:bodyPr/>
                    <a:lstStyle/>
                    <a:p>
                      <a:endParaRPr lang="en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dirty="0"/>
                        <a:t>53%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163691"/>
                  </a:ext>
                </a:extLst>
              </a:tr>
              <a:tr h="516049">
                <a:tc>
                  <a:txBody>
                    <a:bodyPr/>
                    <a:lstStyle/>
                    <a:p>
                      <a:r>
                        <a:rPr lang="en-SA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dirty="0"/>
                        <a:t>Returned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dirty="0"/>
                        <a:t>69%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116522"/>
                  </a:ext>
                </a:extLst>
              </a:tr>
              <a:tr h="516049">
                <a:tc>
                  <a:txBody>
                    <a:bodyPr/>
                    <a:lstStyle/>
                    <a:p>
                      <a:endParaRPr lang="en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A" dirty="0"/>
                        <a:t>51%</a:t>
                      </a:r>
                    </a:p>
                    <a:p>
                      <a:endParaRPr lang="en-S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656111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2BF5C-044F-F159-2E61-2B77CFCDB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Result 2.3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2384C75-B504-19B8-9B88-A64371D1A5B3}"/>
              </a:ext>
            </a:extLst>
          </p:cNvPr>
          <p:cNvCxnSpPr>
            <a:cxnSpLocks/>
          </p:cNvCxnSpPr>
          <p:nvPr/>
        </p:nvCxnSpPr>
        <p:spPr>
          <a:xfrm>
            <a:off x="1154953" y="2348667"/>
            <a:ext cx="4360022" cy="60884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C057A17-1B6B-3631-2D9B-B8904106ECC5}"/>
              </a:ext>
            </a:extLst>
          </p:cNvPr>
          <p:cNvSpPr/>
          <p:nvPr/>
        </p:nvSpPr>
        <p:spPr>
          <a:xfrm>
            <a:off x="1154953" y="5884332"/>
            <a:ext cx="10508690" cy="5532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A" dirty="0"/>
              <a:t>Must focus marketing on customers who are still looking for a device!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0B60E3D-3442-6787-9858-75F1B862D6AF}"/>
              </a:ext>
            </a:extLst>
          </p:cNvPr>
          <p:cNvGrpSpPr/>
          <p:nvPr/>
        </p:nvGrpSpPr>
        <p:grpSpPr>
          <a:xfrm>
            <a:off x="6409422" y="3917695"/>
            <a:ext cx="761459" cy="945635"/>
            <a:chOff x="7857885" y="3886346"/>
            <a:chExt cx="761459" cy="845477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8359D56-392A-5E26-A990-C82361796A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59580" y="3886346"/>
              <a:ext cx="142406" cy="2301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60E587E-277D-8892-FA3F-839DB843FC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57885" y="4393499"/>
              <a:ext cx="209669" cy="3383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03C6923-9AD0-7E89-A884-318C4E566F76}"/>
                </a:ext>
              </a:extLst>
            </p:cNvPr>
            <p:cNvSpPr txBox="1"/>
            <p:nvPr/>
          </p:nvSpPr>
          <p:spPr>
            <a:xfrm>
              <a:off x="7899816" y="4116500"/>
              <a:ext cx="7195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A" sz="1200" dirty="0">
                  <a:solidFill>
                    <a:schemeClr val="accent1">
                      <a:lumMod val="75000"/>
                    </a:schemeClr>
                  </a:solidFill>
                </a:rPr>
                <a:t>+12%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526584C-EF7F-6BD6-233E-77679DE60AFA}"/>
              </a:ext>
            </a:extLst>
          </p:cNvPr>
          <p:cNvGrpSpPr/>
          <p:nvPr/>
        </p:nvGrpSpPr>
        <p:grpSpPr>
          <a:xfrm>
            <a:off x="6409422" y="5021336"/>
            <a:ext cx="761459" cy="721994"/>
            <a:chOff x="7857885" y="3886346"/>
            <a:chExt cx="761459" cy="845477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EF861CD5-AB00-ABBC-E7B1-093B4A810B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59580" y="3886346"/>
              <a:ext cx="142406" cy="2301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239A9BA-3EAB-7400-0416-CA81F95756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57885" y="4393499"/>
              <a:ext cx="209669" cy="3383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C70467B-B2A8-B9B9-5A8C-C8AD1F33BA4D}"/>
                </a:ext>
              </a:extLst>
            </p:cNvPr>
            <p:cNvSpPr txBox="1"/>
            <p:nvPr/>
          </p:nvSpPr>
          <p:spPr>
            <a:xfrm>
              <a:off x="7899816" y="4116500"/>
              <a:ext cx="7195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A" sz="1200" dirty="0">
                  <a:solidFill>
                    <a:schemeClr val="accent1">
                      <a:lumMod val="75000"/>
                    </a:schemeClr>
                  </a:solidFill>
                </a:rPr>
                <a:t>+18%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9265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53BC003-D6B7-4BF0-937D-4A015F6DE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9027"/>
            <a:ext cx="12192000" cy="6867027"/>
            <a:chOff x="0" y="-2373"/>
            <a:chExt cx="12192000" cy="686702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903268C-2C5A-4507-9244-86102327B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39F7113-C588-46FB-ADDE-55CEC5981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6481A55-E6DE-4B8B-9847-0230D12F7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52FD8DB-2F6F-462A-9BF4-1E26C9332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52543D-8290-40DE-990A-27CC1992A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ECC693B-FBF3-45DD-849C-AC1B1B290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0">
              <a:extLst>
                <a:ext uri="{FF2B5EF4-FFF2-40B4-BE49-F238E27FC236}">
                  <a16:creationId xmlns:a16="http://schemas.microsoft.com/office/drawing/2014/main" id="{56515BC8-A1CA-4EB4-81D8-6A891458F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94608" y="402165"/>
              <a:ext cx="657405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ED9E2ADE-2C74-4E7D-8701-6AE23ABD4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B7EBD6DC-7188-4268-9886-6535F41A6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493CCA32-0C37-4525-8FFC-D62C5EEFB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1CD2F8C8-F4A1-6DB6-25F2-0DE89593C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133726" cy="245533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SA" sz="3200" dirty="0"/>
              <a:t>Riyadh, Al Qassim, and Ras Tannurah make up 45% of total sales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AA4F4D1-0281-6828-4825-5EAF2F462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607" y="1024186"/>
            <a:ext cx="6391533" cy="4809628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5014FF2D-4863-43AA-82A7-958E9F743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8C35FD-C90B-D32E-2F35-8A0B58492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Result 3.1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23704-EABC-B3E9-A68F-3002CAA35F32}"/>
              </a:ext>
            </a:extLst>
          </p:cNvPr>
          <p:cNvSpPr/>
          <p:nvPr/>
        </p:nvSpPr>
        <p:spPr>
          <a:xfrm>
            <a:off x="5048885" y="6006492"/>
            <a:ext cx="6709526" cy="838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A" dirty="0"/>
              <a:t>Sales are not concentrated in neither large nor small cities</a:t>
            </a:r>
          </a:p>
        </p:txBody>
      </p:sp>
    </p:spTree>
    <p:extLst>
      <p:ext uri="{BB962C8B-B14F-4D97-AF65-F5344CB8AC3E}">
        <p14:creationId xmlns:p14="http://schemas.microsoft.com/office/powerpoint/2010/main" val="2592666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B55AD-6233-12B8-9FF0-BE146F4C1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sz="3200" dirty="0"/>
              <a:t>On average, customers take two months* to make a purchase after registeration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4A4A2-16F7-2BB7-0478-456DEEB3F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10291978" cy="3416300"/>
          </a:xfrm>
          <a:solidFill>
            <a:schemeClr val="tx1"/>
          </a:solidFill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Filter out purchases other than the first purchase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first_purchase_df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transactions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loc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[~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transactions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duplicated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subset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buyer_phone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keep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'first'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)]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Join transactions with customers </a:t>
            </a:r>
            <a:r>
              <a:rPr lang="en-US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dataframes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joined_df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first_purchase_df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merge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customers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left_on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buyer_phone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	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right_on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customer_phone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								   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how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"inner"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suffixes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=[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'_purchased'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'_customer’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])</a:t>
            </a:r>
          </a:p>
          <a:p>
            <a:pPr marL="0" indent="0">
              <a:buNone/>
            </a:pP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Calculate average time between registration and purchase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joined_df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time_until_purchase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=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joined_df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.date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-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joined_df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.createdDate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Find mean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avg_delay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joined_df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time_until_purchase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].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mean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endParaRPr lang="en-S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1B443A-F974-D4BD-41FE-9EEF0BF7C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*63 days; Result 4.1</a:t>
            </a:r>
          </a:p>
        </p:txBody>
      </p:sp>
    </p:spTree>
    <p:extLst>
      <p:ext uri="{BB962C8B-B14F-4D97-AF65-F5344CB8AC3E}">
        <p14:creationId xmlns:p14="http://schemas.microsoft.com/office/powerpoint/2010/main" val="29153087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{58AFC3F4-3A81-8244-AD6E-9C1BA24F8296}tf10001076</Template>
  <TotalTime>2789</TotalTime>
  <Words>857</Words>
  <Application>Microsoft Macintosh PowerPoint</Application>
  <PresentationFormat>Widescreen</PresentationFormat>
  <Paragraphs>139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Menlo</vt:lpstr>
      <vt:lpstr>Wingdings 3</vt:lpstr>
      <vt:lpstr>Ion Boardroom</vt:lpstr>
      <vt:lpstr>Soum* Platform Sales &amp; Reach Out Trend</vt:lpstr>
      <vt:lpstr>Executive Summary</vt:lpstr>
      <vt:lpstr>Two datasets enabled us to analyze the platform’s performance</vt:lpstr>
      <vt:lpstr>Less than 2.5% of registered customers make a purchase!</vt:lpstr>
      <vt:lpstr>Little over 15%* of customers make a second purchase</vt:lpstr>
      <vt:lpstr>Accepting v.s. returning a device doesn’t affect customer churn rate</vt:lpstr>
      <vt:lpstr>Customers who recently returned an item are less likely to return the next item they buy (53% vs. 65%) </vt:lpstr>
      <vt:lpstr>Riyadh, Al Qassim, and Ras Tannurah make up 45% of total sales</vt:lpstr>
      <vt:lpstr>On average, customers take two months* to make a purchase after registeration</vt:lpstr>
      <vt:lpstr>Data quality issues exist in dataset; 17% of customers make a purchase before registering! </vt:lpstr>
      <vt:lpstr>Conversion rate in August is much higher than average conversion rate (7.5% v.s. 2.5%)</vt:lpstr>
      <vt:lpstr>conversion rate is highest on Sundays, Mondays, and Tuesdays        (~4% v.s. 2.5%)</vt:lpstr>
      <vt:lpstr>Period of rapid growth has ended!</vt:lpstr>
      <vt:lpstr>Insights and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Alsalamah, Mohammed</dc:creator>
  <cp:lastModifiedBy>Alsalamah, Mohammed</cp:lastModifiedBy>
  <cp:revision>8</cp:revision>
  <dcterms:created xsi:type="dcterms:W3CDTF">2023-04-09T20:59:36Z</dcterms:created>
  <dcterms:modified xsi:type="dcterms:W3CDTF">2023-04-11T19:29:09Z</dcterms:modified>
</cp:coreProperties>
</file>