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4"/>
    <p:restoredTop sz="96327"/>
  </p:normalViewPr>
  <p:slideViewPr>
    <p:cSldViewPr snapToGrid="0">
      <p:cViewPr varScale="1">
        <p:scale>
          <a:sx n="64" d="100"/>
          <a:sy n="64" d="100"/>
        </p:scale>
        <p:origin x="17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B6E66-2868-114F-92A3-64984215B6CA}" type="datetimeFigureOut">
              <a:rPr lang="en-SA" smtClean="0"/>
              <a:t>11/04/2023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11FC-9B00-FA49-967D-4687CA5CB73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9447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C3AB86A-A13D-A04D-8149-5E87EF73275E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7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BEA5-023C-5047-8857-70965F72CC96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A4E-13DC-C940-9D18-ECC0A4D91CC0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7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3B9C-18C2-054E-A7F8-154F951BF567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9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0D3E-2931-AF4F-B799-BA1BE30CC512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66FA-D3ED-5E46-8090-335B1CB40672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86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55B-D28A-CE48-8869-95FCD11A905A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0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DA1-2D28-5E40-9D26-BF541B82D955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28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7E3B-DF71-0C40-B1EB-602E546BD224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6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4DE8-8311-9F47-99FD-200F13D759CE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2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454E-BF78-8A4A-9D00-C57EF25FD045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5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1FAC-2A5B-6E47-8003-C6A07E360C45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7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79D3-AEA2-1E4C-AECA-143B6938B5A7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2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E612-5D06-B34F-9075-56177753AABB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0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E203-5C0B-FD49-AFA4-0B1E3608AF6E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5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10B4-43B9-9C4E-9B82-583E863D51BA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3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E6DE-14D8-104A-BA6D-B9EFF7D59E04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6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079CDF-E8F2-F543-9A43-4772BE357233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6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 on document with pen">
            <a:extLst>
              <a:ext uri="{FF2B5EF4-FFF2-40B4-BE49-F238E27FC236}">
                <a16:creationId xmlns:a16="http://schemas.microsoft.com/office/drawing/2014/main" id="{6F02E082-EF66-79E0-5E7C-57FA52AD3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74" r="1" b="29336"/>
          <a:stretch/>
        </p:blipFill>
        <p:spPr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9FBAC22-B956-6C79-CCDC-470BE592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Soum* Platform Sales &amp; Reach Out Trends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F866C-A59A-FB29-A6E2-B9B69ED786A8}"/>
              </a:ext>
            </a:extLst>
          </p:cNvPr>
          <p:cNvSpPr txBox="1"/>
          <p:nvPr/>
        </p:nvSpPr>
        <p:spPr>
          <a:xfrm>
            <a:off x="6375894" y="4110824"/>
            <a:ext cx="4772509" cy="1908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Mohammed Alsalamah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708312D-0BD1-AAD1-6E80-AA30BEF8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4510781" cy="304801"/>
          </a:xfrm>
        </p:spPr>
        <p:txBody>
          <a:bodyPr/>
          <a:lstStyle/>
          <a:p>
            <a:r>
              <a:rPr lang="en-US" sz="900">
                <a:solidFill>
                  <a:schemeClr val="accent1">
                    <a:lumMod val="75000"/>
                  </a:schemeClr>
                </a:solidFill>
              </a:rPr>
              <a:t>*16.8%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5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41EE-B324-5325-25CA-7ED173B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9DB2-FB21-1F72-AA57-78DCAEF00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Requested Figures</a:t>
            </a:r>
          </a:p>
          <a:p>
            <a:pPr lvl="1"/>
            <a:r>
              <a:rPr lang="en-SA" dirty="0"/>
              <a:t>Conversion rate of registered customers</a:t>
            </a:r>
          </a:p>
          <a:p>
            <a:pPr lvl="1"/>
            <a:r>
              <a:rPr lang="en-SA" dirty="0"/>
              <a:t>Churn rate after 1st purchase</a:t>
            </a:r>
          </a:p>
          <a:p>
            <a:pPr lvl="1"/>
            <a:r>
              <a:rPr lang="en-SA" dirty="0"/>
              <a:t>Largest 3 markets</a:t>
            </a:r>
          </a:p>
          <a:p>
            <a:pPr lvl="1"/>
            <a:r>
              <a:rPr lang="en-SA" dirty="0"/>
              <a:t>Average time between registration date and 1st purchase date</a:t>
            </a:r>
          </a:p>
          <a:p>
            <a:r>
              <a:rPr lang="en-SA" dirty="0"/>
              <a:t>Insights and action plan</a:t>
            </a:r>
          </a:p>
          <a:p>
            <a:pPr lvl="1"/>
            <a:r>
              <a:rPr lang="en-SA" dirty="0"/>
              <a:t>Marketing</a:t>
            </a:r>
          </a:p>
          <a:p>
            <a:pPr lvl="1"/>
            <a:r>
              <a:rPr lang="en-SA" dirty="0"/>
              <a:t>Promotions</a:t>
            </a:r>
          </a:p>
          <a:p>
            <a:pPr lvl="1"/>
            <a:r>
              <a:rPr lang="en-SA" dirty="0"/>
              <a:t>Future analysis and next steps</a:t>
            </a:r>
          </a:p>
          <a:p>
            <a:pPr lvl="1"/>
            <a:endParaRPr lang="en-S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CEC7B-EB14-7864-4229-91CF1CDE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3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2AC3C-5AE4-44A5-0C99-7739307C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 datasets enabled us to analyze the platform’s performance</a:t>
            </a:r>
            <a:endParaRPr lang="en-SA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FF5EF-5925-4893-1B8B-17F1662AB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1"/>
            <a:ext cx="4825158" cy="5956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A" sz="2900" b="1" dirty="0"/>
              <a:t>Transactions</a:t>
            </a:r>
            <a:r>
              <a:rPr lang="en-SA" dirty="0"/>
              <a:t>	</a:t>
            </a:r>
          </a:p>
          <a:p>
            <a:pPr marL="0" indent="0">
              <a:buNone/>
            </a:pPr>
            <a:r>
              <a:rPr lang="en-SA" dirty="0"/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BBDAF-15AD-5F44-2A75-7F5CA35D2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4743498"/>
            <a:ext cx="4825159" cy="34158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A" sz="2900" b="1" dirty="0"/>
              <a:t>Customers</a:t>
            </a:r>
            <a:endParaRPr lang="en-SA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2E35E4-5E9F-3D5F-350D-6A0F454C8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59849"/>
              </p:ext>
            </p:extLst>
          </p:nvPr>
        </p:nvGraphicFramePr>
        <p:xfrm>
          <a:off x="1154953" y="3028950"/>
          <a:ext cx="782279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799">
                  <a:extLst>
                    <a:ext uri="{9D8B030D-6E8A-4147-A177-3AD203B41FA5}">
                      <a16:colId xmlns:a16="http://schemas.microsoft.com/office/drawing/2014/main" val="3031927305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415309417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2546460487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3561915961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2008825012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339055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Trans.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$_Total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1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28-Aug-2025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Refunded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05550…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Riyadh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5,000</a:t>
                      </a:r>
                    </a:p>
                    <a:p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0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03-Sep-2025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Transferred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05061…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Abha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2,150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9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1660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38726D-01B2-B27C-F240-41E531A54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52848"/>
              </p:ext>
            </p:extLst>
          </p:nvPr>
        </p:nvGraphicFramePr>
        <p:xfrm>
          <a:off x="1154953" y="5085079"/>
          <a:ext cx="65758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971">
                  <a:extLst>
                    <a:ext uri="{9D8B030D-6E8A-4147-A177-3AD203B41FA5}">
                      <a16:colId xmlns:a16="http://schemas.microsoft.com/office/drawing/2014/main" val="1039153427"/>
                    </a:ext>
                  </a:extLst>
                </a:gridCol>
                <a:gridCol w="1643971">
                  <a:extLst>
                    <a:ext uri="{9D8B030D-6E8A-4147-A177-3AD203B41FA5}">
                      <a16:colId xmlns:a16="http://schemas.microsoft.com/office/drawing/2014/main" val="3662932827"/>
                    </a:ext>
                  </a:extLst>
                </a:gridCol>
                <a:gridCol w="1643971">
                  <a:extLst>
                    <a:ext uri="{9D8B030D-6E8A-4147-A177-3AD203B41FA5}">
                      <a16:colId xmlns:a16="http://schemas.microsoft.com/office/drawing/2014/main" val="535051857"/>
                    </a:ext>
                  </a:extLst>
                </a:gridCol>
                <a:gridCol w="1643971">
                  <a:extLst>
                    <a:ext uri="{9D8B030D-6E8A-4147-A177-3AD203B41FA5}">
                      <a16:colId xmlns:a16="http://schemas.microsoft.com/office/drawing/2014/main" val="2544422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Rgstr.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Last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01-Aug-2025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05051…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01-Aug-2025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1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06-Oct-2025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05063…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02-Nov-2025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30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41790"/>
                  </a:ext>
                </a:extLst>
              </a:tr>
            </a:tbl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288D101-9857-D224-5AB8-D2CEF759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3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3F47-CB35-4D63-CA2C-2EC29AA3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Less than 2.5% of registered customers make a purchase!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619B-C748-2CC0-D437-459366A77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089713" cy="341630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Find the number of unique users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.customer_phone.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nunique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Find the number of customers who made at least one 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n_paying_customers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transactions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.buyer_phone.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nunique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# Find ratio</a:t>
            </a: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conversion_rate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n_paying_customers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S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D5687-E359-6389-78F2-39A79B1D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*16.8%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2061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7822-6E05-7B50-5BA4-71C5A0C4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A" dirty="0"/>
              <a:t>Little over 15%* of customers make a second purchase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1929-66D1-E376-A472-E2A85C9D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7311713" cy="3416301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Number of customers who made a at least 1 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n_made_1st_purchase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purchase_df_unique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'purchase_1'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Number of customers who made a 2nd 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n_made_2nd_purchase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purchase_df_unique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'purchase_2'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Find ratio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churn_rate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n_made_2nd_purchase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n_made_1st_purchase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S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A7868-AC08-8E44-2863-A7727D58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*16.8%; Result 2.1</a:t>
            </a:r>
          </a:p>
        </p:txBody>
      </p:sp>
    </p:spTree>
    <p:extLst>
      <p:ext uri="{BB962C8B-B14F-4D97-AF65-F5344CB8AC3E}">
        <p14:creationId xmlns:p14="http://schemas.microsoft.com/office/powerpoint/2010/main" val="399719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6786-A896-C3BC-C947-D597128B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Accepting v.s. returning a device doesn’t affect customer churn rate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554FDCD-BAAF-C2A9-821B-EAF84E2749F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7548066"/>
              </p:ext>
            </p:extLst>
          </p:nvPr>
        </p:nvGraphicFramePr>
        <p:xfrm>
          <a:off x="1155700" y="2603501"/>
          <a:ext cx="7213048" cy="3499127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1803262">
                  <a:extLst>
                    <a:ext uri="{9D8B030D-6E8A-4147-A177-3AD203B41FA5}">
                      <a16:colId xmlns:a16="http://schemas.microsoft.com/office/drawing/2014/main" val="617859651"/>
                    </a:ext>
                  </a:extLst>
                </a:gridCol>
                <a:gridCol w="1803262">
                  <a:extLst>
                    <a:ext uri="{9D8B030D-6E8A-4147-A177-3AD203B41FA5}">
                      <a16:colId xmlns:a16="http://schemas.microsoft.com/office/drawing/2014/main" val="245821239"/>
                    </a:ext>
                  </a:extLst>
                </a:gridCol>
                <a:gridCol w="1803262">
                  <a:extLst>
                    <a:ext uri="{9D8B030D-6E8A-4147-A177-3AD203B41FA5}">
                      <a16:colId xmlns:a16="http://schemas.microsoft.com/office/drawing/2014/main" val="1775099057"/>
                    </a:ext>
                  </a:extLst>
                </a:gridCol>
                <a:gridCol w="1803262">
                  <a:extLst>
                    <a:ext uri="{9D8B030D-6E8A-4147-A177-3AD203B41FA5}">
                      <a16:colId xmlns:a16="http://schemas.microsoft.com/office/drawing/2014/main" val="2977885116"/>
                    </a:ext>
                  </a:extLst>
                </a:gridCol>
              </a:tblGrid>
              <a:tr h="1277942"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SA" sz="2000" b="1" i="0" baseline="0" dirty="0"/>
                        <a:t>2nd Purchase Status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788211"/>
                  </a:ext>
                </a:extLst>
              </a:tr>
              <a:tr h="740395">
                <a:tc rowSpan="3">
                  <a:txBody>
                    <a:bodyPr/>
                    <a:lstStyle/>
                    <a:p>
                      <a:pPr algn="ctr"/>
                      <a:r>
                        <a:rPr lang="en-SA" sz="1800" b="1" dirty="0"/>
                        <a:t>1st Purchase Status</a:t>
                      </a:r>
                    </a:p>
                  </a:txBody>
                  <a:tcPr marL="90000" vert="vert270"/>
                </a:tc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Accepted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Returned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4991688"/>
                  </a:ext>
                </a:extLst>
              </a:tr>
              <a:tr h="740395"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Accepted</a:t>
                      </a:r>
                    </a:p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33999"/>
                  </a:ext>
                </a:extLst>
              </a:tr>
              <a:tr h="740395"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Returned</a:t>
                      </a:r>
                    </a:p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529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BF5C-044F-F159-2E61-2B77CFCD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384C75-B504-19B8-9B88-A64371D1A5B3}"/>
              </a:ext>
            </a:extLst>
          </p:cNvPr>
          <p:cNvCxnSpPr/>
          <p:nvPr/>
        </p:nvCxnSpPr>
        <p:spPr>
          <a:xfrm>
            <a:off x="1154953" y="2683565"/>
            <a:ext cx="1886421" cy="1133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057A17-1B6B-3631-2D9B-B8904106ECC5}"/>
              </a:ext>
            </a:extLst>
          </p:cNvPr>
          <p:cNvSpPr/>
          <p:nvPr/>
        </p:nvSpPr>
        <p:spPr>
          <a:xfrm>
            <a:off x="8368749" y="5247861"/>
            <a:ext cx="3823252" cy="1143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The equal churn rate suggests that customers are satisfied with our refund policy</a:t>
            </a:r>
          </a:p>
        </p:txBody>
      </p:sp>
    </p:spTree>
    <p:extLst>
      <p:ext uri="{BB962C8B-B14F-4D97-AF65-F5344CB8AC3E}">
        <p14:creationId xmlns:p14="http://schemas.microsoft.com/office/powerpoint/2010/main" val="45611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6786-A896-C3BC-C947-D597128B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Customers who recently returned an item are less likely to return the next item they buy (50% </a:t>
            </a:r>
            <a:r>
              <a:rPr lang="en-US" sz="3200" dirty="0" err="1"/>
              <a:t>v.s</a:t>
            </a:r>
            <a:r>
              <a:rPr lang="en-US" sz="3200" dirty="0"/>
              <a:t>. 65%)</a:t>
            </a:r>
            <a:br>
              <a:rPr lang="en-US" sz="3200" dirty="0"/>
            </a:br>
            <a:endParaRPr lang="en-SA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BF5C-044F-F159-2E61-2B77CFCD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384C75-B504-19B8-9B88-A64371D1A5B3}"/>
              </a:ext>
            </a:extLst>
          </p:cNvPr>
          <p:cNvCxnSpPr/>
          <p:nvPr/>
        </p:nvCxnSpPr>
        <p:spPr>
          <a:xfrm>
            <a:off x="1154953" y="2683565"/>
            <a:ext cx="1886421" cy="1133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057A17-1B6B-3631-2D9B-B8904106ECC5}"/>
              </a:ext>
            </a:extLst>
          </p:cNvPr>
          <p:cNvSpPr/>
          <p:nvPr/>
        </p:nvSpPr>
        <p:spPr>
          <a:xfrm>
            <a:off x="8368749" y="5247861"/>
            <a:ext cx="3823252" cy="1143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Must focus marketing on customers who are still looking for a device!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D82F1AD-5C26-23D1-BCB6-DDCF57EA13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69784254"/>
              </p:ext>
            </p:extLst>
          </p:nvPr>
        </p:nvGraphicFramePr>
        <p:xfrm>
          <a:off x="1155700" y="2603499"/>
          <a:ext cx="6648148" cy="389947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62037">
                  <a:extLst>
                    <a:ext uri="{9D8B030D-6E8A-4147-A177-3AD203B41FA5}">
                      <a16:colId xmlns:a16="http://schemas.microsoft.com/office/drawing/2014/main" val="3158991475"/>
                    </a:ext>
                  </a:extLst>
                </a:gridCol>
                <a:gridCol w="1662037">
                  <a:extLst>
                    <a:ext uri="{9D8B030D-6E8A-4147-A177-3AD203B41FA5}">
                      <a16:colId xmlns:a16="http://schemas.microsoft.com/office/drawing/2014/main" val="2176366069"/>
                    </a:ext>
                  </a:extLst>
                </a:gridCol>
                <a:gridCol w="1662037">
                  <a:extLst>
                    <a:ext uri="{9D8B030D-6E8A-4147-A177-3AD203B41FA5}">
                      <a16:colId xmlns:a16="http://schemas.microsoft.com/office/drawing/2014/main" val="4249861696"/>
                    </a:ext>
                  </a:extLst>
                </a:gridCol>
                <a:gridCol w="1662037">
                  <a:extLst>
                    <a:ext uri="{9D8B030D-6E8A-4147-A177-3AD203B41FA5}">
                      <a16:colId xmlns:a16="http://schemas.microsoft.com/office/drawing/2014/main" val="2182858039"/>
                    </a:ext>
                  </a:extLst>
                </a:gridCol>
              </a:tblGrid>
              <a:tr h="586249"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A" b="1" dirty="0"/>
                        <a:t>Makes 3rd Purchase?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63812"/>
                  </a:ext>
                </a:extLst>
              </a:tr>
              <a:tr h="849026">
                <a:tc>
                  <a:txBody>
                    <a:bodyPr/>
                    <a:lstStyle/>
                    <a:p>
                      <a:pPr algn="ctr"/>
                      <a:r>
                        <a:rPr lang="en-SA" b="1" dirty="0"/>
                        <a:t>1st Purchase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b="1" dirty="0"/>
                        <a:t>2nd Purchase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Accepted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Returned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71785"/>
                  </a:ext>
                </a:extLst>
              </a:tr>
              <a:tr h="594318">
                <a:tc>
                  <a:txBody>
                    <a:bodyPr/>
                    <a:lstStyle/>
                    <a:p>
                      <a:r>
                        <a:rPr lang="en-SA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Accepted</a:t>
                      </a:r>
                    </a:p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53%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47%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82600"/>
                  </a:ext>
                </a:extLst>
              </a:tr>
              <a:tr h="586249"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65%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35%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163691"/>
                  </a:ext>
                </a:extLst>
              </a:tr>
              <a:tr h="586249">
                <a:tc>
                  <a:txBody>
                    <a:bodyPr/>
                    <a:lstStyle/>
                    <a:p>
                      <a:r>
                        <a:rPr lang="en-SA" dirty="0"/>
                        <a:t>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51%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49%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116522"/>
                  </a:ext>
                </a:extLst>
              </a:tr>
              <a:tr h="586249"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69%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31%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656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265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{58AFC3F4-3A81-8244-AD6E-9C1BA24F8296}tf10001076</Template>
  <TotalTime>1575</TotalTime>
  <Words>411</Words>
  <Application>Microsoft Macintosh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Menlo</vt:lpstr>
      <vt:lpstr>Wingdings 3</vt:lpstr>
      <vt:lpstr>Ion Boardroom</vt:lpstr>
      <vt:lpstr>Soum* Platform Sales &amp; Reach Out Trends </vt:lpstr>
      <vt:lpstr>Executive Summary</vt:lpstr>
      <vt:lpstr>Two datasets enabled us to analyze the platform’s performance</vt:lpstr>
      <vt:lpstr>Less than 2.5% of registered customers make a purchase!</vt:lpstr>
      <vt:lpstr>Little over 15%* of customers make a second purchase</vt:lpstr>
      <vt:lpstr>Accepting v.s. returning a device doesn’t affect customer churn rate</vt:lpstr>
      <vt:lpstr>Customers who recently returned an item are less likely to return the next item they buy (50% v.s. 65%)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Alsalamah, Mohammed</dc:creator>
  <cp:lastModifiedBy>Alsalamah, Mohammed</cp:lastModifiedBy>
  <cp:revision>3</cp:revision>
  <dcterms:created xsi:type="dcterms:W3CDTF">2023-04-09T20:59:36Z</dcterms:created>
  <dcterms:modified xsi:type="dcterms:W3CDTF">2023-04-10T23:14:43Z</dcterms:modified>
</cp:coreProperties>
</file>