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6"/>
  </p:notes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64"/>
    <p:restoredTop sz="96327"/>
  </p:normalViewPr>
  <p:slideViewPr>
    <p:cSldViewPr snapToGrid="0">
      <p:cViewPr varScale="1">
        <p:scale>
          <a:sx n="107" d="100"/>
          <a:sy n="107" d="100"/>
        </p:scale>
        <p:origin x="17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B6E66-2868-114F-92A3-64984215B6CA}" type="datetimeFigureOut">
              <a:rPr lang="en-SA" smtClean="0"/>
              <a:t>11/04/2023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311FC-9B00-FA49-967D-4687CA5CB73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94471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7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4/9/23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79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9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86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4/9/23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86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4/9/23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05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28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6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2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5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7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2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0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5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3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6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6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 on document with pen">
            <a:extLst>
              <a:ext uri="{FF2B5EF4-FFF2-40B4-BE49-F238E27FC236}">
                <a16:creationId xmlns:a16="http://schemas.microsoft.com/office/drawing/2014/main" id="{6F02E082-EF66-79E0-5E7C-57FA52AD3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74" r="1" b="29336"/>
          <a:stretch/>
        </p:blipFill>
        <p:spPr>
          <a:xfrm>
            <a:off x="477085" y="466162"/>
            <a:ext cx="11237832" cy="3937502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9FBAC22-B956-6C79-CCDC-470BE592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Soum* Platform Sales &amp; Reach Out Trends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9F866C-A59A-FB29-A6E2-B9B69ED786A8}"/>
              </a:ext>
            </a:extLst>
          </p:cNvPr>
          <p:cNvSpPr txBox="1"/>
          <p:nvPr/>
        </p:nvSpPr>
        <p:spPr>
          <a:xfrm>
            <a:off x="6375894" y="4110824"/>
            <a:ext cx="4772509" cy="1908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/>
              <a:t>Mohammed Alsalamah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708312D-0BD1-AAD1-6E80-AA30BEF8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4510781" cy="304801"/>
          </a:xfrm>
        </p:spPr>
        <p:txBody>
          <a:bodyPr/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*Data is fictional and intended for applicant evaluation purposes only</a:t>
            </a:r>
          </a:p>
        </p:txBody>
      </p:sp>
    </p:spTree>
    <p:extLst>
      <p:ext uri="{BB962C8B-B14F-4D97-AF65-F5344CB8AC3E}">
        <p14:creationId xmlns:p14="http://schemas.microsoft.com/office/powerpoint/2010/main" val="4282257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41EE-B324-5325-25CA-7ED173BC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E9DB2-FB21-1F72-AA57-78DCAEF00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dirty="0"/>
              <a:t>Requested Figures</a:t>
            </a:r>
          </a:p>
          <a:p>
            <a:pPr lvl="1"/>
            <a:r>
              <a:rPr lang="en-SA" dirty="0"/>
              <a:t>Conversion rate of registered customers</a:t>
            </a:r>
          </a:p>
          <a:p>
            <a:pPr lvl="1"/>
            <a:r>
              <a:rPr lang="en-SA" dirty="0"/>
              <a:t>Churn rate after 1st purchase</a:t>
            </a:r>
          </a:p>
          <a:p>
            <a:pPr lvl="1"/>
            <a:r>
              <a:rPr lang="en-SA" dirty="0"/>
              <a:t>Largest 3 markets</a:t>
            </a:r>
          </a:p>
          <a:p>
            <a:pPr lvl="1"/>
            <a:r>
              <a:rPr lang="en-SA" dirty="0"/>
              <a:t>Average time between registration date and 1st purchase date</a:t>
            </a:r>
          </a:p>
          <a:p>
            <a:r>
              <a:rPr lang="en-SA" dirty="0"/>
              <a:t>Insights and action plan</a:t>
            </a:r>
          </a:p>
          <a:p>
            <a:pPr lvl="1"/>
            <a:r>
              <a:rPr lang="en-SA" dirty="0"/>
              <a:t>Marketing</a:t>
            </a:r>
          </a:p>
          <a:p>
            <a:pPr lvl="1"/>
            <a:r>
              <a:rPr lang="en-SA" dirty="0"/>
              <a:t>Promotions</a:t>
            </a:r>
          </a:p>
          <a:p>
            <a:pPr lvl="1"/>
            <a:r>
              <a:rPr lang="en-SA" dirty="0"/>
              <a:t>Future analysis and next steps</a:t>
            </a:r>
          </a:p>
          <a:p>
            <a:pPr lvl="1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426033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52AC3C-5AE4-44A5-0C99-7739307C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Two datasets enabled us to analyze the platform’s performance</a:t>
            </a:r>
            <a:endParaRPr lang="en-SA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AFF5EF-5925-4893-1B8B-17F1662AB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1"/>
            <a:ext cx="4825158" cy="59563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A" sz="2900" b="1" dirty="0"/>
              <a:t>Transactions</a:t>
            </a:r>
            <a:r>
              <a:rPr lang="en-SA" dirty="0"/>
              <a:t>	</a:t>
            </a:r>
          </a:p>
          <a:p>
            <a:pPr marL="0" indent="0">
              <a:buNone/>
            </a:pPr>
            <a:r>
              <a:rPr lang="en-SA" dirty="0"/>
              <a:t>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DBBDAF-15AD-5F44-2A75-7F5CA35D2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3" y="4743498"/>
            <a:ext cx="4825159" cy="34158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A" sz="2900" b="1" dirty="0"/>
              <a:t>Customers</a:t>
            </a:r>
            <a:endParaRPr lang="en-SA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E2E35E4-5E9F-3D5F-350D-6A0F454C8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259849"/>
              </p:ext>
            </p:extLst>
          </p:nvPr>
        </p:nvGraphicFramePr>
        <p:xfrm>
          <a:off x="1154953" y="3028950"/>
          <a:ext cx="7822794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799">
                  <a:extLst>
                    <a:ext uri="{9D8B030D-6E8A-4147-A177-3AD203B41FA5}">
                      <a16:colId xmlns:a16="http://schemas.microsoft.com/office/drawing/2014/main" val="3031927305"/>
                    </a:ext>
                  </a:extLst>
                </a:gridCol>
                <a:gridCol w="1303799">
                  <a:extLst>
                    <a:ext uri="{9D8B030D-6E8A-4147-A177-3AD203B41FA5}">
                      <a16:colId xmlns:a16="http://schemas.microsoft.com/office/drawing/2014/main" val="415309417"/>
                    </a:ext>
                  </a:extLst>
                </a:gridCol>
                <a:gridCol w="1303799">
                  <a:extLst>
                    <a:ext uri="{9D8B030D-6E8A-4147-A177-3AD203B41FA5}">
                      <a16:colId xmlns:a16="http://schemas.microsoft.com/office/drawing/2014/main" val="2546460487"/>
                    </a:ext>
                  </a:extLst>
                </a:gridCol>
                <a:gridCol w="1303799">
                  <a:extLst>
                    <a:ext uri="{9D8B030D-6E8A-4147-A177-3AD203B41FA5}">
                      <a16:colId xmlns:a16="http://schemas.microsoft.com/office/drawing/2014/main" val="3561915961"/>
                    </a:ext>
                  </a:extLst>
                </a:gridCol>
                <a:gridCol w="1303799">
                  <a:extLst>
                    <a:ext uri="{9D8B030D-6E8A-4147-A177-3AD203B41FA5}">
                      <a16:colId xmlns:a16="http://schemas.microsoft.com/office/drawing/2014/main" val="2008825012"/>
                    </a:ext>
                  </a:extLst>
                </a:gridCol>
                <a:gridCol w="1303799">
                  <a:extLst>
                    <a:ext uri="{9D8B030D-6E8A-4147-A177-3AD203B41FA5}">
                      <a16:colId xmlns:a16="http://schemas.microsoft.com/office/drawing/2014/main" val="339055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A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Trans.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$_Total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14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A" sz="1400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28-Aug-2025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Refunded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05550…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Riyadh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5,000</a:t>
                      </a:r>
                    </a:p>
                    <a:p>
                      <a:endParaRPr lang="en-S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03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A" sz="1400" dirty="0"/>
                        <a:t>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03-Sep-2025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Transferred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05061…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Abha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2,150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09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A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816602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638726D-01B2-B27C-F240-41E531A54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52848"/>
              </p:ext>
            </p:extLst>
          </p:nvPr>
        </p:nvGraphicFramePr>
        <p:xfrm>
          <a:off x="1154953" y="5085079"/>
          <a:ext cx="65758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971">
                  <a:extLst>
                    <a:ext uri="{9D8B030D-6E8A-4147-A177-3AD203B41FA5}">
                      <a16:colId xmlns:a16="http://schemas.microsoft.com/office/drawing/2014/main" val="1039153427"/>
                    </a:ext>
                  </a:extLst>
                </a:gridCol>
                <a:gridCol w="1643971">
                  <a:extLst>
                    <a:ext uri="{9D8B030D-6E8A-4147-A177-3AD203B41FA5}">
                      <a16:colId xmlns:a16="http://schemas.microsoft.com/office/drawing/2014/main" val="3662932827"/>
                    </a:ext>
                  </a:extLst>
                </a:gridCol>
                <a:gridCol w="1643971">
                  <a:extLst>
                    <a:ext uri="{9D8B030D-6E8A-4147-A177-3AD203B41FA5}">
                      <a16:colId xmlns:a16="http://schemas.microsoft.com/office/drawing/2014/main" val="535051857"/>
                    </a:ext>
                  </a:extLst>
                </a:gridCol>
                <a:gridCol w="1643971">
                  <a:extLst>
                    <a:ext uri="{9D8B030D-6E8A-4147-A177-3AD203B41FA5}">
                      <a16:colId xmlns:a16="http://schemas.microsoft.com/office/drawing/2014/main" val="2544422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A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Rgstr.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Last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19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A" sz="1400" dirty="0"/>
                        <a:t>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01-Aug-2025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05051…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01-Aug-2025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10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A" sz="1400" dirty="0"/>
                        <a:t>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06-Oct-2025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05063…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02-Nov-2025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30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A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441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23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8B3DD3-259F-21E5-07FE-B1801E1B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DACDCE-3DC8-9571-4B41-A560C64E1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0FA1C-96BA-6D4E-29DE-21567EC94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840989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{58AFC3F4-3A81-8244-AD6E-9C1BA24F8296}tf10001076</Template>
  <TotalTime>1489</TotalTime>
  <Words>114</Words>
  <Application>Microsoft Macintosh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 Boardroom</vt:lpstr>
      <vt:lpstr>Soum* Platform Sales &amp; Reach Out Trends </vt:lpstr>
      <vt:lpstr>Executive Summary</vt:lpstr>
      <vt:lpstr>Two datasets enabled us to analyze the platform’s performance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Alsalamah, Mohammed</dc:creator>
  <cp:lastModifiedBy>Alsalamah, Mohammed</cp:lastModifiedBy>
  <cp:revision>2</cp:revision>
  <dcterms:created xsi:type="dcterms:W3CDTF">2023-04-09T20:59:36Z</dcterms:created>
  <dcterms:modified xsi:type="dcterms:W3CDTF">2023-04-10T21:49:27Z</dcterms:modified>
</cp:coreProperties>
</file>