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2fcc17a4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2fcc17a4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2fcc17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2fcc17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2fcc17a4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2fcc17a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dataset/features look like?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2fcc17a4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2fcc17a4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What are the preprocessing, models, metrics and evaluation methodology?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2fcc17a48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2fcc17a48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What are the preprocessing, models, metrics and evaluation methodology?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2fcc17a4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2fcc17a4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What do the dataset/features look like? What are the preprocessing, models, metrics and evaluation methodology?  How does it compare to existing work?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2fcc17a48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2fcc17a48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What do the dataset/features look like? What are the preprocessing, models, metrics and evaluation methodology?  How does it compare to existing work?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2fcc17a4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2fcc17a4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5207" l="34711" r="36126" t="22210"/>
          <a:stretch/>
        </p:blipFill>
        <p:spPr>
          <a:xfrm>
            <a:off x="1098050" y="1944903"/>
            <a:ext cx="1209195" cy="125368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7255" y="2131176"/>
            <a:ext cx="5738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23D05F"/>
                </a:solidFill>
                <a:latin typeface="Proxima Nova"/>
                <a:ea typeface="Proxima Nova"/>
                <a:cs typeface="Proxima Nova"/>
                <a:sym typeface="Proxima Nova"/>
              </a:rPr>
              <a:t>Spotify Hit Predictor</a:t>
            </a:r>
            <a:endParaRPr b="1" sz="4400">
              <a:solidFill>
                <a:srgbClr val="23D0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67400" y="1116988"/>
            <a:ext cx="40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CS 334 Final Project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16175" y="3410838"/>
            <a:ext cx="40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we predict if a song will be hit?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67400" y="4141188"/>
            <a:ext cx="40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5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Jonathan, Anna, Mohammed</a:t>
            </a:r>
            <a:endParaRPr sz="1725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39050" y="1118700"/>
            <a:ext cx="5516700" cy="36543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25207" l="34711" r="36126" t="22210"/>
          <a:stretch/>
        </p:blipFill>
        <p:spPr>
          <a:xfrm rot="-577094">
            <a:off x="6801300" y="2315901"/>
            <a:ext cx="844792" cy="8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83500" y="1322150"/>
            <a:ext cx="5042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Is it possible to algorithmically determine whether a song will be a hit or not? What features of a song might be most </a:t>
            </a: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indicative</a:t>
            </a: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of a popular song? 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3500" y="2676650"/>
            <a:ext cx="5042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Art is highly subjective; as such, it may be useful for music producers and record labels to get an objective metric of the work they promote. 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Artists who want to make it big might want to see if their song is more likely to be a hit.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39050" y="176488"/>
            <a:ext cx="6618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3D05F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Overview &amp; Motivation</a:t>
            </a:r>
            <a:endParaRPr b="1" sz="3000">
              <a:solidFill>
                <a:srgbClr val="23D0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944377" y="962550"/>
            <a:ext cx="3631148" cy="433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73675" y="962550"/>
            <a:ext cx="4222800" cy="16092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73675" y="216813"/>
            <a:ext cx="40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3D05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1" sz="3000">
              <a:solidFill>
                <a:srgbClr val="23D0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67175" y="1131600"/>
            <a:ext cx="3835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Over 40,000+ Tracks labeled hit or flop, with their features. Songs are </a:t>
            </a: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separated</a:t>
            </a: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by decade of release. Features (loudness, speechiness, etc.,) are objectively generated from audio of each song.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4936625" y="962550"/>
            <a:ext cx="1868100" cy="349800"/>
            <a:chOff x="6675600" y="2724375"/>
            <a:chExt cx="1868100" cy="349800"/>
          </a:xfrm>
        </p:grpSpPr>
        <p:sp>
          <p:nvSpPr>
            <p:cNvPr id="77" name="Google Shape;77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DANCEABILITY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4936625" y="2641025"/>
            <a:ext cx="1868100" cy="349800"/>
            <a:chOff x="6675600" y="2724375"/>
            <a:chExt cx="1868100" cy="349800"/>
          </a:xfrm>
        </p:grpSpPr>
        <p:sp>
          <p:nvSpPr>
            <p:cNvPr id="81" name="Google Shape;81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MODE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4936625" y="3485925"/>
            <a:ext cx="1868100" cy="349800"/>
            <a:chOff x="6675600" y="2724375"/>
            <a:chExt cx="1868100" cy="349800"/>
          </a:xfrm>
        </p:grpSpPr>
        <p:sp>
          <p:nvSpPr>
            <p:cNvPr id="85" name="Google Shape;85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LOUDNESS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4936625" y="1799888"/>
            <a:ext cx="1868100" cy="349800"/>
            <a:chOff x="6675600" y="2724375"/>
            <a:chExt cx="1868100" cy="349800"/>
          </a:xfrm>
        </p:grpSpPr>
        <p:sp>
          <p:nvSpPr>
            <p:cNvPr id="89" name="Google Shape;89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KEY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4936625" y="1381225"/>
            <a:ext cx="1868100" cy="349800"/>
            <a:chOff x="6675600" y="2724375"/>
            <a:chExt cx="1868100" cy="349800"/>
          </a:xfrm>
        </p:grpSpPr>
        <p:sp>
          <p:nvSpPr>
            <p:cNvPr id="93" name="Google Shape;93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ENERGY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4936625" y="2218575"/>
            <a:ext cx="1868100" cy="349800"/>
            <a:chOff x="6675600" y="2724375"/>
            <a:chExt cx="1868100" cy="349800"/>
          </a:xfrm>
        </p:grpSpPr>
        <p:sp>
          <p:nvSpPr>
            <p:cNvPr id="97" name="Google Shape;97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VALENCE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6893700" y="962550"/>
            <a:ext cx="1868100" cy="349800"/>
            <a:chOff x="6675600" y="2724375"/>
            <a:chExt cx="1868100" cy="349800"/>
          </a:xfrm>
        </p:grpSpPr>
        <p:sp>
          <p:nvSpPr>
            <p:cNvPr id="101" name="Google Shape;101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LIVENESS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4936625" y="3063463"/>
            <a:ext cx="1868100" cy="349813"/>
            <a:chOff x="6675600" y="2724375"/>
            <a:chExt cx="1868100" cy="349813"/>
          </a:xfrm>
        </p:grpSpPr>
        <p:sp>
          <p:nvSpPr>
            <p:cNvPr id="105" name="Google Shape;105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822825" y="2724388"/>
              <a:ext cx="16308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INSTRUMENTALNESS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4936625" y="3908375"/>
            <a:ext cx="1868100" cy="349800"/>
            <a:chOff x="6675600" y="2724375"/>
            <a:chExt cx="1868100" cy="349800"/>
          </a:xfrm>
        </p:grpSpPr>
        <p:sp>
          <p:nvSpPr>
            <p:cNvPr id="109" name="Google Shape;109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ACOUSTICNESS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6893700" y="1826700"/>
            <a:ext cx="1868100" cy="349800"/>
            <a:chOff x="6675600" y="2724375"/>
            <a:chExt cx="1868100" cy="349800"/>
          </a:xfrm>
        </p:grpSpPr>
        <p:sp>
          <p:nvSpPr>
            <p:cNvPr id="113" name="Google Shape;113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SPEECHINESS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6893700" y="1394613"/>
            <a:ext cx="1868100" cy="349800"/>
            <a:chOff x="6675600" y="2724375"/>
            <a:chExt cx="1868100" cy="349800"/>
          </a:xfrm>
        </p:grpSpPr>
        <p:sp>
          <p:nvSpPr>
            <p:cNvPr id="117" name="Google Shape;117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DURATION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6893700" y="2249138"/>
            <a:ext cx="1868100" cy="349800"/>
            <a:chOff x="6675600" y="2724375"/>
            <a:chExt cx="1868100" cy="349800"/>
          </a:xfrm>
        </p:grpSpPr>
        <p:sp>
          <p:nvSpPr>
            <p:cNvPr id="121" name="Google Shape;121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TEMPO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6893700" y="3103675"/>
            <a:ext cx="1868100" cy="349800"/>
            <a:chOff x="6675600" y="2724375"/>
            <a:chExt cx="1868100" cy="349800"/>
          </a:xfrm>
        </p:grpSpPr>
        <p:sp>
          <p:nvSpPr>
            <p:cNvPr id="125" name="Google Shape;125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CHORUS HIT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6893700" y="2671588"/>
            <a:ext cx="1868100" cy="349800"/>
            <a:chOff x="6675600" y="2724375"/>
            <a:chExt cx="1868100" cy="349800"/>
          </a:xfrm>
        </p:grpSpPr>
        <p:sp>
          <p:nvSpPr>
            <p:cNvPr id="129" name="Google Shape;129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TIME SIGNATURE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6893700" y="3526113"/>
            <a:ext cx="1868100" cy="349800"/>
            <a:chOff x="6675600" y="2724375"/>
            <a:chExt cx="1868100" cy="349800"/>
          </a:xfrm>
        </p:grpSpPr>
        <p:sp>
          <p:nvSpPr>
            <p:cNvPr id="133" name="Google Shape;133;p15"/>
            <p:cNvSpPr/>
            <p:nvPr/>
          </p:nvSpPr>
          <p:spPr>
            <a:xfrm>
              <a:off x="81939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827918" y="2724375"/>
              <a:ext cx="15909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SECTIONS</a:t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5920175" y="413621"/>
            <a:ext cx="19647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Features:</a:t>
            </a:r>
            <a:endParaRPr b="1"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73675" y="2769975"/>
            <a:ext cx="4222800" cy="18846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367175" y="2927325"/>
            <a:ext cx="3835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Categorical Targets:</a:t>
            </a: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The target variable can be either 0 or 1. 1 implies that this song has featured in the weekly list (Issued by Billboards) of Hot-100 tracks in that decade at least once and is therefore a </a:t>
            </a: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hit</a:t>
            </a: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 0 Implies that the track is a </a:t>
            </a: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flop</a:t>
            </a: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r>
              <a:rPr lang="en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24425" y="1049825"/>
            <a:ext cx="3404100" cy="15219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25207" l="34711" r="36126" t="22210"/>
          <a:stretch/>
        </p:blipFill>
        <p:spPr>
          <a:xfrm>
            <a:off x="82625" y="86675"/>
            <a:ext cx="844794" cy="87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927425" y="216813"/>
            <a:ext cx="40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3D05F"/>
                </a:solidFill>
                <a:latin typeface="Proxima Nova"/>
                <a:ea typeface="Proxima Nova"/>
                <a:cs typeface="Proxima Nova"/>
                <a:sym typeface="Proxima Nova"/>
              </a:rPr>
              <a:t>Preprocessing</a:t>
            </a:r>
            <a:endParaRPr b="1" sz="3000">
              <a:solidFill>
                <a:srgbClr val="23D0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15325" y="1195300"/>
            <a:ext cx="3222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Used a correlation matrix to determine which features in the </a:t>
            </a: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are highly correlated and should be removed.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7" name="Google Shape;147;p16"/>
          <p:cNvGrpSpPr/>
          <p:nvPr/>
        </p:nvGrpSpPr>
        <p:grpSpPr>
          <a:xfrm>
            <a:off x="4286275" y="568649"/>
            <a:ext cx="4495500" cy="4006201"/>
            <a:chOff x="4060675" y="568624"/>
            <a:chExt cx="4495500" cy="4006201"/>
          </a:xfrm>
        </p:grpSpPr>
        <p:sp>
          <p:nvSpPr>
            <p:cNvPr id="148" name="Google Shape;148;p16"/>
            <p:cNvSpPr/>
            <p:nvPr/>
          </p:nvSpPr>
          <p:spPr>
            <a:xfrm>
              <a:off x="4060675" y="568625"/>
              <a:ext cx="4495500" cy="400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9" name="Google Shape;14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60675" y="568624"/>
              <a:ext cx="4495484" cy="4006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6"/>
          <p:cNvSpPr/>
          <p:nvPr/>
        </p:nvSpPr>
        <p:spPr>
          <a:xfrm>
            <a:off x="5111625" y="1328400"/>
            <a:ext cx="265800" cy="265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892075" y="2735750"/>
            <a:ext cx="265800" cy="265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5597075" y="2037975"/>
            <a:ext cx="265800" cy="265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5111625" y="2032075"/>
            <a:ext cx="265800" cy="265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224425" y="2735750"/>
            <a:ext cx="3404100" cy="10002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315325" y="2881225"/>
            <a:ext cx="322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Used Scikit’s StandardScaler to standardize the data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224425" y="1049825"/>
            <a:ext cx="3869700" cy="18624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25207" l="34711" r="36126" t="22210"/>
          <a:stretch/>
        </p:blipFill>
        <p:spPr>
          <a:xfrm>
            <a:off x="82625" y="86675"/>
            <a:ext cx="844794" cy="87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927425" y="216813"/>
            <a:ext cx="40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3D05F"/>
                </a:solidFill>
                <a:latin typeface="Proxima Nova"/>
                <a:ea typeface="Proxima Nova"/>
                <a:cs typeface="Proxima Nova"/>
                <a:sym typeface="Proxima Nova"/>
              </a:rPr>
              <a:t>Models &amp; Evaluation</a:t>
            </a:r>
            <a:endParaRPr b="1" sz="3000">
              <a:solidFill>
                <a:srgbClr val="23D0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315325" y="1303763"/>
            <a:ext cx="3222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Ridge Classifier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24425" y="3205175"/>
            <a:ext cx="4712100" cy="15267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315325" y="3275125"/>
            <a:ext cx="442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Using </a:t>
            </a:r>
            <a:r>
              <a:rPr b="1"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K-Fold Cross Validation</a:t>
            </a: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to validate </a:t>
            </a: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whether</a:t>
            </a: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our models are robust and perform well. GridSearchCV was also used to tune the hyperparameters.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6" name="Google Shape;166;p17"/>
          <p:cNvGrpSpPr/>
          <p:nvPr/>
        </p:nvGrpSpPr>
        <p:grpSpPr>
          <a:xfrm>
            <a:off x="5302908" y="1385425"/>
            <a:ext cx="712306" cy="192331"/>
            <a:chOff x="6675600" y="2724354"/>
            <a:chExt cx="1295574" cy="349821"/>
          </a:xfrm>
        </p:grpSpPr>
        <p:sp>
          <p:nvSpPr>
            <p:cNvPr id="167" name="Google Shape;167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6727558" y="1385425"/>
            <a:ext cx="712306" cy="192331"/>
            <a:chOff x="6675600" y="2724354"/>
            <a:chExt cx="1295574" cy="349821"/>
          </a:xfrm>
        </p:grpSpPr>
        <p:sp>
          <p:nvSpPr>
            <p:cNvPr id="171" name="Google Shape;171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6015233" y="1385425"/>
            <a:ext cx="712306" cy="192331"/>
            <a:chOff x="6675600" y="2724354"/>
            <a:chExt cx="1295574" cy="349821"/>
          </a:xfrm>
        </p:grpSpPr>
        <p:sp>
          <p:nvSpPr>
            <p:cNvPr id="175" name="Google Shape;175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8" name="Google Shape;178;p17"/>
          <p:cNvGrpSpPr/>
          <p:nvPr/>
        </p:nvGrpSpPr>
        <p:grpSpPr>
          <a:xfrm>
            <a:off x="7439883" y="1385425"/>
            <a:ext cx="712306" cy="192331"/>
            <a:chOff x="6675600" y="2724354"/>
            <a:chExt cx="1295574" cy="349821"/>
          </a:xfrm>
        </p:grpSpPr>
        <p:sp>
          <p:nvSpPr>
            <p:cNvPr id="179" name="Google Shape;179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8152208" y="1385425"/>
            <a:ext cx="712306" cy="192331"/>
            <a:chOff x="6675600" y="2724354"/>
            <a:chExt cx="1295574" cy="349821"/>
          </a:xfrm>
        </p:grpSpPr>
        <p:sp>
          <p:nvSpPr>
            <p:cNvPr id="183" name="Google Shape;183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5302908" y="1721025"/>
            <a:ext cx="712306" cy="192331"/>
            <a:chOff x="6675600" y="2724354"/>
            <a:chExt cx="1295574" cy="349821"/>
          </a:xfrm>
        </p:grpSpPr>
        <p:sp>
          <p:nvSpPr>
            <p:cNvPr id="187" name="Google Shape;187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0" name="Google Shape;190;p17"/>
          <p:cNvGrpSpPr/>
          <p:nvPr/>
        </p:nvGrpSpPr>
        <p:grpSpPr>
          <a:xfrm>
            <a:off x="6727558" y="1721025"/>
            <a:ext cx="712306" cy="192331"/>
            <a:chOff x="6675600" y="2724354"/>
            <a:chExt cx="1295574" cy="349821"/>
          </a:xfrm>
        </p:grpSpPr>
        <p:sp>
          <p:nvSpPr>
            <p:cNvPr id="191" name="Google Shape;191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4" name="Google Shape;194;p17"/>
          <p:cNvGrpSpPr/>
          <p:nvPr/>
        </p:nvGrpSpPr>
        <p:grpSpPr>
          <a:xfrm>
            <a:off x="6015233" y="1721025"/>
            <a:ext cx="712306" cy="192331"/>
            <a:chOff x="6675600" y="2724354"/>
            <a:chExt cx="1295574" cy="349821"/>
          </a:xfrm>
        </p:grpSpPr>
        <p:sp>
          <p:nvSpPr>
            <p:cNvPr id="195" name="Google Shape;195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7439883" y="1721025"/>
            <a:ext cx="712306" cy="192331"/>
            <a:chOff x="6675600" y="2724354"/>
            <a:chExt cx="1295574" cy="349821"/>
          </a:xfrm>
        </p:grpSpPr>
        <p:sp>
          <p:nvSpPr>
            <p:cNvPr id="199" name="Google Shape;199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02" name="Google Shape;202;p17"/>
          <p:cNvGrpSpPr/>
          <p:nvPr/>
        </p:nvGrpSpPr>
        <p:grpSpPr>
          <a:xfrm>
            <a:off x="8152208" y="1721025"/>
            <a:ext cx="712306" cy="192331"/>
            <a:chOff x="6675600" y="2724354"/>
            <a:chExt cx="1295574" cy="349821"/>
          </a:xfrm>
        </p:grpSpPr>
        <p:sp>
          <p:nvSpPr>
            <p:cNvPr id="203" name="Google Shape;203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5302908" y="2083275"/>
            <a:ext cx="712306" cy="192331"/>
            <a:chOff x="6675600" y="2724354"/>
            <a:chExt cx="1295574" cy="349821"/>
          </a:xfrm>
        </p:grpSpPr>
        <p:sp>
          <p:nvSpPr>
            <p:cNvPr id="207" name="Google Shape;207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10" name="Google Shape;210;p17"/>
          <p:cNvGrpSpPr/>
          <p:nvPr/>
        </p:nvGrpSpPr>
        <p:grpSpPr>
          <a:xfrm>
            <a:off x="6727558" y="2083275"/>
            <a:ext cx="712306" cy="192331"/>
            <a:chOff x="6675600" y="2724354"/>
            <a:chExt cx="1295574" cy="349821"/>
          </a:xfrm>
        </p:grpSpPr>
        <p:sp>
          <p:nvSpPr>
            <p:cNvPr id="211" name="Google Shape;211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>
            <a:off x="6015233" y="2083275"/>
            <a:ext cx="712306" cy="192331"/>
            <a:chOff x="6675600" y="2724354"/>
            <a:chExt cx="1295574" cy="349821"/>
          </a:xfrm>
        </p:grpSpPr>
        <p:sp>
          <p:nvSpPr>
            <p:cNvPr id="215" name="Google Shape;215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18" name="Google Shape;218;p17"/>
          <p:cNvGrpSpPr/>
          <p:nvPr/>
        </p:nvGrpSpPr>
        <p:grpSpPr>
          <a:xfrm>
            <a:off x="7439883" y="2083275"/>
            <a:ext cx="712306" cy="192331"/>
            <a:chOff x="6675600" y="2724354"/>
            <a:chExt cx="1295574" cy="349821"/>
          </a:xfrm>
        </p:grpSpPr>
        <p:sp>
          <p:nvSpPr>
            <p:cNvPr id="219" name="Google Shape;219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22" name="Google Shape;222;p17"/>
          <p:cNvGrpSpPr/>
          <p:nvPr/>
        </p:nvGrpSpPr>
        <p:grpSpPr>
          <a:xfrm>
            <a:off x="8152208" y="2083275"/>
            <a:ext cx="712306" cy="192331"/>
            <a:chOff x="6675600" y="2724354"/>
            <a:chExt cx="1295574" cy="349821"/>
          </a:xfrm>
        </p:grpSpPr>
        <p:sp>
          <p:nvSpPr>
            <p:cNvPr id="223" name="Google Shape;223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5302908" y="2445525"/>
            <a:ext cx="712306" cy="192331"/>
            <a:chOff x="6675600" y="2724354"/>
            <a:chExt cx="1295574" cy="349821"/>
          </a:xfrm>
        </p:grpSpPr>
        <p:sp>
          <p:nvSpPr>
            <p:cNvPr id="227" name="Google Shape;227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0" name="Google Shape;230;p17"/>
          <p:cNvGrpSpPr/>
          <p:nvPr/>
        </p:nvGrpSpPr>
        <p:grpSpPr>
          <a:xfrm>
            <a:off x="6727558" y="2445525"/>
            <a:ext cx="712306" cy="192331"/>
            <a:chOff x="6675600" y="2724354"/>
            <a:chExt cx="1295574" cy="349821"/>
          </a:xfrm>
        </p:grpSpPr>
        <p:sp>
          <p:nvSpPr>
            <p:cNvPr id="231" name="Google Shape;231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>
            <a:off x="6015233" y="2445525"/>
            <a:ext cx="712306" cy="192331"/>
            <a:chOff x="6675600" y="2724354"/>
            <a:chExt cx="1295574" cy="349821"/>
          </a:xfrm>
        </p:grpSpPr>
        <p:sp>
          <p:nvSpPr>
            <p:cNvPr id="235" name="Google Shape;235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8" name="Google Shape;238;p17"/>
          <p:cNvGrpSpPr/>
          <p:nvPr/>
        </p:nvGrpSpPr>
        <p:grpSpPr>
          <a:xfrm>
            <a:off x="7439883" y="2445525"/>
            <a:ext cx="712306" cy="192331"/>
            <a:chOff x="6675600" y="2724354"/>
            <a:chExt cx="1295574" cy="349821"/>
          </a:xfrm>
        </p:grpSpPr>
        <p:sp>
          <p:nvSpPr>
            <p:cNvPr id="239" name="Google Shape;239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42" name="Google Shape;242;p17"/>
          <p:cNvGrpSpPr/>
          <p:nvPr/>
        </p:nvGrpSpPr>
        <p:grpSpPr>
          <a:xfrm>
            <a:off x="8152208" y="2445525"/>
            <a:ext cx="712306" cy="192331"/>
            <a:chOff x="6675600" y="2724354"/>
            <a:chExt cx="1295574" cy="349821"/>
          </a:xfrm>
        </p:grpSpPr>
        <p:sp>
          <p:nvSpPr>
            <p:cNvPr id="243" name="Google Shape;243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46" name="Google Shape;246;p17"/>
          <p:cNvGrpSpPr/>
          <p:nvPr/>
        </p:nvGrpSpPr>
        <p:grpSpPr>
          <a:xfrm>
            <a:off x="5302908" y="1049825"/>
            <a:ext cx="712306" cy="192331"/>
            <a:chOff x="6675600" y="2724354"/>
            <a:chExt cx="1295574" cy="349821"/>
          </a:xfrm>
        </p:grpSpPr>
        <p:sp>
          <p:nvSpPr>
            <p:cNvPr id="247" name="Google Shape;247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50" name="Google Shape;250;p17"/>
          <p:cNvGrpSpPr/>
          <p:nvPr/>
        </p:nvGrpSpPr>
        <p:grpSpPr>
          <a:xfrm>
            <a:off x="6727558" y="1049825"/>
            <a:ext cx="712306" cy="192331"/>
            <a:chOff x="6675600" y="2724354"/>
            <a:chExt cx="1295574" cy="349821"/>
          </a:xfrm>
        </p:grpSpPr>
        <p:sp>
          <p:nvSpPr>
            <p:cNvPr id="251" name="Google Shape;251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54" name="Google Shape;254;p17"/>
          <p:cNvGrpSpPr/>
          <p:nvPr/>
        </p:nvGrpSpPr>
        <p:grpSpPr>
          <a:xfrm>
            <a:off x="6015233" y="1049825"/>
            <a:ext cx="712306" cy="192331"/>
            <a:chOff x="6675600" y="2724354"/>
            <a:chExt cx="1295574" cy="349821"/>
          </a:xfrm>
        </p:grpSpPr>
        <p:sp>
          <p:nvSpPr>
            <p:cNvPr id="255" name="Google Shape;255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58" name="Google Shape;258;p17"/>
          <p:cNvGrpSpPr/>
          <p:nvPr/>
        </p:nvGrpSpPr>
        <p:grpSpPr>
          <a:xfrm>
            <a:off x="7439883" y="1049825"/>
            <a:ext cx="712306" cy="192331"/>
            <a:chOff x="6675600" y="2724354"/>
            <a:chExt cx="1295574" cy="349821"/>
          </a:xfrm>
        </p:grpSpPr>
        <p:sp>
          <p:nvSpPr>
            <p:cNvPr id="259" name="Google Shape;259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62" name="Google Shape;262;p17"/>
          <p:cNvGrpSpPr/>
          <p:nvPr/>
        </p:nvGrpSpPr>
        <p:grpSpPr>
          <a:xfrm>
            <a:off x="8152208" y="1049825"/>
            <a:ext cx="712306" cy="192331"/>
            <a:chOff x="6675600" y="2724354"/>
            <a:chExt cx="1295574" cy="349821"/>
          </a:xfrm>
        </p:grpSpPr>
        <p:sp>
          <p:nvSpPr>
            <p:cNvPr id="263" name="Google Shape;263;p17"/>
            <p:cNvSpPr/>
            <p:nvPr/>
          </p:nvSpPr>
          <p:spPr>
            <a:xfrm>
              <a:off x="7621374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675600" y="2724375"/>
              <a:ext cx="349800" cy="349800"/>
            </a:xfrm>
            <a:prstGeom prst="ellipse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827915" y="2724354"/>
              <a:ext cx="992400" cy="349800"/>
            </a:xfrm>
            <a:prstGeom prst="flowChartAlternateProcess">
              <a:avLst/>
            </a:prstGeom>
            <a:solidFill>
              <a:srgbClr val="23D0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66" name="Google Shape;266;p17"/>
          <p:cNvSpPr txBox="1"/>
          <p:nvPr/>
        </p:nvSpPr>
        <p:spPr>
          <a:xfrm>
            <a:off x="4551338" y="961338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1st Fold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4551325" y="1296938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2nd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Fold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4551325" y="164585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3rd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Fold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4551325" y="1994775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4th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Fold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551338" y="2346838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5th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Fold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5937679" y="2807775"/>
            <a:ext cx="11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Validation Set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5771970" y="2896274"/>
            <a:ext cx="192300" cy="19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 txBox="1"/>
          <p:nvPr/>
        </p:nvSpPr>
        <p:spPr>
          <a:xfrm>
            <a:off x="7261204" y="2807775"/>
            <a:ext cx="11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7095495" y="2896274"/>
            <a:ext cx="192300" cy="192300"/>
          </a:xfrm>
          <a:prstGeom prst="ellipse">
            <a:avLst/>
          </a:prstGeom>
          <a:solidFill>
            <a:srgbClr val="23D0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/>
          <p:nvPr/>
        </p:nvSpPr>
        <p:spPr>
          <a:xfrm>
            <a:off x="224425" y="1049825"/>
            <a:ext cx="3404100" cy="13059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3">
            <a:alphaModFix/>
          </a:blip>
          <a:srcRect b="25207" l="34711" r="36126" t="22210"/>
          <a:stretch/>
        </p:blipFill>
        <p:spPr>
          <a:xfrm>
            <a:off x="82625" y="86675"/>
            <a:ext cx="844794" cy="87587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927425" y="216813"/>
            <a:ext cx="40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3D05F"/>
                </a:solidFill>
                <a:latin typeface="Proxima Nova"/>
                <a:ea typeface="Proxima Nova"/>
                <a:cs typeface="Proxima Nova"/>
                <a:sym typeface="Proxima Nova"/>
              </a:rPr>
              <a:t>Existing Work</a:t>
            </a:r>
            <a:endParaRPr b="1" sz="3000">
              <a:solidFill>
                <a:srgbClr val="23D0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2" name="Google Shape;2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88" y="2573123"/>
            <a:ext cx="3228176" cy="20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8"/>
          <p:cNvSpPr txBox="1"/>
          <p:nvPr/>
        </p:nvSpPr>
        <p:spPr>
          <a:xfrm>
            <a:off x="315325" y="1195300"/>
            <a:ext cx="3222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Predicting Afrobeats Hit Songs Using Spotify Data </a:t>
            </a: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by: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Adewale Adeagbo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977100" y="216825"/>
            <a:ext cx="4890300" cy="13059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4107686" y="362300"/>
            <a:ext cx="4629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Using Spotify Data to Predict What Songs Will be Hits</a:t>
            </a: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by: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Ingrid Fadelli , Tech Xplore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6" name="Google Shape;2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887" y="1717175"/>
            <a:ext cx="4842736" cy="29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5627700" y="832425"/>
            <a:ext cx="3272100" cy="3775200"/>
          </a:xfrm>
          <a:prstGeom prst="flowChartAlternateProcess">
            <a:avLst/>
          </a:prstGeom>
          <a:gradFill>
            <a:gsLst>
              <a:gs pos="0">
                <a:srgbClr val="121212">
                  <a:alpha val="11800"/>
                </a:srgbClr>
              </a:gs>
              <a:gs pos="100000">
                <a:srgbClr val="252525">
                  <a:alpha val="118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9"/>
          <p:cNvPicPr preferRelativeResize="0"/>
          <p:nvPr/>
        </p:nvPicPr>
        <p:blipFill rotWithShape="1">
          <a:blip r:embed="rId3">
            <a:alphaModFix/>
          </a:blip>
          <a:srcRect b="25207" l="34711" r="36126" t="22210"/>
          <a:stretch/>
        </p:blipFill>
        <p:spPr>
          <a:xfrm>
            <a:off x="82625" y="86675"/>
            <a:ext cx="844794" cy="87587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 txBox="1"/>
          <p:nvPr/>
        </p:nvSpPr>
        <p:spPr>
          <a:xfrm>
            <a:off x="927425" y="216813"/>
            <a:ext cx="40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3D05F"/>
                </a:solidFill>
                <a:latin typeface="Proxima Nova"/>
                <a:ea typeface="Proxima Nova"/>
                <a:cs typeface="Proxima Nova"/>
                <a:sym typeface="Proxima Nova"/>
              </a:rPr>
              <a:t>Preliminary Results</a:t>
            </a:r>
            <a:endParaRPr b="1" sz="3000">
              <a:solidFill>
                <a:srgbClr val="23D0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5799875" y="1049900"/>
            <a:ext cx="2945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Hyperparameters found after tuning: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Ridge Classifier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○"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Alpha:5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○"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Fit_intercept: True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○"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Still needs further optimization, OOB results needed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 Regression: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○"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C: 3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○"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penalty: 'l2'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5" name="Google Shape;295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75" y="1116650"/>
            <a:ext cx="5102451" cy="33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/>
        </p:nvSpPr>
        <p:spPr>
          <a:xfrm>
            <a:off x="1702655" y="2131201"/>
            <a:ext cx="5738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23D05F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1" sz="4400">
              <a:solidFill>
                <a:srgbClr val="23D05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2567400" y="3760188"/>
            <a:ext cx="40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5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Jonathan, Anna, Mohammed</a:t>
            </a:r>
            <a:endParaRPr sz="1725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