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roxima Nova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ProximaNova-boldItalic.fntdata"/><Relationship Id="rId9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roximaNova-regular.fntdata"/><Relationship Id="rId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Overview + motivation (3) — Is the problem well described and motivated?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Methodology (5)  — Is the approach well described and justified?  What do the dataset/features look like? What are the preprocessing, models, metrics, and evaluation methodology?  How does it compare to existing work?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Presentation/slide quality and clarity (2) - is the presentation clear and coherent?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559675" y="666300"/>
            <a:ext cx="3404100" cy="1371900"/>
          </a:xfrm>
          <a:prstGeom prst="flowChartAlternateProcess">
            <a:avLst/>
          </a:prstGeom>
          <a:gradFill>
            <a:gsLst>
              <a:gs pos="0">
                <a:srgbClr val="121212">
                  <a:alpha val="11800"/>
                </a:srgbClr>
              </a:gs>
              <a:gs pos="100000">
                <a:srgbClr val="252525">
                  <a:alpha val="118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39050" y="951425"/>
            <a:ext cx="5239200" cy="1631700"/>
          </a:xfrm>
          <a:prstGeom prst="flowChartAlternateProcess">
            <a:avLst/>
          </a:prstGeom>
          <a:gradFill>
            <a:gsLst>
              <a:gs pos="0">
                <a:srgbClr val="121212">
                  <a:alpha val="11800"/>
                </a:srgbClr>
              </a:gs>
              <a:gs pos="100000">
                <a:srgbClr val="252525">
                  <a:alpha val="118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70225" y="3129500"/>
            <a:ext cx="3594000" cy="1908600"/>
          </a:xfrm>
          <a:prstGeom prst="flowChartAlternateProcess">
            <a:avLst/>
          </a:prstGeom>
          <a:gradFill>
            <a:gsLst>
              <a:gs pos="0">
                <a:srgbClr val="191919">
                  <a:alpha val="11800"/>
                </a:srgbClr>
              </a:gs>
              <a:gs pos="100000">
                <a:srgbClr val="3C3C3C">
                  <a:alpha val="118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70250" y="3129500"/>
            <a:ext cx="3565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Models: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Forest (Demonstrated to have the best performance)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Decision Trees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Scoring metric, Tuning: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F-1, Accuracy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Use K-fold cross validation to tune hyperparameters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3894713" y="3129500"/>
            <a:ext cx="2302500" cy="1908600"/>
          </a:xfrm>
          <a:prstGeom prst="flowChartAlternateProcess">
            <a:avLst/>
          </a:prstGeom>
          <a:gradFill>
            <a:gsLst>
              <a:gs pos="0">
                <a:srgbClr val="191919">
                  <a:alpha val="11800"/>
                </a:srgbClr>
              </a:gs>
              <a:gs pos="100000">
                <a:srgbClr val="3C3C3C">
                  <a:alpha val="118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25207" l="34711" r="36126" t="22210"/>
          <a:stretch/>
        </p:blipFill>
        <p:spPr>
          <a:xfrm>
            <a:off x="82625" y="86675"/>
            <a:ext cx="844794" cy="87587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170250" y="1014775"/>
            <a:ext cx="510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: Is it possible to algorithmically determine whether a song will be a hit or not?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70250" y="1630375"/>
            <a:ext cx="5101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Why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: Art is highly subjective; as such, it may be useful for music producers and record labels to get an objective metric of the work they promote. 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927425" y="216813"/>
            <a:ext cx="40092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3D05F"/>
                </a:solidFill>
                <a:latin typeface="Proxima Nova"/>
                <a:ea typeface="Proxima Nova"/>
                <a:cs typeface="Proxima Nova"/>
                <a:sym typeface="Proxima Nova"/>
              </a:rPr>
              <a:t>Spotify Hit Predictor</a:t>
            </a:r>
            <a:endParaRPr b="1" sz="3000">
              <a:solidFill>
                <a:srgbClr val="23D05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012325" y="3215425"/>
            <a:ext cx="2067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Over 40,000+ Tracks labeled hit or flop, with their features. Features (loudness, speechiness, etc.,) are objectively generated from audio of each song.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5650575" y="832425"/>
            <a:ext cx="3222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 scaling 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Wrapper 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method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for feature selection (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incrementally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add best feature)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65" name="Google Shape;65;p13"/>
          <p:cNvGrpSpPr/>
          <p:nvPr/>
        </p:nvGrpSpPr>
        <p:grpSpPr>
          <a:xfrm>
            <a:off x="170250" y="2724375"/>
            <a:ext cx="1342800" cy="349800"/>
            <a:chOff x="4837250" y="274150"/>
            <a:chExt cx="1342800" cy="349800"/>
          </a:xfrm>
        </p:grpSpPr>
        <p:sp>
          <p:nvSpPr>
            <p:cNvPr id="66" name="Google Shape;66;p13"/>
            <p:cNvSpPr/>
            <p:nvPr/>
          </p:nvSpPr>
          <p:spPr>
            <a:xfrm>
              <a:off x="4837250" y="274150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30250" y="274150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4960725" y="274150"/>
              <a:ext cx="1112100" cy="349800"/>
            </a:xfrm>
            <a:prstGeom prst="flowChartAlternateProcess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METHODS:</a:t>
              </a:r>
              <a:endParaRPr b="1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69" name="Google Shape;69;p13"/>
          <p:cNvGrpSpPr/>
          <p:nvPr/>
        </p:nvGrpSpPr>
        <p:grpSpPr>
          <a:xfrm>
            <a:off x="3894725" y="2724375"/>
            <a:ext cx="1342800" cy="349800"/>
            <a:chOff x="4837250" y="274150"/>
            <a:chExt cx="1342800" cy="349800"/>
          </a:xfrm>
        </p:grpSpPr>
        <p:sp>
          <p:nvSpPr>
            <p:cNvPr id="70" name="Google Shape;70;p13"/>
            <p:cNvSpPr/>
            <p:nvPr/>
          </p:nvSpPr>
          <p:spPr>
            <a:xfrm>
              <a:off x="4837250" y="274150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5830250" y="274150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4960725" y="274150"/>
              <a:ext cx="1112100" cy="349800"/>
            </a:xfrm>
            <a:prstGeom prst="flowChartAlternateProcess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DATASET:</a:t>
              </a:r>
              <a:endParaRPr b="1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73" name="Google Shape;73;p13"/>
          <p:cNvSpPr txBox="1"/>
          <p:nvPr/>
        </p:nvSpPr>
        <p:spPr>
          <a:xfrm>
            <a:off x="6425800" y="3208625"/>
            <a:ext cx="2302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Billboard Hit Predictor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Hit Predictor using 8 different models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Research Paper predicting popularity based on raw audio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1603175" y="2724375"/>
            <a:ext cx="349800" cy="349800"/>
          </a:xfrm>
          <a:prstGeom prst="ellipse">
            <a:avLst/>
          </a:prstGeom>
          <a:solidFill>
            <a:srgbClr val="23D0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 rot="5400000">
            <a:off x="1733525" y="2848575"/>
            <a:ext cx="126600" cy="1014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3"/>
          <p:cNvPicPr preferRelativeResize="0"/>
          <p:nvPr/>
        </p:nvPicPr>
        <p:blipFill rotWithShape="1">
          <a:blip r:embed="rId4">
            <a:alphaModFix/>
          </a:blip>
          <a:srcRect b="33396" l="0" r="0" t="40811"/>
          <a:stretch/>
        </p:blipFill>
        <p:spPr>
          <a:xfrm>
            <a:off x="6806000" y="2649875"/>
            <a:ext cx="1542100" cy="484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13"/>
          <p:cNvGrpSpPr/>
          <p:nvPr/>
        </p:nvGrpSpPr>
        <p:grpSpPr>
          <a:xfrm>
            <a:off x="6643000" y="2225550"/>
            <a:ext cx="1868100" cy="349800"/>
            <a:chOff x="6675600" y="2724375"/>
            <a:chExt cx="1868100" cy="349800"/>
          </a:xfrm>
        </p:grpSpPr>
        <p:sp>
          <p:nvSpPr>
            <p:cNvPr id="78" name="Google Shape;78;p13"/>
            <p:cNvSpPr/>
            <p:nvPr/>
          </p:nvSpPr>
          <p:spPr>
            <a:xfrm>
              <a:off x="81939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66756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6827918" y="2724375"/>
              <a:ext cx="1590859" cy="349800"/>
            </a:xfrm>
            <a:prstGeom prst="flowChartAlternateProcess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PREVIOUS WORKS</a:t>
              </a:r>
              <a:r>
                <a:rPr b="1" lang="en" sz="11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:</a:t>
              </a:r>
              <a:endParaRPr b="1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81" name="Google Shape;81;p13"/>
          <p:cNvGrpSpPr/>
          <p:nvPr/>
        </p:nvGrpSpPr>
        <p:grpSpPr>
          <a:xfrm>
            <a:off x="5620400" y="216825"/>
            <a:ext cx="1868100" cy="349800"/>
            <a:chOff x="6675600" y="2724375"/>
            <a:chExt cx="1868100" cy="349800"/>
          </a:xfrm>
        </p:grpSpPr>
        <p:sp>
          <p:nvSpPr>
            <p:cNvPr id="82" name="Google Shape;82;p13"/>
            <p:cNvSpPr/>
            <p:nvPr/>
          </p:nvSpPr>
          <p:spPr>
            <a:xfrm>
              <a:off x="81939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6756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827918" y="2724375"/>
              <a:ext cx="1590900" cy="349800"/>
            </a:xfrm>
            <a:prstGeom prst="flowChartAlternateProcess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PREPROCESSING:</a:t>
              </a:r>
              <a:endParaRPr b="1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85" name="Google Shape;85;p13"/>
          <p:cNvGrpSpPr/>
          <p:nvPr/>
        </p:nvGrpSpPr>
        <p:grpSpPr>
          <a:xfrm>
            <a:off x="7594031" y="256113"/>
            <a:ext cx="290529" cy="271213"/>
            <a:chOff x="2441250" y="3912375"/>
            <a:chExt cx="530550" cy="495275"/>
          </a:xfrm>
        </p:grpSpPr>
        <p:sp>
          <p:nvSpPr>
            <p:cNvPr id="86" name="Google Shape;86;p13"/>
            <p:cNvSpPr/>
            <p:nvPr/>
          </p:nvSpPr>
          <p:spPr>
            <a:xfrm>
              <a:off x="2443150" y="3919975"/>
              <a:ext cx="520800" cy="460200"/>
            </a:xfrm>
            <a:prstGeom prst="heart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2441250" y="3912375"/>
              <a:ext cx="320400" cy="2775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2656250" y="3912375"/>
              <a:ext cx="309600" cy="2775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444350" y="3999275"/>
              <a:ext cx="527450" cy="408375"/>
            </a:xfrm>
            <a:custGeom>
              <a:rect b="b" l="l" r="r" t="t"/>
              <a:pathLst>
                <a:path extrusionOk="0" h="16335" w="21098">
                  <a:moveTo>
                    <a:pt x="3905" y="10001"/>
                  </a:moveTo>
                  <a:lnTo>
                    <a:pt x="7382" y="14097"/>
                  </a:lnTo>
                  <a:lnTo>
                    <a:pt x="8668" y="15383"/>
                  </a:lnTo>
                  <a:lnTo>
                    <a:pt x="9430" y="16097"/>
                  </a:lnTo>
                  <a:lnTo>
                    <a:pt x="10668" y="16335"/>
                  </a:lnTo>
                  <a:lnTo>
                    <a:pt x="11811" y="16097"/>
                  </a:lnTo>
                  <a:lnTo>
                    <a:pt x="13002" y="14811"/>
                  </a:lnTo>
                  <a:lnTo>
                    <a:pt x="15907" y="11382"/>
                  </a:lnTo>
                  <a:lnTo>
                    <a:pt x="18098" y="9049"/>
                  </a:lnTo>
                  <a:lnTo>
                    <a:pt x="20431" y="6191"/>
                  </a:lnTo>
                  <a:lnTo>
                    <a:pt x="21098" y="4429"/>
                  </a:lnTo>
                  <a:lnTo>
                    <a:pt x="21098" y="1810"/>
                  </a:lnTo>
                  <a:lnTo>
                    <a:pt x="20288" y="0"/>
                  </a:lnTo>
                  <a:lnTo>
                    <a:pt x="6144" y="857"/>
                  </a:lnTo>
                  <a:lnTo>
                    <a:pt x="0" y="3524"/>
                  </a:lnTo>
                  <a:lnTo>
                    <a:pt x="2572" y="7906"/>
                  </a:lnTo>
                  <a:close/>
                </a:path>
              </a:pathLst>
            </a:custGeom>
            <a:solidFill>
              <a:srgbClr val="23D05F"/>
            </a:solidFill>
            <a:ln>
              <a:noFill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