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61" r:id="rId4"/>
    <p:sldId id="262" r:id="rId5"/>
    <p:sldId id="263" r:id="rId6"/>
    <p:sldId id="267" r:id="rId7"/>
    <p:sldId id="257" r:id="rId8"/>
    <p:sldId id="258" r:id="rId9"/>
    <p:sldId id="260" r:id="rId10"/>
    <p:sldId id="264" r:id="rId11"/>
    <p:sldId id="265" r:id="rId12"/>
    <p:sldId id="266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" altLang="en-US"/>
              <a:t>AWS Vs. Azure</a:t>
            </a:r>
            <a:br>
              <a:rPr lang="" altLang="en-US"/>
            </a:br>
            <a:r>
              <a:rPr lang="" altLang="en-US"/>
              <a:t>ML</a:t>
            </a:r>
            <a:endParaRPr lang="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63195" y="176530"/>
            <a:ext cx="10515600" cy="4351338"/>
          </a:xfrm>
        </p:spPr>
        <p:txBody>
          <a:bodyPr>
            <a:normAutofit fontScale="85000"/>
          </a:bodyPr>
          <a:p>
            <a:r>
              <a:rPr lang="en-US"/>
              <a:t>Kinect DK</a:t>
            </a:r>
            <a:endParaRPr lang="en-US"/>
          </a:p>
          <a:p>
            <a:r>
              <a:rPr lang="en-US"/>
              <a:t>Build computer vision and speech models using a developer kit with advanced AI sensors</a:t>
            </a:r>
            <a:endParaRPr lang="en-US"/>
          </a:p>
          <a:p>
            <a:r>
              <a:rPr lang="en-US"/>
              <a:t>Language Understanding</a:t>
            </a:r>
            <a:endParaRPr lang="en-US"/>
          </a:p>
          <a:p>
            <a:r>
              <a:rPr lang="en-US"/>
              <a:t>Teach your apps to understand commands from your users</a:t>
            </a:r>
            <a:endParaRPr lang="en-US"/>
          </a:p>
          <a:p>
            <a:r>
              <a:rPr lang="en-US"/>
              <a:t>Microsoft Genomics</a:t>
            </a:r>
            <a:endParaRPr lang="en-US"/>
          </a:p>
          <a:p>
            <a:r>
              <a:rPr lang="en-US"/>
              <a:t>Power genome sequencing &amp; research insights</a:t>
            </a:r>
            <a:endParaRPr lang="en-US"/>
          </a:p>
          <a:p>
            <a:r>
              <a:rPr lang="en-US"/>
              <a:t>Personalizer</a:t>
            </a:r>
            <a:endParaRPr lang="en-US"/>
          </a:p>
          <a:p>
            <a:r>
              <a:rPr lang="en-US"/>
              <a:t>An AI service that delivers a personalized user experience</a:t>
            </a:r>
            <a:endParaRPr lang="en-US"/>
          </a:p>
          <a:p>
            <a:r>
              <a:rPr lang="en-US"/>
              <a:t>Project Bonsai PREVIEW</a:t>
            </a:r>
            <a:endParaRPr lang="en-US"/>
          </a:p>
          <a:p>
            <a:r>
              <a:rPr lang="en-US"/>
              <a:t>A machine teaching service for creating intelligent industrial control systems using simulations</a:t>
            </a:r>
            <a:endParaRPr lang="en-US"/>
          </a:p>
          <a:p>
            <a:r>
              <a:rPr lang="en-US"/>
              <a:t>QnA Maker</a:t>
            </a:r>
            <a:endParaRPr lang="en-US"/>
          </a:p>
          <a:p>
            <a:r>
              <a:rPr lang="en-US"/>
              <a:t>Distill information into conversational, easy-to-navigate answers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229235"/>
            <a:ext cx="10515600" cy="5948045"/>
          </a:xfrm>
        </p:spPr>
        <p:txBody>
          <a:bodyPr>
            <a:normAutofit fontScale="60000"/>
          </a:bodyPr>
          <a:p>
            <a:r>
              <a:rPr lang="en-US">
                <a:sym typeface="+mn-ea"/>
              </a:rPr>
              <a:t>Speaker Recognition PREVIEW</a:t>
            </a:r>
            <a:endParaRPr lang="en-US"/>
          </a:p>
          <a:p>
            <a:r>
              <a:rPr lang="en-US">
                <a:sym typeface="+mn-ea"/>
              </a:rPr>
              <a:t>A Speech service feature that verifies and identifies speakers</a:t>
            </a:r>
            <a:endParaRPr lang="en-US"/>
          </a:p>
          <a:p>
            <a:r>
              <a:rPr lang="en-US">
                <a:sym typeface="+mn-ea"/>
              </a:rPr>
              <a:t>Speech to Text</a:t>
            </a:r>
            <a:endParaRPr lang="en-US"/>
          </a:p>
          <a:p>
            <a:r>
              <a:rPr lang="en-US">
                <a:sym typeface="+mn-ea"/>
              </a:rPr>
              <a:t>A Speech service feature that accurately converts spoken audio to text</a:t>
            </a:r>
            <a:endParaRPr lang="en-US"/>
          </a:p>
          <a:p>
            <a:r>
              <a:rPr lang="en-US">
                <a:sym typeface="+mn-ea"/>
              </a:rPr>
              <a:t>Speech Translation</a:t>
            </a:r>
            <a:endParaRPr lang="en-US"/>
          </a:p>
          <a:p>
            <a:r>
              <a:rPr lang="en-US">
                <a:sym typeface="+mn-ea"/>
              </a:rPr>
              <a:t>Easily integrate real-time speech translation to your app</a:t>
            </a:r>
            <a:endParaRPr lang="en-US"/>
          </a:p>
          <a:p>
            <a:r>
              <a:rPr lang="en-US">
                <a:sym typeface="+mn-ea"/>
              </a:rPr>
              <a:t>Text Analytics</a:t>
            </a:r>
            <a:endParaRPr lang="en-US"/>
          </a:p>
          <a:p>
            <a:r>
              <a:rPr lang="en-US">
                <a:sym typeface="+mn-ea"/>
              </a:rPr>
              <a:t>Easily evaluate sentiment and topics to understand what users want</a:t>
            </a:r>
            <a:endParaRPr lang="en-US"/>
          </a:p>
          <a:p>
            <a:r>
              <a:rPr lang="en-US">
                <a:sym typeface="+mn-ea"/>
              </a:rPr>
              <a:t>Text to Speech</a:t>
            </a:r>
            <a:endParaRPr lang="en-US"/>
          </a:p>
          <a:p>
            <a:r>
              <a:rPr lang="en-US">
                <a:sym typeface="+mn-ea"/>
              </a:rPr>
              <a:t>A Speech service feature that converts text to lifelike speech</a:t>
            </a:r>
            <a:endParaRPr lang="en-US"/>
          </a:p>
          <a:p>
            <a:r>
              <a:rPr lang="en-US">
                <a:sym typeface="+mn-ea"/>
              </a:rPr>
              <a:t>Translator</a:t>
            </a:r>
            <a:endParaRPr lang="en-US"/>
          </a:p>
          <a:p>
            <a:r>
              <a:rPr lang="en-US">
                <a:sym typeface="+mn-ea"/>
              </a:rPr>
              <a:t>Easily conduct machine translation with a simple REST API call</a:t>
            </a:r>
            <a:endParaRPr lang="en-US"/>
          </a:p>
          <a:p>
            <a:r>
              <a:rPr lang="en-US">
                <a:sym typeface="+mn-ea"/>
              </a:rPr>
              <a:t>Azure Metrics Advisor</a:t>
            </a:r>
            <a:endParaRPr lang="en-US"/>
          </a:p>
          <a:p>
            <a:r>
              <a:rPr lang="en-US">
                <a:sym typeface="+mn-ea"/>
              </a:rPr>
              <a:t>An AI service that monitors metrics and diagnoses issues</a:t>
            </a:r>
            <a:endParaRPr lang="en-US"/>
          </a:p>
          <a:p>
            <a:r>
              <a:rPr lang="en-US">
                <a:sym typeface="+mn-ea"/>
              </a:rPr>
              <a:t>Health Bot</a:t>
            </a:r>
            <a:endParaRPr lang="en-US"/>
          </a:p>
          <a:p>
            <a:r>
              <a:rPr lang="en-US">
                <a:sym typeface="+mn-ea"/>
              </a:rPr>
              <a:t>A managed service purpose-built for development of virtual healthcare assistants</a:t>
            </a:r>
            <a:endParaRPr lang="en-US"/>
          </a:p>
          <a:p>
            <a:r>
              <a:rPr lang="en-US">
                <a:sym typeface="+mn-ea"/>
              </a:rPr>
              <a:t>Azure Percept PREVIEW</a:t>
            </a:r>
            <a:endParaRPr lang="en-US"/>
          </a:p>
          <a:p>
            <a:r>
              <a:rPr lang="en-US">
                <a:sym typeface="+mn-ea"/>
              </a:rPr>
              <a:t>Accelerate edge intelligence from silicon to service</a:t>
            </a:r>
            <a:endParaRPr lang="en-US"/>
          </a:p>
          <a:p>
            <a:r>
              <a:rPr lang="en-US">
                <a:sym typeface="+mn-ea"/>
              </a:rPr>
              <a:t>Azure Applied AI Services</a:t>
            </a:r>
            <a:endParaRPr lang="en-US"/>
          </a:p>
          <a:p>
            <a:r>
              <a:rPr lang="en-US">
                <a:sym typeface="+mn-ea"/>
              </a:rPr>
              <a:t>Specialized services that enable organizations to accelerate time to value in applying AI to solve common scenarios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AWS ML</a:t>
            </a:r>
            <a:endParaRPr lang="en-US" altLang="en-US"/>
          </a:p>
        </p:txBody>
      </p:sp>
      <p:pic>
        <p:nvPicPr>
          <p:cNvPr id="4" name="Content Placeholder 3" descr="machine-learning-amazon-sagemaker-5-1024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9515" y="1459865"/>
            <a:ext cx="9135110" cy="5057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Animal Detection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 b="1"/>
              <a:t>1- Use AMazon deeplense device</a:t>
            </a:r>
            <a:endParaRPr lang="" altLang="en-US"/>
          </a:p>
          <a:p>
            <a:r>
              <a:rPr lang="" altLang="en-US"/>
              <a:t>https://aws.amazon.com/deeplens/ </a:t>
            </a:r>
            <a:endParaRPr lang="" altLang="en-US"/>
          </a:p>
          <a:p>
            <a:r>
              <a:rPr lang="" altLang="en-US"/>
              <a:t>predefined deeplearning projects or you can create your own</a:t>
            </a:r>
            <a:endParaRPr lang="" altLang="en-US"/>
          </a:p>
          <a:p>
            <a:endParaRPr lang="" altLang="en-US"/>
          </a:p>
          <a:p>
            <a:pPr marL="0" indent="0">
              <a:buNone/>
            </a:pPr>
            <a:r>
              <a:rPr lang="" altLang="en-US" b="1"/>
              <a:t>2- Amazon Rekognition</a:t>
            </a:r>
            <a:endParaRPr lang="" altLang="en-US" b="1"/>
          </a:p>
        </p:txBody>
      </p:sp>
      <p:pic>
        <p:nvPicPr>
          <p:cNvPr id="4" name="Picture 3" descr="Rekognition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115" y="3832860"/>
            <a:ext cx="8134350" cy="3067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Game Bot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Interact with the Frozen Lake environment from the OpenAI Gym.</a:t>
            </a:r>
            <a:endParaRPr lang="en-US"/>
          </a:p>
          <a:p>
            <a:r>
              <a:rPr lang="en-US"/>
              <a:t>Build and train a model locally and then as a training job in SageMaker.</a:t>
            </a:r>
            <a:endParaRPr lang="en-US"/>
          </a:p>
          <a:p>
            <a:r>
              <a:rPr lang="en-US"/>
              <a:t>Find the best model by running a hyperparameter tuning job.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https://automatic-game-leveling.workshop.aws/en/10-introduction.html</a:t>
            </a:r>
            <a:r>
              <a:rPr lang="" altLang="en-US"/>
              <a:t> </a:t>
            </a: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KFP-Architecture-Woodside-1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1100" y="1518920"/>
            <a:ext cx="7835900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Azure ML</a:t>
            </a:r>
            <a:endParaRPr lang="" altLang="en-US"/>
          </a:p>
        </p:txBody>
      </p:sp>
      <p:pic>
        <p:nvPicPr>
          <p:cNvPr id="4" name="Picture 1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5240" y="1825625"/>
            <a:ext cx="9213215" cy="45345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Azure Services</a:t>
            </a:r>
            <a:endParaRPr lang="" altLang="en-US"/>
          </a:p>
        </p:txBody>
      </p:sp>
      <p:pic>
        <p:nvPicPr>
          <p:cNvPr id="4" name="Picture 2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01190" y="1825625"/>
            <a:ext cx="80073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90855" y="241935"/>
            <a:ext cx="10751185" cy="64319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1500" b="1"/>
              <a:t>Anomaly Detector</a:t>
            </a:r>
            <a:endParaRPr lang="en-US" sz="1500" b="1"/>
          </a:p>
          <a:p>
            <a:pPr marL="0" indent="0">
              <a:buNone/>
            </a:pPr>
            <a:r>
              <a:rPr lang="en-US" sz="1500"/>
              <a:t>Easily add anomaly detection capabilities to your apps.</a:t>
            </a:r>
            <a:endParaRPr lang="en-US" sz="1500"/>
          </a:p>
          <a:p>
            <a:pPr marL="0" indent="0">
              <a:buNone/>
            </a:pPr>
            <a:r>
              <a:rPr lang="en-US" sz="1500" b="1"/>
              <a:t>Azure Bot Services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Intelligent, serverless bot services that scale on demand</a:t>
            </a:r>
            <a:endParaRPr lang="en-US" sz="1500"/>
          </a:p>
          <a:p>
            <a:pPr marL="0" indent="0">
              <a:buNone/>
            </a:pPr>
            <a:r>
              <a:rPr lang="en-US" sz="1500" b="1"/>
              <a:t>Azure Cognitive Search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AI-powered cloud search service for mobile and web app development</a:t>
            </a:r>
            <a:endParaRPr lang="en-US" sz="1500"/>
          </a:p>
          <a:p>
            <a:pPr marL="0" indent="0">
              <a:buNone/>
            </a:pPr>
            <a:r>
              <a:rPr lang="en-US" sz="1500" b="1"/>
              <a:t>Azure Databricks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Fast, easy, and collaborative Apache Spark-based analytics platform</a:t>
            </a:r>
            <a:endParaRPr lang="en-US" sz="1500"/>
          </a:p>
          <a:p>
            <a:pPr marL="0" indent="0">
              <a:buNone/>
            </a:pPr>
            <a:r>
              <a:rPr lang="en-US" sz="1500" b="1"/>
              <a:t>Azure Machine Learning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Bring AI to everyone with an end-to-end, scalable, trusted platform with experimentation and model management</a:t>
            </a:r>
            <a:endParaRPr lang="en-US" sz="1500"/>
          </a:p>
          <a:p>
            <a:pPr marL="0" indent="0">
              <a:buNone/>
            </a:pPr>
            <a:r>
              <a:rPr lang="en-US" sz="1500" b="1"/>
              <a:t>Azure Open Datasets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Cloud platform to host and share curated open datasets to accelerate development of machine learning models</a:t>
            </a:r>
            <a:endParaRPr lang="en-US" sz="1500"/>
          </a:p>
          <a:p>
            <a:pPr marL="0" indent="0">
              <a:buNone/>
            </a:pPr>
            <a:r>
              <a:rPr lang="en-US" sz="1500" b="1"/>
              <a:t>Azure Cognitive Services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Deploy high-quality AI models as APIs</a:t>
            </a:r>
            <a:endParaRPr lang="en-US" sz="1500"/>
          </a:p>
          <a:p>
            <a:pPr marL="0" indent="0">
              <a:buNone/>
            </a:pPr>
            <a:r>
              <a:rPr lang="en-US" sz="1500"/>
              <a:t>Azure Video Analyzer PREVIEW</a:t>
            </a:r>
            <a:endParaRPr lang="en-US" sz="1100"/>
          </a:p>
          <a:p>
            <a:endParaRPr lang="en-US"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63195" y="176530"/>
            <a:ext cx="10515600" cy="4351338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>
                <a:sym typeface="+mn-ea"/>
              </a:rPr>
              <a:t>An AI service for quickly building video analytics solutions</a:t>
            </a:r>
            <a:endParaRPr lang="en-US"/>
          </a:p>
          <a:p>
            <a:pPr marL="0" indent="0">
              <a:buNone/>
            </a:pPr>
            <a:r>
              <a:rPr lang="en-US" b="1">
                <a:sym typeface="+mn-ea"/>
              </a:rPr>
              <a:t>Computer Vision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Distill actionable information from images</a:t>
            </a:r>
            <a:endParaRPr lang="en-US"/>
          </a:p>
          <a:p>
            <a:pPr marL="0" indent="0">
              <a:buNone/>
            </a:pPr>
            <a:r>
              <a:rPr lang="en-US" b="1">
                <a:sym typeface="+mn-ea"/>
              </a:rPr>
              <a:t>Content Moderator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Automated image, text, and video moderation</a:t>
            </a:r>
            <a:endParaRPr lang="en-US"/>
          </a:p>
          <a:p>
            <a:pPr marL="0" indent="0">
              <a:buNone/>
            </a:pPr>
            <a:r>
              <a:rPr lang="en-US" b="1">
                <a:sym typeface="+mn-ea"/>
              </a:rPr>
              <a:t>Custom Vision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Easily customize your own state-of-the-art computer vision models for your unique use case</a:t>
            </a:r>
            <a:endParaRPr lang="en-US"/>
          </a:p>
          <a:p>
            <a:pPr marL="0" indent="0">
              <a:buNone/>
            </a:pPr>
            <a:r>
              <a:rPr lang="en-US" b="1">
                <a:sym typeface="+mn-ea"/>
              </a:rPr>
              <a:t>Data Science Virtual Machines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Rich pre-configured environment for AI development</a:t>
            </a:r>
            <a:endParaRPr lang="en-US"/>
          </a:p>
          <a:p>
            <a:pPr marL="0" indent="0">
              <a:buNone/>
            </a:pPr>
            <a:r>
              <a:rPr lang="en-US" b="1">
                <a:sym typeface="+mn-ea"/>
              </a:rPr>
              <a:t>Face API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Detect, identify, analyze, organize, and tag faces in photos</a:t>
            </a:r>
            <a:endParaRPr lang="en-US"/>
          </a:p>
          <a:p>
            <a:pPr marL="0" indent="0">
              <a:buNone/>
            </a:pPr>
            <a:r>
              <a:rPr lang="en-US" b="1">
                <a:sym typeface="+mn-ea"/>
              </a:rPr>
              <a:t>Azure Form Recognizer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The AI-powered document extraction service that understands your forms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3004</Words>
  <Application>WPS Presentation</Application>
  <PresentationFormat>宽屏</PresentationFormat>
  <Paragraphs>92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Standard Symbols PS</vt:lpstr>
      <vt:lpstr>Times New Roman</vt:lpstr>
      <vt:lpstr>Office Theme</vt:lpstr>
      <vt:lpstr>PowerPoint 演示文稿</vt:lpstr>
      <vt:lpstr>AWS ML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mostafa</dc:creator>
  <cp:lastModifiedBy>mostafa</cp:lastModifiedBy>
  <cp:revision>9</cp:revision>
  <dcterms:created xsi:type="dcterms:W3CDTF">2021-07-17T10:56:58Z</dcterms:created>
  <dcterms:modified xsi:type="dcterms:W3CDTF">2021-07-17T10:56:58Z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