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269" r:id="rId3"/>
    <p:sldId id="271" r:id="rId4"/>
    <p:sldId id="272" r:id="rId5"/>
    <p:sldId id="274" r:id="rId6"/>
    <p:sldId id="276" r:id="rId7"/>
    <p:sldId id="281" r:id="rId8"/>
    <p:sldId id="280" r:id="rId9"/>
    <p:sldId id="279" r:id="rId10"/>
    <p:sldId id="278" r:id="rId11"/>
    <p:sldId id="282" r:id="rId12"/>
    <p:sldId id="283" r:id="rId13"/>
    <p:sldId id="284" r:id="rId14"/>
    <p:sldId id="298" r:id="rId15"/>
    <p:sldId id="285" r:id="rId16"/>
    <p:sldId id="299" r:id="rId17"/>
    <p:sldId id="300" r:id="rId18"/>
    <p:sldId id="301" r:id="rId19"/>
    <p:sldId id="295" r:id="rId20"/>
    <p:sldId id="296" r:id="rId21"/>
    <p:sldId id="297" r:id="rId22"/>
    <p:sldId id="289" r:id="rId23"/>
    <p:sldId id="294" r:id="rId24"/>
    <p:sldId id="286" r:id="rId25"/>
    <p:sldId id="29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동철" initials="신" lastIdx="1" clrIdx="0">
    <p:extLst>
      <p:ext uri="{19B8F6BF-5375-455C-9EA6-DF929625EA0E}">
        <p15:presenceInfo xmlns:p15="http://schemas.microsoft.com/office/powerpoint/2012/main" userId="S::happy981024@sju.ac.kr::5ba49d26-7190-4804-b80b-c368c825d1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F27"/>
    <a:srgbClr val="09347E"/>
    <a:srgbClr val="E6E6E6"/>
    <a:srgbClr val="FCA0A1"/>
    <a:srgbClr val="FFF1EE"/>
    <a:srgbClr val="C6E1FE"/>
    <a:srgbClr val="FFFFFF"/>
    <a:srgbClr val="76BAFE"/>
    <a:srgbClr val="4073E4"/>
    <a:srgbClr val="58A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391" autoAdjust="0"/>
  </p:normalViewPr>
  <p:slideViewPr>
    <p:cSldViewPr snapToGrid="0" showGuides="1">
      <p:cViewPr varScale="1">
        <p:scale>
          <a:sx n="85" d="100"/>
          <a:sy n="85" d="100"/>
        </p:scale>
        <p:origin x="55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mtClean="0"/>
              <a:t>평점별 리뷰 수</a:t>
            </a:r>
            <a:endParaRPr lang="ko-KR" altLang="en-US"/>
          </a:p>
        </c:rich>
      </c:tx>
      <c:layout>
        <c:manualLayout>
          <c:xMode val="edge"/>
          <c:yMode val="edge"/>
          <c:x val="1.5531240695986377E-3"/>
          <c:y val="4.173913500736843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3296708</c:v>
                </c:pt>
                <c:pt idx="1">
                  <c:v>746084</c:v>
                </c:pt>
                <c:pt idx="2">
                  <c:v>668743</c:v>
                </c:pt>
                <c:pt idx="3">
                  <c:v>394046</c:v>
                </c:pt>
                <c:pt idx="4">
                  <c:v>254741</c:v>
                </c:pt>
                <c:pt idx="5">
                  <c:v>198501</c:v>
                </c:pt>
                <c:pt idx="6">
                  <c:v>108005</c:v>
                </c:pt>
                <c:pt idx="7">
                  <c:v>94608</c:v>
                </c:pt>
                <c:pt idx="8">
                  <c:v>94357</c:v>
                </c:pt>
                <c:pt idx="9">
                  <c:v>621242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2-4931-8FF8-5D2A5BF008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4872-4931-8FF8-5D2A5BF008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4872-4931-8FF8-5D2A5BF00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1701519"/>
        <c:axId val="1934690511"/>
      </c:barChart>
      <c:catAx>
        <c:axId val="203170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4690511"/>
        <c:crosses val="autoZero"/>
        <c:auto val="1"/>
        <c:lblAlgn val="ctr"/>
        <c:lblOffset val="100"/>
        <c:noMultiLvlLbl val="0"/>
      </c:catAx>
      <c:valAx>
        <c:axId val="193469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1701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F1A7798-7FC8-4766-AF8D-A2AE2C43E9C1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09347E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0F48CB-CF24-4A95-B993-64D354E97957}"/>
              </a:ext>
            </a:extLst>
          </p:cNvPr>
          <p:cNvCxnSpPr/>
          <p:nvPr userDrawn="1"/>
        </p:nvCxnSpPr>
        <p:spPr>
          <a:xfrm rot="5400000">
            <a:off x="8498806" y="460246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4E9E96A-FC3C-4936-9EBA-076C013A4102}"/>
              </a:ext>
            </a:extLst>
          </p:cNvPr>
          <p:cNvCxnSpPr/>
          <p:nvPr userDrawn="1"/>
        </p:nvCxnSpPr>
        <p:spPr>
          <a:xfrm rot="5400000">
            <a:off x="8070525" y="459710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24B7545-C5D8-46E5-AFAF-2E8FFB9FD702}"/>
              </a:ext>
            </a:extLst>
          </p:cNvPr>
          <p:cNvCxnSpPr/>
          <p:nvPr userDrawn="1"/>
        </p:nvCxnSpPr>
        <p:spPr>
          <a:xfrm rot="16200000" flipH="1">
            <a:off x="3246156" y="4602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D522DAD-CE4C-4262-9EE0-91B991054FE1}"/>
              </a:ext>
            </a:extLst>
          </p:cNvPr>
          <p:cNvCxnSpPr/>
          <p:nvPr userDrawn="1"/>
        </p:nvCxnSpPr>
        <p:spPr>
          <a:xfrm rot="16200000" flipH="1">
            <a:off x="3674437" y="4597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B9A1E63-C976-49CC-B268-B23FC78EA877}"/>
              </a:ext>
            </a:extLst>
          </p:cNvPr>
          <p:cNvCxnSpPr/>
          <p:nvPr userDrawn="1"/>
        </p:nvCxnSpPr>
        <p:spPr>
          <a:xfrm rot="16200000">
            <a:off x="3246156" y="167461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AFB4328-5719-4E0A-B626-6C8B8CCC75D2}"/>
              </a:ext>
            </a:extLst>
          </p:cNvPr>
          <p:cNvCxnSpPr/>
          <p:nvPr userDrawn="1"/>
        </p:nvCxnSpPr>
        <p:spPr>
          <a:xfrm rot="16200000">
            <a:off x="3674437" y="1679973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56ED20-202A-4389-B4AF-3B2AB9B18701}"/>
              </a:ext>
            </a:extLst>
          </p:cNvPr>
          <p:cNvCxnSpPr/>
          <p:nvPr userDrawn="1"/>
        </p:nvCxnSpPr>
        <p:spPr>
          <a:xfrm rot="5400000" flipH="1">
            <a:off x="8498806" y="167461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2F885E0-DE1E-41FE-8745-8C3D1FB7BD25}"/>
              </a:ext>
            </a:extLst>
          </p:cNvPr>
          <p:cNvCxnSpPr/>
          <p:nvPr userDrawn="1"/>
        </p:nvCxnSpPr>
        <p:spPr>
          <a:xfrm rot="5400000" flipH="1">
            <a:off x="8070525" y="167997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A040AC3D-16C3-4AA1-92AD-188FFA1D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EE2F27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E3D865-E836-4BA8-BAF1-279863D5C23D}"/>
              </a:ext>
            </a:extLst>
          </p:cNvPr>
          <p:cNvGrpSpPr/>
          <p:nvPr userDrawn="1"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4ED073-82ED-4662-A4C2-0F2C00898F12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397B50-F715-477F-8655-B51B6328C6BD}"/>
                </a:ext>
              </a:extLst>
            </p:cNvPr>
            <p:cNvCxnSpPr/>
            <p:nvPr userDrawn="1"/>
          </p:nvCxnSpPr>
          <p:spPr>
            <a:xfrm>
              <a:off x="9395458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13A20-97DA-4153-B555-BAF89E1E8080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8180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8213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5997" y="1671638"/>
            <a:ext cx="4535266" cy="3443287"/>
          </a:xfrm>
        </p:spPr>
        <p:txBody>
          <a:bodyPr/>
          <a:lstStyle>
            <a:lvl1pPr algn="l">
              <a:defRPr sz="1800" b="1">
                <a:solidFill>
                  <a:srgbClr val="EE2F27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F203C1-426F-4C4D-AE3B-67C8C951C69B}"/>
              </a:ext>
            </a:extLst>
          </p:cNvPr>
          <p:cNvCxnSpPr/>
          <p:nvPr userDrawn="1"/>
        </p:nvCxnSpPr>
        <p:spPr>
          <a:xfrm>
            <a:off x="6121194" y="595746"/>
            <a:ext cx="0" cy="566650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663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696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02E6AB-394C-4711-A466-A11C740C1465}"/>
              </a:ext>
            </a:extLst>
          </p:cNvPr>
          <p:cNvCxnSpPr/>
          <p:nvPr userDrawn="1"/>
        </p:nvCxnSpPr>
        <p:spPr>
          <a:xfrm>
            <a:off x="301419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0261" y="1671638"/>
            <a:ext cx="6459151" cy="34432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solidFill>
              <a:srgbClr val="FFF1EE"/>
            </a:solidFill>
          </a:ln>
          <a:effectLst>
            <a:outerShdw dist="101600" dir="2700000" algn="tl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511E52-C604-4BF8-A107-C04B58CEF426}"/>
              </a:ext>
            </a:extLst>
          </p:cNvPr>
          <p:cNvGrpSpPr/>
          <p:nvPr userDrawn="1"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CFBC80-AD42-4FBF-A4A3-D6B621B7D4DA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62EDAA-BF1C-4D2D-86C9-DBAFF0FF3099}"/>
                </a:ext>
              </a:extLst>
            </p:cNvPr>
            <p:cNvCxnSpPr/>
            <p:nvPr userDrawn="1"/>
          </p:nvCxnSpPr>
          <p:spPr>
            <a:xfrm>
              <a:off x="13359761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4271D3-E583-4E6B-A85A-1601A6F5D78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86360" y="316481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342308-FBE9-4BEF-9F81-079A23887A38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38" y="6362700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79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11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4C7CE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2B63E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881F8C-1826-46F1-8798-5E3DF56451D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4010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A7579-DD83-4C52-A5C2-95A4731EC7FE}"/>
              </a:ext>
            </a:extLst>
          </p:cNvPr>
          <p:cNvCxnSpPr>
            <a:cxnSpLocks/>
          </p:cNvCxnSpPr>
          <p:nvPr userDrawn="1"/>
        </p:nvCxnSpPr>
        <p:spPr>
          <a:xfrm flipH="1">
            <a:off x="9684191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2D3EA4-2E8A-42ED-A776-63CAC641E2C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074372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5ABC4-DD0A-47C0-9D72-488D80C20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1942066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C253A59-DC39-48B4-8266-60E569C2C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2247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9CBF88-FAF4-405D-9ED7-A388F0E29252}"/>
              </a:ext>
            </a:extLst>
          </p:cNvPr>
          <p:cNvCxnSpPr>
            <a:cxnSpLocks/>
          </p:cNvCxnSpPr>
          <p:nvPr userDrawn="1"/>
        </p:nvCxnSpPr>
        <p:spPr>
          <a:xfrm flipH="1">
            <a:off x="2722428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90AB3-019D-4828-BE4F-93C28598AA70}"/>
              </a:ext>
            </a:extLst>
          </p:cNvPr>
          <p:cNvGrpSpPr/>
          <p:nvPr userDrawn="1"/>
        </p:nvGrpSpPr>
        <p:grpSpPr>
          <a:xfrm>
            <a:off x="0" y="-436880"/>
            <a:ext cx="657274" cy="289242"/>
            <a:chOff x="8084993" y="-809625"/>
            <a:chExt cx="1504301" cy="6619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6EB54D-3D9A-4FE3-B3C0-529A9B526D02}"/>
                </a:ext>
              </a:extLst>
            </p:cNvPr>
            <p:cNvSpPr/>
            <p:nvPr userDrawn="1"/>
          </p:nvSpPr>
          <p:spPr>
            <a:xfrm>
              <a:off x="9284494" y="-809625"/>
              <a:ext cx="304800" cy="30480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191BE63-91C9-4CA6-AFB8-0A6FD982CA18}"/>
                </a:ext>
              </a:extLst>
            </p:cNvPr>
            <p:cNvSpPr/>
            <p:nvPr userDrawn="1"/>
          </p:nvSpPr>
          <p:spPr>
            <a:xfrm>
              <a:off x="8094302" y="-809625"/>
              <a:ext cx="304800" cy="30480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EDB8E0-0C4D-4CC7-94A0-661F585DD931}"/>
                </a:ext>
              </a:extLst>
            </p:cNvPr>
            <p:cNvSpPr/>
            <p:nvPr userDrawn="1"/>
          </p:nvSpPr>
          <p:spPr>
            <a:xfrm>
              <a:off x="8872538" y="-809625"/>
              <a:ext cx="304800" cy="30480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83CFFB-5334-46FF-86C8-A0CC810EC612}"/>
                </a:ext>
              </a:extLst>
            </p:cNvPr>
            <p:cNvSpPr/>
            <p:nvPr userDrawn="1"/>
          </p:nvSpPr>
          <p:spPr>
            <a:xfrm>
              <a:off x="8460582" y="-809625"/>
              <a:ext cx="304800" cy="30480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112D83-770C-443F-82F5-97256A813FA8}"/>
                </a:ext>
              </a:extLst>
            </p:cNvPr>
            <p:cNvSpPr/>
            <p:nvPr userDrawn="1"/>
          </p:nvSpPr>
          <p:spPr>
            <a:xfrm>
              <a:off x="8460582" y="-452438"/>
              <a:ext cx="304800" cy="30480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7EC213-9E6C-4859-B648-552AD03DF2FF}"/>
                </a:ext>
              </a:extLst>
            </p:cNvPr>
            <p:cNvSpPr/>
            <p:nvPr userDrawn="1"/>
          </p:nvSpPr>
          <p:spPr>
            <a:xfrm>
              <a:off x="8084993" y="-452438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12051B-93E1-493B-B35D-32B90D01DB13}"/>
                </a:ext>
              </a:extLst>
            </p:cNvPr>
            <p:cNvSpPr/>
            <p:nvPr userDrawn="1"/>
          </p:nvSpPr>
          <p:spPr>
            <a:xfrm>
              <a:off x="8872538" y="-452438"/>
              <a:ext cx="304800" cy="30480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97CBBC-7E55-4D68-82CF-0F941B244814}"/>
                </a:ext>
              </a:extLst>
            </p:cNvPr>
            <p:cNvSpPr/>
            <p:nvPr userDrawn="1"/>
          </p:nvSpPr>
          <p:spPr>
            <a:xfrm>
              <a:off x="9284494" y="-452438"/>
              <a:ext cx="304800" cy="30480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0" r:id="rId4"/>
    <p:sldLayoutId id="2147483660" r:id="rId5"/>
    <p:sldLayoutId id="2147483658" r:id="rId6"/>
    <p:sldLayoutId id="2147483661" r:id="rId7"/>
    <p:sldLayoutId id="2147483649" r:id="rId8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669" y="2799011"/>
            <a:ext cx="9484660" cy="1102068"/>
          </a:xfrm>
        </p:spPr>
        <p:txBody>
          <a:bodyPr/>
          <a:lstStyle/>
          <a:p>
            <a:r>
              <a:rPr lang="ko-KR" altLang="en-US" sz="4800" dirty="0" err="1"/>
              <a:t>텍스트마이닝을</a:t>
            </a:r>
            <a:r>
              <a:rPr lang="ko-KR" altLang="en-US" sz="4800" dirty="0"/>
              <a:t> 이용한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영화리뷰 탐색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17011546 </a:t>
            </a:r>
            <a:r>
              <a:rPr lang="ko-KR" altLang="en-US" smtClean="0"/>
              <a:t>문예완 </a:t>
            </a:r>
            <a:r>
              <a:rPr lang="en-US" altLang="ko-KR"/>
              <a:t>/ 17011541 </a:t>
            </a:r>
            <a:r>
              <a:rPr lang="ko-KR" altLang="en-US"/>
              <a:t>신동철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프로그램의 전반적인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265CC-1018-4E46-BB6F-92330F577CAD}"/>
              </a:ext>
            </a:extLst>
          </p:cNvPr>
          <p:cNvSpPr/>
          <p:nvPr/>
        </p:nvSpPr>
        <p:spPr>
          <a:xfrm>
            <a:off x="6201553" y="4532102"/>
            <a:ext cx="3706719" cy="1120994"/>
          </a:xfrm>
          <a:prstGeom prst="rect">
            <a:avLst/>
          </a:prstGeom>
          <a:ln>
            <a:solidFill>
              <a:srgbClr val="0934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err="1"/>
              <a:t>commentReviewList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94812-59AB-4EDC-8D19-7574DD075889}"/>
              </a:ext>
            </a:extLst>
          </p:cNvPr>
          <p:cNvSpPr/>
          <p:nvPr/>
        </p:nvSpPr>
        <p:spPr>
          <a:xfrm>
            <a:off x="6422471" y="4910109"/>
            <a:ext cx="1504196" cy="580049"/>
          </a:xfrm>
          <a:prstGeom prst="rect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commentReview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BCFA86-58C8-4190-B383-546773E6CCDA}"/>
              </a:ext>
            </a:extLst>
          </p:cNvPr>
          <p:cNvSpPr/>
          <p:nvPr/>
        </p:nvSpPr>
        <p:spPr>
          <a:xfrm>
            <a:off x="8108056" y="4910109"/>
            <a:ext cx="1573752" cy="580049"/>
          </a:xfrm>
          <a:prstGeom prst="rect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commentReview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A8B848-A353-4B4E-AC0D-157CBEC22ADA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5560773" y="5092599"/>
            <a:ext cx="640780" cy="0"/>
          </a:xfrm>
          <a:prstGeom prst="straightConnector1">
            <a:avLst/>
          </a:prstGeom>
          <a:ln>
            <a:solidFill>
              <a:srgbClr val="0934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4AB720-B96E-4C8C-86C4-D6BC6922D3A6}"/>
              </a:ext>
            </a:extLst>
          </p:cNvPr>
          <p:cNvSpPr/>
          <p:nvPr/>
        </p:nvSpPr>
        <p:spPr>
          <a:xfrm>
            <a:off x="5942426" y="5978966"/>
            <a:ext cx="2464284" cy="338905"/>
          </a:xfrm>
          <a:prstGeom prst="rect">
            <a:avLst/>
          </a:prstGeom>
          <a:solidFill>
            <a:srgbClr val="EE2F2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평점예측 </a:t>
            </a:r>
            <a:r>
              <a:rPr lang="ko-KR" altLang="en-US" sz="1200" dirty="0"/>
              <a:t>함수들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705F1D-07BC-45B7-BBB4-36A65EC6510E}"/>
              </a:ext>
            </a:extLst>
          </p:cNvPr>
          <p:cNvCxnSpPr>
            <a:cxnSpLocks/>
          </p:cNvCxnSpPr>
          <p:nvPr/>
        </p:nvCxnSpPr>
        <p:spPr>
          <a:xfrm>
            <a:off x="6752414" y="5490158"/>
            <a:ext cx="0" cy="488808"/>
          </a:xfrm>
          <a:prstGeom prst="straightConnector1">
            <a:avLst/>
          </a:prstGeom>
          <a:ln>
            <a:solidFill>
              <a:srgbClr val="0934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3B3F93-4B78-411E-BA26-7B0E7A07D033}"/>
              </a:ext>
            </a:extLst>
          </p:cNvPr>
          <p:cNvCxnSpPr>
            <a:cxnSpLocks/>
          </p:cNvCxnSpPr>
          <p:nvPr/>
        </p:nvCxnSpPr>
        <p:spPr>
          <a:xfrm flipV="1">
            <a:off x="7555536" y="5490159"/>
            <a:ext cx="1" cy="488807"/>
          </a:xfrm>
          <a:prstGeom prst="straightConnector1">
            <a:avLst/>
          </a:prstGeom>
          <a:ln>
            <a:solidFill>
              <a:srgbClr val="0934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F0AA6-A763-4700-8B28-C5082D6AF60E}"/>
              </a:ext>
            </a:extLst>
          </p:cNvPr>
          <p:cNvSpPr txBox="1"/>
          <p:nvPr/>
        </p:nvSpPr>
        <p:spPr>
          <a:xfrm>
            <a:off x="9638849" y="1786625"/>
            <a:ext cx="166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파란색은 클래스</a:t>
            </a:r>
            <a:endParaRPr lang="en-US" altLang="ko-KR" sz="1200" dirty="0"/>
          </a:p>
          <a:p>
            <a:r>
              <a:rPr lang="ko-KR" altLang="en-US" sz="1200" dirty="0"/>
              <a:t>하얀색은 변수</a:t>
            </a:r>
            <a:endParaRPr lang="en-US" altLang="ko-KR" sz="1200" dirty="0"/>
          </a:p>
          <a:p>
            <a:r>
              <a:rPr lang="ko-KR" altLang="en-US" sz="1200" dirty="0"/>
              <a:t>빨간색은 함수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6FCBF8-177B-48C7-8D99-576A2A5BC80D}"/>
              </a:ext>
            </a:extLst>
          </p:cNvPr>
          <p:cNvSpPr/>
          <p:nvPr/>
        </p:nvSpPr>
        <p:spPr>
          <a:xfrm>
            <a:off x="2123134" y="4649415"/>
            <a:ext cx="3437639" cy="886367"/>
          </a:xfrm>
          <a:prstGeom prst="rect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commentReviewManager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YTVideoReview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1957E3-AD5A-46A2-9FCA-8C178C571705}"/>
              </a:ext>
            </a:extLst>
          </p:cNvPr>
          <p:cNvSpPr/>
          <p:nvPr/>
        </p:nvSpPr>
        <p:spPr>
          <a:xfrm>
            <a:off x="4807592" y="1853448"/>
            <a:ext cx="3310077" cy="521393"/>
          </a:xfrm>
          <a:prstGeom prst="rect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YTvideoReviewManager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movieName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CA1EC3-E76A-4A6A-A185-F3EF5EE19CA1}"/>
              </a:ext>
            </a:extLst>
          </p:cNvPr>
          <p:cNvSpPr/>
          <p:nvPr/>
        </p:nvSpPr>
        <p:spPr>
          <a:xfrm>
            <a:off x="4610754" y="2720263"/>
            <a:ext cx="3706719" cy="1120994"/>
          </a:xfrm>
          <a:prstGeom prst="rect">
            <a:avLst/>
          </a:prstGeom>
          <a:ln>
            <a:solidFill>
              <a:srgbClr val="0934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err="1"/>
              <a:t>YTvideoReviewList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176A59-686C-44DA-946A-2614A066D1B7}"/>
              </a:ext>
            </a:extLst>
          </p:cNvPr>
          <p:cNvSpPr/>
          <p:nvPr/>
        </p:nvSpPr>
        <p:spPr>
          <a:xfrm>
            <a:off x="4823548" y="3189514"/>
            <a:ext cx="1554763" cy="580049"/>
          </a:xfrm>
          <a:prstGeom prst="rect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YTvideoReview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유튜브 영상단위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852491-7BB5-41A3-B556-208535561CB5}"/>
              </a:ext>
            </a:extLst>
          </p:cNvPr>
          <p:cNvSpPr/>
          <p:nvPr/>
        </p:nvSpPr>
        <p:spPr>
          <a:xfrm>
            <a:off x="6640869" y="3189514"/>
            <a:ext cx="1414044" cy="580049"/>
          </a:xfrm>
          <a:prstGeom prst="rect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YTvideoReview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5F8FB6-B926-4D73-A248-97892D4FC48C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6462631" y="2374841"/>
            <a:ext cx="1483" cy="3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835FFE-F56D-486D-86E0-023D87C1E675}"/>
              </a:ext>
            </a:extLst>
          </p:cNvPr>
          <p:cNvSpPr/>
          <p:nvPr/>
        </p:nvSpPr>
        <p:spPr>
          <a:xfrm>
            <a:off x="1670807" y="2286855"/>
            <a:ext cx="1930375" cy="521393"/>
          </a:xfrm>
          <a:prstGeom prst="rect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YTVideoListManagerDB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40CCBD-D389-43C4-B9E0-3DAA416693A1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601182" y="2547552"/>
            <a:ext cx="286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C95908-8A19-4E06-9F3A-52ACF43B15C8}"/>
              </a:ext>
            </a:extLst>
          </p:cNvPr>
          <p:cNvSpPr/>
          <p:nvPr/>
        </p:nvSpPr>
        <p:spPr>
          <a:xfrm>
            <a:off x="8586220" y="2603691"/>
            <a:ext cx="3310077" cy="521393"/>
          </a:xfrm>
          <a:prstGeom prst="rect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NaverMovieInfo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movieName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3C4A446-09FA-4DD6-BDA7-B268A68FD6C5}"/>
              </a:ext>
            </a:extLst>
          </p:cNvPr>
          <p:cNvCxnSpPr>
            <a:cxnSpLocks/>
          </p:cNvCxnSpPr>
          <p:nvPr/>
        </p:nvCxnSpPr>
        <p:spPr>
          <a:xfrm flipH="1">
            <a:off x="4731737" y="3769563"/>
            <a:ext cx="869192" cy="114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프로그램의 전반적인 구조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7999"/>
            <a:ext cx="11510692" cy="4452467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2400" dirty="0" err="1">
                <a:solidFill>
                  <a:schemeClr val="tx1"/>
                </a:solidFill>
              </a:rPr>
              <a:t>YTVideoReviewManager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movieName</a:t>
            </a:r>
            <a:r>
              <a:rPr lang="en-US" altLang="ko-KR" sz="2400" dirty="0">
                <a:solidFill>
                  <a:schemeClr val="tx1"/>
                </a:solidFill>
              </a:rPr>
              <a:t>) </a:t>
            </a:r>
            <a:r>
              <a:rPr lang="ko-KR" altLang="en-US" sz="2400" dirty="0">
                <a:solidFill>
                  <a:schemeClr val="tx1"/>
                </a:solidFill>
              </a:rPr>
              <a:t>클래스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파라미터로 </a:t>
            </a:r>
            <a:r>
              <a:rPr lang="en-US" altLang="ko-KR" sz="1800" dirty="0">
                <a:solidFill>
                  <a:schemeClr val="tx1"/>
                </a:solidFill>
              </a:rPr>
              <a:t>string </a:t>
            </a:r>
            <a:r>
              <a:rPr lang="ko-KR" altLang="en-US" sz="1800" dirty="0">
                <a:solidFill>
                  <a:schemeClr val="tx1"/>
                </a:solidFill>
              </a:rPr>
              <a:t>형태의 영화 이름을 입력해 주면 </a:t>
            </a:r>
            <a:r>
              <a:rPr lang="en-US" altLang="ko-KR" sz="1800" dirty="0" err="1">
                <a:solidFill>
                  <a:schemeClr val="tx1"/>
                </a:solidFill>
              </a:rPr>
              <a:t>youtube</a:t>
            </a:r>
            <a:r>
              <a:rPr lang="en-US" altLang="ko-KR" sz="1800" dirty="0">
                <a:solidFill>
                  <a:schemeClr val="tx1"/>
                </a:solidFill>
              </a:rPr>
              <a:t> API</a:t>
            </a:r>
            <a:r>
              <a:rPr lang="ko-KR" altLang="en-US" sz="1800" dirty="0">
                <a:solidFill>
                  <a:schemeClr val="tx1"/>
                </a:solidFill>
              </a:rPr>
              <a:t>를 이용해 </a:t>
            </a:r>
            <a:r>
              <a:rPr lang="en-US" altLang="ko-KR" sz="1800" dirty="0">
                <a:solidFill>
                  <a:schemeClr val="tx1"/>
                </a:solidFill>
              </a:rPr>
              <a:t>“</a:t>
            </a:r>
            <a:r>
              <a:rPr lang="ko-KR" altLang="en-US" sz="1800" dirty="0">
                <a:solidFill>
                  <a:schemeClr val="tx1"/>
                </a:solidFill>
              </a:rPr>
              <a:t>영화 리뷰 영상</a:t>
            </a:r>
            <a:r>
              <a:rPr lang="en-US" altLang="ko-KR" sz="1800" dirty="0">
                <a:solidFill>
                  <a:schemeClr val="tx1"/>
                </a:solidFill>
              </a:rPr>
              <a:t>”</a:t>
            </a:r>
            <a:r>
              <a:rPr lang="ko-KR" altLang="en-US" sz="1800" dirty="0">
                <a:solidFill>
                  <a:schemeClr val="tx1"/>
                </a:solidFill>
              </a:rPr>
              <a:t>으로 판단되는 </a:t>
            </a:r>
            <a:r>
              <a:rPr lang="en-US" altLang="ko-KR" sz="1800" dirty="0" err="1">
                <a:solidFill>
                  <a:schemeClr val="tx1"/>
                </a:solidFill>
              </a:rPr>
              <a:t>YTVideoReview</a:t>
            </a:r>
            <a:r>
              <a:rPr lang="ko-KR" altLang="en-US" sz="1800" dirty="0">
                <a:solidFill>
                  <a:schemeClr val="tx1"/>
                </a:solidFill>
              </a:rPr>
              <a:t>객체를 만들어 </a:t>
            </a:r>
            <a:r>
              <a:rPr lang="en-US" altLang="ko-KR" sz="1800" dirty="0" err="1">
                <a:solidFill>
                  <a:schemeClr val="tx1"/>
                </a:solidFill>
              </a:rPr>
              <a:t>YTVideoReviewList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라는 </a:t>
            </a:r>
            <a:r>
              <a:rPr lang="en-US" altLang="ko-KR" sz="1800" dirty="0">
                <a:solidFill>
                  <a:schemeClr val="tx1"/>
                </a:solidFill>
              </a:rPr>
              <a:t>list</a:t>
            </a:r>
            <a:r>
              <a:rPr lang="ko-KR" altLang="en-US" sz="1800" dirty="0">
                <a:solidFill>
                  <a:schemeClr val="tx1"/>
                </a:solidFill>
              </a:rPr>
              <a:t>변수에 </a:t>
            </a:r>
            <a:r>
              <a:rPr lang="en-US" altLang="ko-KR" sz="1800" dirty="0">
                <a:solidFill>
                  <a:schemeClr val="tx1"/>
                </a:solidFill>
              </a:rPr>
              <a:t>append </a:t>
            </a:r>
            <a:r>
              <a:rPr lang="ko-KR" altLang="en-US" sz="1800" dirty="0" err="1">
                <a:solidFill>
                  <a:schemeClr val="tx1"/>
                </a:solidFill>
              </a:rPr>
              <a:t>해줌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SQLite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DB</a:t>
            </a:r>
            <a:r>
              <a:rPr lang="ko-KR" altLang="en-US" sz="1800" dirty="0">
                <a:solidFill>
                  <a:schemeClr val="tx1"/>
                </a:solidFill>
              </a:rPr>
              <a:t>와 연결해서 영화 리뷰 영상이 아니라고 </a:t>
            </a:r>
            <a:r>
              <a:rPr lang="ko-KR" altLang="en-US" sz="1800" dirty="0" err="1">
                <a:solidFill>
                  <a:schemeClr val="tx1"/>
                </a:solidFill>
              </a:rPr>
              <a:t>등록돼있는</a:t>
            </a:r>
            <a:r>
              <a:rPr lang="ko-KR" altLang="en-US" sz="1800" dirty="0">
                <a:solidFill>
                  <a:schemeClr val="tx1"/>
                </a:solidFill>
              </a:rPr>
              <a:t> 영상은 </a:t>
            </a:r>
            <a:r>
              <a:rPr lang="ko-KR" altLang="en-US" sz="1800" dirty="0" err="1">
                <a:solidFill>
                  <a:schemeClr val="tx1"/>
                </a:solidFill>
              </a:rPr>
              <a:t>제외시켜줌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변수</a:t>
            </a:r>
            <a:r>
              <a:rPr lang="en-US" altLang="ko-KR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 err="1">
                <a:solidFill>
                  <a:schemeClr val="tx1"/>
                </a:solidFill>
              </a:rPr>
              <a:t>movieName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 err="1">
                <a:solidFill>
                  <a:schemeClr val="tx1"/>
                </a:solidFill>
              </a:rPr>
              <a:t>YTVideoReviewList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함수</a:t>
            </a:r>
            <a:r>
              <a:rPr lang="en-US" altLang="ko-KR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 err="1">
                <a:solidFill>
                  <a:schemeClr val="tx1"/>
                </a:solidFill>
              </a:rPr>
              <a:t>banYTVideoOnDB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</a:rPr>
              <a:t>YTVideoReview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banned_reason</a:t>
            </a:r>
            <a:r>
              <a:rPr lang="en-US" altLang="ko-KR" sz="1800" dirty="0">
                <a:solidFill>
                  <a:schemeClr val="tx1"/>
                </a:solidFill>
              </a:rPr>
              <a:t>): </a:t>
            </a:r>
            <a:r>
              <a:rPr lang="ko-KR" altLang="en-US" sz="1800" dirty="0">
                <a:solidFill>
                  <a:schemeClr val="tx1"/>
                </a:solidFill>
              </a:rPr>
              <a:t>영화 리뷰 영상이 아니라고 판단되는 객체의 </a:t>
            </a:r>
            <a:r>
              <a:rPr lang="en-US" altLang="ko-KR" sz="1800" dirty="0">
                <a:solidFill>
                  <a:schemeClr val="tx1"/>
                </a:solidFill>
              </a:rPr>
              <a:t>ID</a:t>
            </a:r>
            <a:r>
              <a:rPr lang="ko-KR" altLang="en-US" sz="1800" dirty="0">
                <a:solidFill>
                  <a:schemeClr val="tx1"/>
                </a:solidFill>
              </a:rPr>
              <a:t>를 </a:t>
            </a:r>
            <a:r>
              <a:rPr lang="en-US" altLang="ko-KR" sz="1800" dirty="0">
                <a:solidFill>
                  <a:schemeClr val="tx1"/>
                </a:solidFill>
              </a:rPr>
              <a:t>DB</a:t>
            </a:r>
            <a:r>
              <a:rPr lang="ko-KR" altLang="en-US" sz="1800" dirty="0">
                <a:solidFill>
                  <a:schemeClr val="tx1"/>
                </a:solidFill>
              </a:rPr>
              <a:t>에 올려</a:t>
            </a:r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ko-KR" altLang="en-US" sz="1800" dirty="0">
                <a:solidFill>
                  <a:schemeClr val="tx1"/>
                </a:solidFill>
              </a:rPr>
              <a:t>줘서 다음 번 검색시에 해당 영상은 영화 리뷰 영상으로 취급되지 않게 해주는 함수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프로그램의 전반적인 구조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7999"/>
            <a:ext cx="11510692" cy="4452467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2400" dirty="0" err="1">
                <a:solidFill>
                  <a:schemeClr val="tx1"/>
                </a:solidFill>
              </a:rPr>
              <a:t>YTVideoReview</a:t>
            </a:r>
            <a:r>
              <a:rPr lang="ko-KR" altLang="en-US" sz="2400" dirty="0">
                <a:solidFill>
                  <a:schemeClr val="tx1"/>
                </a:solidFill>
              </a:rPr>
              <a:t> 클래스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“</a:t>
            </a:r>
            <a:r>
              <a:rPr lang="ko-KR" altLang="en-US" sz="1800" dirty="0">
                <a:solidFill>
                  <a:schemeClr val="tx1"/>
                </a:solidFill>
              </a:rPr>
              <a:t>영화 리뷰 영상</a:t>
            </a:r>
            <a:r>
              <a:rPr lang="en-US" altLang="ko-KR" sz="1800" dirty="0">
                <a:solidFill>
                  <a:schemeClr val="tx1"/>
                </a:solidFill>
              </a:rPr>
              <a:t>＂</a:t>
            </a:r>
            <a:r>
              <a:rPr lang="ko-KR" altLang="en-US" sz="1800" dirty="0">
                <a:solidFill>
                  <a:schemeClr val="tx1"/>
                </a:solidFill>
              </a:rPr>
              <a:t>으로 판단되는 영상에 대한 정보를 담고 있는 클래스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구조체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변수</a:t>
            </a:r>
            <a:r>
              <a:rPr lang="en-US" altLang="ko-KR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 err="1">
                <a:solidFill>
                  <a:schemeClr val="tx1"/>
                </a:solidFill>
              </a:rPr>
              <a:t>videoName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 err="1">
                <a:solidFill>
                  <a:schemeClr val="tx1"/>
                </a:solidFill>
              </a:rPr>
              <a:t>videoID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프로그램의 전반적인 구조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7999"/>
            <a:ext cx="11510692" cy="4452467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2400" dirty="0" err="1">
                <a:solidFill>
                  <a:schemeClr val="tx1"/>
                </a:solidFill>
              </a:rPr>
              <a:t>NaverMovieInfo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movieName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r>
              <a:rPr lang="ko-KR" altLang="en-US" sz="2400" dirty="0">
                <a:solidFill>
                  <a:schemeClr val="tx1"/>
                </a:solidFill>
              </a:rPr>
              <a:t> 클래스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네이버 영화 </a:t>
            </a:r>
            <a:r>
              <a:rPr lang="en-US" altLang="ko-KR" sz="1800" dirty="0">
                <a:solidFill>
                  <a:schemeClr val="tx1"/>
                </a:solidFill>
              </a:rPr>
              <a:t>API</a:t>
            </a:r>
            <a:r>
              <a:rPr lang="ko-KR" altLang="en-US" sz="1800" dirty="0">
                <a:solidFill>
                  <a:schemeClr val="tx1"/>
                </a:solidFill>
              </a:rPr>
              <a:t>를 이용해 네이버 </a:t>
            </a:r>
            <a:r>
              <a:rPr lang="en-US" altLang="ko-KR" sz="1800" dirty="0">
                <a:solidFill>
                  <a:schemeClr val="tx1"/>
                </a:solidFill>
              </a:rPr>
              <a:t>DB</a:t>
            </a:r>
            <a:r>
              <a:rPr lang="ko-KR" altLang="en-US" sz="1800" dirty="0">
                <a:solidFill>
                  <a:schemeClr val="tx1"/>
                </a:solidFill>
              </a:rPr>
              <a:t>에 있는 해당 영화의 이름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네이버 영화 링크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평점 등을 가지고 오는 클래스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변수</a:t>
            </a:r>
            <a:r>
              <a:rPr lang="en-US" altLang="ko-KR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	rating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	link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 err="1">
                <a:solidFill>
                  <a:schemeClr val="tx1"/>
                </a:solidFill>
              </a:rPr>
              <a:t>movieName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2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프로그램의 전반적인 구조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7999"/>
            <a:ext cx="11510692" cy="4452467"/>
          </a:xfrm>
        </p:spPr>
        <p:txBody>
          <a:bodyPr anchor="t" anchorCtr="0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tx1"/>
                </a:solidFill>
              </a:rPr>
              <a:t>평점예측 함수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chemeClr val="tx1"/>
                </a:solidFill>
              </a:rPr>
              <a:t>네이버 평점 댓글들을 크롤링한 데이터를 이용하여 전처리 후 모델 학습 및 검증</a:t>
            </a:r>
            <a:r>
              <a:rPr lang="en-US" altLang="ko-KR" sz="1800" smtClean="0">
                <a:solidFill>
                  <a:schemeClr val="tx1"/>
                </a:solidFill>
              </a:rPr>
              <a:t>	</a:t>
            </a:r>
          </a:p>
          <a:p>
            <a:pPr lvl="2" algn="l"/>
            <a:r>
              <a:rPr lang="en-US" altLang="ko-KR" sz="2200" smtClean="0">
                <a:solidFill>
                  <a:schemeClr val="tx1"/>
                </a:solidFill>
              </a:rPr>
              <a:t>           -  </a:t>
            </a:r>
            <a:r>
              <a:rPr lang="en-US" altLang="ko-KR" sz="1400" smtClean="0">
                <a:solidFill>
                  <a:schemeClr val="tx1"/>
                </a:solidFill>
              </a:rPr>
              <a:t>LSTM</a:t>
            </a:r>
            <a:r>
              <a:rPr lang="ko-KR" altLang="en-US" sz="1400" smtClean="0">
                <a:solidFill>
                  <a:schemeClr val="tx1"/>
                </a:solidFill>
              </a:rPr>
              <a:t>기반 모델</a:t>
            </a:r>
            <a:endParaRPr lang="en-US" altLang="ko-KR" sz="220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chemeClr val="tx1"/>
                </a:solidFill>
              </a:rPr>
              <a:t>리뷰 영상의 댓글을 크롤링하고 이를 평점예측 함수로 평점을 예측한다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chemeClr val="tx1"/>
                </a:solidFill>
              </a:rPr>
              <a:t>모든 댓글의 평균값으로 리뷰영상의 영화에 대한 평점을 냄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chemeClr val="tx1"/>
                </a:solidFill>
              </a:rPr>
              <a:t>모든 영상의 평점을 평균내어 영화에 대한 최종 평점 예측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</a:rPr>
              <a:t>	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smtClean="0"/>
              <a:t>딥러닝 모델 생성 과정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smtClean="0"/>
              <a:t>딥러닝 모델</a:t>
            </a:r>
            <a:endParaRPr lang="ko-KR" altLang="en-US" sz="1600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650" y="1446680"/>
            <a:ext cx="11603691" cy="4783788"/>
          </a:xfrm>
        </p:spPr>
        <p:txBody>
          <a:bodyPr anchor="t" anchorCtr="0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tx1"/>
                </a:solidFill>
              </a:rPr>
              <a:t>영화 평점 예측 모델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 algn="l"/>
            <a:r>
              <a:rPr lang="en-US" altLang="ko-KR" sz="2400" smtClean="0">
                <a:solidFill>
                  <a:schemeClr val="tx1"/>
                </a:solidFill>
              </a:rPr>
              <a:t>MLOps</a:t>
            </a:r>
            <a:r>
              <a:rPr lang="ko-KR" altLang="en-US" sz="2400" smtClean="0">
                <a:solidFill>
                  <a:schemeClr val="tx1"/>
                </a:solidFill>
              </a:rPr>
              <a:t>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73181" y="3313545"/>
            <a:ext cx="1573306" cy="6499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데이터 수집</a:t>
            </a:r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77456" y="4317018"/>
            <a:ext cx="1764755" cy="6151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데이터 전처리</a:t>
            </a:r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42335" y="2766645"/>
            <a:ext cx="1837765" cy="6499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모델 생성</a:t>
            </a:r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42335" y="3778323"/>
            <a:ext cx="1837765" cy="6499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모델 학습 </a:t>
            </a:r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42335" y="4790001"/>
            <a:ext cx="1837765" cy="6499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모델 검증</a:t>
            </a:r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45937" y="3864046"/>
            <a:ext cx="1837765" cy="6499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평점 예측</a:t>
            </a:r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9" idx="0"/>
          </p:cNvCxnSpPr>
          <p:nvPr/>
        </p:nvCxnSpPr>
        <p:spPr>
          <a:xfrm>
            <a:off x="2059834" y="3963486"/>
            <a:ext cx="0" cy="353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11" idx="0"/>
          </p:cNvCxnSpPr>
          <p:nvPr/>
        </p:nvCxnSpPr>
        <p:spPr>
          <a:xfrm>
            <a:off x="5961218" y="3416586"/>
            <a:ext cx="0" cy="361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61217" y="4412918"/>
            <a:ext cx="0" cy="361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2" idx="3"/>
            <a:endCxn id="10" idx="3"/>
          </p:cNvCxnSpPr>
          <p:nvPr/>
        </p:nvCxnSpPr>
        <p:spPr>
          <a:xfrm flipV="1">
            <a:off x="6880100" y="3091616"/>
            <a:ext cx="12700" cy="2023356"/>
          </a:xfrm>
          <a:prstGeom prst="bentConnector3">
            <a:avLst>
              <a:gd name="adj1" fmla="val 1800000"/>
            </a:avLst>
          </a:prstGeom>
          <a:ln w="41275">
            <a:solidFill>
              <a:schemeClr val="accent2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95389" y="2622155"/>
            <a:ext cx="2528888" cy="313372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81462" y="2622155"/>
            <a:ext cx="2528888" cy="313372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637585" y="2622155"/>
            <a:ext cx="2528888" cy="313372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cxnSp>
        <p:nvCxnSpPr>
          <p:cNvPr id="36" name="직선 화살표 연결선 35"/>
          <p:cNvCxnSpPr>
            <a:stCxn id="32" idx="3"/>
            <a:endCxn id="33" idx="1"/>
          </p:cNvCxnSpPr>
          <p:nvPr/>
        </p:nvCxnSpPr>
        <p:spPr>
          <a:xfrm>
            <a:off x="3324277" y="4189018"/>
            <a:ext cx="1457185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3"/>
            <a:endCxn id="34" idx="1"/>
          </p:cNvCxnSpPr>
          <p:nvPr/>
        </p:nvCxnSpPr>
        <p:spPr>
          <a:xfrm>
            <a:off x="7310350" y="4189018"/>
            <a:ext cx="1327235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53308" y="5827215"/>
            <a:ext cx="157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Data</a:t>
            </a: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38789" y="582721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Model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510714" y="582282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smtClean="0"/>
              <a:t>딥러닝 모델 생성 과정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smtClean="0"/>
              <a:t>딥러닝 모델</a:t>
            </a:r>
            <a:endParaRPr lang="ko-KR" altLang="en-US" sz="1600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650" y="1446680"/>
            <a:ext cx="11603691" cy="4783788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2400" smtClean="0">
                <a:solidFill>
                  <a:schemeClr val="tx1"/>
                </a:solidFill>
              </a:rPr>
              <a:t>Data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850" y="3065184"/>
            <a:ext cx="547687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장르 별 영화 리뷰</a:t>
            </a:r>
            <a:r>
              <a:rPr lang="en-US" altLang="ko-KR" smtClean="0"/>
              <a:t>-</a:t>
            </a:r>
            <a:r>
              <a:rPr lang="ko-KR" altLang="en-US" smtClean="0"/>
              <a:t>평점 데이터 약 </a:t>
            </a:r>
            <a:r>
              <a:rPr lang="en-US" altLang="ko-KR" smtClean="0"/>
              <a:t>1Gb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smtClean="0"/>
              <a:t>출처 </a:t>
            </a:r>
            <a:r>
              <a:rPr lang="en-US" altLang="ko-KR" sz="1050" smtClean="0"/>
              <a:t>-https</a:t>
            </a:r>
            <a:r>
              <a:rPr lang="en-US" altLang="ko-KR" sz="1050"/>
              <a:t>://</a:t>
            </a:r>
            <a:r>
              <a:rPr lang="en-US" altLang="ko-KR" sz="1050" smtClean="0"/>
              <a:t>github.com/drexly/movie140reviewcorpus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전처리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토큰화</a:t>
            </a:r>
            <a:r>
              <a:rPr lang="en-US" altLang="ko-KR" smtClean="0"/>
              <a:t>, </a:t>
            </a:r>
            <a:r>
              <a:rPr lang="ko-KR" altLang="en-US" smtClean="0"/>
              <a:t>단어 정제</a:t>
            </a:r>
            <a:r>
              <a:rPr lang="en-US" altLang="ko-KR" smtClean="0"/>
              <a:t>, </a:t>
            </a:r>
            <a:r>
              <a:rPr lang="ko-KR" altLang="en-US" smtClean="0"/>
              <a:t>어간추출</a:t>
            </a:r>
            <a:r>
              <a:rPr lang="en-US" altLang="ko-KR" smtClean="0"/>
              <a:t>, </a:t>
            </a:r>
            <a:r>
              <a:rPr lang="ko-KR" altLang="en-US" smtClean="0"/>
              <a:t>불용어제거 등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정수 인코딩 </a:t>
            </a:r>
            <a:r>
              <a:rPr lang="en-US" altLang="ko-KR"/>
              <a:t>,</a:t>
            </a:r>
            <a:r>
              <a:rPr lang="ko-KR" altLang="en-US" smtClean="0"/>
              <a:t>패딩</a:t>
            </a: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5" y="1915279"/>
            <a:ext cx="3719053" cy="245193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90" y="3206529"/>
            <a:ext cx="5340541" cy="2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smtClean="0"/>
              <a:t>딥러닝 모델 생성 과정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smtClean="0"/>
              <a:t>딥러닝 모델</a:t>
            </a:r>
            <a:endParaRPr lang="ko-KR" altLang="en-US" sz="1600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650" y="1446680"/>
            <a:ext cx="11603691" cy="4783788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2400" smtClean="0">
                <a:solidFill>
                  <a:schemeClr val="tx1"/>
                </a:solidFill>
              </a:rPr>
              <a:t>Model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1744" y="2398192"/>
            <a:ext cx="5476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임베딩 </a:t>
            </a:r>
            <a:r>
              <a:rPr lang="en-US" altLang="ko-KR" smtClean="0"/>
              <a:t>– lstm –dense </a:t>
            </a:r>
            <a:r>
              <a:rPr lang="ko-KR" altLang="en-US" smtClean="0"/>
              <a:t>층으로 구성됨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Optimizer</a:t>
            </a:r>
            <a:r>
              <a:rPr lang="ko-KR" altLang="en-US" smtClean="0"/>
              <a:t> </a:t>
            </a:r>
            <a:r>
              <a:rPr lang="en-US" altLang="ko-KR" smtClean="0"/>
              <a:t>: Adam loss function</a:t>
            </a:r>
            <a:r>
              <a:rPr lang="ko-KR" altLang="en-US" smtClean="0"/>
              <a:t> </a:t>
            </a:r>
            <a:r>
              <a:rPr lang="en-US" altLang="ko-KR" smtClean="0"/>
              <a:t>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Validation = 0.2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48" y="4088140"/>
            <a:ext cx="7835644" cy="19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smtClean="0"/>
              <a:t>딥러닝 모델 생성 과정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smtClean="0"/>
              <a:t>딥러닝 모델</a:t>
            </a:r>
            <a:endParaRPr lang="ko-KR" altLang="en-US" sz="1600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650" y="1446680"/>
            <a:ext cx="11603691" cy="4783788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ko-KR" sz="2400" smtClean="0">
                <a:solidFill>
                  <a:schemeClr val="tx1"/>
                </a:solidFill>
              </a:rPr>
              <a:t>Model </a:t>
            </a:r>
            <a:r>
              <a:rPr lang="ko-KR" altLang="en-US" sz="2400" smtClean="0">
                <a:solidFill>
                  <a:schemeClr val="tx1"/>
                </a:solidFill>
              </a:rPr>
              <a:t>성능개선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2588" y="2999014"/>
            <a:ext cx="6255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10</a:t>
            </a:r>
            <a:r>
              <a:rPr lang="ko-KR" altLang="en-US" smtClean="0"/>
              <a:t>점에 해당하는 리뷰 월등히 많음 </a:t>
            </a:r>
            <a:r>
              <a:rPr lang="en-US" altLang="ko-KR" smtClean="0"/>
              <a:t>-&gt; overfitting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9,8</a:t>
            </a:r>
            <a:r>
              <a:rPr lang="ko-KR" altLang="en-US" smtClean="0"/>
              <a:t>에 해당되는 리뷰도 많아서 비율을  맞춤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Optimizer </a:t>
            </a:r>
            <a:r>
              <a:rPr lang="ko-KR" altLang="en-US" smtClean="0"/>
              <a:t>교차검증</a:t>
            </a:r>
            <a:endParaRPr lang="en-US" altLang="ko-KR" smtClean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2701645207"/>
              </p:ext>
            </p:extLst>
          </p:nvPr>
        </p:nvGraphicFramePr>
        <p:xfrm>
          <a:off x="624326" y="2460645"/>
          <a:ext cx="4497387" cy="304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화살표 연결선 7"/>
          <p:cNvCxnSpPr>
            <a:stCxn id="18" idx="2"/>
          </p:cNvCxnSpPr>
          <p:nvPr/>
        </p:nvCxnSpPr>
        <p:spPr>
          <a:xfrm>
            <a:off x="8590290" y="3922344"/>
            <a:ext cx="10785" cy="10830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1385" y="5273595"/>
            <a:ext cx="6255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/>
              <a:t>성능개선</a:t>
            </a:r>
            <a:endParaRPr lang="en-US" altLang="ko-KR" sz="4400" smtClean="0"/>
          </a:p>
        </p:txBody>
      </p:sp>
    </p:spTree>
    <p:extLst>
      <p:ext uri="{BB962C8B-B14F-4D97-AF65-F5344CB8AC3E}">
        <p14:creationId xmlns:p14="http://schemas.microsoft.com/office/powerpoint/2010/main" val="41818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각 기능별 결과 화면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영화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클레멘타인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A23CC0-295B-4988-811C-F713715FE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7922D1B-93EE-4D5D-91FD-4BBF526C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0" y="1922148"/>
            <a:ext cx="9746825" cy="195851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E6543DF-5398-4395-B468-AFDE73B4C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4"/>
          <a:stretch/>
        </p:blipFill>
        <p:spPr>
          <a:xfrm>
            <a:off x="3569205" y="4027082"/>
            <a:ext cx="5053577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7DFD0DF8-C986-47C3-9EB2-7366F8131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altLang="ko-KR" sz="6000" dirty="0"/>
              <a:t>INDEX</a:t>
            </a:r>
            <a:endParaRPr lang="ko-KR" altLang="en-US" sz="6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1FBCD2-5D1D-4931-BC29-0F6391AE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dist"/>
            <a:r>
              <a:rPr lang="en-US" altLang="ko-KR" dirty="0"/>
              <a:t>RETRO BLUE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93701" y="1282491"/>
            <a:ext cx="2396320" cy="493060"/>
          </a:xfrm>
        </p:spPr>
        <p:txBody>
          <a:bodyPr/>
          <a:lstStyle/>
          <a:p>
            <a:r>
              <a:rPr lang="en-US" altLang="ko-KR" sz="2400" dirty="0">
                <a:solidFill>
                  <a:srgbClr val="09347E"/>
                </a:solidFill>
              </a:rPr>
              <a:t>INTRO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0A8F7D-AD64-479C-9AC0-AC147716ECA0}"/>
              </a:ext>
            </a:extLst>
          </p:cNvPr>
          <p:cNvSpPr/>
          <p:nvPr/>
        </p:nvSpPr>
        <p:spPr>
          <a:xfrm>
            <a:off x="7302677" y="1461403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89D902-D168-4A8E-A986-7BDEAD2904F2}"/>
              </a:ext>
            </a:extLst>
          </p:cNvPr>
          <p:cNvSpPr/>
          <p:nvPr/>
        </p:nvSpPr>
        <p:spPr>
          <a:xfrm>
            <a:off x="7302677" y="2347228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1F86C3-3598-418A-956F-463CFAAD387E}"/>
              </a:ext>
            </a:extLst>
          </p:cNvPr>
          <p:cNvSpPr/>
          <p:nvPr/>
        </p:nvSpPr>
        <p:spPr>
          <a:xfrm>
            <a:off x="7302677" y="3242578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1D19EA-92A1-4916-A61B-0C0A9DB7E94F}"/>
              </a:ext>
            </a:extLst>
          </p:cNvPr>
          <p:cNvSpPr/>
          <p:nvPr/>
        </p:nvSpPr>
        <p:spPr>
          <a:xfrm>
            <a:off x="7302677" y="4128403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617119" y="311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7BBC1CC2-3EC5-48FA-B80F-D5DD747DDB29}"/>
              </a:ext>
            </a:extLst>
          </p:cNvPr>
          <p:cNvSpPr txBox="1">
            <a:spLocks/>
          </p:cNvSpPr>
          <p:nvPr/>
        </p:nvSpPr>
        <p:spPr>
          <a:xfrm>
            <a:off x="7793701" y="2168316"/>
            <a:ext cx="2396320" cy="4930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E2F27"/>
                </a:solidFill>
                <a:latin typeface="+mj-ea"/>
                <a:ea typeface="+mj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9347E"/>
                </a:solidFill>
              </a:rPr>
              <a:t>프로젝트 사양서</a:t>
            </a:r>
            <a:endParaRPr lang="en-US" altLang="ko-KR" sz="2400" dirty="0">
              <a:solidFill>
                <a:srgbClr val="09347E"/>
              </a:solidFill>
            </a:endParaRPr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FCB8A785-33EA-4072-AB17-9E91A2D892A2}"/>
              </a:ext>
            </a:extLst>
          </p:cNvPr>
          <p:cNvSpPr txBox="1">
            <a:spLocks/>
          </p:cNvSpPr>
          <p:nvPr/>
        </p:nvSpPr>
        <p:spPr>
          <a:xfrm>
            <a:off x="7793701" y="3054141"/>
            <a:ext cx="2396320" cy="4930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E2F27"/>
                </a:solidFill>
                <a:latin typeface="+mj-ea"/>
                <a:ea typeface="+mj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>
                <a:solidFill>
                  <a:srgbClr val="09347E"/>
                </a:solidFill>
              </a:rPr>
              <a:t>프로그램 구조</a:t>
            </a:r>
            <a:endParaRPr lang="en-US" altLang="ko-KR" sz="2400" dirty="0">
              <a:solidFill>
                <a:srgbClr val="09347E"/>
              </a:solidFill>
            </a:endParaRP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7084C007-359E-47CF-A800-A9594216084F}"/>
              </a:ext>
            </a:extLst>
          </p:cNvPr>
          <p:cNvSpPr txBox="1">
            <a:spLocks/>
          </p:cNvSpPr>
          <p:nvPr/>
        </p:nvSpPr>
        <p:spPr>
          <a:xfrm>
            <a:off x="7793701" y="3939966"/>
            <a:ext cx="2500086" cy="4930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E2F27"/>
                </a:solidFill>
                <a:latin typeface="+mj-ea"/>
                <a:ea typeface="+mj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9347E"/>
                </a:solidFill>
              </a:rPr>
              <a:t>프로그램 결과</a:t>
            </a:r>
            <a:r>
              <a:rPr lang="en-US" altLang="ko-KR" sz="2400" dirty="0">
                <a:solidFill>
                  <a:srgbClr val="09347E"/>
                </a:solidFill>
              </a:rPr>
              <a:t>/</a:t>
            </a:r>
            <a:r>
              <a:rPr lang="ko-KR" altLang="en-US" sz="2400" dirty="0">
                <a:solidFill>
                  <a:srgbClr val="09347E"/>
                </a:solidFill>
              </a:rPr>
              <a:t>시연</a:t>
            </a:r>
            <a:endParaRPr lang="en-US" altLang="ko-KR" sz="2400" dirty="0">
              <a:solidFill>
                <a:srgbClr val="09347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66118B-6D33-4F24-BB1A-17BF17826414}"/>
              </a:ext>
            </a:extLst>
          </p:cNvPr>
          <p:cNvSpPr/>
          <p:nvPr/>
        </p:nvSpPr>
        <p:spPr>
          <a:xfrm>
            <a:off x="7302677" y="5014228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69ABC230-DDD4-40EA-AA06-EAC1AE2B52A7}"/>
              </a:ext>
            </a:extLst>
          </p:cNvPr>
          <p:cNvSpPr txBox="1">
            <a:spLocks/>
          </p:cNvSpPr>
          <p:nvPr/>
        </p:nvSpPr>
        <p:spPr>
          <a:xfrm>
            <a:off x="7793701" y="4825791"/>
            <a:ext cx="2396320" cy="4930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E2F27"/>
                </a:solidFill>
                <a:latin typeface="+mj-ea"/>
                <a:ea typeface="+mj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9347E"/>
                </a:solidFill>
              </a:rPr>
              <a:t>마무리</a:t>
            </a:r>
            <a:endParaRPr lang="en-US" altLang="ko-KR" sz="2400" dirty="0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각 기능별 결과 화면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영화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리얼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A23CC0-295B-4988-811C-F713715FE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C89DF98-5395-41D0-B9A7-F85CF0A0A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7"/>
          <a:stretch/>
        </p:blipFill>
        <p:spPr>
          <a:xfrm>
            <a:off x="3693449" y="4162933"/>
            <a:ext cx="4805092" cy="217865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F10F370-1F10-4803-B287-4AC94FCE5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06" y="2053202"/>
            <a:ext cx="9390178" cy="20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각 기능별 결과 화면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영화 </a:t>
            </a:r>
            <a:r>
              <a:rPr lang="en-US" altLang="ko-KR" sz="1600" dirty="0"/>
              <a:t>&lt;</a:t>
            </a:r>
            <a:r>
              <a:rPr lang="ko-KR" altLang="en-US" sz="1600" dirty="0"/>
              <a:t>디 워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A23CC0-295B-4988-811C-F713715FE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8E2A5FA-6961-4686-8C77-9924B7A1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13" y="2005377"/>
            <a:ext cx="10322562" cy="185312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976314-C037-489B-95E7-86F3E83E6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92" y="3991832"/>
            <a:ext cx="6492803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7" y="3145096"/>
            <a:ext cx="9085386" cy="567808"/>
          </a:xfrm>
        </p:spPr>
        <p:txBody>
          <a:bodyPr/>
          <a:lstStyle/>
          <a:p>
            <a:r>
              <a:rPr lang="ko-KR" altLang="en-US" sz="4800"/>
              <a:t>프로그램 시연</a:t>
            </a:r>
            <a:endParaRPr lang="en-US" altLang="ko-KR" sz="4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7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마무리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기여도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4424" y="1769075"/>
            <a:ext cx="5074023" cy="4452467"/>
          </a:xfrm>
        </p:spPr>
        <p:txBody>
          <a:bodyPr anchor="t" anchorCtr="0">
            <a:normAutofit/>
          </a:bodyPr>
          <a:lstStyle/>
          <a:p>
            <a:r>
              <a:rPr lang="en-US" altLang="ko-KR" sz="1800" dirty="0">
                <a:solidFill>
                  <a:srgbClr val="09347E"/>
                </a:solidFill>
              </a:rPr>
              <a:t>17011541_</a:t>
            </a:r>
            <a:r>
              <a:rPr lang="ko-KR" altLang="en-US" sz="1800" dirty="0">
                <a:solidFill>
                  <a:srgbClr val="09347E"/>
                </a:solidFill>
              </a:rPr>
              <a:t>신동철</a:t>
            </a:r>
            <a:endParaRPr lang="en-US" altLang="ko-KR" sz="1800" dirty="0">
              <a:solidFill>
                <a:srgbClr val="09347E"/>
              </a:solidFill>
            </a:endParaRPr>
          </a:p>
          <a:p>
            <a:endParaRPr lang="en-US" altLang="ko-KR" sz="1800" dirty="0">
              <a:solidFill>
                <a:srgbClr val="09347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09347E"/>
                </a:solidFill>
              </a:rPr>
              <a:t>Youtube</a:t>
            </a:r>
            <a:r>
              <a:rPr lang="en-US" altLang="ko-KR" sz="1800" dirty="0">
                <a:solidFill>
                  <a:srgbClr val="09347E"/>
                </a:solidFill>
              </a:rPr>
              <a:t> API</a:t>
            </a:r>
            <a:r>
              <a:rPr lang="ko-KR" altLang="en-US" sz="1800" dirty="0">
                <a:solidFill>
                  <a:srgbClr val="09347E"/>
                </a:solidFill>
              </a:rPr>
              <a:t>를 이용하여 </a:t>
            </a:r>
            <a:r>
              <a:rPr lang="ko-KR" altLang="en-US" sz="1800" b="1" dirty="0">
                <a:solidFill>
                  <a:srgbClr val="EE2F27"/>
                </a:solidFill>
              </a:rPr>
              <a:t>영화 리뷰 영상</a:t>
            </a:r>
            <a:r>
              <a:rPr lang="ko-KR" altLang="en-US" sz="1800" dirty="0">
                <a:solidFill>
                  <a:srgbClr val="09347E"/>
                </a:solidFill>
              </a:rPr>
              <a:t>으로 판단되는 영상 선정</a:t>
            </a:r>
            <a:r>
              <a:rPr lang="en-US" altLang="ko-KR" sz="1800" dirty="0">
                <a:solidFill>
                  <a:srgbClr val="09347E"/>
                </a:solidFill>
              </a:rPr>
              <a:t>(SQLite </a:t>
            </a:r>
            <a:r>
              <a:rPr lang="ko-KR" altLang="en-US" sz="1800">
                <a:solidFill>
                  <a:srgbClr val="09347E"/>
                </a:solidFill>
              </a:rPr>
              <a:t>이용</a:t>
            </a:r>
            <a:r>
              <a:rPr lang="en-US" altLang="ko-KR" sz="1800" smtClean="0">
                <a:solidFill>
                  <a:srgbClr val="09347E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rgbClr val="09347E"/>
                </a:solidFill>
              </a:rPr>
              <a:t>영화 클래스 구조 빌딩</a:t>
            </a:r>
            <a:endParaRPr lang="en-US" altLang="ko-KR" sz="1800" dirty="0">
              <a:solidFill>
                <a:srgbClr val="09347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09347E"/>
                </a:solidFill>
              </a:rPr>
              <a:t>NaverAPI</a:t>
            </a:r>
            <a:r>
              <a:rPr lang="en-US" altLang="ko-KR" sz="1800" dirty="0">
                <a:solidFill>
                  <a:srgbClr val="09347E"/>
                </a:solidFill>
              </a:rPr>
              <a:t>, </a:t>
            </a:r>
            <a:r>
              <a:rPr lang="en-US" altLang="ko-KR" sz="1800" dirty="0" err="1">
                <a:solidFill>
                  <a:srgbClr val="09347E"/>
                </a:solidFill>
              </a:rPr>
              <a:t>youtubeAPI</a:t>
            </a:r>
            <a:r>
              <a:rPr lang="ko-KR" altLang="en-US" sz="1800" dirty="0">
                <a:solidFill>
                  <a:srgbClr val="09347E"/>
                </a:solidFill>
              </a:rPr>
              <a:t>활용을 위한 </a:t>
            </a:r>
            <a:r>
              <a:rPr lang="en-US" altLang="ko-KR" sz="1800" dirty="0">
                <a:solidFill>
                  <a:srgbClr val="09347E"/>
                </a:solidFill>
              </a:rPr>
              <a:t>API key</a:t>
            </a:r>
            <a:r>
              <a:rPr lang="ko-KR" altLang="en-US" sz="1800" dirty="0">
                <a:solidFill>
                  <a:srgbClr val="09347E"/>
                </a:solidFill>
              </a:rPr>
              <a:t>와 기본 설정 세팅</a:t>
            </a:r>
            <a:endParaRPr lang="en-US" altLang="ko-KR" sz="1800" dirty="0">
              <a:solidFill>
                <a:srgbClr val="09347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9347E"/>
                </a:solidFill>
              </a:rPr>
              <a:t>발표자료 제작</a:t>
            </a:r>
            <a:r>
              <a:rPr lang="en-US" altLang="ko-KR" sz="1800" dirty="0">
                <a:solidFill>
                  <a:srgbClr val="09347E"/>
                </a:solidFill>
              </a:rPr>
              <a:t> </a:t>
            </a:r>
            <a:r>
              <a:rPr lang="ko-KR" altLang="en-US" sz="1800" dirty="0">
                <a:solidFill>
                  <a:srgbClr val="09347E"/>
                </a:solidFill>
              </a:rPr>
              <a:t>담당</a:t>
            </a:r>
            <a:endParaRPr lang="en-US" altLang="ko-KR" sz="1800" dirty="0">
              <a:solidFill>
                <a:srgbClr val="09347E"/>
              </a:solidFill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931D6C2-E1A2-45A5-9007-EB0E1495E11D}"/>
              </a:ext>
            </a:extLst>
          </p:cNvPr>
          <p:cNvSpPr txBox="1">
            <a:spLocks/>
          </p:cNvSpPr>
          <p:nvPr/>
        </p:nvSpPr>
        <p:spPr>
          <a:xfrm>
            <a:off x="6463553" y="1775171"/>
            <a:ext cx="5074023" cy="4452467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EE2F27"/>
                </a:solidFill>
              </a:rPr>
              <a:t>17011546</a:t>
            </a:r>
            <a:r>
              <a:rPr lang="en-US" altLang="ko-KR" sz="1800">
                <a:solidFill>
                  <a:srgbClr val="EE2F27"/>
                </a:solidFill>
              </a:rPr>
              <a:t>_</a:t>
            </a:r>
            <a:r>
              <a:rPr lang="ko-KR" altLang="en-US" sz="1800" smtClean="0">
                <a:solidFill>
                  <a:srgbClr val="EE2F27"/>
                </a:solidFill>
              </a:rPr>
              <a:t>문예완</a:t>
            </a:r>
            <a:endParaRPr lang="en-US" altLang="ko-KR" sz="1800" smtClean="0">
              <a:solidFill>
                <a:srgbClr val="EE2F27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EE2F27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9347E"/>
                </a:solidFill>
              </a:rPr>
              <a:t>Youtube API</a:t>
            </a:r>
            <a:r>
              <a:rPr lang="ko-KR" altLang="en-US" sz="1800">
                <a:solidFill>
                  <a:srgbClr val="09347E"/>
                </a:solidFill>
              </a:rPr>
              <a:t>를 이용하여 </a:t>
            </a:r>
            <a:r>
              <a:rPr lang="ko-KR" altLang="en-US" sz="1800" b="1" smtClean="0">
                <a:solidFill>
                  <a:srgbClr val="EE2F27"/>
                </a:solidFill>
              </a:rPr>
              <a:t>리뷰 댓글</a:t>
            </a:r>
            <a:r>
              <a:rPr lang="ko-KR" altLang="en-US" sz="1800" smtClean="0">
                <a:solidFill>
                  <a:srgbClr val="09347E"/>
                </a:solidFill>
              </a:rPr>
              <a:t>로 </a:t>
            </a:r>
            <a:r>
              <a:rPr lang="ko-KR" altLang="en-US" sz="1800">
                <a:solidFill>
                  <a:srgbClr val="09347E"/>
                </a:solidFill>
              </a:rPr>
              <a:t>판단되는 영상 </a:t>
            </a:r>
            <a:r>
              <a:rPr lang="ko-KR" altLang="en-US" sz="1800" smtClean="0">
                <a:solidFill>
                  <a:srgbClr val="09347E"/>
                </a:solidFill>
              </a:rPr>
              <a:t>선정</a:t>
            </a:r>
            <a:endParaRPr lang="en-US" altLang="ko-KR" sz="1800" smtClean="0">
              <a:solidFill>
                <a:srgbClr val="09347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rgbClr val="09347E"/>
                </a:solidFill>
              </a:rPr>
              <a:t>댓글 클래스 구조 빌딩</a:t>
            </a:r>
            <a:endParaRPr lang="en-US" altLang="ko-KR" sz="1800" smtClean="0">
              <a:solidFill>
                <a:srgbClr val="09347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rgbClr val="09347E"/>
                </a:solidFill>
              </a:rPr>
              <a:t>딥러닝을 위한 데이터 전처리</a:t>
            </a:r>
            <a:endParaRPr lang="en-US" altLang="ko-KR" sz="1800" smtClean="0">
              <a:solidFill>
                <a:srgbClr val="09347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rgbClr val="09347E"/>
                </a:solidFill>
              </a:rPr>
              <a:t>딥러닝 모델링</a:t>
            </a:r>
            <a:endParaRPr lang="en-US" altLang="ko-KR" sz="1800" smtClean="0">
              <a:solidFill>
                <a:srgbClr val="09347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rgbClr val="09347E"/>
                </a:solidFill>
              </a:rPr>
              <a:t>발표</a:t>
            </a:r>
            <a:endParaRPr lang="en-US" altLang="ko-KR" sz="1800" smtClean="0">
              <a:solidFill>
                <a:srgbClr val="09347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1800" dirty="0">
              <a:solidFill>
                <a:srgbClr val="EE2F27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36DBCE-EFA6-41C0-AC5D-A7DAF56C0BBD}"/>
              </a:ext>
            </a:extLst>
          </p:cNvPr>
          <p:cNvGrpSpPr/>
          <p:nvPr/>
        </p:nvGrpSpPr>
        <p:grpSpPr>
          <a:xfrm>
            <a:off x="2101558" y="5199566"/>
            <a:ext cx="7988885" cy="1021976"/>
            <a:chOff x="2578215" y="4900333"/>
            <a:chExt cx="7988885" cy="10219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506230-8DF0-431E-94F0-C92A0F710542}"/>
                </a:ext>
              </a:extLst>
            </p:cNvPr>
            <p:cNvSpPr/>
            <p:nvPr/>
          </p:nvSpPr>
          <p:spPr>
            <a:xfrm>
              <a:off x="2578215" y="4900333"/>
              <a:ext cx="3122906" cy="1021976"/>
            </a:xfrm>
            <a:prstGeom prst="rect">
              <a:avLst/>
            </a:prstGeom>
            <a:solidFill>
              <a:srgbClr val="09347E"/>
            </a:solidFill>
            <a:ln w="889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4</a:t>
              </a:r>
              <a:r>
                <a:rPr lang="en-US" altLang="ko-KR">
                  <a:solidFill>
                    <a:schemeClr val="bg1"/>
                  </a:solidFill>
                </a:rPr>
                <a:t>0</a:t>
              </a:r>
              <a:r>
                <a:rPr lang="en-US" altLang="ko-KR" smtClean="0">
                  <a:solidFill>
                    <a:schemeClr val="bg1"/>
                  </a:solidFill>
                </a:rPr>
                <a:t>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9C887F-5929-4F55-ABA1-78367D5EB8BB}"/>
                </a:ext>
              </a:extLst>
            </p:cNvPr>
            <p:cNvSpPr/>
            <p:nvPr/>
          </p:nvSpPr>
          <p:spPr>
            <a:xfrm>
              <a:off x="5701121" y="4900333"/>
              <a:ext cx="4865979" cy="1021976"/>
            </a:xfrm>
            <a:prstGeom prst="rect">
              <a:avLst/>
            </a:prstGeom>
            <a:solidFill>
              <a:srgbClr val="EE2F27"/>
            </a:solidFill>
            <a:ln w="889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60%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마무리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 err="1"/>
              <a:t>느낀점</a:t>
            </a:r>
            <a:endParaRPr lang="ko-KR" altLang="en-US" sz="1600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4424" y="1769075"/>
            <a:ext cx="5074023" cy="4954454"/>
          </a:xfrm>
        </p:spPr>
        <p:txBody>
          <a:bodyPr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17011541_</a:t>
            </a:r>
            <a:r>
              <a:rPr lang="ko-KR" altLang="en-US" sz="1600" dirty="0">
                <a:solidFill>
                  <a:schemeClr val="tx1"/>
                </a:solidFill>
              </a:rPr>
              <a:t>신동철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구글</a:t>
            </a:r>
            <a:r>
              <a:rPr lang="en-US" altLang="ko-KR" sz="1600" dirty="0">
                <a:solidFill>
                  <a:schemeClr val="tx1"/>
                </a:solidFill>
              </a:rPr>
              <a:t>, IBM, </a:t>
            </a:r>
            <a:r>
              <a:rPr lang="ko-KR" altLang="en-US" sz="1600" dirty="0">
                <a:solidFill>
                  <a:schemeClr val="tx1"/>
                </a:solidFill>
              </a:rPr>
              <a:t>네이버</a:t>
            </a:r>
            <a:r>
              <a:rPr lang="en-US" altLang="ko-KR" sz="1600" dirty="0">
                <a:solidFill>
                  <a:schemeClr val="tx1"/>
                </a:solidFill>
              </a:rPr>
              <a:t>, SQLite </a:t>
            </a:r>
            <a:r>
              <a:rPr lang="ko-KR" altLang="en-US" sz="1600" dirty="0">
                <a:solidFill>
                  <a:schemeClr val="tx1"/>
                </a:solidFill>
              </a:rPr>
              <a:t>등의 대형 오픈 </a:t>
            </a:r>
            <a:r>
              <a:rPr lang="en-US" altLang="ko-KR" sz="1600" dirty="0">
                <a:solidFill>
                  <a:schemeClr val="tx1"/>
                </a:solidFill>
              </a:rPr>
              <a:t>API</a:t>
            </a:r>
            <a:r>
              <a:rPr lang="ko-KR" altLang="en-US" sz="1600" dirty="0">
                <a:solidFill>
                  <a:schemeClr val="tx1"/>
                </a:solidFill>
              </a:rPr>
              <a:t>들의 사용법을 학습할 수 있는 좋은 기회였음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여러 대형 기업에서 본인들의 </a:t>
            </a:r>
            <a:r>
              <a:rPr lang="en-US" altLang="ko-KR" sz="1600" dirty="0" err="1">
                <a:solidFill>
                  <a:schemeClr val="tx1"/>
                </a:solidFill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</a:rPr>
              <a:t>계정을 만들어 본인들의  </a:t>
            </a:r>
            <a:r>
              <a:rPr lang="en-US" altLang="ko-KR" sz="1600" dirty="0">
                <a:solidFill>
                  <a:schemeClr val="tx1"/>
                </a:solidFill>
              </a:rPr>
              <a:t>API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사용예제나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소스코드를 오픈하여서 운영하고 있다는 게 매우 </a:t>
            </a:r>
            <a:r>
              <a:rPr lang="ko-KR" altLang="en-US" sz="1600" dirty="0" err="1">
                <a:solidFill>
                  <a:schemeClr val="tx1"/>
                </a:solidFill>
              </a:rPr>
              <a:t>감명깊었음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Youtube</a:t>
            </a:r>
            <a:r>
              <a:rPr lang="ko-KR" altLang="en-US" sz="1600" dirty="0">
                <a:solidFill>
                  <a:schemeClr val="tx1"/>
                </a:solidFill>
              </a:rPr>
              <a:t>라는 영상플랫폼에서 텍스트 정보만을 긁어와서 데이터를 생성하는 게 한계가 </a:t>
            </a:r>
            <a:r>
              <a:rPr lang="ko-KR" altLang="en-US" sz="1600" dirty="0" err="1">
                <a:solidFill>
                  <a:schemeClr val="tx1"/>
                </a:solidFill>
              </a:rPr>
              <a:t>있을수</a:t>
            </a:r>
            <a:r>
              <a:rPr lang="ko-KR" altLang="en-US" sz="1600" dirty="0">
                <a:solidFill>
                  <a:schemeClr val="tx1"/>
                </a:solidFill>
              </a:rPr>
              <a:t> 밖에 </a:t>
            </a:r>
            <a:r>
              <a:rPr lang="ko-KR" altLang="en-US" sz="1600" dirty="0" err="1">
                <a:solidFill>
                  <a:schemeClr val="tx1"/>
                </a:solidFill>
              </a:rPr>
              <a:t>없다는걸</a:t>
            </a:r>
            <a:r>
              <a:rPr lang="ko-KR" altLang="en-US" sz="1600" dirty="0">
                <a:solidFill>
                  <a:schemeClr val="tx1"/>
                </a:solidFill>
              </a:rPr>
              <a:t> 깨달음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</a:rPr>
              <a:t>를 팀프로젝트에서 어떻게 운영해야 하는지를 확실하게 배웠고 어떤 프로젝트를 하든 자연스럽게 사용할 수 있게 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제한된 기술력을 가지고 있으면 아무리 알고리즘을 고민하더라도 한계가 있다는 걸 깨닫고 아쉬웠음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931D6C2-E1A2-45A5-9007-EB0E1495E11D}"/>
              </a:ext>
            </a:extLst>
          </p:cNvPr>
          <p:cNvSpPr txBox="1">
            <a:spLocks/>
          </p:cNvSpPr>
          <p:nvPr/>
        </p:nvSpPr>
        <p:spPr>
          <a:xfrm>
            <a:off x="6463553" y="1775171"/>
            <a:ext cx="5074023" cy="4452467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17011546</a:t>
            </a:r>
            <a:r>
              <a:rPr lang="en-US" altLang="ko-KR" sz="1600">
                <a:solidFill>
                  <a:schemeClr val="tx1"/>
                </a:solidFill>
              </a:rPr>
              <a:t>_</a:t>
            </a:r>
            <a:r>
              <a:rPr lang="ko-KR" altLang="en-US" sz="1600" smtClean="0">
                <a:solidFill>
                  <a:schemeClr val="tx1"/>
                </a:solidFill>
              </a:rPr>
              <a:t>문예완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영화 데이터를 직접 크롤링하지 않고 오픈된 데이터를 깃허브에서 찾아 사용할 수 있음에 오픈소스의 위대함을 느낌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tx1"/>
                </a:solidFill>
              </a:rPr>
              <a:t>Git</a:t>
            </a:r>
            <a:r>
              <a:rPr lang="ko-KR" altLang="en-US" sz="1600" smtClean="0">
                <a:solidFill>
                  <a:schemeClr val="tx1"/>
                </a:solidFill>
              </a:rPr>
              <a:t>의 사용법에 대해 확실히 숙지할 수 있는 계기가 되었다</a:t>
            </a:r>
            <a:r>
              <a:rPr lang="en-US" altLang="ko-KR" sz="1600" smtClean="0">
                <a:solidFill>
                  <a:schemeClr val="tx1"/>
                </a:solidFill>
              </a:rPr>
              <a:t>. </a:t>
            </a:r>
            <a:r>
              <a:rPr lang="ko-KR" altLang="en-US" sz="1600" smtClean="0">
                <a:solidFill>
                  <a:schemeClr val="tx1"/>
                </a:solidFill>
              </a:rPr>
              <a:t>이를 활용하여 추 후 프로젝트의 효율성 높일 수 있게 됨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우리 프로젝트에서 기존 </a:t>
            </a:r>
            <a:r>
              <a:rPr lang="en-US" altLang="ko-KR" sz="1600" smtClean="0">
                <a:solidFill>
                  <a:schemeClr val="tx1"/>
                </a:solidFill>
              </a:rPr>
              <a:t>api</a:t>
            </a:r>
            <a:r>
              <a:rPr lang="ko-KR" altLang="en-US" sz="1600" smtClean="0">
                <a:solidFill>
                  <a:schemeClr val="tx1"/>
                </a:solidFill>
              </a:rPr>
              <a:t>의 활용에 한계를 느끼고 딥러닝 모델링을 위한 자연어처리 기술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텍스트마이닝에 대해 공부할 수 있었다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딥러닝 모델을 위한 데이터 전처리 부터 딥러닝 모델링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개선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사용까지 간단한 </a:t>
            </a:r>
            <a:r>
              <a:rPr lang="en-US" altLang="ko-KR" sz="1600" smtClean="0">
                <a:solidFill>
                  <a:schemeClr val="tx1"/>
                </a:solidFill>
              </a:rPr>
              <a:t>MlOps</a:t>
            </a:r>
            <a:r>
              <a:rPr lang="ko-KR" altLang="en-US" sz="1600" smtClean="0">
                <a:solidFill>
                  <a:schemeClr val="tx1"/>
                </a:solidFill>
              </a:rPr>
              <a:t>를 진행해 볼 수 있었다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tx1"/>
                </a:solidFill>
              </a:rPr>
              <a:t>딥러닝 모델을 만들때는 데이터가 정말 중요하다는 것을 다시 한번 깨달음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09225" y="1446679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마무리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 err="1"/>
              <a:t>느낀점</a:t>
            </a:r>
            <a:endParaRPr lang="ko-KR" altLang="en-US" sz="1600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045671A4-F5CD-4524-A05E-F2E3E972B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7999"/>
            <a:ext cx="11510692" cy="4452467"/>
          </a:xfrm>
        </p:spPr>
        <p:txBody>
          <a:bodyPr anchor="ctr" anchorCtr="0">
            <a:normAutofit/>
          </a:bodyPr>
          <a:lstStyle/>
          <a:p>
            <a:r>
              <a:rPr lang="en-US" altLang="ko-KR" sz="2400" dirty="0">
                <a:solidFill>
                  <a:schemeClr val="tx1"/>
                </a:solidFill>
              </a:rPr>
              <a:t>GitHub </a:t>
            </a:r>
            <a:r>
              <a:rPr lang="ko-KR" altLang="en-US" sz="2400" dirty="0">
                <a:solidFill>
                  <a:schemeClr val="tx1"/>
                </a:solidFill>
              </a:rPr>
              <a:t>주소</a:t>
            </a:r>
            <a:r>
              <a:rPr lang="en-US" altLang="ko-KR" sz="2400" dirty="0">
                <a:solidFill>
                  <a:schemeClr val="tx1"/>
                </a:solidFill>
              </a:rPr>
              <a:t>: https://github.com/jellypower/openSWMovieRatingProject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en-US" altLang="ko-KR" sz="1600" dirty="0"/>
              <a:t>INTRO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18457A-0412-4E51-960E-10D94065D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01"/>
          <a:stretch/>
        </p:blipFill>
        <p:spPr>
          <a:xfrm>
            <a:off x="6331051" y="1667551"/>
            <a:ext cx="5045103" cy="25057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39F6E-4CFA-4D6F-AC27-F0AF41467D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78"/>
          <a:stretch/>
        </p:blipFill>
        <p:spPr>
          <a:xfrm>
            <a:off x="560149" y="1935525"/>
            <a:ext cx="5417730" cy="412524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1AEA68A-79E7-472F-BBB0-8BEDE9833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45" y="4107063"/>
            <a:ext cx="5515206" cy="1675749"/>
          </a:xfrm>
          <a:prstGeom prst="rect">
            <a:avLst/>
          </a:prstGeom>
        </p:spPr>
      </p:pic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77FAB82A-F1CD-416E-898A-7717C0426F1F}"/>
              </a:ext>
            </a:extLst>
          </p:cNvPr>
          <p:cNvSpPr txBox="1">
            <a:spLocks/>
          </p:cNvSpPr>
          <p:nvPr/>
        </p:nvSpPr>
        <p:spPr>
          <a:xfrm>
            <a:off x="653622" y="5904588"/>
            <a:ext cx="2396320" cy="217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solidFill>
                  <a:srgbClr val="09347E"/>
                </a:solidFill>
              </a:rPr>
              <a:t>▲영화 </a:t>
            </a:r>
            <a:r>
              <a:rPr lang="en-US" altLang="ko-KR" sz="1400" dirty="0">
                <a:solidFill>
                  <a:srgbClr val="09347E"/>
                </a:solidFill>
              </a:rPr>
              <a:t>&lt;</a:t>
            </a:r>
            <a:r>
              <a:rPr lang="ko-KR" altLang="en-US" sz="1400" dirty="0" err="1">
                <a:solidFill>
                  <a:srgbClr val="09347E"/>
                </a:solidFill>
              </a:rPr>
              <a:t>리얼</a:t>
            </a:r>
            <a:r>
              <a:rPr lang="en-US" altLang="ko-KR" sz="1400" dirty="0">
                <a:solidFill>
                  <a:srgbClr val="09347E"/>
                </a:solidFill>
              </a:rPr>
              <a:t>&gt; </a:t>
            </a:r>
            <a:r>
              <a:rPr lang="ko-KR" altLang="en-US" sz="1400" dirty="0">
                <a:solidFill>
                  <a:srgbClr val="09347E"/>
                </a:solidFill>
              </a:rPr>
              <a:t>리뷰</a:t>
            </a:r>
            <a:endParaRPr lang="en-US" sz="1400" dirty="0">
              <a:solidFill>
                <a:srgbClr val="09347E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77B09181-E739-4117-B962-A89D55F9E346}"/>
              </a:ext>
            </a:extLst>
          </p:cNvPr>
          <p:cNvSpPr txBox="1">
            <a:spLocks/>
          </p:cNvSpPr>
          <p:nvPr/>
        </p:nvSpPr>
        <p:spPr>
          <a:xfrm>
            <a:off x="6331051" y="6108175"/>
            <a:ext cx="2396320" cy="217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solidFill>
                  <a:srgbClr val="09347E"/>
                </a:solidFill>
              </a:rPr>
              <a:t>▲영화 </a:t>
            </a:r>
            <a:r>
              <a:rPr lang="en-US" altLang="ko-KR" sz="1400" dirty="0">
                <a:solidFill>
                  <a:srgbClr val="09347E"/>
                </a:solidFill>
              </a:rPr>
              <a:t>&lt;</a:t>
            </a:r>
            <a:r>
              <a:rPr lang="ko-KR" altLang="en-US" sz="1400" dirty="0" err="1">
                <a:solidFill>
                  <a:srgbClr val="09347E"/>
                </a:solidFill>
              </a:rPr>
              <a:t>클레멘타인</a:t>
            </a:r>
            <a:r>
              <a:rPr lang="en-US" altLang="ko-KR" sz="1400" dirty="0">
                <a:solidFill>
                  <a:srgbClr val="09347E"/>
                </a:solidFill>
              </a:rPr>
              <a:t>&gt; </a:t>
            </a:r>
            <a:r>
              <a:rPr lang="ko-KR" altLang="en-US" sz="1400" dirty="0">
                <a:solidFill>
                  <a:srgbClr val="09347E"/>
                </a:solidFill>
              </a:rPr>
              <a:t>평점</a:t>
            </a:r>
            <a:endParaRPr lang="en-US" sz="1400" dirty="0">
              <a:solidFill>
                <a:srgbClr val="09347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3810F9-057C-4E1F-A01A-40EA346EB9AA}"/>
              </a:ext>
            </a:extLst>
          </p:cNvPr>
          <p:cNvSpPr/>
          <p:nvPr/>
        </p:nvSpPr>
        <p:spPr>
          <a:xfrm>
            <a:off x="9072282" y="4971832"/>
            <a:ext cx="2475955" cy="2510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6DDABC-5A2B-46D2-9DCB-23BF35D9A877}"/>
              </a:ext>
            </a:extLst>
          </p:cNvPr>
          <p:cNvSpPr/>
          <p:nvPr/>
        </p:nvSpPr>
        <p:spPr>
          <a:xfrm>
            <a:off x="6206592" y="5178238"/>
            <a:ext cx="543831" cy="2510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en-US" altLang="ko-KR" sz="1600" dirty="0"/>
              <a:t>INTRO</a:t>
            </a:r>
            <a:endParaRPr lang="ko-KR" altLang="en-US" sz="1600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7999"/>
            <a:ext cx="11510692" cy="4375507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문제상황</a:t>
            </a:r>
            <a:r>
              <a:rPr lang="en-US" altLang="ko-KR" sz="1800" b="1" dirty="0">
                <a:solidFill>
                  <a:schemeClr val="tx1"/>
                </a:solidFill>
              </a:rPr>
              <a:t>: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많은 커뮤니티의 영화 평점이 댓글 알바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장난식의 리뷰때문에 신뢰성을 잃어가고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800" b="1" dirty="0">
                <a:solidFill>
                  <a:schemeClr val="tx1"/>
                </a:solidFill>
              </a:rPr>
              <a:t>이유</a:t>
            </a:r>
            <a:r>
              <a:rPr lang="en-US" altLang="ko-KR" sz="1800" b="1" dirty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리뷰가 영화 단위로 되어있고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특정 커뮤니티에 </a:t>
            </a:r>
            <a:r>
              <a:rPr lang="ko-KR" altLang="en-US" sz="1800" dirty="0" err="1">
                <a:solidFill>
                  <a:schemeClr val="tx1"/>
                </a:solidFill>
              </a:rPr>
              <a:t>몰려있어</a:t>
            </a:r>
            <a:r>
              <a:rPr lang="ko-KR" altLang="en-US" sz="1800" dirty="0">
                <a:solidFill>
                  <a:schemeClr val="tx1"/>
                </a:solidFill>
              </a:rPr>
              <a:t>  조작하기가 쉽다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영화와 리뷰가 많아서 관리자가 댓글을 하나하나 관리하기 어렵다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3. </a:t>
            </a:r>
            <a:r>
              <a:rPr lang="ko-KR" altLang="en-US" sz="1800" b="1" dirty="0">
                <a:solidFill>
                  <a:schemeClr val="tx1"/>
                </a:solidFill>
              </a:rPr>
              <a:t>해결방안</a:t>
            </a:r>
            <a:r>
              <a:rPr lang="en-US" altLang="ko-KR" sz="1800" b="1" dirty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영화 리뷰 유튜브 영상의 댓글들을 불러와서 영화 평점을 만들어주자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0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프로젝트 사양서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프로젝트 계획당시 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7999"/>
            <a:ext cx="11510692" cy="4375507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제품의 기능</a:t>
            </a:r>
            <a:r>
              <a:rPr lang="en-US" altLang="ko-KR" sz="2000" b="1" dirty="0">
                <a:solidFill>
                  <a:schemeClr val="tx1"/>
                </a:solidFill>
              </a:rPr>
              <a:t>: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1. </a:t>
            </a:r>
            <a:r>
              <a:rPr lang="ko-KR" altLang="en-US" sz="1600" dirty="0">
                <a:solidFill>
                  <a:schemeClr val="tx1"/>
                </a:solidFill>
              </a:rPr>
              <a:t>유튜브 </a:t>
            </a:r>
            <a:r>
              <a:rPr lang="ko-KR" altLang="en-US" sz="1600" dirty="0" err="1">
                <a:solidFill>
                  <a:schemeClr val="tx1"/>
                </a:solidFill>
              </a:rPr>
              <a:t>영상들중에서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영화 리뷰 영상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으로 취급되는 영상들을 선정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2.  </a:t>
            </a:r>
            <a:r>
              <a:rPr lang="ko-KR" altLang="en-US" sz="1600" dirty="0">
                <a:solidFill>
                  <a:schemeClr val="tx1"/>
                </a:solidFill>
              </a:rPr>
              <a:t>선정된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영화 리뷰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영상</a:t>
            </a:r>
            <a:r>
              <a:rPr lang="en-US" altLang="ko-KR" sz="1600" b="1" dirty="0">
                <a:solidFill>
                  <a:srgbClr val="FF0000"/>
                </a:solidFill>
              </a:rPr>
              <a:t>’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댓글중에서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‘</a:t>
            </a:r>
            <a:r>
              <a:rPr lang="ko-KR" altLang="en-US" sz="1600" b="1" dirty="0">
                <a:solidFill>
                  <a:srgbClr val="0070C0"/>
                </a:solidFill>
              </a:rPr>
              <a:t>영화 리뷰 댓글</a:t>
            </a:r>
            <a:r>
              <a:rPr lang="en-US" altLang="ko-KR" sz="1600" b="1" dirty="0">
                <a:solidFill>
                  <a:srgbClr val="0070C0"/>
                </a:solidFill>
              </a:rPr>
              <a:t>‘ </a:t>
            </a:r>
            <a:r>
              <a:rPr lang="ko-KR" altLang="en-US" sz="1600" dirty="0">
                <a:solidFill>
                  <a:schemeClr val="tx1"/>
                </a:solidFill>
              </a:rPr>
              <a:t>을 선정해서 사용자에게 보여줌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3.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영화 리뷰 영상</a:t>
            </a:r>
            <a:r>
              <a:rPr lang="en-US" altLang="ko-KR" sz="1600" b="1" dirty="0">
                <a:solidFill>
                  <a:srgbClr val="FF0000"/>
                </a:solidFill>
              </a:rPr>
              <a:t>＇</a:t>
            </a:r>
            <a:r>
              <a:rPr lang="ko-KR" altLang="en-US" sz="1600" dirty="0">
                <a:solidFill>
                  <a:schemeClr val="tx1"/>
                </a:solidFill>
              </a:rPr>
              <a:t>의 댓글 중에서 알고리즘에 기반한 신뢰도를 측정해 </a:t>
            </a:r>
            <a:r>
              <a:rPr lang="en-US" altLang="ko-KR" sz="1600" b="1" dirty="0">
                <a:solidFill>
                  <a:schemeClr val="accent6"/>
                </a:solidFill>
              </a:rPr>
              <a:t>‘</a:t>
            </a:r>
            <a:r>
              <a:rPr lang="ko-KR" altLang="en-US" sz="1600" b="1" dirty="0">
                <a:solidFill>
                  <a:schemeClr val="accent6"/>
                </a:solidFill>
              </a:rPr>
              <a:t>신뢰도가 높은 영화</a:t>
            </a:r>
            <a:r>
              <a:rPr lang="en-US" altLang="ko-KR" sz="1600" b="1" dirty="0">
                <a:solidFill>
                  <a:schemeClr val="accent6"/>
                </a:solidFill>
              </a:rPr>
              <a:t> </a:t>
            </a:r>
            <a:r>
              <a:rPr lang="ko-KR" altLang="en-US" sz="1600" b="1" dirty="0">
                <a:solidFill>
                  <a:schemeClr val="accent6"/>
                </a:solidFill>
              </a:rPr>
              <a:t>리뷰</a:t>
            </a:r>
            <a:r>
              <a:rPr lang="en-US" altLang="ko-KR" sz="1600" b="1" dirty="0">
                <a:solidFill>
                  <a:schemeClr val="accent6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를 선정해서 보여준다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4. </a:t>
            </a:r>
            <a:r>
              <a:rPr lang="ko-KR" altLang="en-US" sz="1600" dirty="0">
                <a:solidFill>
                  <a:schemeClr val="tx1"/>
                </a:solidFill>
              </a:rPr>
              <a:t>텍스트 마이닝을 이용해 댓글의 감정 상태를 파악하여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‘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</a:rPr>
              <a:t>알고리즘에 기반한 평점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＇</a:t>
            </a:r>
            <a:r>
              <a:rPr lang="ko-KR" altLang="en-US" sz="1600" dirty="0">
                <a:solidFill>
                  <a:schemeClr val="tx1"/>
                </a:solidFill>
              </a:rPr>
              <a:t>을 생성해 준다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</a:rPr>
              <a:t>작동 방식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1. </a:t>
            </a:r>
            <a:r>
              <a:rPr lang="ko-KR" altLang="en-US" sz="1600" dirty="0">
                <a:solidFill>
                  <a:schemeClr val="tx1"/>
                </a:solidFill>
              </a:rPr>
              <a:t>사용자가 </a:t>
            </a:r>
            <a:r>
              <a:rPr lang="en-US" altLang="ko-KR" sz="1600" dirty="0">
                <a:solidFill>
                  <a:schemeClr val="tx1"/>
                </a:solidFill>
              </a:rPr>
              <a:t>input</a:t>
            </a:r>
            <a:r>
              <a:rPr lang="ko-KR" altLang="en-US" sz="1600" dirty="0">
                <a:solidFill>
                  <a:schemeClr val="tx1"/>
                </a:solidFill>
              </a:rPr>
              <a:t>으로 영화 이름을 넣으면 </a:t>
            </a:r>
            <a:r>
              <a:rPr lang="en-US" altLang="ko-KR" sz="1600" dirty="0">
                <a:solidFill>
                  <a:schemeClr val="tx1"/>
                </a:solidFill>
              </a:rPr>
              <a:t>output</a:t>
            </a:r>
            <a:r>
              <a:rPr lang="ko-KR" altLang="en-US" sz="1600" dirty="0">
                <a:solidFill>
                  <a:schemeClr val="tx1"/>
                </a:solidFill>
              </a:rPr>
              <a:t>으로 </a:t>
            </a:r>
            <a:r>
              <a:rPr lang="ko-KR" altLang="en-US" sz="1600" b="1" dirty="0">
                <a:solidFill>
                  <a:srgbClr val="EE2F27"/>
                </a:solidFill>
              </a:rPr>
              <a:t>영화 리뷰 영상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rgbClr val="92D050"/>
                </a:solidFill>
              </a:rPr>
              <a:t>신뢰도 높은 리뷰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</a:rPr>
              <a:t>영화의 평점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r>
              <a:rPr lang="en-US" altLang="ko-KR" sz="1600" dirty="0">
                <a:solidFill>
                  <a:schemeClr val="tx1"/>
                </a:solidFill>
              </a:rPr>
              <a:t>return </a:t>
            </a:r>
            <a:r>
              <a:rPr lang="ko-KR" altLang="en-US" sz="1600" dirty="0">
                <a:solidFill>
                  <a:schemeClr val="tx1"/>
                </a:solidFill>
              </a:rPr>
              <a:t>해준다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</a:rPr>
              <a:t>기술사양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Youtube</a:t>
            </a:r>
            <a:r>
              <a:rPr lang="en-US" altLang="ko-KR" sz="1600" dirty="0">
                <a:solidFill>
                  <a:schemeClr val="tx1"/>
                </a:solidFill>
              </a:rPr>
              <a:t> API, Google NLP, Python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6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프로젝트 사양서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프로젝트 진행중 발견된 문제점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8000"/>
            <a:ext cx="11510692" cy="300915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rgbClr val="92D050"/>
                </a:solidFill>
              </a:rPr>
              <a:t>신뢰도 높은 리뷰</a:t>
            </a:r>
            <a:r>
              <a:rPr lang="en-US" altLang="ko-KR" sz="2000" dirty="0">
                <a:solidFill>
                  <a:schemeClr val="tx1"/>
                </a:solidFill>
              </a:rPr>
              <a:t>:</a:t>
            </a:r>
            <a:r>
              <a:rPr lang="ko-KR" altLang="en-US" sz="2000" dirty="0">
                <a:solidFill>
                  <a:schemeClr val="tx1"/>
                </a:solidFill>
              </a:rPr>
              <a:t> 영화 댓글을 텍스트 마이닝으로 분석한다고 하더라도 댓글의 신뢰도를 객관적인 수치화 하기 힘들다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영화에 대한 리뷰와  </a:t>
            </a:r>
            <a:r>
              <a:rPr lang="ko-KR" altLang="en-US" sz="2000" b="1" dirty="0">
                <a:solidFill>
                  <a:srgbClr val="FF0000"/>
                </a:solidFill>
              </a:rPr>
              <a:t>영화 리뷰 영상</a:t>
            </a:r>
            <a:r>
              <a:rPr lang="ko-KR" altLang="en-US" sz="2000" dirty="0">
                <a:solidFill>
                  <a:schemeClr val="tx1"/>
                </a:solidFill>
              </a:rPr>
              <a:t>에 대한 리뷰를 구분하기가 힘들다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유튜브 플랫폼 특성상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대부분의 정보가 텍스트 형식이 아닌 영상의 형태로 표출되기 때문에 텍스트만 이용해서 </a:t>
            </a:r>
            <a:r>
              <a:rPr lang="en-US" altLang="ko-KR" sz="2000" b="1" dirty="0">
                <a:solidFill>
                  <a:srgbClr val="FF0000"/>
                </a:solidFill>
              </a:rPr>
              <a:t>‘</a:t>
            </a:r>
            <a:r>
              <a:rPr lang="ko-KR" altLang="en-US" sz="2000" b="1" dirty="0">
                <a:solidFill>
                  <a:srgbClr val="FF0000"/>
                </a:solidFill>
              </a:rPr>
              <a:t>영화 리뷰 영상</a:t>
            </a:r>
            <a:r>
              <a:rPr lang="en-US" altLang="ko-KR" sz="2000" b="1" dirty="0">
                <a:solidFill>
                  <a:srgbClr val="FF0000"/>
                </a:solidFill>
              </a:rPr>
              <a:t>＇</a:t>
            </a:r>
            <a:r>
              <a:rPr lang="ko-KR" altLang="en-US" sz="2000" dirty="0">
                <a:solidFill>
                  <a:schemeClr val="tx1"/>
                </a:solidFill>
              </a:rPr>
              <a:t>을 판단하기가 힘들다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F940989-FAA4-4A29-9374-7929C26D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1" y="4648723"/>
            <a:ext cx="5511846" cy="121876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4AA9024-4353-430D-A9C0-BB0BD76E3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99" y="4648722"/>
            <a:ext cx="4519280" cy="1218767"/>
          </a:xfrm>
          <a:prstGeom prst="rect">
            <a:avLst/>
          </a:prstGeom>
        </p:spPr>
      </p:pic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7BC657C9-E2F1-41AE-A2E9-8536F4BC58BB}"/>
              </a:ext>
            </a:extLst>
          </p:cNvPr>
          <p:cNvSpPr txBox="1">
            <a:spLocks/>
          </p:cNvSpPr>
          <p:nvPr/>
        </p:nvSpPr>
        <p:spPr>
          <a:xfrm>
            <a:off x="680151" y="5867490"/>
            <a:ext cx="5511846" cy="28480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solidFill>
                  <a:srgbClr val="09347E"/>
                </a:solidFill>
              </a:rPr>
              <a:t>▲영화 </a:t>
            </a:r>
            <a:r>
              <a:rPr lang="en-US" altLang="ko-KR" sz="1400" dirty="0">
                <a:solidFill>
                  <a:srgbClr val="09347E"/>
                </a:solidFill>
              </a:rPr>
              <a:t>&lt;</a:t>
            </a:r>
            <a:r>
              <a:rPr lang="ko-KR" altLang="en-US" sz="1400" dirty="0" err="1">
                <a:solidFill>
                  <a:srgbClr val="09347E"/>
                </a:solidFill>
              </a:rPr>
              <a:t>리얼</a:t>
            </a:r>
            <a:r>
              <a:rPr lang="en-US" altLang="ko-KR" sz="1400" dirty="0">
                <a:solidFill>
                  <a:srgbClr val="09347E"/>
                </a:solidFill>
              </a:rPr>
              <a:t>&gt; </a:t>
            </a:r>
            <a:r>
              <a:rPr lang="ko-KR" altLang="en-US" sz="1400" dirty="0">
                <a:solidFill>
                  <a:srgbClr val="09347E"/>
                </a:solidFill>
              </a:rPr>
              <a:t>유튜브 댓글</a:t>
            </a:r>
            <a:r>
              <a:rPr lang="en-US" altLang="ko-KR" sz="1050" dirty="0">
                <a:solidFill>
                  <a:srgbClr val="09347E"/>
                </a:solidFill>
              </a:rPr>
              <a:t>(https://www.youtube.com/watch?v=cMUHoDSyN9g&amp;t=16s)</a:t>
            </a:r>
            <a:endParaRPr lang="en-US" sz="1400" dirty="0">
              <a:solidFill>
                <a:srgbClr val="09347E"/>
              </a:solidFill>
            </a:endParaRPr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7CC851E1-E779-4055-8F06-802BB1C022A6}"/>
              </a:ext>
            </a:extLst>
          </p:cNvPr>
          <p:cNvSpPr txBox="1">
            <a:spLocks/>
          </p:cNvSpPr>
          <p:nvPr/>
        </p:nvSpPr>
        <p:spPr>
          <a:xfrm>
            <a:off x="6509246" y="5913169"/>
            <a:ext cx="5511846" cy="28480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ko-KR"/>
            </a:defPPr>
            <a:lvl1pPr marL="0" indent="0" algn="dist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700" b="1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solidFill>
                  <a:srgbClr val="09347E"/>
                </a:solidFill>
              </a:rPr>
              <a:t>▲영화 </a:t>
            </a:r>
            <a:r>
              <a:rPr lang="en-US" altLang="ko-KR" sz="1400" dirty="0">
                <a:solidFill>
                  <a:srgbClr val="09347E"/>
                </a:solidFill>
              </a:rPr>
              <a:t>&lt;</a:t>
            </a:r>
            <a:r>
              <a:rPr lang="ko-KR" altLang="en-US" sz="1400" dirty="0" err="1">
                <a:solidFill>
                  <a:srgbClr val="09347E"/>
                </a:solidFill>
              </a:rPr>
              <a:t>어벤져스</a:t>
            </a:r>
            <a:r>
              <a:rPr lang="en-US" altLang="ko-KR" sz="1400" dirty="0">
                <a:solidFill>
                  <a:srgbClr val="09347E"/>
                </a:solidFill>
              </a:rPr>
              <a:t>: </a:t>
            </a:r>
            <a:r>
              <a:rPr lang="ko-KR" altLang="en-US" sz="1400" dirty="0" err="1">
                <a:solidFill>
                  <a:srgbClr val="09347E"/>
                </a:solidFill>
              </a:rPr>
              <a:t>엔드게임</a:t>
            </a:r>
            <a:r>
              <a:rPr lang="en-US" altLang="ko-KR" sz="1400" dirty="0">
                <a:solidFill>
                  <a:srgbClr val="09347E"/>
                </a:solidFill>
              </a:rPr>
              <a:t>&gt; </a:t>
            </a:r>
            <a:r>
              <a:rPr lang="ko-KR" altLang="en-US" sz="1400" dirty="0">
                <a:solidFill>
                  <a:srgbClr val="09347E"/>
                </a:solidFill>
              </a:rPr>
              <a:t>유튜브 댓글</a:t>
            </a:r>
            <a:endParaRPr lang="en-US" altLang="ko-KR" sz="1400" dirty="0">
              <a:solidFill>
                <a:srgbClr val="09347E"/>
              </a:solidFill>
            </a:endParaRPr>
          </a:p>
          <a:p>
            <a:pPr algn="l"/>
            <a:r>
              <a:rPr lang="en-US" altLang="ko-KR" sz="1050" dirty="0">
                <a:solidFill>
                  <a:srgbClr val="09347E"/>
                </a:solidFill>
              </a:rPr>
              <a:t>(https://www.youtube.com/watch?v=dSXsvEGAplc&amp;t=2s)</a:t>
            </a:r>
            <a:endParaRPr lang="en-US" sz="1400" dirty="0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프로젝트 사양서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프로젝트 진행중 발견된 문제점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54" y="2080430"/>
            <a:ext cx="11510692" cy="300915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 startAt="4"/>
            </a:pPr>
            <a:r>
              <a:rPr lang="ko-KR" altLang="en-US" sz="2000" dirty="0">
                <a:solidFill>
                  <a:schemeClr val="tx1"/>
                </a:solidFill>
              </a:rPr>
              <a:t>기존에 사용하려던 </a:t>
            </a:r>
            <a:r>
              <a:rPr lang="en-US" altLang="ko-KR" sz="2000" dirty="0">
                <a:solidFill>
                  <a:schemeClr val="tx1"/>
                </a:solidFill>
              </a:rPr>
              <a:t>API</a:t>
            </a:r>
            <a:r>
              <a:rPr lang="ko-KR" altLang="en-US" sz="2000" dirty="0">
                <a:solidFill>
                  <a:schemeClr val="tx1"/>
                </a:solidFill>
              </a:rPr>
              <a:t>인 구글 </a:t>
            </a:r>
            <a:r>
              <a:rPr lang="en-US" altLang="ko-KR" sz="2000" dirty="0">
                <a:solidFill>
                  <a:schemeClr val="tx1"/>
                </a:solidFill>
              </a:rPr>
              <a:t>NLP</a:t>
            </a:r>
            <a:r>
              <a:rPr lang="ko-KR" altLang="en-US" sz="2000" dirty="0">
                <a:solidFill>
                  <a:schemeClr val="tx1"/>
                </a:solidFill>
              </a:rPr>
              <a:t>나 </a:t>
            </a:r>
            <a:r>
              <a:rPr lang="en-US" altLang="ko-KR" sz="2000" dirty="0">
                <a:solidFill>
                  <a:schemeClr val="tx1"/>
                </a:solidFill>
              </a:rPr>
              <a:t>IBM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</a:rPr>
              <a:t>Watson</a:t>
            </a:r>
            <a:r>
              <a:rPr lang="ko-KR" altLang="en-US" sz="2000" dirty="0">
                <a:solidFill>
                  <a:schemeClr val="tx1"/>
                </a:solidFill>
              </a:rPr>
              <a:t>의 경우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단순 텍스트 감정 상태 분석이지 영화 평점 리뷰를 위한 모델이 아니다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AutoNum type="arabicPeriod" startAt="4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프로젝트 사양서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프로젝트 변경사항 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7999"/>
            <a:ext cx="11510692" cy="4375507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제품의 기능</a:t>
            </a:r>
            <a:r>
              <a:rPr lang="en-US" altLang="ko-KR" sz="2000" b="1" dirty="0">
                <a:solidFill>
                  <a:schemeClr val="tx1"/>
                </a:solidFill>
              </a:rPr>
              <a:t>: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1. </a:t>
            </a:r>
            <a:r>
              <a:rPr lang="ko-KR" altLang="en-US" sz="1600" dirty="0">
                <a:solidFill>
                  <a:schemeClr val="tx1"/>
                </a:solidFill>
              </a:rPr>
              <a:t>유튜브 </a:t>
            </a:r>
            <a:r>
              <a:rPr lang="ko-KR" altLang="en-US" sz="1600" dirty="0" err="1">
                <a:solidFill>
                  <a:schemeClr val="tx1"/>
                </a:solidFill>
              </a:rPr>
              <a:t>영상들중에서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영화 리뷰 영상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으로 취급되는 영상들을 선정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2.  </a:t>
            </a:r>
            <a:r>
              <a:rPr lang="ko-KR" altLang="en-US" sz="1600" dirty="0">
                <a:solidFill>
                  <a:schemeClr val="tx1"/>
                </a:solidFill>
              </a:rPr>
              <a:t>선정된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영화 리뷰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영상</a:t>
            </a:r>
            <a:r>
              <a:rPr lang="en-US" altLang="ko-KR" sz="1600" b="1" dirty="0">
                <a:solidFill>
                  <a:srgbClr val="FF0000"/>
                </a:solidFill>
              </a:rPr>
              <a:t>’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댓글중에서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‘</a:t>
            </a:r>
            <a:r>
              <a:rPr lang="ko-KR" altLang="en-US" sz="1600" b="1" dirty="0">
                <a:solidFill>
                  <a:srgbClr val="0070C0"/>
                </a:solidFill>
              </a:rPr>
              <a:t>영화 리뷰 댓글</a:t>
            </a:r>
            <a:r>
              <a:rPr lang="en-US" altLang="ko-KR" sz="1600" b="1" dirty="0">
                <a:solidFill>
                  <a:srgbClr val="0070C0"/>
                </a:solidFill>
              </a:rPr>
              <a:t>‘ </a:t>
            </a:r>
            <a:r>
              <a:rPr lang="ko-KR" altLang="en-US" sz="1600" dirty="0">
                <a:solidFill>
                  <a:schemeClr val="tx1"/>
                </a:solidFill>
              </a:rPr>
              <a:t>을 선정해서 사용자에게 보여줌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3.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영화 리뷰 영상</a:t>
            </a:r>
            <a:r>
              <a:rPr lang="en-US" altLang="ko-KR" sz="1600" b="1" dirty="0">
                <a:solidFill>
                  <a:srgbClr val="FF0000"/>
                </a:solidFill>
              </a:rPr>
              <a:t>＇</a:t>
            </a:r>
            <a:r>
              <a:rPr lang="ko-KR" altLang="en-US" sz="1600" dirty="0">
                <a:solidFill>
                  <a:schemeClr val="tx1"/>
                </a:solidFill>
              </a:rPr>
              <a:t>의 댓글 중에서 알고리즘에 기반한 신뢰도를 측정해 </a:t>
            </a:r>
            <a:r>
              <a:rPr lang="en-US" altLang="ko-KR" sz="1600" b="1" dirty="0">
                <a:solidFill>
                  <a:schemeClr val="accent6"/>
                </a:solidFill>
              </a:rPr>
              <a:t>‘</a:t>
            </a:r>
            <a:r>
              <a:rPr lang="ko-KR" altLang="en-US" sz="1600" b="1" dirty="0">
                <a:solidFill>
                  <a:schemeClr val="accent6"/>
                </a:solidFill>
              </a:rPr>
              <a:t>신뢰도가 높은 영화</a:t>
            </a:r>
            <a:r>
              <a:rPr lang="en-US" altLang="ko-KR" sz="1600" b="1" dirty="0">
                <a:solidFill>
                  <a:schemeClr val="accent6"/>
                </a:solidFill>
              </a:rPr>
              <a:t> </a:t>
            </a:r>
            <a:r>
              <a:rPr lang="ko-KR" altLang="en-US" sz="1600" b="1" dirty="0">
                <a:solidFill>
                  <a:schemeClr val="accent6"/>
                </a:solidFill>
              </a:rPr>
              <a:t>리뷰</a:t>
            </a:r>
            <a:r>
              <a:rPr lang="en-US" altLang="ko-KR" sz="1600" b="1" dirty="0">
                <a:solidFill>
                  <a:schemeClr val="accent6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를 선정해서 보여준다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4. </a:t>
            </a:r>
            <a:r>
              <a:rPr lang="ko-KR" altLang="en-US" sz="1600" dirty="0">
                <a:solidFill>
                  <a:schemeClr val="tx1"/>
                </a:solidFill>
              </a:rPr>
              <a:t>텍스트 마이닝을 이용해 댓글의 감정 상태를 파악하여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‘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</a:rPr>
              <a:t>알고리즘에 기반한 평점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＇</a:t>
            </a:r>
            <a:r>
              <a:rPr lang="ko-KR" altLang="en-US" sz="1600" dirty="0">
                <a:solidFill>
                  <a:schemeClr val="tx1"/>
                </a:solidFill>
              </a:rPr>
              <a:t>을 생성해 준다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</a:rPr>
              <a:t>작동 방식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1. </a:t>
            </a:r>
            <a:r>
              <a:rPr lang="ko-KR" altLang="en-US" sz="1600" dirty="0">
                <a:solidFill>
                  <a:schemeClr val="tx1"/>
                </a:solidFill>
              </a:rPr>
              <a:t>사용자가 </a:t>
            </a:r>
            <a:r>
              <a:rPr lang="en-US" altLang="ko-KR" sz="1600" dirty="0">
                <a:solidFill>
                  <a:schemeClr val="tx1"/>
                </a:solidFill>
              </a:rPr>
              <a:t>input</a:t>
            </a:r>
            <a:r>
              <a:rPr lang="ko-KR" altLang="en-US" sz="1600" dirty="0">
                <a:solidFill>
                  <a:schemeClr val="tx1"/>
                </a:solidFill>
              </a:rPr>
              <a:t>으로 영화 이름을 넣으면 </a:t>
            </a:r>
            <a:r>
              <a:rPr lang="en-US" altLang="ko-KR" sz="1600" dirty="0">
                <a:solidFill>
                  <a:schemeClr val="tx1"/>
                </a:solidFill>
              </a:rPr>
              <a:t>output</a:t>
            </a:r>
            <a:r>
              <a:rPr lang="ko-KR" altLang="en-US" sz="1600" dirty="0">
                <a:solidFill>
                  <a:schemeClr val="tx1"/>
                </a:solidFill>
              </a:rPr>
              <a:t>으로 </a:t>
            </a:r>
            <a:r>
              <a:rPr lang="ko-KR" altLang="en-US" sz="1600" b="1" dirty="0">
                <a:solidFill>
                  <a:srgbClr val="EE2F27"/>
                </a:solidFill>
              </a:rPr>
              <a:t>영화 리뷰 영상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rgbClr val="92D050"/>
                </a:solidFill>
              </a:rPr>
              <a:t>신뢰도 높은 리뷰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</a:rPr>
              <a:t>영화의 평점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r>
              <a:rPr lang="en-US" altLang="ko-KR" sz="1600" dirty="0">
                <a:solidFill>
                  <a:schemeClr val="tx1"/>
                </a:solidFill>
              </a:rPr>
              <a:t>return </a:t>
            </a:r>
            <a:r>
              <a:rPr lang="ko-KR" altLang="en-US" sz="1600" dirty="0">
                <a:solidFill>
                  <a:schemeClr val="tx1"/>
                </a:solidFill>
              </a:rPr>
              <a:t>해준다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</a:rPr>
              <a:t>기술사양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Youtube</a:t>
            </a:r>
            <a:r>
              <a:rPr lang="en-US" altLang="ko-KR" sz="1600" dirty="0">
                <a:solidFill>
                  <a:schemeClr val="tx1"/>
                </a:solidFill>
              </a:rPr>
              <a:t> API, Google NLP, Python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프로젝트 사양서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693459" y="1206877"/>
            <a:ext cx="4805082" cy="424698"/>
          </a:xfrm>
        </p:spPr>
        <p:txBody>
          <a:bodyPr/>
          <a:lstStyle/>
          <a:p>
            <a:pPr algn="ctr"/>
            <a:r>
              <a:rPr lang="ko-KR" altLang="en-US" sz="1600" dirty="0"/>
              <a:t>프로젝트 변경사항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A9F949E-C331-4952-966F-027314D25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649" y="1777999"/>
            <a:ext cx="11510692" cy="4375507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제품의 기능</a:t>
            </a:r>
            <a:r>
              <a:rPr lang="en-US" altLang="ko-KR" sz="2000" b="1" dirty="0">
                <a:solidFill>
                  <a:schemeClr val="tx1"/>
                </a:solidFill>
              </a:rPr>
              <a:t>: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1. </a:t>
            </a:r>
            <a:r>
              <a:rPr lang="ko-KR" altLang="en-US" sz="1600" dirty="0">
                <a:solidFill>
                  <a:schemeClr val="tx1"/>
                </a:solidFill>
              </a:rPr>
              <a:t>유튜브 </a:t>
            </a:r>
            <a:r>
              <a:rPr lang="ko-KR" altLang="en-US" sz="1600" dirty="0" err="1">
                <a:solidFill>
                  <a:schemeClr val="tx1"/>
                </a:solidFill>
              </a:rPr>
              <a:t>영상들중에서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영화 리뷰 영상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으로 취급되는 영상들을 선정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2.  </a:t>
            </a:r>
            <a:r>
              <a:rPr lang="ko-KR" altLang="en-US" sz="1600" dirty="0">
                <a:solidFill>
                  <a:schemeClr val="tx1"/>
                </a:solidFill>
              </a:rPr>
              <a:t>선정된 </a:t>
            </a:r>
            <a:r>
              <a:rPr lang="en-US" altLang="ko-KR" sz="1600" b="1" dirty="0">
                <a:solidFill>
                  <a:srgbClr val="FF0000"/>
                </a:solidFill>
              </a:rPr>
              <a:t>‘</a:t>
            </a:r>
            <a:r>
              <a:rPr lang="ko-KR" altLang="en-US" sz="1600" b="1" dirty="0">
                <a:solidFill>
                  <a:srgbClr val="FF0000"/>
                </a:solidFill>
              </a:rPr>
              <a:t>영화 리뷰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영상</a:t>
            </a:r>
            <a:r>
              <a:rPr lang="en-US" altLang="ko-KR" sz="1600" b="1" dirty="0">
                <a:solidFill>
                  <a:srgbClr val="FF0000"/>
                </a:solidFill>
              </a:rPr>
              <a:t>’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댓글중에서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‘</a:t>
            </a:r>
            <a:r>
              <a:rPr lang="ko-KR" altLang="en-US" sz="1600" b="1" dirty="0">
                <a:solidFill>
                  <a:srgbClr val="0070C0"/>
                </a:solidFill>
              </a:rPr>
              <a:t>영화 리뷰 댓글</a:t>
            </a:r>
            <a:r>
              <a:rPr lang="en-US" altLang="ko-KR" sz="1600" b="1" dirty="0">
                <a:solidFill>
                  <a:srgbClr val="0070C0"/>
                </a:solidFill>
              </a:rPr>
              <a:t>‘ </a:t>
            </a:r>
            <a:r>
              <a:rPr lang="ko-KR" altLang="en-US" sz="1600" dirty="0">
                <a:solidFill>
                  <a:schemeClr val="tx1"/>
                </a:solidFill>
              </a:rPr>
              <a:t>을 선정해서 사용자에게 보여줌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ko-KR" sz="1600" strike="sngStrike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ko-KR" sz="1600" b="1" strike="sngStrike" dirty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1600" b="1" strike="sngStrike" dirty="0">
                <a:solidFill>
                  <a:schemeClr val="bg1">
                    <a:lumMod val="65000"/>
                  </a:schemeClr>
                </a:solidFill>
              </a:rPr>
              <a:t>영화 리뷰 영상</a:t>
            </a:r>
            <a:r>
              <a:rPr lang="en-US" altLang="ko-KR" sz="1600" b="1" strike="sngStrike" dirty="0">
                <a:solidFill>
                  <a:schemeClr val="bg1">
                    <a:lumMod val="65000"/>
                  </a:schemeClr>
                </a:solidFill>
              </a:rPr>
              <a:t>＇</a:t>
            </a:r>
            <a:r>
              <a:rPr lang="ko-KR" altLang="en-US" sz="1600" strike="sngStrike" dirty="0">
                <a:solidFill>
                  <a:schemeClr val="bg1">
                    <a:lumMod val="65000"/>
                  </a:schemeClr>
                </a:solidFill>
              </a:rPr>
              <a:t>의 댓글 중에서 알고리즘에 기반한 신뢰도를 측정해 </a:t>
            </a:r>
            <a:r>
              <a:rPr lang="en-US" altLang="ko-KR" sz="1600" b="1" strike="sngStrike" dirty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1600" b="1" strike="sngStrike" dirty="0">
                <a:solidFill>
                  <a:schemeClr val="bg1">
                    <a:lumMod val="65000"/>
                  </a:schemeClr>
                </a:solidFill>
              </a:rPr>
              <a:t>신뢰도가 높은 영화</a:t>
            </a:r>
            <a:r>
              <a:rPr lang="en-US" altLang="ko-KR" sz="1600" b="1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600" b="1" strike="sngStrike" dirty="0">
                <a:solidFill>
                  <a:schemeClr val="bg1">
                    <a:lumMod val="65000"/>
                  </a:schemeClr>
                </a:solidFill>
              </a:rPr>
              <a:t>리뷰</a:t>
            </a:r>
            <a:r>
              <a:rPr lang="en-US" altLang="ko-KR" sz="1600" b="1" strike="sngStrike" dirty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ko-KR" altLang="en-US" sz="1600" strike="sngStrike" dirty="0">
                <a:solidFill>
                  <a:schemeClr val="bg1">
                    <a:lumMod val="65000"/>
                  </a:schemeClr>
                </a:solidFill>
              </a:rPr>
              <a:t>를 선정해서 보여준다</a:t>
            </a:r>
            <a:r>
              <a:rPr lang="en-US" altLang="ko-KR" sz="1600" strike="sngStrike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4. </a:t>
            </a:r>
            <a:r>
              <a:rPr lang="ko-KR" altLang="en-US" sz="1600" dirty="0">
                <a:solidFill>
                  <a:schemeClr val="tx1"/>
                </a:solidFill>
              </a:rPr>
              <a:t>텍스트 마이닝을 이용해 댓글의 감정 상태를 파악하여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‘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</a:rPr>
              <a:t>알고리즘에 기반한 평점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＇</a:t>
            </a:r>
            <a:r>
              <a:rPr lang="ko-KR" altLang="en-US" sz="1600" dirty="0">
                <a:solidFill>
                  <a:schemeClr val="tx1"/>
                </a:solidFill>
              </a:rPr>
              <a:t>을 생성해 준다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</a:rPr>
              <a:t>작동 방식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US" altLang="ko-KR" sz="1600" dirty="0">
                <a:solidFill>
                  <a:schemeClr val="tx1"/>
                </a:solidFill>
              </a:rPr>
              <a:t>	1. </a:t>
            </a:r>
            <a:r>
              <a:rPr lang="ko-KR" altLang="en-US" sz="1600" dirty="0">
                <a:solidFill>
                  <a:schemeClr val="tx1"/>
                </a:solidFill>
              </a:rPr>
              <a:t>사용자가 </a:t>
            </a:r>
            <a:r>
              <a:rPr lang="en-US" altLang="ko-KR" sz="1600" dirty="0">
                <a:solidFill>
                  <a:schemeClr val="tx1"/>
                </a:solidFill>
              </a:rPr>
              <a:t>input</a:t>
            </a:r>
            <a:r>
              <a:rPr lang="ko-KR" altLang="en-US" sz="1600" dirty="0">
                <a:solidFill>
                  <a:schemeClr val="tx1"/>
                </a:solidFill>
              </a:rPr>
              <a:t>으로 영화 이름을 넣으면 </a:t>
            </a:r>
            <a:r>
              <a:rPr lang="en-US" altLang="ko-KR" sz="1600" dirty="0">
                <a:solidFill>
                  <a:schemeClr val="tx1"/>
                </a:solidFill>
              </a:rPr>
              <a:t>output</a:t>
            </a:r>
            <a:r>
              <a:rPr lang="ko-KR" altLang="en-US" sz="1600" dirty="0">
                <a:solidFill>
                  <a:schemeClr val="tx1"/>
                </a:solidFill>
              </a:rPr>
              <a:t>으로 </a:t>
            </a:r>
            <a:r>
              <a:rPr lang="ko-KR" altLang="en-US" sz="1600" b="1" dirty="0">
                <a:solidFill>
                  <a:srgbClr val="EE2F27"/>
                </a:solidFill>
              </a:rPr>
              <a:t>영화 리뷰 영상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b="1" strike="sngStrike" dirty="0">
                <a:solidFill>
                  <a:schemeClr val="bg1">
                    <a:lumMod val="65000"/>
                  </a:schemeClr>
                </a:solidFill>
              </a:rPr>
              <a:t>신뢰도 높은 리뷰</a:t>
            </a:r>
            <a:r>
              <a:rPr lang="en-US" altLang="ko-KR" sz="1600" strike="sngStrike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</a:rPr>
              <a:t>영화의 평점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r>
              <a:rPr lang="en-US" altLang="ko-KR" sz="1600" dirty="0">
                <a:solidFill>
                  <a:schemeClr val="tx1"/>
                </a:solidFill>
              </a:rPr>
              <a:t>return </a:t>
            </a:r>
            <a:r>
              <a:rPr lang="ko-KR" altLang="en-US" sz="1600" dirty="0">
                <a:solidFill>
                  <a:schemeClr val="tx1"/>
                </a:solidFill>
              </a:rPr>
              <a:t>해준다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</a:rPr>
              <a:t>기술사양</a:t>
            </a:r>
            <a:r>
              <a:rPr lang="en-US" altLang="ko-KR" sz="2000" b="1" dirty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</a:rPr>
              <a:t>Youtube </a:t>
            </a:r>
            <a:r>
              <a:rPr lang="en-US" altLang="ko-KR" sz="1600" dirty="0">
                <a:solidFill>
                  <a:schemeClr val="tx1"/>
                </a:solidFill>
              </a:rPr>
              <a:t>API, </a:t>
            </a:r>
            <a:r>
              <a:rPr lang="en-US" altLang="ko-KR" sz="1600" strike="sngStrike" dirty="0">
                <a:solidFill>
                  <a:schemeClr val="bg1">
                    <a:lumMod val="50000"/>
                  </a:schemeClr>
                </a:solidFill>
              </a:rPr>
              <a:t>Google NLP</a:t>
            </a:r>
            <a:r>
              <a:rPr lang="en-US" altLang="ko-KR" sz="1600" strike="sngStrike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600" strike="sngStrike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Python </a:t>
            </a:r>
            <a:r>
              <a:rPr lang="en-US" altLang="ko-KR" sz="1600" b="1">
                <a:solidFill>
                  <a:srgbClr val="FF0000"/>
                </a:solidFill>
              </a:rPr>
              <a:t>+ </a:t>
            </a:r>
            <a:r>
              <a:rPr lang="en-US" altLang="ko-KR" sz="1600" b="1" smtClean="0">
                <a:solidFill>
                  <a:srgbClr val="FF0000"/>
                </a:solidFill>
              </a:rPr>
              <a:t>Tensorflow </a:t>
            </a:r>
            <a:r>
              <a:rPr lang="ko-KR" altLang="en-US" sz="1600" b="1" smtClean="0">
                <a:solidFill>
                  <a:srgbClr val="FF0000"/>
                </a:solidFill>
              </a:rPr>
              <a:t>딥러닝을 </a:t>
            </a:r>
            <a:r>
              <a:rPr lang="ko-KR" altLang="en-US" sz="1600" b="1" dirty="0">
                <a:solidFill>
                  <a:srgbClr val="FF0000"/>
                </a:solidFill>
              </a:rPr>
              <a:t>이용해 직접 영화 리뷰 평점 분석모델 구성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2073F92-ED17-421F-9AA8-5430A94D62DD}"/>
              </a:ext>
            </a:extLst>
          </p:cNvPr>
          <p:cNvSpPr/>
          <p:nvPr/>
        </p:nvSpPr>
        <p:spPr>
          <a:xfrm>
            <a:off x="7391398" y="1702409"/>
            <a:ext cx="4522695" cy="612648"/>
          </a:xfrm>
          <a:prstGeom prst="wedgeRoundRectCallout">
            <a:avLst>
              <a:gd name="adj1" fmla="val -62101"/>
              <a:gd name="adj2" fmla="val 37625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SQLite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</a:rPr>
              <a:t>를 이용해서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영화 영상이라 판단되지 않는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영상들을 직접 선별할 수 있게 해주는 기능 추가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6D632211-6230-421B-B5AF-04E01D85F59A}"/>
              </a:ext>
            </a:extLst>
          </p:cNvPr>
          <p:cNvSpPr/>
          <p:nvPr/>
        </p:nvSpPr>
        <p:spPr>
          <a:xfrm>
            <a:off x="9003966" y="3089664"/>
            <a:ext cx="2703939" cy="612648"/>
          </a:xfrm>
          <a:prstGeom prst="wedgeRoundRectCallout">
            <a:avLst>
              <a:gd name="adj1" fmla="val -54569"/>
              <a:gd name="adj2" fmla="val -45781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신뢰도를 수치화 시킬 수 없어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00A9255A-05D1-42D8-A928-C56309DA7A5F}"/>
              </a:ext>
            </a:extLst>
          </p:cNvPr>
          <p:cNvSpPr/>
          <p:nvPr/>
        </p:nvSpPr>
        <p:spPr>
          <a:xfrm>
            <a:off x="8575746" y="4396238"/>
            <a:ext cx="2737713" cy="612648"/>
          </a:xfrm>
          <a:prstGeom prst="wedgeRoundRectCallout">
            <a:avLst>
              <a:gd name="adj1" fmla="val -54569"/>
              <a:gd name="adj2" fmla="val -45781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신뢰도를 수치화 시킬 수 없어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572C2416-A7D3-4DE0-955A-C0B46AACE70D}"/>
              </a:ext>
            </a:extLst>
          </p:cNvPr>
          <p:cNvSpPr/>
          <p:nvPr/>
        </p:nvSpPr>
        <p:spPr>
          <a:xfrm>
            <a:off x="6518346" y="5490751"/>
            <a:ext cx="5117841" cy="866152"/>
          </a:xfrm>
          <a:prstGeom prst="wedgeRoundRectCallout">
            <a:avLst>
              <a:gd name="adj1" fmla="val -54569"/>
              <a:gd name="adj2" fmla="val -45781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구글 </a:t>
            </a:r>
            <a:r>
              <a:rPr lang="en-US" altLang="ko-KR" sz="1400" dirty="0">
                <a:solidFill>
                  <a:srgbClr val="FF0000"/>
                </a:solidFill>
              </a:rPr>
              <a:t>NLP</a:t>
            </a:r>
            <a:r>
              <a:rPr lang="ko-KR" altLang="en-US" sz="1400" dirty="0">
                <a:solidFill>
                  <a:srgbClr val="FF0000"/>
                </a:solidFill>
              </a:rPr>
              <a:t>의 경우 영화 평점 분석 목적이 아니라 단순 텍스트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감정 상태 분석이기 때문에 더 정확한 평점을 위해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영화 전용 분석 모델을 생성</a:t>
            </a:r>
          </a:p>
        </p:txBody>
      </p:sp>
    </p:spTree>
    <p:extLst>
      <p:ext uri="{BB962C8B-B14F-4D97-AF65-F5344CB8AC3E}">
        <p14:creationId xmlns:p14="http://schemas.microsoft.com/office/powerpoint/2010/main" val="31370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9347E"/>
        </a:solidFill>
        <a:ln w="88900">
          <a:noFill/>
        </a:ln>
        <a:effectLst>
          <a:outerShdw dist="63500" dir="2700000" algn="ctr" rotWithShape="0">
            <a:srgbClr val="EE2F27"/>
          </a:outerShdw>
        </a:effectLst>
      </a:spPr>
      <a:bodyPr rtlCol="0" anchor="ctr"/>
      <a:lstStyle>
        <a:defPPr algn="ctr">
          <a:defRPr>
            <a:solidFill>
              <a:srgbClr val="09347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6000</TotalTime>
  <Words>969</Words>
  <Application>Microsoft Office PowerPoint</Application>
  <PresentationFormat>와이드스크린</PresentationFormat>
  <Paragraphs>263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</vt:lpstr>
      <vt:lpstr>나눔스퀘어 ExtraBold</vt:lpstr>
      <vt:lpstr>맑은 고딕</vt:lpstr>
      <vt:lpstr>Arial</vt:lpstr>
      <vt:lpstr>Office 테마</vt:lpstr>
      <vt:lpstr>텍스트마이닝을 이용한 영화리뷰 탐색</vt:lpstr>
      <vt:lpstr>PowerPoint 프레젠테이션</vt:lpstr>
      <vt:lpstr>개요</vt:lpstr>
      <vt:lpstr>개요</vt:lpstr>
      <vt:lpstr>프로젝트 사양서</vt:lpstr>
      <vt:lpstr>프로젝트 사양서</vt:lpstr>
      <vt:lpstr>프로젝트 사양서</vt:lpstr>
      <vt:lpstr>프로젝트 사양서</vt:lpstr>
      <vt:lpstr>프로젝트 사양서</vt:lpstr>
      <vt:lpstr>프로그램 구조</vt:lpstr>
      <vt:lpstr>프로그램 구조</vt:lpstr>
      <vt:lpstr>프로그램 구조</vt:lpstr>
      <vt:lpstr>프로그램 구조</vt:lpstr>
      <vt:lpstr>프로그램 구조</vt:lpstr>
      <vt:lpstr>딥러닝 모델 생성 과정</vt:lpstr>
      <vt:lpstr>딥러닝 모델 생성 과정</vt:lpstr>
      <vt:lpstr>딥러닝 모델 생성 과정</vt:lpstr>
      <vt:lpstr>딥러닝 모델 생성 과정</vt:lpstr>
      <vt:lpstr>각 기능별 결과 화면</vt:lpstr>
      <vt:lpstr>각 기능별 결과 화면</vt:lpstr>
      <vt:lpstr>각 기능별 결과 화면</vt:lpstr>
      <vt:lpstr>프로그램 시연</vt:lpstr>
      <vt:lpstr>마무리</vt:lpstr>
      <vt:lpstr>마무리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vislab</cp:lastModifiedBy>
  <cp:revision>499</cp:revision>
  <dcterms:created xsi:type="dcterms:W3CDTF">2017-12-10T15:04:34Z</dcterms:created>
  <dcterms:modified xsi:type="dcterms:W3CDTF">2021-07-26T08:32:08Z</dcterms:modified>
</cp:coreProperties>
</file>