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  <p:sldMasterId id="2147483675" r:id="rId2"/>
  </p:sldMasterIdLst>
  <p:notesMasterIdLst>
    <p:notesMasterId r:id="rId13"/>
  </p:notesMasterIdLst>
  <p:sldIdLst>
    <p:sldId id="256" r:id="rId3"/>
    <p:sldId id="257" r:id="rId4"/>
    <p:sldId id="258" r:id="rId5"/>
    <p:sldId id="267" r:id="rId6"/>
    <p:sldId id="259" r:id="rId7"/>
    <p:sldId id="269" r:id="rId8"/>
    <p:sldId id="260" r:id="rId9"/>
    <p:sldId id="262" r:id="rId10"/>
    <p:sldId id="263" r:id="rId11"/>
    <p:sldId id="26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40d8a6980_0_191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1240d8a698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b166f2cfc_0_1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2b166f2cfc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b166f2cfc_0_2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Kuratorinnen und Kuratoren</a:t>
            </a:r>
            <a:endParaRPr/>
          </a:p>
        </p:txBody>
      </p:sp>
      <p:sp>
        <p:nvSpPr>
          <p:cNvPr id="141" name="Google Shape;141;g12b166f2cfc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b166f2cfc_0_1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Entitäten - Schlüsseln -&gt; meisten vom Louvre aber some not: z.B. </a:t>
            </a:r>
            <a:br>
              <a:rPr lang="en"/>
            </a:br>
            <a:r>
              <a:rPr lang="en"/>
              <a:t>Creator - wikidata Id key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creationRole can be empty, but will default to occupation from WIkidata   </a:t>
            </a:r>
            <a:endParaRPr/>
          </a:p>
        </p:txBody>
      </p:sp>
      <p:sp>
        <p:nvSpPr>
          <p:cNvPr id="154" name="Google Shape;154;g12b166f2cfc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eaa84d7ab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Entitäten - Schlüsseln -&gt; meisten vom Louvre aber some not: z.B. </a:t>
            </a:r>
            <a:br>
              <a:rPr lang="en"/>
            </a:br>
            <a:r>
              <a:rPr lang="en"/>
              <a:t>Creator - wikidata Id key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creationRole can be empty, but will default to occupation from WIkidata   </a:t>
            </a:r>
            <a:endParaRPr/>
          </a:p>
        </p:txBody>
      </p:sp>
      <p:sp>
        <p:nvSpPr>
          <p:cNvPr id="161" name="Google Shape;161;g12eaa84d7a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ccc2322a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12ccc2322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b166f2cfc_0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12b166f2cfc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b166f2cfc_0_2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12b166f2cf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+ Text-Bild 1">
  <p:cSld name="Titel + Text-Bild 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>
            <a:spLocks noGrp="1"/>
          </p:cNvSpPr>
          <p:nvPr>
            <p:ph type="pic" idx="2"/>
          </p:nvPr>
        </p:nvSpPr>
        <p:spPr>
          <a:xfrm>
            <a:off x="5470724" y="-1"/>
            <a:ext cx="36732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539750" y="305147"/>
            <a:ext cx="46614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2450125" y="4687099"/>
            <a:ext cx="2751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A5A5A5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539750" y="4687099"/>
            <a:ext cx="17289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1"/>
          </p:nvPr>
        </p:nvSpPr>
        <p:spPr>
          <a:xfrm>
            <a:off x="540000" y="1320164"/>
            <a:ext cx="46491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190909"/>
              </a:lnSpc>
              <a:spcBef>
                <a:spcPts val="55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 rtl="0">
              <a:lnSpc>
                <a:spcPct val="135714"/>
              </a:lnSpc>
              <a:spcBef>
                <a:spcPts val="55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bschlussfolie B">
  <p:cSld name="Abschlussfolie B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/>
          <p:nvPr/>
        </p:nvSpPr>
        <p:spPr>
          <a:xfrm>
            <a:off x="-2" y="0"/>
            <a:ext cx="9144000" cy="257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7"/>
          <p:cNvSpPr txBox="1">
            <a:spLocks noGrp="1"/>
          </p:cNvSpPr>
          <p:nvPr>
            <p:ph type="title"/>
          </p:nvPr>
        </p:nvSpPr>
        <p:spPr>
          <a:xfrm>
            <a:off x="539750" y="1011286"/>
            <a:ext cx="4392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1" name="Google Shape;111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44000" y="3985734"/>
            <a:ext cx="1440000" cy="84220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7"/>
          <p:cNvSpPr txBox="1"/>
          <p:nvPr/>
        </p:nvSpPr>
        <p:spPr>
          <a:xfrm>
            <a:off x="539639" y="4596898"/>
            <a:ext cx="3672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www.htw-berlin.de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bschlussfolie C">
  <p:cSld name="Abschlussfolie C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/>
          <p:nvPr/>
        </p:nvSpPr>
        <p:spPr>
          <a:xfrm>
            <a:off x="-2" y="-1"/>
            <a:ext cx="9144000" cy="51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101" y="1374007"/>
            <a:ext cx="2661794" cy="155678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8"/>
          <p:cNvSpPr txBox="1"/>
          <p:nvPr/>
        </p:nvSpPr>
        <p:spPr>
          <a:xfrm>
            <a:off x="3751914" y="3691292"/>
            <a:ext cx="3672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www.htw-berlin.de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\\vbdrive1.vb.htw-berlin.de\home$\lochner\Eigene Dateien\Desktop\Logos HTW\Q04_HTW_Berlin_Logo_quer_pos_FARBIG_RGB.jp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125120" y="4483800"/>
            <a:ext cx="1531440" cy="3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/>
          <p:nvPr/>
        </p:nvSpPr>
        <p:spPr>
          <a:xfrm>
            <a:off x="278940" y="4622630"/>
            <a:ext cx="2551666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Verdana"/>
                <a:ea typeface="Verdana"/>
                <a:cs typeface="Verdana"/>
                <a:sym typeface="Verdana"/>
              </a:rPr>
              <a:t>02.06.22 </a:t>
            </a:r>
            <a:r>
              <a:rPr lang="en" sz="900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| Gemälde ausgestellt im Louvre</a:t>
            </a:r>
            <a:endParaRPr sz="9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9"/>
          <p:cNvSpPr/>
          <p:nvPr/>
        </p:nvSpPr>
        <p:spPr>
          <a:xfrm>
            <a:off x="278949" y="3996325"/>
            <a:ext cx="56928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Mohamad Almouzaouer, Marie Laporte, Rachael Newbigging, Lana Ulvert 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29"/>
          <p:cNvSpPr/>
          <p:nvPr/>
        </p:nvSpPr>
        <p:spPr>
          <a:xfrm>
            <a:off x="271300" y="3258000"/>
            <a:ext cx="61179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76B900"/>
                </a:solidFill>
                <a:latin typeface="Verdana"/>
                <a:ea typeface="Verdana"/>
                <a:cs typeface="Verdana"/>
                <a:sym typeface="Verdana"/>
              </a:rPr>
              <a:t>Gemälde- und Skulpturensammlungen des Louvres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9"/>
          <p:cNvSpPr/>
          <p:nvPr/>
        </p:nvSpPr>
        <p:spPr>
          <a:xfrm>
            <a:off x="2411640" y="4947840"/>
            <a:ext cx="4639800" cy="1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©yunuene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9"/>
          <p:cNvPicPr preferRelativeResize="0"/>
          <p:nvPr/>
        </p:nvPicPr>
        <p:blipFill rotWithShape="1">
          <a:blip r:embed="rId3">
            <a:alphaModFix/>
          </a:blip>
          <a:srcRect t="4617" b="56122"/>
          <a:stretch/>
        </p:blipFill>
        <p:spPr>
          <a:xfrm>
            <a:off x="0" y="0"/>
            <a:ext cx="9144004" cy="286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/>
        </p:nvSpPr>
        <p:spPr>
          <a:xfrm>
            <a:off x="3751914" y="3691292"/>
            <a:ext cx="3672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www.htw-berlin.de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>
            <a:spLocks noGrp="1"/>
          </p:cNvSpPr>
          <p:nvPr>
            <p:ph type="body" idx="1"/>
          </p:nvPr>
        </p:nvSpPr>
        <p:spPr>
          <a:xfrm>
            <a:off x="540000" y="922250"/>
            <a:ext cx="4649100" cy="3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19100" lvl="0" indent="-285750" algn="l" rtl="0">
              <a:spcBef>
                <a:spcPts val="60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v"/>
            </a:pPr>
            <a:r>
              <a:rPr lang="de-DE" sz="1500" dirty="0"/>
              <a:t>Louvre Datenbank:</a:t>
            </a:r>
          </a:p>
          <a:p>
            <a:pPr marL="133350" lvl="0" indent="0" algn="l" rtl="0">
              <a:spcBef>
                <a:spcPts val="600"/>
              </a:spcBef>
              <a:spcAft>
                <a:spcPts val="0"/>
              </a:spcAft>
              <a:buSzPts val="1500"/>
            </a:pPr>
            <a:endParaRPr lang="de-DE" sz="1500" dirty="0"/>
          </a:p>
          <a:p>
            <a:pPr marL="419100" lvl="0" indent="-285750" algn="l" rtl="0">
              <a:spcBef>
                <a:spcPts val="60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de-DE" sz="1500" dirty="0"/>
              <a:t>Für interne Nutzung (Museumsangestellte)</a:t>
            </a:r>
          </a:p>
          <a:p>
            <a:pPr marL="419100" lvl="0" indent="-285750" algn="l" rtl="0">
              <a:spcBef>
                <a:spcPts val="60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de-DE" sz="1500" dirty="0"/>
              <a:t>Anwendung: z.B.: vereinfachte Organisation einer Ausstellung</a:t>
            </a:r>
          </a:p>
          <a:p>
            <a:pPr marL="133350" lvl="0" indent="0" algn="l" rtl="0">
              <a:spcBef>
                <a:spcPts val="600"/>
              </a:spcBef>
              <a:spcAft>
                <a:spcPts val="0"/>
              </a:spcAft>
              <a:buSzPts val="1500"/>
            </a:pPr>
            <a:endParaRPr lang="de-DE" sz="1500" dirty="0"/>
          </a:p>
          <a:p>
            <a:pPr marL="419100" lvl="0" indent="-285750" algn="l" rtl="0">
              <a:spcBef>
                <a:spcPts val="60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Ø"/>
            </a:pPr>
            <a:r>
              <a:rPr lang="de-DE" sz="1500" dirty="0"/>
              <a:t>Kann nach Merkmalen wie Künstler, Herkunftsort, Epoche, etc. filtern</a:t>
            </a:r>
            <a:endParaRPr sz="1500" dirty="0"/>
          </a:p>
        </p:txBody>
      </p:sp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xfrm>
            <a:off x="809073" y="546657"/>
            <a:ext cx="4661400" cy="32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2000" b="1" dirty="0"/>
              <a:t>Konzept</a:t>
            </a:r>
            <a:endParaRPr sz="2000" b="1" dirty="0"/>
          </a:p>
        </p:txBody>
      </p:sp>
      <p:sp>
        <p:nvSpPr>
          <p:cNvPr id="132" name="Google Shape;132;p30"/>
          <p:cNvSpPr txBox="1">
            <a:spLocks noGrp="1"/>
          </p:cNvSpPr>
          <p:nvPr>
            <p:ph type="ftr" idx="11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M. Almouzaouer, M. Laporte, R. Newbigging, L. Ulvert</a:t>
            </a: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/>
              <a:t>| Sammlungen des Louvres</a:t>
            </a:r>
            <a:endParaRPr sz="800"/>
          </a:p>
        </p:txBody>
      </p:sp>
      <p:sp>
        <p:nvSpPr>
          <p:cNvPr id="133" name="Google Shape;133;p30"/>
          <p:cNvSpPr txBox="1">
            <a:spLocks noGrp="1"/>
          </p:cNvSpPr>
          <p:nvPr>
            <p:ph type="sldNum" idx="12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2</a:t>
            </a:fld>
            <a:endParaRPr sz="600"/>
          </a:p>
        </p:txBody>
      </p:sp>
      <p:sp>
        <p:nvSpPr>
          <p:cNvPr id="134" name="Google Shape;134;p30"/>
          <p:cNvSpPr txBox="1">
            <a:spLocks noGrp="1"/>
          </p:cNvSpPr>
          <p:nvPr>
            <p:ph type="ftr" idx="11"/>
          </p:nvPr>
        </p:nvSpPr>
        <p:spPr>
          <a:xfrm>
            <a:off x="2314975" y="4839500"/>
            <a:ext cx="35595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Gemälde ausgestellt im Louvre</a:t>
            </a:r>
            <a:endParaRPr sz="800" dirty="0"/>
          </a:p>
        </p:txBody>
      </p:sp>
      <p:pic>
        <p:nvPicPr>
          <p:cNvPr id="135" name="Google Shape;135;p30"/>
          <p:cNvPicPr preferRelativeResize="0"/>
          <p:nvPr/>
        </p:nvPicPr>
        <p:blipFill rotWithShape="1">
          <a:blip r:embed="rId3">
            <a:alphaModFix/>
          </a:blip>
          <a:srcRect l="4470" r="4470"/>
          <a:stretch/>
        </p:blipFill>
        <p:spPr>
          <a:xfrm>
            <a:off x="5949900" y="0"/>
            <a:ext cx="31941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30"/>
          <p:cNvGrpSpPr/>
          <p:nvPr/>
        </p:nvGrpSpPr>
        <p:grpSpPr>
          <a:xfrm>
            <a:off x="5470473" y="1053922"/>
            <a:ext cx="3673169" cy="4089600"/>
            <a:chOff x="5470725" y="1053922"/>
            <a:chExt cx="3671700" cy="4089600"/>
          </a:xfrm>
        </p:grpSpPr>
        <p:sp>
          <p:nvSpPr>
            <p:cNvPr id="137" name="Google Shape;137;p30"/>
            <p:cNvSpPr/>
            <p:nvPr/>
          </p:nvSpPr>
          <p:spPr>
            <a:xfrm>
              <a:off x="5470725" y="1053922"/>
              <a:ext cx="3671700" cy="4089600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56000">
                  <a:srgbClr val="000000">
                    <a:alpha val="0"/>
                  </a:srgbClr>
                </a:gs>
                <a:gs pos="100000">
                  <a:srgbClr val="000000">
                    <a:alpha val="77647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064500" y="4587241"/>
              <a:ext cx="720001" cy="221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1"/>
          <p:cNvPicPr preferRelativeResize="0"/>
          <p:nvPr/>
        </p:nvPicPr>
        <p:blipFill rotWithShape="1">
          <a:blip r:embed="rId3">
            <a:alphaModFix/>
          </a:blip>
          <a:srcRect l="10666"/>
          <a:stretch/>
        </p:blipFill>
        <p:spPr>
          <a:xfrm>
            <a:off x="6095175" y="0"/>
            <a:ext cx="30488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1"/>
          <p:cNvSpPr txBox="1">
            <a:spLocks noGrp="1"/>
          </p:cNvSpPr>
          <p:nvPr>
            <p:ph type="title"/>
          </p:nvPr>
        </p:nvSpPr>
        <p:spPr>
          <a:xfrm>
            <a:off x="539750" y="2278143"/>
            <a:ext cx="5141632" cy="32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2000" b="1" dirty="0"/>
              <a:t>Herausforderrungen und Lösungsansätze</a:t>
            </a:r>
            <a:endParaRPr sz="2000" b="1" dirty="0"/>
          </a:p>
        </p:txBody>
      </p:sp>
      <p:sp>
        <p:nvSpPr>
          <p:cNvPr id="146" name="Google Shape;146;p31"/>
          <p:cNvSpPr txBox="1">
            <a:spLocks noGrp="1"/>
          </p:cNvSpPr>
          <p:nvPr>
            <p:ph type="ftr" idx="11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M. Almouzaouer, M. Laporte, R. Newbigging, L. Ulvert</a:t>
            </a:r>
            <a:r>
              <a:rPr lang="en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 dirty="0"/>
              <a:t>| Sammlungen des Louvres</a:t>
            </a:r>
            <a:endParaRPr sz="800" dirty="0"/>
          </a:p>
        </p:txBody>
      </p:sp>
      <p:sp>
        <p:nvSpPr>
          <p:cNvPr id="147" name="Google Shape;147;p31"/>
          <p:cNvSpPr txBox="1">
            <a:spLocks noGrp="1"/>
          </p:cNvSpPr>
          <p:nvPr>
            <p:ph type="sldNum" idx="12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3</a:t>
            </a:fld>
            <a:endParaRPr sz="600"/>
          </a:p>
        </p:txBody>
      </p:sp>
      <p:grpSp>
        <p:nvGrpSpPr>
          <p:cNvPr id="148" name="Google Shape;148;p31"/>
          <p:cNvGrpSpPr/>
          <p:nvPr/>
        </p:nvGrpSpPr>
        <p:grpSpPr>
          <a:xfrm>
            <a:off x="5470473" y="1053922"/>
            <a:ext cx="3673169" cy="4089600"/>
            <a:chOff x="5470725" y="1053922"/>
            <a:chExt cx="3671700" cy="4089600"/>
          </a:xfrm>
        </p:grpSpPr>
        <p:sp>
          <p:nvSpPr>
            <p:cNvPr id="149" name="Google Shape;149;p31"/>
            <p:cNvSpPr/>
            <p:nvPr/>
          </p:nvSpPr>
          <p:spPr>
            <a:xfrm>
              <a:off x="5470725" y="1053922"/>
              <a:ext cx="3671700" cy="4089600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56000">
                  <a:srgbClr val="000000">
                    <a:alpha val="0"/>
                  </a:srgbClr>
                </a:gs>
                <a:gs pos="100000">
                  <a:srgbClr val="000000">
                    <a:alpha val="77647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0" name="Google Shape;150;p3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064500" y="4587241"/>
              <a:ext cx="720001" cy="221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31"/>
          <p:cNvSpPr txBox="1">
            <a:spLocks noGrp="1"/>
          </p:cNvSpPr>
          <p:nvPr>
            <p:ph type="ftr" idx="11"/>
          </p:nvPr>
        </p:nvSpPr>
        <p:spPr>
          <a:xfrm>
            <a:off x="2314975" y="4839500"/>
            <a:ext cx="35595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Skulptur ausgestellt im Louvre</a:t>
            </a:r>
            <a:endParaRPr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428A9B5-1AC9-D50B-9C5B-C3501B4F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66" y="261950"/>
            <a:ext cx="7937728" cy="554575"/>
          </a:xfrm>
        </p:spPr>
        <p:txBody>
          <a:bodyPr/>
          <a:lstStyle/>
          <a:p>
            <a:r>
              <a:rPr lang="de-DE" b="1" dirty="0"/>
              <a:t>Sammlung der Kunstwerke</a:t>
            </a:r>
            <a:r>
              <a:rPr lang="de-DE" dirty="0"/>
              <a:t> </a:t>
            </a:r>
            <a:br>
              <a:rPr lang="de-DE" dirty="0"/>
            </a:br>
            <a:r>
              <a:rPr lang="de-DE" sz="1600" dirty="0"/>
              <a:t>200 Gemälde + Skulpturen, nur im Louvre ausgestellt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A05C94-254A-7A1E-27E8-526F71021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64C0F8D2-48FD-B0CA-32E2-5F9229539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66" y="1181747"/>
            <a:ext cx="6431657" cy="3569402"/>
          </a:xfrm>
          <a:prstGeom prst="rect">
            <a:avLst/>
          </a:prstGeom>
        </p:spPr>
      </p:pic>
      <p:sp>
        <p:nvSpPr>
          <p:cNvPr id="9" name="Google Shape;146;p31">
            <a:extLst>
              <a:ext uri="{FF2B5EF4-FFF2-40B4-BE49-F238E27FC236}">
                <a16:creationId xmlns:a16="http://schemas.microsoft.com/office/drawing/2014/main" id="{4978E9AB-4918-8A41-853D-33DB8BCBF3E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9930" y="4889566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M. Almouzaouer, M. Laporte, R. Newbigging, L. Ulvert</a:t>
            </a:r>
            <a:r>
              <a:rPr lang="en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 dirty="0"/>
              <a:t>| Excel-Sammlung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419243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>
            <a:spLocks noGrp="1"/>
          </p:cNvSpPr>
          <p:nvPr>
            <p:ph type="ftr" idx="11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M. Almouzaouer, M. Laporte, R. Newbigging, L. Ulvert</a:t>
            </a:r>
            <a:r>
              <a:rPr lang="en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 dirty="0"/>
              <a:t>| ER-Diagramm</a:t>
            </a:r>
            <a:endParaRPr sz="800" dirty="0"/>
          </a:p>
        </p:txBody>
      </p:sp>
      <p:sp>
        <p:nvSpPr>
          <p:cNvPr id="157" name="Google Shape;157;p32"/>
          <p:cNvSpPr txBox="1">
            <a:spLocks noGrp="1"/>
          </p:cNvSpPr>
          <p:nvPr>
            <p:ph type="sldNum" idx="12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5</a:t>
            </a:fld>
            <a:endParaRPr sz="600"/>
          </a:p>
        </p:txBody>
      </p:sp>
      <p:pic>
        <p:nvPicPr>
          <p:cNvPr id="158" name="Google Shape;1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652" y="204250"/>
            <a:ext cx="6281424" cy="42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49C6BF8-78F6-F452-C424-4A0BBFD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08" y="3488373"/>
            <a:ext cx="4661400" cy="326243"/>
          </a:xfrm>
        </p:spPr>
        <p:txBody>
          <a:bodyPr/>
          <a:lstStyle/>
          <a:p>
            <a:r>
              <a:rPr lang="de-DE" sz="1600" b="1" dirty="0" err="1"/>
              <a:t>Commands</a:t>
            </a:r>
            <a:r>
              <a:rPr lang="de-DE" sz="1600" b="1" dirty="0"/>
              <a:t> and Output:</a:t>
            </a:r>
            <a:br>
              <a:rPr lang="de-DE" sz="1600" b="1" dirty="0"/>
            </a:br>
            <a:endParaRPr lang="de-DE" sz="1600" b="1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412C6C4-EF93-FB46-E894-6D86C1986CDD}"/>
              </a:ext>
            </a:extLst>
          </p:cNvPr>
          <p:cNvSpPr txBox="1">
            <a:spLocks/>
          </p:cNvSpPr>
          <p:nvPr/>
        </p:nvSpPr>
        <p:spPr>
          <a:xfrm>
            <a:off x="385108" y="650142"/>
            <a:ext cx="4788154" cy="32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b="1" dirty="0"/>
              <a:t>JSON-Import</a:t>
            </a:r>
          </a:p>
        </p:txBody>
      </p:sp>
      <p:sp>
        <p:nvSpPr>
          <p:cNvPr id="8" name="Google Shape;130;p30">
            <a:extLst>
              <a:ext uri="{FF2B5EF4-FFF2-40B4-BE49-F238E27FC236}">
                <a16:creationId xmlns:a16="http://schemas.microsoft.com/office/drawing/2014/main" id="{F947D073-F91A-3B42-C7FA-F7242ED48A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0638" y="1335324"/>
            <a:ext cx="3037167" cy="1382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33350" lvl="0" indent="0" algn="l" rtl="0">
              <a:spcBef>
                <a:spcPts val="600"/>
              </a:spcBef>
              <a:spcAft>
                <a:spcPts val="0"/>
              </a:spcAft>
              <a:buSzPts val="1500"/>
            </a:pPr>
            <a:endParaRPr lang="de-DE" sz="1500" dirty="0"/>
          </a:p>
          <a:p>
            <a:pPr marL="419100" lvl="0" indent="-285750" algn="l" rtl="0">
              <a:spcBef>
                <a:spcPts val="60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de-DE" sz="1500" dirty="0"/>
              <a:t>Vermeidung von „Human Errors“</a:t>
            </a:r>
          </a:p>
          <a:p>
            <a:pPr marL="419100" lvl="0" indent="-285750" algn="l" rtl="0">
              <a:spcBef>
                <a:spcPts val="60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de-DE" sz="1500" dirty="0"/>
              <a:t>Reduziert Handarbeit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70CD4476-0162-6771-4614-8153DC2FC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00" y="313326"/>
            <a:ext cx="5339162" cy="402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5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>
            <a:spLocks noGrp="1"/>
          </p:cNvSpPr>
          <p:nvPr>
            <p:ph type="ftr" idx="11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M. Almouzaouer, M. Laporte, R. Newbigging, L. Ulvert</a:t>
            </a:r>
            <a:r>
              <a:rPr lang="en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 dirty="0"/>
              <a:t>| ER-Diagramm</a:t>
            </a:r>
            <a:endParaRPr sz="800" dirty="0"/>
          </a:p>
        </p:txBody>
      </p:sp>
      <p:sp>
        <p:nvSpPr>
          <p:cNvPr id="164" name="Google Shape;164;p33"/>
          <p:cNvSpPr txBox="1">
            <a:spLocks noGrp="1"/>
          </p:cNvSpPr>
          <p:nvPr>
            <p:ph type="sldNum" idx="12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7</a:t>
            </a:fld>
            <a:endParaRPr sz="600"/>
          </a:p>
        </p:txBody>
      </p:sp>
      <p:pic>
        <p:nvPicPr>
          <p:cNvPr id="165" name="Google Shape;1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652" y="190500"/>
            <a:ext cx="6281424" cy="42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3"/>
          <p:cNvSpPr txBox="1"/>
          <p:nvPr/>
        </p:nvSpPr>
        <p:spPr>
          <a:xfrm>
            <a:off x="6408950" y="1986050"/>
            <a:ext cx="551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3"/>
          <p:cNvSpPr txBox="1"/>
          <p:nvPr/>
        </p:nvSpPr>
        <p:spPr>
          <a:xfrm>
            <a:off x="3442800" y="1438825"/>
            <a:ext cx="5701200" cy="126185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“creator“ -&gt; "creationRole", da wir Entität haben, die “creator” heißt</a:t>
            </a:r>
            <a:endParaRPr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dirty="0">
                <a:solidFill>
                  <a:schemeClr val="dk1"/>
                </a:solidFill>
              </a:rPr>
              <a:t>      (auf wikidata: creator = “occupation”)</a:t>
            </a:r>
            <a:endParaRPr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JSON Dokumentation liefert nicht alle Daten, um Lücken zu füllen: Zugriff auf Datenbank von Wikidata </a:t>
            </a:r>
            <a:endParaRPr dirty="0"/>
          </a:p>
        </p:txBody>
      </p:sp>
      <p:cxnSp>
        <p:nvCxnSpPr>
          <p:cNvPr id="168" name="Google Shape;168;p33"/>
          <p:cNvCxnSpPr>
            <a:endCxn id="167" idx="2"/>
          </p:cNvCxnSpPr>
          <p:nvPr/>
        </p:nvCxnSpPr>
        <p:spPr>
          <a:xfrm flipV="1">
            <a:off x="5526000" y="2700679"/>
            <a:ext cx="767400" cy="61374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body" idx="1"/>
          </p:nvPr>
        </p:nvSpPr>
        <p:spPr>
          <a:xfrm>
            <a:off x="540000" y="900750"/>
            <a:ext cx="4649100" cy="3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sz="1500" dirty="0"/>
              <a:t> </a:t>
            </a:r>
            <a:endParaRPr sz="1500" dirty="0"/>
          </a:p>
        </p:txBody>
      </p:sp>
      <p:sp>
        <p:nvSpPr>
          <p:cNvPr id="181" name="Google Shape;181;p35"/>
          <p:cNvSpPr txBox="1">
            <a:spLocks noGrp="1"/>
          </p:cNvSpPr>
          <p:nvPr>
            <p:ph type="title"/>
          </p:nvPr>
        </p:nvSpPr>
        <p:spPr>
          <a:xfrm>
            <a:off x="539750" y="753946"/>
            <a:ext cx="4661400" cy="2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Wie geht es weiter?</a:t>
            </a:r>
            <a:endParaRPr b="1" dirty="0"/>
          </a:p>
        </p:txBody>
      </p:sp>
      <p:sp>
        <p:nvSpPr>
          <p:cNvPr id="183" name="Google Shape;183;p35"/>
          <p:cNvSpPr txBox="1">
            <a:spLocks noGrp="1"/>
          </p:cNvSpPr>
          <p:nvPr>
            <p:ph type="sldNum" idx="12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8</a:t>
            </a:fld>
            <a:endParaRPr sz="600"/>
          </a:p>
        </p:txBody>
      </p:sp>
      <p:sp>
        <p:nvSpPr>
          <p:cNvPr id="184" name="Google Shape;184;p35"/>
          <p:cNvSpPr txBox="1">
            <a:spLocks noGrp="1"/>
          </p:cNvSpPr>
          <p:nvPr>
            <p:ph type="ftr" idx="11"/>
          </p:nvPr>
        </p:nvSpPr>
        <p:spPr>
          <a:xfrm>
            <a:off x="2314975" y="4839500"/>
            <a:ext cx="35595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solidFill>
                  <a:schemeClr val="bg1">
                    <a:lumMod val="6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Gemälde ausgestellt im Louvre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2" name="Google Shape;182;p35"/>
          <p:cNvSpPr txBox="1">
            <a:spLocks noGrp="1"/>
          </p:cNvSpPr>
          <p:nvPr>
            <p:ph type="ftr" idx="11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M. Almouzaouer, M. Laporte, R. Newbigging, L. Ulvert</a:t>
            </a: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/>
              <a:t>| Sammlungen des Louvres</a:t>
            </a:r>
            <a:endParaRPr sz="800"/>
          </a:p>
        </p:txBody>
      </p:sp>
      <p:pic>
        <p:nvPicPr>
          <p:cNvPr id="185" name="Google Shape;185;p35"/>
          <p:cNvPicPr preferRelativeResize="0"/>
          <p:nvPr/>
        </p:nvPicPr>
        <p:blipFill rotWithShape="1">
          <a:blip r:embed="rId3">
            <a:alphaModFix/>
          </a:blip>
          <a:srcRect l="5728" t="1195" r="5728" b="1632"/>
          <a:stretch/>
        </p:blipFill>
        <p:spPr>
          <a:xfrm>
            <a:off x="5949900" y="0"/>
            <a:ext cx="31941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35"/>
          <p:cNvGrpSpPr/>
          <p:nvPr/>
        </p:nvGrpSpPr>
        <p:grpSpPr>
          <a:xfrm>
            <a:off x="5470473" y="1053922"/>
            <a:ext cx="3673169" cy="4089600"/>
            <a:chOff x="5470725" y="1053922"/>
            <a:chExt cx="3671700" cy="4089600"/>
          </a:xfrm>
        </p:grpSpPr>
        <p:sp>
          <p:nvSpPr>
            <p:cNvPr id="187" name="Google Shape;187;p35"/>
            <p:cNvSpPr/>
            <p:nvPr/>
          </p:nvSpPr>
          <p:spPr>
            <a:xfrm>
              <a:off x="5470725" y="1053922"/>
              <a:ext cx="3671700" cy="4089600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56000">
                  <a:srgbClr val="000000">
                    <a:alpha val="0"/>
                  </a:srgbClr>
                </a:gs>
                <a:gs pos="100000">
                  <a:srgbClr val="000000">
                    <a:alpha val="77647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8" name="Google Shape;188;p3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064500" y="4587241"/>
              <a:ext cx="720001" cy="221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30;p30">
            <a:extLst>
              <a:ext uri="{FF2B5EF4-FFF2-40B4-BE49-F238E27FC236}">
                <a16:creationId xmlns:a16="http://schemas.microsoft.com/office/drawing/2014/main" id="{4A93659B-4A50-A213-B1C3-B70B44E3CE46}"/>
              </a:ext>
            </a:extLst>
          </p:cNvPr>
          <p:cNvSpPr txBox="1">
            <a:spLocks/>
          </p:cNvSpPr>
          <p:nvPr/>
        </p:nvSpPr>
        <p:spPr>
          <a:xfrm>
            <a:off x="540000" y="922250"/>
            <a:ext cx="4649100" cy="3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90909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5714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9100" indent="-285750">
              <a:spcBef>
                <a:spcPts val="600"/>
              </a:spcBef>
              <a:buSzPts val="1500"/>
              <a:buFont typeface="Wingdings" panose="05000000000000000000" pitchFamily="2" charset="2"/>
              <a:buChar char="Ø"/>
            </a:pPr>
            <a:r>
              <a:rPr lang="de-DE" sz="1500" dirty="0"/>
              <a:t>Hiermit Sammlung aller grundlegenden Daten abgeschlossen</a:t>
            </a:r>
          </a:p>
          <a:p>
            <a:pPr marL="419100" indent="-285750">
              <a:spcBef>
                <a:spcPts val="600"/>
              </a:spcBef>
              <a:buSzPts val="1500"/>
              <a:buFont typeface="Wingdings" panose="05000000000000000000" pitchFamily="2" charset="2"/>
              <a:buChar char="Ø"/>
            </a:pPr>
            <a:r>
              <a:rPr lang="de-DE" sz="1500" dirty="0"/>
              <a:t>Beginnen mit Codierung der Datenbank, Implementierung der Daten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250"/>
            <a:ext cx="9144000" cy="2574000"/>
          </a:xfrm>
          <a:prstGeom prst="rect">
            <a:avLst/>
          </a:prstGeom>
          <a:solidFill>
            <a:schemeClr val="accent1">
              <a:alpha val="60780"/>
            </a:schemeClr>
          </a:solidFill>
          <a:ln>
            <a:noFill/>
          </a:ln>
        </p:spPr>
      </p:pic>
      <p:sp>
        <p:nvSpPr>
          <p:cNvPr id="194" name="Google Shape;194;p36"/>
          <p:cNvSpPr/>
          <p:nvPr/>
        </p:nvSpPr>
        <p:spPr>
          <a:xfrm>
            <a:off x="0" y="-2250"/>
            <a:ext cx="9144000" cy="2574000"/>
          </a:xfrm>
          <a:prstGeom prst="rect">
            <a:avLst/>
          </a:prstGeom>
          <a:solidFill>
            <a:schemeClr val="accent1">
              <a:alpha val="6078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>
            <a:off x="539750" y="1011286"/>
            <a:ext cx="439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"/>
              <a:t>Vielen Dank.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6B900"/>
      </a:dk2>
      <a:lt2>
        <a:srgbClr val="FFFFFF"/>
      </a:lt2>
      <a:accent1>
        <a:srgbClr val="76B900"/>
      </a:accent1>
      <a:accent2>
        <a:srgbClr val="AFAFAF"/>
      </a:accent2>
      <a:accent3>
        <a:srgbClr val="0082D1"/>
      </a:accent3>
      <a:accent4>
        <a:srgbClr val="FF5F00"/>
      </a:accent4>
      <a:accent5>
        <a:srgbClr val="000000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Bildschirmpräsentation (16:9)</PresentationFormat>
  <Paragraphs>47</Paragraphs>
  <Slides>10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Verdana</vt:lpstr>
      <vt:lpstr>Wingdings</vt:lpstr>
      <vt:lpstr>Simple Light</vt:lpstr>
      <vt:lpstr>Office Theme</vt:lpstr>
      <vt:lpstr>PowerPoint-Präsentation</vt:lpstr>
      <vt:lpstr>Konzept</vt:lpstr>
      <vt:lpstr>Herausforderrungen und Lösungsansätze</vt:lpstr>
      <vt:lpstr>Sammlung der Kunstwerke  200 Gemälde + Skulpturen, nur im Louvre ausgestellt</vt:lpstr>
      <vt:lpstr>PowerPoint-Präsentation</vt:lpstr>
      <vt:lpstr>Commands and Output: </vt:lpstr>
      <vt:lpstr>PowerPoint-Präsentation</vt:lpstr>
      <vt:lpstr>Wie geht es weiter?</vt:lpstr>
      <vt:lpstr>Vielen Dank.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Lana Ulvert</cp:lastModifiedBy>
  <cp:revision>8</cp:revision>
  <dcterms:modified xsi:type="dcterms:W3CDTF">2022-06-01T19:11:21Z</dcterms:modified>
</cp:coreProperties>
</file>