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0d8a6980_0_19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240d8a6980_0_19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b166f2cfc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2b166f2cfc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b166f2cfc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2b166f2cfc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ccc2322a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2ccc2322a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b166f2cfc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2b166f2cfc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b166f2cfc_0_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2b166f2cfc_0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b166f2cfc_0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2b166f2cfc_0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+ Text-Bild 1">
  <p:cSld name="Titel + Text-Bild 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/>
          <p:nvPr>
            <p:ph idx="2" type="pic"/>
          </p:nvPr>
        </p:nvSpPr>
        <p:spPr>
          <a:xfrm>
            <a:off x="5470724" y="-1"/>
            <a:ext cx="36732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4" name="Google Shape;104;p26"/>
          <p:cNvSpPr txBox="1"/>
          <p:nvPr>
            <p:ph type="title"/>
          </p:nvPr>
        </p:nvSpPr>
        <p:spPr>
          <a:xfrm>
            <a:off x="539750" y="305147"/>
            <a:ext cx="46614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1" type="ftr"/>
          </p:nvPr>
        </p:nvSpPr>
        <p:spPr>
          <a:xfrm>
            <a:off x="2450125" y="4687099"/>
            <a:ext cx="2751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rgbClr val="A5A5A5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539750" y="4687099"/>
            <a:ext cx="17289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540000" y="1320164"/>
            <a:ext cx="46491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90909"/>
              </a:lnSpc>
              <a:spcBef>
                <a:spcPts val="55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35714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lussfolie B" showMasterSp="0">
  <p:cSld name="Abschlussfolie B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/>
          <p:nvPr/>
        </p:nvSpPr>
        <p:spPr>
          <a:xfrm>
            <a:off x="-2" y="0"/>
            <a:ext cx="9144000" cy="257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 txBox="1"/>
          <p:nvPr>
            <p:ph type="title"/>
          </p:nvPr>
        </p:nvSpPr>
        <p:spPr>
          <a:xfrm>
            <a:off x="539750" y="1011286"/>
            <a:ext cx="43920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1" name="Google Shape;11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4000" y="3985734"/>
            <a:ext cx="1440000" cy="84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/>
        </p:nvSpPr>
        <p:spPr>
          <a:xfrm>
            <a:off x="539639" y="4596898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lussfolie C" showMasterSp="0">
  <p:cSld name="Abschlussfolie C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-2" y="-1"/>
            <a:ext cx="9144000" cy="51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101" y="1374007"/>
            <a:ext cx="2661794" cy="1556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8"/>
          <p:cNvSpPr txBox="1"/>
          <p:nvPr/>
        </p:nvSpPr>
        <p:spPr>
          <a:xfrm>
            <a:off x="3751914" y="3691292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vbdrive1.vb.htw-berlin.de\home$\lochner\Eigene Dateien\Desktop\Logos HTW\Q04_HTW_Berlin_Logo_quer_pos_FARBIG_RGB.jpg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25120" y="4483800"/>
            <a:ext cx="1531440" cy="3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/>
          <p:nvPr/>
        </p:nvSpPr>
        <p:spPr>
          <a:xfrm>
            <a:off x="278940" y="4622630"/>
            <a:ext cx="2132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02.06.22 </a:t>
            </a:r>
            <a:r>
              <a:rPr lang="en" sz="900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| Foto von das Louvre</a:t>
            </a:r>
            <a:endParaRPr b="0" i="0" sz="9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9"/>
          <p:cNvSpPr/>
          <p:nvPr/>
        </p:nvSpPr>
        <p:spPr>
          <a:xfrm>
            <a:off x="278949" y="3996325"/>
            <a:ext cx="56928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Mohamad Almouzaouer, Marie Laporte, Rachael Newbigging, Lana Ulvert 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29"/>
          <p:cNvSpPr/>
          <p:nvPr/>
        </p:nvSpPr>
        <p:spPr>
          <a:xfrm>
            <a:off x="271300" y="3258000"/>
            <a:ext cx="6117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76B900"/>
                </a:solidFill>
                <a:latin typeface="Verdana"/>
                <a:ea typeface="Verdana"/>
                <a:cs typeface="Verdana"/>
                <a:sym typeface="Verdana"/>
              </a:rPr>
              <a:t>Gemälde- und Skulpturensammlungen im Louvre ausgestellt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9"/>
          <p:cNvSpPr/>
          <p:nvPr/>
        </p:nvSpPr>
        <p:spPr>
          <a:xfrm>
            <a:off x="2411640" y="4947840"/>
            <a:ext cx="46398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©yunuene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9"/>
          <p:cNvPicPr preferRelativeResize="0"/>
          <p:nvPr/>
        </p:nvPicPr>
        <p:blipFill rotWithShape="1">
          <a:blip r:embed="rId3">
            <a:alphaModFix/>
          </a:blip>
          <a:srcRect b="56122" l="0" r="0" t="4617"/>
          <a:stretch/>
        </p:blipFill>
        <p:spPr>
          <a:xfrm>
            <a:off x="0" y="0"/>
            <a:ext cx="9144004" cy="28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540000" y="922250"/>
            <a:ext cx="4649100" cy="3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Auswahl aus der Sammlung des Louvre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Konzentriert auf Gemälde und </a:t>
            </a:r>
            <a:r>
              <a:rPr lang="en" sz="1500"/>
              <a:t>Skulpturen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Vielfalt der Herkunftsorte, </a:t>
            </a:r>
            <a:r>
              <a:rPr lang="en" sz="1500"/>
              <a:t>Schöpfer</a:t>
            </a:r>
            <a:r>
              <a:rPr lang="en" sz="1500"/>
              <a:t>, Epochen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Nur </a:t>
            </a:r>
            <a:r>
              <a:rPr lang="en" sz="1500">
                <a:solidFill>
                  <a:schemeClr val="dk1"/>
                </a:solidFill>
              </a:rPr>
              <a:t>Kunstwerke, die im Louvre ausgestellt sind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Adressen für andere Museen sind anders formatiert</a:t>
            </a:r>
            <a:endParaRPr sz="1500"/>
          </a:p>
        </p:txBody>
      </p:sp>
      <p:sp>
        <p:nvSpPr>
          <p:cNvPr id="131" name="Google Shape;131;p30"/>
          <p:cNvSpPr txBox="1"/>
          <p:nvPr>
            <p:ph type="title"/>
          </p:nvPr>
        </p:nvSpPr>
        <p:spPr>
          <a:xfrm>
            <a:off x="539750" y="305147"/>
            <a:ext cx="4661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/>
              <a:t>Konzept</a:t>
            </a:r>
            <a:endParaRPr b="1"/>
          </a:p>
        </p:txBody>
      </p:sp>
      <p:sp>
        <p:nvSpPr>
          <p:cNvPr id="132" name="Google Shape;132;p30"/>
          <p:cNvSpPr txBox="1"/>
          <p:nvPr>
            <p:ph idx="11" type="ftr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‹#›</a:t>
            </a:fld>
            <a:endParaRPr sz="600"/>
          </a:p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Foto von das Louvre</a:t>
            </a:r>
            <a:endParaRPr sz="800"/>
          </a:p>
        </p:txBody>
      </p:sp>
      <p:pic>
        <p:nvPicPr>
          <p:cNvPr id="135" name="Google Shape;135;p30"/>
          <p:cNvPicPr preferRelativeResize="0"/>
          <p:nvPr/>
        </p:nvPicPr>
        <p:blipFill rotWithShape="1">
          <a:blip r:embed="rId3">
            <a:alphaModFix/>
          </a:blip>
          <a:srcRect b="0" l="4470" r="4470" t="0"/>
          <a:stretch/>
        </p:blipFill>
        <p:spPr>
          <a:xfrm>
            <a:off x="5949900" y="0"/>
            <a:ext cx="31941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30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37" name="Google Shape;137;p30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 b="0" l="10666" r="0" t="0"/>
          <a:stretch/>
        </p:blipFill>
        <p:spPr>
          <a:xfrm>
            <a:off x="6095175" y="0"/>
            <a:ext cx="30488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545900" y="911500"/>
            <a:ext cx="4649100" cy="32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Organisieren Ausstellungen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Suchen nach Gemeinsamkeiten</a:t>
            </a:r>
            <a:endParaRPr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>
                <a:solidFill>
                  <a:schemeClr val="dk1"/>
                </a:solidFill>
              </a:rPr>
              <a:t>z.B. Thema, Epoche, Herkunftsort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Suchen nach Standort des Kunstwerke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Um einen Ausstellungsort zu wählen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31"/>
          <p:cNvSpPr txBox="1"/>
          <p:nvPr>
            <p:ph type="title"/>
          </p:nvPr>
        </p:nvSpPr>
        <p:spPr>
          <a:xfrm>
            <a:off x="539750" y="305147"/>
            <a:ext cx="4661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/>
              <a:t>Anwendungsfälle</a:t>
            </a:r>
            <a:endParaRPr b="1"/>
          </a:p>
        </p:txBody>
      </p:sp>
      <p:sp>
        <p:nvSpPr>
          <p:cNvPr id="146" name="Google Shape;146;p31"/>
          <p:cNvSpPr txBox="1"/>
          <p:nvPr>
            <p:ph idx="11" type="ftr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‹#›</a:t>
            </a:fld>
            <a:endParaRPr sz="600"/>
          </a:p>
        </p:txBody>
      </p:sp>
      <p:grpSp>
        <p:nvGrpSpPr>
          <p:cNvPr id="148" name="Google Shape;148;p31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49" name="Google Shape;149;p31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31"/>
          <p:cNvSpPr txBox="1"/>
          <p:nvPr>
            <p:ph idx="11" type="ftr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Foto von das Louvre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540000" y="900750"/>
            <a:ext cx="46491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Orientieren sich an der Datenbank des Louvre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Vereinfachen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Importieren die Daten ausgewählter Kunstwerke im JSON Format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Vom Louvre veröffentlicht wurden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539750" y="305147"/>
            <a:ext cx="4661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Implementierung</a:t>
            </a:r>
            <a:endParaRPr b="1"/>
          </a:p>
        </p:txBody>
      </p:sp>
      <p:sp>
        <p:nvSpPr>
          <p:cNvPr id="158" name="Google Shape;158;p32"/>
          <p:cNvSpPr txBox="1"/>
          <p:nvPr>
            <p:ph idx="11" type="ftr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‹#›</a:t>
            </a:fld>
            <a:endParaRPr sz="600"/>
          </a:p>
        </p:txBody>
      </p:sp>
      <p:sp>
        <p:nvSpPr>
          <p:cNvPr id="160" name="Google Shape;160;p32"/>
          <p:cNvSpPr txBox="1"/>
          <p:nvPr>
            <p:ph idx="11" type="ftr"/>
          </p:nvPr>
        </p:nvSpPr>
        <p:spPr>
          <a:xfrm>
            <a:off x="2314975" y="4839500"/>
            <a:ext cx="3559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Foto von das Louvre</a:t>
            </a:r>
            <a:endParaRPr sz="800"/>
          </a:p>
        </p:txBody>
      </p:sp>
      <p:pic>
        <p:nvPicPr>
          <p:cNvPr id="161" name="Google Shape;161;p32"/>
          <p:cNvPicPr preferRelativeResize="0"/>
          <p:nvPr/>
        </p:nvPicPr>
        <p:blipFill rotWithShape="1">
          <a:blip r:embed="rId3">
            <a:alphaModFix/>
          </a:blip>
          <a:srcRect b="1632" l="5728" r="5728" t="1195"/>
          <a:stretch/>
        </p:blipFill>
        <p:spPr>
          <a:xfrm>
            <a:off x="5949900" y="0"/>
            <a:ext cx="31941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32"/>
          <p:cNvGrpSpPr/>
          <p:nvPr/>
        </p:nvGrpSpPr>
        <p:grpSpPr>
          <a:xfrm>
            <a:off x="5470473" y="1053922"/>
            <a:ext cx="3673169" cy="4089600"/>
            <a:chOff x="5470725" y="1053922"/>
            <a:chExt cx="3671700" cy="4089600"/>
          </a:xfrm>
        </p:grpSpPr>
        <p:sp>
          <p:nvSpPr>
            <p:cNvPr id="163" name="Google Shape;163;p32"/>
            <p:cNvSpPr/>
            <p:nvPr/>
          </p:nvSpPr>
          <p:spPr>
            <a:xfrm>
              <a:off x="5470725" y="1053922"/>
              <a:ext cx="3671700" cy="4089600"/>
            </a:xfrm>
            <a:prstGeom prst="rect">
              <a:avLst/>
            </a:prstGeom>
            <a:gradFill>
              <a:gsLst>
                <a:gs pos="0">
                  <a:srgbClr val="000000">
                    <a:alpha val="0"/>
                  </a:srgbClr>
                </a:gs>
                <a:gs pos="56000">
                  <a:srgbClr val="000000">
                    <a:alpha val="0"/>
                  </a:srgbClr>
                </a:gs>
                <a:gs pos="100000">
                  <a:srgbClr val="000000">
                    <a:alpha val="7764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4" name="Google Shape;164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64500" y="4587241"/>
              <a:ext cx="720001" cy="22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539750" y="305147"/>
            <a:ext cx="4661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"/>
              <a:t>Entitäten und Beziehungen</a:t>
            </a:r>
            <a:endParaRPr b="1"/>
          </a:p>
        </p:txBody>
      </p:sp>
      <p:sp>
        <p:nvSpPr>
          <p:cNvPr id="170" name="Google Shape;170;p33"/>
          <p:cNvSpPr txBox="1"/>
          <p:nvPr>
            <p:ph idx="11" type="ftr"/>
          </p:nvPr>
        </p:nvSpPr>
        <p:spPr>
          <a:xfrm>
            <a:off x="2162575" y="4687100"/>
            <a:ext cx="391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M. Almouzaouer, M. Laporte, R. Newbigging, L. Ulvert</a:t>
            </a:r>
            <a:r>
              <a:rPr lang="en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800"/>
              <a:t>| Sammlungen des Louvres</a:t>
            </a:r>
            <a:endParaRPr sz="800"/>
          </a:p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539750" y="4687099"/>
            <a:ext cx="172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‹#›</a:t>
            </a:fld>
            <a:endParaRPr sz="600"/>
          </a:p>
        </p:txBody>
      </p:sp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188" y="671772"/>
            <a:ext cx="6416477" cy="3799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250"/>
            <a:ext cx="9144000" cy="2574000"/>
          </a:xfrm>
          <a:prstGeom prst="rect">
            <a:avLst/>
          </a:prstGeom>
          <a:solidFill>
            <a:schemeClr val="accent1">
              <a:alpha val="60780"/>
            </a:schemeClr>
          </a:solidFill>
          <a:ln>
            <a:noFill/>
          </a:ln>
        </p:spPr>
      </p:pic>
      <p:sp>
        <p:nvSpPr>
          <p:cNvPr id="178" name="Google Shape;178;p34"/>
          <p:cNvSpPr/>
          <p:nvPr/>
        </p:nvSpPr>
        <p:spPr>
          <a:xfrm>
            <a:off x="0" y="-2250"/>
            <a:ext cx="9144000" cy="2574000"/>
          </a:xfrm>
          <a:prstGeom prst="rect">
            <a:avLst/>
          </a:prstGeom>
          <a:solidFill>
            <a:schemeClr val="accent1">
              <a:alpha val="6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4"/>
          <p:cNvSpPr txBox="1"/>
          <p:nvPr>
            <p:ph type="title"/>
          </p:nvPr>
        </p:nvSpPr>
        <p:spPr>
          <a:xfrm>
            <a:off x="539750" y="1011286"/>
            <a:ext cx="4392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"/>
              <a:t>Vielen Dank.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/>
        </p:nvSpPr>
        <p:spPr>
          <a:xfrm>
            <a:off x="3751914" y="3691292"/>
            <a:ext cx="367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www.htw-berlin.de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76B900"/>
      </a:dk2>
      <a:lt2>
        <a:srgbClr val="FFFFFF"/>
      </a:lt2>
      <a:accent1>
        <a:srgbClr val="76B900"/>
      </a:accent1>
      <a:accent2>
        <a:srgbClr val="AFAFAF"/>
      </a:accent2>
      <a:accent3>
        <a:srgbClr val="0082D1"/>
      </a:accent3>
      <a:accent4>
        <a:srgbClr val="FF5F00"/>
      </a:accent4>
      <a:accent5>
        <a:srgbClr val="000000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