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7" r:id="rId4"/>
    <p:sldId id="268" r:id="rId5"/>
    <p:sldId id="269"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D724BF-2D78-4339-E2EF-CB0AAE279F41}" v="192" dt="2021-11-24T15:35:54.965"/>
    <p1510:client id="{1898D3BE-D0BD-73B4-2181-6188FCA9FC62}" v="228" dt="2021-11-24T17:00:18.688"/>
    <p1510:client id="{2E8BC098-E9DC-FA16-3597-F5195031FDF3}" v="43" dt="2021-11-21T02:55:31.449"/>
    <p1510:client id="{4B5B7401-B4E0-4415-A0DC-A40093C1D374}" v="391" dt="2021-10-21T00:14:13.557"/>
    <p1510:client id="{538BE0CB-DBBB-AFEC-9648-26AED7C568F1}" v="51" dt="2021-11-21T08:02:38.754"/>
    <p1510:client id="{5B96E2A2-DB46-A25C-95B4-4231C2AEAA1B}" v="19" dt="2021-11-21T08:29:33.893"/>
    <p1510:client id="{5C31DD1A-0DF1-FDEB-FD3A-E1E50F220081}" v="85" dt="2021-11-14T15:16:27.294"/>
    <p1510:client id="{654AAA28-1201-4D02-96A0-C24FA36EE3DF}" v="140" dt="2021-11-21T07:55:26.965"/>
    <p1510:client id="{74524C6A-E34D-AB6E-5E2A-6EAEBFB387AE}" v="29" dt="2021-11-15T12:08:37.105"/>
    <p1510:client id="{840E6483-3087-6F3C-B616-7AFCEB67A3DC}" v="517" dt="2021-11-10T15:06:40.137"/>
    <p1510:client id="{97D947E9-56FF-4DF6-AD13-713BF64F8722}" v="585" dt="2021-11-20T21:37:28.872"/>
    <p1510:client id="{98C99F69-E9F1-470F-8853-BF5390232755}" v="156" dt="2021-11-20T15:31:29.680"/>
    <p1510:client id="{B9BB1374-54B7-4B91-8501-D91BC513A0EF}" v="379" dt="2021-11-15T11:59:37.759"/>
    <p1510:client id="{BF4E2822-CB56-A6BE-B8B7-3FDF2B82B03B}" v="819" dt="2021-11-11T20:50:23.294"/>
    <p1510:client id="{CCDCB1F2-9221-184B-675C-6BB1EDC66D2C}" v="155" dt="2021-11-24T16:02:00.066"/>
    <p1510:client id="{D4B1B521-1136-4890-814D-2BA99C1767D7}" v="10" dt="2021-11-24T17:01:11.3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75447"/>
            <a:ext cx="9144000" cy="2387600"/>
          </a:xfrm>
        </p:spPr>
        <p:txBody>
          <a:bodyPr>
            <a:normAutofit/>
          </a:bodyPr>
          <a:lstStyle/>
          <a:p>
            <a:r>
              <a:rPr lang="en-GB" sz="4400" dirty="0">
                <a:latin typeface="Calibri"/>
                <a:cs typeface="Calibri Light"/>
              </a:rPr>
              <a:t>How Computers Work -</a:t>
            </a:r>
            <a:br>
              <a:rPr lang="en-GB" sz="4400">
                <a:latin typeface="Calibri"/>
                <a:cs typeface="Calibri Light"/>
              </a:rPr>
            </a:br>
            <a:r>
              <a:rPr lang="en-GB" sz="4400" dirty="0">
                <a:latin typeface="Calibri"/>
                <a:cs typeface="Calibri Light"/>
              </a:rPr>
              <a:t>Group 6 Practice Presentation</a:t>
            </a:r>
          </a:p>
        </p:txBody>
      </p:sp>
      <p:sp>
        <p:nvSpPr>
          <p:cNvPr id="3" name="Subtitle 2"/>
          <p:cNvSpPr>
            <a:spLocks noGrp="1"/>
          </p:cNvSpPr>
          <p:nvPr>
            <p:ph type="subTitle" idx="1"/>
          </p:nvPr>
        </p:nvSpPr>
        <p:spPr>
          <a:xfrm>
            <a:off x="0" y="2667508"/>
            <a:ext cx="12192000" cy="4301196"/>
          </a:xfrm>
        </p:spPr>
        <p:txBody>
          <a:bodyPr vert="horz" lIns="91440" tIns="45720" rIns="91440" bIns="45720" rtlCol="0" anchor="t">
            <a:normAutofit/>
          </a:bodyPr>
          <a:lstStyle/>
          <a:p>
            <a:r>
              <a:rPr lang="en-GB" sz="1800" dirty="0">
                <a:latin typeface="Calibri Light"/>
                <a:cs typeface="Calibri"/>
              </a:rPr>
              <a:t>A</a:t>
            </a:r>
            <a:r>
              <a:rPr lang="en-GB" sz="2000" dirty="0">
                <a:latin typeface="Calibri Light"/>
                <a:cs typeface="Calibri"/>
              </a:rPr>
              <a:t>s per the given criteria, our group plans to design and present a useable application that combines different concepts within and aspects of general computer science. For this purpose, we have devised an initial idea for said app and its basic functions. </a:t>
            </a:r>
          </a:p>
          <a:p>
            <a:r>
              <a:rPr lang="en-GB" sz="2000" dirty="0">
                <a:latin typeface="Calibri Light"/>
                <a:cs typeface="Calibri"/>
              </a:rPr>
              <a:t>We have visualised a social media/chatroom-style app named </a:t>
            </a:r>
            <a:r>
              <a:rPr lang="en-GB" sz="2000" b="1" dirty="0">
                <a:latin typeface="Calibri Light"/>
                <a:cs typeface="Calibri"/>
              </a:rPr>
              <a:t>"Note" </a:t>
            </a:r>
            <a:r>
              <a:rPr lang="en-GB" sz="2000" dirty="0">
                <a:latin typeface="Calibri Light"/>
                <a:cs typeface="Calibri"/>
              </a:rPr>
              <a:t>with a musical theme &amp; focus. Ideally, users will have access to an in-built MP3/4 converter, supporting the APIs of other apps that boast music like YouTube and Spotify. Users will also have the option to socialise in public or private chatrooms and discuss music among any other topics with other users. They could also be given the option to share other information like profile info, song/video links and other related content via means innate to the app itself. </a:t>
            </a:r>
            <a:br>
              <a:rPr lang="en-GB" sz="2000">
                <a:latin typeface="Calibri Light"/>
                <a:cs typeface="Calibri"/>
              </a:rPr>
            </a:br>
            <a:r>
              <a:rPr lang="en-GB" sz="2000" dirty="0">
                <a:latin typeface="Calibri Light"/>
                <a:cs typeface="Calibri"/>
              </a:rPr>
              <a:t>From here, our ideas for the app's computerised design will be explained in further detail, entailing security, networking, connections and the like.</a:t>
            </a:r>
          </a:p>
          <a:p>
            <a:r>
              <a:rPr lang="en-AU" sz="2000" dirty="0">
                <a:latin typeface="Calibri Light"/>
                <a:cs typeface="Calibri"/>
              </a:rPr>
              <a:t>Our application will include many layers from file conversion to social interaction. It will have a messaging service, similarly to Discord, where users can send and receive music. Many chat rooms will be available and said chat rooms will run on the server side.</a:t>
            </a:r>
            <a:endParaRPr lang="en-GB" sz="2000" dirty="0">
              <a:latin typeface="Calibri Light"/>
              <a:ea typeface="+mn-lt"/>
              <a:cs typeface="+mn-lt"/>
            </a:endParaRPr>
          </a:p>
          <a:p>
            <a:endParaRPr lang="en-GB" sz="1800">
              <a:cs typeface="Calibri"/>
            </a:endParaRPr>
          </a:p>
        </p:txBody>
      </p:sp>
      <p:sp>
        <p:nvSpPr>
          <p:cNvPr id="4" name="TextBox 3">
            <a:extLst>
              <a:ext uri="{FF2B5EF4-FFF2-40B4-BE49-F238E27FC236}">
                <a16:creationId xmlns:a16="http://schemas.microsoft.com/office/drawing/2014/main" id="{051F9AFE-560F-41AB-A24C-5A2E39DB2DEE}"/>
              </a:ext>
            </a:extLst>
          </p:cNvPr>
          <p:cNvSpPr txBox="1"/>
          <p:nvPr/>
        </p:nvSpPr>
        <p:spPr>
          <a:xfrm>
            <a:off x="3358552" y="1719533"/>
            <a:ext cx="535987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Group 6 composed of Zidane Reid, Dmitrii </a:t>
            </a:r>
            <a:r>
              <a:rPr lang="en-US" dirty="0" err="1">
                <a:cs typeface="Calibri"/>
              </a:rPr>
              <a:t>Sizikov</a:t>
            </a:r>
            <a:r>
              <a:rPr lang="en-US" dirty="0">
                <a:cs typeface="Calibri"/>
              </a:rPr>
              <a:t>, Serhan Muslu, Maisha Begum and Mohamed Abdalla</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8312CF-8965-4BB7-96EF-3E785DD2BAEA}"/>
              </a:ext>
            </a:extLst>
          </p:cNvPr>
          <p:cNvSpPr>
            <a:spLocks noGrp="1"/>
          </p:cNvSpPr>
          <p:nvPr/>
        </p:nvSpPr>
        <p:spPr>
          <a:xfrm>
            <a:off x="1524000" y="-6139"/>
            <a:ext cx="9144000" cy="108803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5400">
                <a:latin typeface="Calibri"/>
                <a:cs typeface="Calibri"/>
              </a:rPr>
              <a:t>Storage:</a:t>
            </a:r>
            <a:endParaRPr lang="en-GB">
              <a:latin typeface="Calibri"/>
              <a:cs typeface="Calibri"/>
            </a:endParaRPr>
          </a:p>
        </p:txBody>
      </p:sp>
      <p:sp>
        <p:nvSpPr>
          <p:cNvPr id="5" name="Subtitle 2">
            <a:extLst>
              <a:ext uri="{FF2B5EF4-FFF2-40B4-BE49-F238E27FC236}">
                <a16:creationId xmlns:a16="http://schemas.microsoft.com/office/drawing/2014/main" id="{7ABDDF34-B3F1-479D-BD9F-6CF5D20AAF3F}"/>
              </a:ext>
            </a:extLst>
          </p:cNvPr>
          <p:cNvSpPr txBox="1">
            <a:spLocks/>
          </p:cNvSpPr>
          <p:nvPr/>
        </p:nvSpPr>
        <p:spPr>
          <a:xfrm>
            <a:off x="444843" y="1395988"/>
            <a:ext cx="4134616" cy="736665"/>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b="1"/>
              <a:t>Different ways to store data: </a:t>
            </a:r>
            <a:endParaRPr lang="en-GB" sz="1800" b="1"/>
          </a:p>
        </p:txBody>
      </p:sp>
      <p:sp>
        <p:nvSpPr>
          <p:cNvPr id="6" name="TextBox 1">
            <a:extLst>
              <a:ext uri="{FF2B5EF4-FFF2-40B4-BE49-F238E27FC236}">
                <a16:creationId xmlns:a16="http://schemas.microsoft.com/office/drawing/2014/main" id="{87E10494-C689-4576-AFBB-1EB7E2F3C080}"/>
              </a:ext>
            </a:extLst>
          </p:cNvPr>
          <p:cNvSpPr txBox="1"/>
          <p:nvPr/>
        </p:nvSpPr>
        <p:spPr>
          <a:xfrm>
            <a:off x="444843" y="1938931"/>
            <a:ext cx="5527588" cy="147732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u="sng">
                <a:latin typeface="Calibri Light"/>
                <a:cs typeface="Calibri Light"/>
              </a:rPr>
              <a:t>Storing data on a personal device:</a:t>
            </a:r>
          </a:p>
          <a:p>
            <a:r>
              <a:rPr lang="en-GB">
                <a:latin typeface="Calibri Light"/>
                <a:cs typeface="Calibri Light"/>
              </a:rPr>
              <a:t>ADV: Costs less and new users can be easily added to the network</a:t>
            </a:r>
          </a:p>
          <a:p>
            <a:r>
              <a:rPr lang="en-GB">
                <a:latin typeface="Calibri Light"/>
                <a:cs typeface="Calibri Light"/>
              </a:rPr>
              <a:t>DIS: less secure and it is difficult to carry out updates</a:t>
            </a:r>
            <a:endParaRPr lang="en-GB">
              <a:latin typeface="Calibri Light"/>
              <a:cs typeface="Calibri"/>
            </a:endParaRPr>
          </a:p>
          <a:p>
            <a:endParaRPr lang="en-GB">
              <a:latin typeface="Calibri Light"/>
              <a:cs typeface="Calibri Light"/>
            </a:endParaRPr>
          </a:p>
        </p:txBody>
      </p:sp>
      <p:sp>
        <p:nvSpPr>
          <p:cNvPr id="7" name="TextBox 1">
            <a:extLst>
              <a:ext uri="{FF2B5EF4-FFF2-40B4-BE49-F238E27FC236}">
                <a16:creationId xmlns:a16="http://schemas.microsoft.com/office/drawing/2014/main" id="{B1F25955-5AE0-4B29-88A7-84AB65AC068C}"/>
              </a:ext>
            </a:extLst>
          </p:cNvPr>
          <p:cNvSpPr txBox="1"/>
          <p:nvPr/>
        </p:nvSpPr>
        <p:spPr>
          <a:xfrm>
            <a:off x="444843" y="3416259"/>
            <a:ext cx="5527589" cy="177080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u="sng">
                <a:latin typeface="Calibri Light"/>
                <a:cs typeface="Calibri Light"/>
              </a:rPr>
              <a:t>Storing data in a Cloud:</a:t>
            </a:r>
          </a:p>
          <a:p>
            <a:r>
              <a:rPr lang="en-GB">
                <a:latin typeface="Calibri Light"/>
                <a:cs typeface="Calibri Light"/>
              </a:rPr>
              <a:t>ADV: Cheaper than storing data on a server and easy to carry out updates</a:t>
            </a:r>
          </a:p>
          <a:p>
            <a:r>
              <a:rPr lang="en-GB">
                <a:latin typeface="Calibri Light"/>
                <a:cs typeface="Calibri Light"/>
              </a:rPr>
              <a:t>DIS: security depends on the company which hosts the cloud and limited storage space</a:t>
            </a:r>
          </a:p>
          <a:p>
            <a:endParaRPr lang="en-GB">
              <a:latin typeface="Calibri Light"/>
              <a:cs typeface="Calibri Light"/>
            </a:endParaRPr>
          </a:p>
        </p:txBody>
      </p:sp>
      <p:sp>
        <p:nvSpPr>
          <p:cNvPr id="8" name="TextBox 1">
            <a:extLst>
              <a:ext uri="{FF2B5EF4-FFF2-40B4-BE49-F238E27FC236}">
                <a16:creationId xmlns:a16="http://schemas.microsoft.com/office/drawing/2014/main" id="{91A4F554-D121-42DB-8FEB-B4F3D1FF79B4}"/>
              </a:ext>
            </a:extLst>
          </p:cNvPr>
          <p:cNvSpPr txBox="1"/>
          <p:nvPr/>
        </p:nvSpPr>
        <p:spPr>
          <a:xfrm>
            <a:off x="444843" y="5259692"/>
            <a:ext cx="5527588" cy="1470621"/>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u="sng">
                <a:latin typeface="Calibri Light"/>
                <a:cs typeface="Calibri Light"/>
              </a:rPr>
              <a:t>Storing data on a personalised Server:</a:t>
            </a:r>
          </a:p>
          <a:p>
            <a:r>
              <a:rPr lang="en-GB">
                <a:latin typeface="Calibri Light"/>
                <a:cs typeface="Calibri Light"/>
              </a:rPr>
              <a:t>ADV: Large storage capacity and data can be managed centrally</a:t>
            </a:r>
          </a:p>
          <a:p>
            <a:r>
              <a:rPr lang="en-GB">
                <a:latin typeface="Calibri Light"/>
                <a:cs typeface="Calibri Light"/>
              </a:rPr>
              <a:t>DIS: Expensive</a:t>
            </a:r>
          </a:p>
          <a:p>
            <a:endParaRPr lang="en-GB"/>
          </a:p>
        </p:txBody>
      </p:sp>
      <p:pic>
        <p:nvPicPr>
          <p:cNvPr id="9" name="Picture 9">
            <a:extLst>
              <a:ext uri="{FF2B5EF4-FFF2-40B4-BE49-F238E27FC236}">
                <a16:creationId xmlns:a16="http://schemas.microsoft.com/office/drawing/2014/main" id="{C392F999-7EFE-46C8-BC3A-0D6CAD8B7BC8}"/>
              </a:ext>
            </a:extLst>
          </p:cNvPr>
          <p:cNvPicPr>
            <a:picLocks noChangeAspect="1"/>
          </p:cNvPicPr>
          <p:nvPr/>
        </p:nvPicPr>
        <p:blipFill>
          <a:blip r:embed="rId2"/>
          <a:stretch>
            <a:fillRect/>
          </a:stretch>
        </p:blipFill>
        <p:spPr>
          <a:xfrm>
            <a:off x="6237976" y="1125298"/>
            <a:ext cx="2476500" cy="1990725"/>
          </a:xfrm>
          <a:prstGeom prst="rect">
            <a:avLst/>
          </a:prstGeom>
        </p:spPr>
      </p:pic>
      <p:pic>
        <p:nvPicPr>
          <p:cNvPr id="10" name="Picture 10" descr="Icon&#10;&#10;Description automatically generated">
            <a:extLst>
              <a:ext uri="{FF2B5EF4-FFF2-40B4-BE49-F238E27FC236}">
                <a16:creationId xmlns:a16="http://schemas.microsoft.com/office/drawing/2014/main" id="{887DF26F-DFB2-40A0-A0A7-FFCF5853D4CA}"/>
              </a:ext>
            </a:extLst>
          </p:cNvPr>
          <p:cNvPicPr>
            <a:picLocks noChangeAspect="1"/>
          </p:cNvPicPr>
          <p:nvPr/>
        </p:nvPicPr>
        <p:blipFill>
          <a:blip r:embed="rId3"/>
          <a:stretch>
            <a:fillRect/>
          </a:stretch>
        </p:blipFill>
        <p:spPr>
          <a:xfrm>
            <a:off x="6452289" y="3119078"/>
            <a:ext cx="2047875" cy="2028825"/>
          </a:xfrm>
          <a:prstGeom prst="rect">
            <a:avLst/>
          </a:prstGeom>
        </p:spPr>
      </p:pic>
      <p:pic>
        <p:nvPicPr>
          <p:cNvPr id="11" name="Picture 11" descr="A picture containing computer, electronics&#10;&#10;Description automatically generated">
            <a:extLst>
              <a:ext uri="{FF2B5EF4-FFF2-40B4-BE49-F238E27FC236}">
                <a16:creationId xmlns:a16="http://schemas.microsoft.com/office/drawing/2014/main" id="{4B4F6075-9B18-4CBD-969A-B8D1A1D7FEC5}"/>
              </a:ext>
            </a:extLst>
          </p:cNvPr>
          <p:cNvPicPr>
            <a:picLocks noChangeAspect="1"/>
          </p:cNvPicPr>
          <p:nvPr/>
        </p:nvPicPr>
        <p:blipFill>
          <a:blip r:embed="rId4"/>
          <a:stretch>
            <a:fillRect/>
          </a:stretch>
        </p:blipFill>
        <p:spPr>
          <a:xfrm>
            <a:off x="6234023" y="5222230"/>
            <a:ext cx="2743200" cy="1503123"/>
          </a:xfrm>
          <a:prstGeom prst="rect">
            <a:avLst/>
          </a:prstGeom>
        </p:spPr>
      </p:pic>
      <p:sp>
        <p:nvSpPr>
          <p:cNvPr id="12" name="Subtitle 2">
            <a:extLst>
              <a:ext uri="{FF2B5EF4-FFF2-40B4-BE49-F238E27FC236}">
                <a16:creationId xmlns:a16="http://schemas.microsoft.com/office/drawing/2014/main" id="{3135FED0-2F14-48DC-9B0A-08A6B25974C2}"/>
              </a:ext>
            </a:extLst>
          </p:cNvPr>
          <p:cNvSpPr>
            <a:spLocks noGrp="1"/>
          </p:cNvSpPr>
          <p:nvPr/>
        </p:nvSpPr>
        <p:spPr>
          <a:xfrm>
            <a:off x="8754546" y="2053054"/>
            <a:ext cx="3435177" cy="416834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b="1"/>
              <a:t>Our App:</a:t>
            </a:r>
          </a:p>
          <a:p>
            <a:r>
              <a:rPr lang="en-GB" sz="1800">
                <a:latin typeface="Calibri Light"/>
                <a:cs typeface="Calibri Light"/>
              </a:rPr>
              <a:t>The client's personal music/videos would be stored on a remote server, so it is easy for them to access it, play it or download it.</a:t>
            </a:r>
          </a:p>
          <a:p>
            <a:r>
              <a:rPr lang="en-GB" sz="1800">
                <a:latin typeface="Calibri Light"/>
                <a:cs typeface="Calibri Light"/>
              </a:rPr>
              <a:t>Also, the user’s login details would be stored on the same remote server as well as all client messages (the server would have all security measures in place such as encryption).</a:t>
            </a:r>
          </a:p>
          <a:p>
            <a:endParaRPr lang="en-GB" sz="1800"/>
          </a:p>
          <a:p>
            <a:r>
              <a:rPr lang="en-GB" sz="1800"/>
              <a:t> </a:t>
            </a:r>
          </a:p>
        </p:txBody>
      </p:sp>
    </p:spTree>
    <p:extLst>
      <p:ext uri="{BB962C8B-B14F-4D97-AF65-F5344CB8AC3E}">
        <p14:creationId xmlns:p14="http://schemas.microsoft.com/office/powerpoint/2010/main" val="3170008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E02E436-82C3-4109-BB31-1A5305063538}"/>
              </a:ext>
            </a:extLst>
          </p:cNvPr>
          <p:cNvSpPr>
            <a:spLocks noGrp="1"/>
          </p:cNvSpPr>
          <p:nvPr/>
        </p:nvSpPr>
        <p:spPr>
          <a:xfrm>
            <a:off x="1434792" y="119491"/>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latin typeface="Calibri"/>
                <a:cs typeface="Calibri"/>
              </a:rPr>
              <a:t>What is a State?</a:t>
            </a:r>
          </a:p>
        </p:txBody>
      </p:sp>
      <p:sp>
        <p:nvSpPr>
          <p:cNvPr id="5" name="Content Placeholder 6">
            <a:extLst>
              <a:ext uri="{FF2B5EF4-FFF2-40B4-BE49-F238E27FC236}">
                <a16:creationId xmlns:a16="http://schemas.microsoft.com/office/drawing/2014/main" id="{AC6769C2-B9C0-40EA-9F19-76FB6A53718C}"/>
              </a:ext>
            </a:extLst>
          </p:cNvPr>
          <p:cNvSpPr>
            <a:spLocks noGrp="1"/>
          </p:cNvSpPr>
          <p:nvPr/>
        </p:nvSpPr>
        <p:spPr>
          <a:xfrm>
            <a:off x="1295402" y="1321356"/>
            <a:ext cx="9601196"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just">
              <a:buNone/>
            </a:pPr>
            <a:r>
              <a:rPr lang="en-GB">
                <a:latin typeface="Calibri Light"/>
                <a:cs typeface="Calibri Light"/>
              </a:rPr>
              <a:t>States represent the totality of everything necessary to keep your application running. The application states contain all the contents of the memory. An application's state can include all the application's variables and static variables to it. Besides that, we can talk about things like kernel buffers or registers. </a:t>
            </a:r>
            <a:endParaRPr lang="en-GB">
              <a:latin typeface="Calibri" panose="020F0502020204030204"/>
              <a:cs typeface="Calibri"/>
            </a:endParaRPr>
          </a:p>
          <a:p>
            <a:pPr marL="0" indent="0" algn="just">
              <a:buNone/>
            </a:pPr>
            <a:r>
              <a:rPr lang="en-GB">
                <a:latin typeface="Calibri Light"/>
                <a:ea typeface="+mn-lt"/>
                <a:cs typeface="+mn-lt"/>
              </a:rPr>
              <a:t>In short sentences, everything the user does in the Note application goes through different states. For example, when the user starts to download a file or music, the Note application enters the download state.</a:t>
            </a:r>
          </a:p>
        </p:txBody>
      </p:sp>
      <p:pic>
        <p:nvPicPr>
          <p:cNvPr id="3" name="Picture 5" descr="Diagram&#10;&#10;Description automatically generated">
            <a:extLst>
              <a:ext uri="{FF2B5EF4-FFF2-40B4-BE49-F238E27FC236}">
                <a16:creationId xmlns:a16="http://schemas.microsoft.com/office/drawing/2014/main" id="{29CDCAFA-FAB9-4679-9857-9EA19EC763F6}"/>
              </a:ext>
            </a:extLst>
          </p:cNvPr>
          <p:cNvPicPr>
            <a:picLocks noChangeAspect="1"/>
          </p:cNvPicPr>
          <p:nvPr/>
        </p:nvPicPr>
        <p:blipFill>
          <a:blip r:embed="rId2"/>
          <a:stretch>
            <a:fillRect/>
          </a:stretch>
        </p:blipFill>
        <p:spPr>
          <a:xfrm>
            <a:off x="4352693" y="4703913"/>
            <a:ext cx="3477321" cy="1856833"/>
          </a:xfrm>
          <a:prstGeom prst="rect">
            <a:avLst/>
          </a:prstGeom>
        </p:spPr>
      </p:pic>
    </p:spTree>
    <p:extLst>
      <p:ext uri="{BB962C8B-B14F-4D97-AF65-F5344CB8AC3E}">
        <p14:creationId xmlns:p14="http://schemas.microsoft.com/office/powerpoint/2010/main" val="3933360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93D8DB-B841-4F6A-80B4-CA0D1FB6D12B}"/>
              </a:ext>
            </a:extLst>
          </p:cNvPr>
          <p:cNvSpPr>
            <a:spLocks noGrp="1"/>
          </p:cNvSpPr>
          <p:nvPr/>
        </p:nvSpPr>
        <p:spPr>
          <a:xfrm>
            <a:off x="1092643" y="1092200"/>
            <a:ext cx="2928751" cy="449886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rgbClr val="262626"/>
                </a:solidFill>
                <a:latin typeface="Calibri"/>
                <a:cs typeface="Calibri"/>
              </a:rPr>
              <a:t>States of our app</a:t>
            </a:r>
          </a:p>
        </p:txBody>
      </p:sp>
      <p:sp>
        <p:nvSpPr>
          <p:cNvPr id="5" name="Content Placeholder 3">
            <a:extLst>
              <a:ext uri="{FF2B5EF4-FFF2-40B4-BE49-F238E27FC236}">
                <a16:creationId xmlns:a16="http://schemas.microsoft.com/office/drawing/2014/main" id="{862471B5-F68A-46A2-AA52-7AC77C91E151}"/>
              </a:ext>
            </a:extLst>
          </p:cNvPr>
          <p:cNvSpPr>
            <a:spLocks noGrp="1"/>
          </p:cNvSpPr>
          <p:nvPr/>
        </p:nvSpPr>
        <p:spPr>
          <a:xfrm>
            <a:off x="4554194" y="548964"/>
            <a:ext cx="6546426" cy="470665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lnSpc>
                <a:spcPct val="90000"/>
              </a:lnSpc>
              <a:buFont typeface="Arial" panose="020B0604020202020204" pitchFamily="34" charset="0"/>
              <a:buChar char="•"/>
            </a:pPr>
            <a:r>
              <a:rPr lang="en-US" sz="2000">
                <a:solidFill>
                  <a:srgbClr val="262626"/>
                </a:solidFill>
                <a:latin typeface="Calibri Light"/>
                <a:cs typeface="Calibri Light"/>
              </a:rPr>
              <a:t>In our "Note" app, an activity is considered “online” means that</a:t>
            </a:r>
            <a:r>
              <a:rPr lang="en-US" sz="2000">
                <a:ea typeface="+mn-lt"/>
                <a:cs typeface="+mn-lt"/>
              </a:rPr>
              <a:t> </a:t>
            </a:r>
            <a:r>
              <a:rPr lang="en-US" sz="2000">
                <a:latin typeface="Calibri Light"/>
                <a:ea typeface="+mn-lt"/>
                <a:cs typeface="+mn-lt"/>
              </a:rPr>
              <a:t>the user is using the Note app. In this case, the user can send and receive messages from other users, download and listen to music.</a:t>
            </a:r>
            <a:endParaRPr lang="en-US" sz="2000">
              <a:solidFill>
                <a:srgbClr val="262626"/>
              </a:solidFill>
              <a:latin typeface="Calibri Light"/>
              <a:cs typeface="Calibri Light"/>
            </a:endParaRPr>
          </a:p>
          <a:p>
            <a:pPr algn="just">
              <a:lnSpc>
                <a:spcPct val="90000"/>
              </a:lnSpc>
              <a:buFont typeface="Arial" panose="020B0604020202020204" pitchFamily="34" charset="0"/>
              <a:buChar char="•"/>
            </a:pPr>
            <a:r>
              <a:rPr lang="en-GB" sz="2000">
                <a:solidFill>
                  <a:srgbClr val="262626"/>
                </a:solidFill>
                <a:latin typeface="Calibri Light"/>
                <a:cs typeface="Calibri"/>
              </a:rPr>
              <a:t>The</a:t>
            </a:r>
            <a:r>
              <a:rPr lang="en-GB" sz="2000">
                <a:latin typeface="Calibri Light"/>
                <a:ea typeface="+mn-lt"/>
                <a:cs typeface="+mn-lt"/>
              </a:rPr>
              <a:t> "offline" state is the state that indicates that a user is currently not using the Note. In offline state, the user will not be able to receive and forward messages from another user in any way.</a:t>
            </a:r>
          </a:p>
          <a:p>
            <a:pPr algn="just">
              <a:lnSpc>
                <a:spcPct val="90000"/>
              </a:lnSpc>
              <a:buSzPct val="114999"/>
              <a:buFont typeface="Arial" panose="020B0604020202020204" pitchFamily="34" charset="0"/>
            </a:pPr>
            <a:r>
              <a:rPr lang="en-GB" sz="2000">
                <a:latin typeface="Calibri Light"/>
                <a:ea typeface="+mn-lt"/>
                <a:cs typeface="+mn-lt"/>
              </a:rPr>
              <a:t>If the Note is in the "uploading" state, it indicates that the user has uploaded images or files to the Note.</a:t>
            </a:r>
            <a:endParaRPr lang="en-GB" sz="2000">
              <a:solidFill>
                <a:srgbClr val="262626"/>
              </a:solidFill>
              <a:latin typeface="Calibri Light"/>
              <a:cs typeface="Calibri" panose="020F0502020204030204"/>
            </a:endParaRPr>
          </a:p>
          <a:p>
            <a:pPr algn="just">
              <a:lnSpc>
                <a:spcPct val="90000"/>
              </a:lnSpc>
              <a:buSzPct val="114999"/>
              <a:buFont typeface="Arial" panose="020B0604020202020204" pitchFamily="34" charset="0"/>
            </a:pPr>
            <a:r>
              <a:rPr lang="en-GB" sz="2000">
                <a:latin typeface="Calibri Light"/>
                <a:ea typeface="+mn-lt"/>
                <a:cs typeface="+mn-lt"/>
              </a:rPr>
              <a:t>If Note is in the "download" state, it means that the user has downloaded pictures, music or files from the Note.</a:t>
            </a:r>
            <a:endParaRPr lang="en-GB" sz="2000">
              <a:solidFill>
                <a:srgbClr val="262626"/>
              </a:solidFill>
              <a:latin typeface="Calibri Light"/>
              <a:cs typeface="Calibri" panose="020F0502020204030204"/>
            </a:endParaRPr>
          </a:p>
          <a:p>
            <a:pPr marL="0" indent="0">
              <a:lnSpc>
                <a:spcPct val="90000"/>
              </a:lnSpc>
              <a:buNone/>
            </a:pPr>
            <a:endParaRPr lang="en-US" sz="1500">
              <a:solidFill>
                <a:srgbClr val="262626"/>
              </a:solidFill>
              <a:latin typeface="Calibri Light"/>
              <a:cs typeface="Calibri" panose="020F0502020204030204"/>
            </a:endParaRPr>
          </a:p>
          <a:p>
            <a:pPr>
              <a:lnSpc>
                <a:spcPct val="90000"/>
              </a:lnSpc>
            </a:pPr>
            <a:endParaRPr lang="en-US" sz="1500">
              <a:solidFill>
                <a:srgbClr val="262626"/>
              </a:solidFill>
            </a:endParaRPr>
          </a:p>
          <a:p>
            <a:pPr>
              <a:lnSpc>
                <a:spcPct val="90000"/>
              </a:lnSpc>
            </a:pPr>
            <a:endParaRPr lang="en-US" sz="1500">
              <a:solidFill>
                <a:srgbClr val="262626"/>
              </a:solidFill>
              <a:cs typeface="Calibri" panose="020F0502020204030204"/>
            </a:endParaRPr>
          </a:p>
        </p:txBody>
      </p:sp>
      <p:pic>
        <p:nvPicPr>
          <p:cNvPr id="9" name="Picture 2" descr="A picture containing diagram&#10;&#10;Description automatically generated">
            <a:extLst>
              <a:ext uri="{FF2B5EF4-FFF2-40B4-BE49-F238E27FC236}">
                <a16:creationId xmlns:a16="http://schemas.microsoft.com/office/drawing/2014/main" id="{0B7B11B3-17EE-4C5C-815C-9C93A07D4998}"/>
              </a:ext>
            </a:extLst>
          </p:cNvPr>
          <p:cNvPicPr>
            <a:picLocks noChangeAspect="1"/>
          </p:cNvPicPr>
          <p:nvPr/>
        </p:nvPicPr>
        <p:blipFill rotWithShape="1">
          <a:blip r:embed="rId2"/>
          <a:srcRect t="13274" r="315" b="20944"/>
          <a:stretch/>
        </p:blipFill>
        <p:spPr>
          <a:xfrm>
            <a:off x="5271401" y="4810017"/>
            <a:ext cx="1695459" cy="1193434"/>
          </a:xfrm>
          <a:prstGeom prst="rect">
            <a:avLst/>
          </a:prstGeom>
        </p:spPr>
      </p:pic>
      <p:pic>
        <p:nvPicPr>
          <p:cNvPr id="10" name="Picture 10" descr="Icon&#10;&#10;Description automatically generated">
            <a:extLst>
              <a:ext uri="{FF2B5EF4-FFF2-40B4-BE49-F238E27FC236}">
                <a16:creationId xmlns:a16="http://schemas.microsoft.com/office/drawing/2014/main" id="{BDE0608A-189E-4A5E-BFEE-720E7CE64F79}"/>
              </a:ext>
            </a:extLst>
          </p:cNvPr>
          <p:cNvPicPr>
            <a:picLocks noChangeAspect="1"/>
          </p:cNvPicPr>
          <p:nvPr/>
        </p:nvPicPr>
        <p:blipFill>
          <a:blip r:embed="rId3"/>
          <a:stretch>
            <a:fillRect/>
          </a:stretch>
        </p:blipFill>
        <p:spPr>
          <a:xfrm>
            <a:off x="7215684" y="4811055"/>
            <a:ext cx="1590908" cy="1195630"/>
          </a:xfrm>
          <a:prstGeom prst="rect">
            <a:avLst/>
          </a:prstGeom>
        </p:spPr>
      </p:pic>
      <p:pic>
        <p:nvPicPr>
          <p:cNvPr id="12" name="Picture 12" descr="A picture containing text, sign, outdoor&#10;&#10;Description automatically generated">
            <a:extLst>
              <a:ext uri="{FF2B5EF4-FFF2-40B4-BE49-F238E27FC236}">
                <a16:creationId xmlns:a16="http://schemas.microsoft.com/office/drawing/2014/main" id="{15C6524E-F5DE-4CFA-9DD6-595CCF34647C}"/>
              </a:ext>
            </a:extLst>
          </p:cNvPr>
          <p:cNvPicPr>
            <a:picLocks noChangeAspect="1"/>
          </p:cNvPicPr>
          <p:nvPr/>
        </p:nvPicPr>
        <p:blipFill>
          <a:blip r:embed="rId4"/>
          <a:stretch>
            <a:fillRect/>
          </a:stretch>
        </p:blipFill>
        <p:spPr>
          <a:xfrm>
            <a:off x="9053945" y="5001978"/>
            <a:ext cx="1816678" cy="819909"/>
          </a:xfrm>
          <a:prstGeom prst="rect">
            <a:avLst/>
          </a:prstGeom>
        </p:spPr>
      </p:pic>
    </p:spTree>
    <p:extLst>
      <p:ext uri="{BB962C8B-B14F-4D97-AF65-F5344CB8AC3E}">
        <p14:creationId xmlns:p14="http://schemas.microsoft.com/office/powerpoint/2010/main" val="219319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62D89C-C036-4B05-8A44-71B1EB688F49}"/>
              </a:ext>
            </a:extLst>
          </p:cNvPr>
          <p:cNvSpPr>
            <a:spLocks noGrp="1"/>
          </p:cNvSpPr>
          <p:nvPr/>
        </p:nvSpPr>
        <p:spPr>
          <a:xfrm>
            <a:off x="1092643" y="1092200"/>
            <a:ext cx="2928751" cy="449886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rgbClr val="262626"/>
                </a:solidFill>
                <a:latin typeface="Calibri"/>
                <a:cs typeface="Calibri"/>
              </a:rPr>
              <a:t>States of our app</a:t>
            </a:r>
          </a:p>
        </p:txBody>
      </p:sp>
      <p:sp>
        <p:nvSpPr>
          <p:cNvPr id="5" name="Content Placeholder 3">
            <a:extLst>
              <a:ext uri="{FF2B5EF4-FFF2-40B4-BE49-F238E27FC236}">
                <a16:creationId xmlns:a16="http://schemas.microsoft.com/office/drawing/2014/main" id="{D0A96ED8-A156-4602-9590-1250E1200642}"/>
              </a:ext>
            </a:extLst>
          </p:cNvPr>
          <p:cNvSpPr>
            <a:spLocks noGrp="1"/>
          </p:cNvSpPr>
          <p:nvPr/>
        </p:nvSpPr>
        <p:spPr>
          <a:xfrm>
            <a:off x="4554194" y="574124"/>
            <a:ext cx="6546426" cy="4098360"/>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n-US" sz="2000" dirty="0">
                <a:latin typeface="Calibri Light"/>
                <a:ea typeface="+mn-lt"/>
                <a:cs typeface="+mn-lt"/>
              </a:rPr>
              <a:t>The "message sent" status means you have sent a </a:t>
            </a:r>
            <a:r>
              <a:rPr lang="en-US" sz="2000" dirty="0">
                <a:latin typeface="Calibri Light"/>
                <a:ea typeface="+mn-lt"/>
                <a:cs typeface="Calibri Light"/>
              </a:rPr>
              <a:t>file, image or text</a:t>
            </a:r>
            <a:r>
              <a:rPr lang="en-US" sz="2000" dirty="0">
                <a:latin typeface="Calibri Light"/>
                <a:ea typeface="+mn-lt"/>
                <a:cs typeface="+mn-lt"/>
              </a:rPr>
              <a:t> or chat to someone, and the Note acknowledges it. </a:t>
            </a:r>
            <a:endParaRPr lang="en-US">
              <a:latin typeface="Calibri Light"/>
              <a:cs typeface="Calibri" panose="020F0502020204030204"/>
            </a:endParaRPr>
          </a:p>
          <a:p>
            <a:pPr algn="just">
              <a:buSzPct val="114999"/>
            </a:pPr>
            <a:r>
              <a:rPr lang="en-US" sz="2000" dirty="0">
                <a:latin typeface="Calibri Light"/>
                <a:ea typeface="+mn-lt"/>
                <a:cs typeface="+mn-lt"/>
              </a:rPr>
              <a:t>The "message received" means the file, image or text has been delivered to the recipient. </a:t>
            </a:r>
            <a:endParaRPr lang="en-US">
              <a:latin typeface="Calibri Light"/>
              <a:cs typeface="Calibri" panose="020F0502020204030204"/>
            </a:endParaRPr>
          </a:p>
          <a:p>
            <a:pPr algn="just">
              <a:lnSpc>
                <a:spcPct val="90000"/>
              </a:lnSpc>
              <a:buSzPct val="114999"/>
            </a:pPr>
            <a:r>
              <a:rPr lang="en-US" sz="2000" dirty="0">
                <a:latin typeface="Calibri Light"/>
                <a:ea typeface="+mn-lt"/>
                <a:cs typeface="+mn-lt"/>
              </a:rPr>
              <a:t>The "message delivered" means the "Note" app has verified the delivery of the file, image or text to the recipient.</a:t>
            </a:r>
            <a:endParaRPr lang="en-US" dirty="0">
              <a:latin typeface="Calibri Light"/>
              <a:ea typeface="+mn-lt"/>
              <a:cs typeface="+mn-lt"/>
            </a:endParaRPr>
          </a:p>
          <a:p>
            <a:pPr algn="just">
              <a:lnSpc>
                <a:spcPct val="90000"/>
              </a:lnSpc>
              <a:buSzPct val="114999"/>
            </a:pPr>
            <a:r>
              <a:rPr lang="en-US" sz="2000" dirty="0">
                <a:latin typeface="Calibri Light"/>
                <a:ea typeface="+mn-lt"/>
                <a:cs typeface="+mn-lt"/>
              </a:rPr>
              <a:t>"Sending" status is the state in which the user forwards his message to the other user.</a:t>
            </a:r>
          </a:p>
          <a:p>
            <a:pPr algn="just">
              <a:lnSpc>
                <a:spcPct val="90000"/>
              </a:lnSpc>
              <a:buSzPct val="114999"/>
            </a:pPr>
            <a:endParaRPr lang="en-US" sz="2000">
              <a:solidFill>
                <a:srgbClr val="262626"/>
              </a:solidFill>
              <a:latin typeface="Calibri Light"/>
              <a:cs typeface="Calibri"/>
            </a:endParaRPr>
          </a:p>
          <a:p>
            <a:pPr>
              <a:lnSpc>
                <a:spcPct val="90000"/>
              </a:lnSpc>
            </a:pPr>
            <a:endParaRPr lang="en-US" sz="1500">
              <a:solidFill>
                <a:srgbClr val="262626"/>
              </a:solidFill>
              <a:cs typeface="Calibri" panose="020F0502020204030204"/>
            </a:endParaRPr>
          </a:p>
        </p:txBody>
      </p:sp>
      <p:pic>
        <p:nvPicPr>
          <p:cNvPr id="2" name="Picture 2">
            <a:extLst>
              <a:ext uri="{FF2B5EF4-FFF2-40B4-BE49-F238E27FC236}">
                <a16:creationId xmlns:a16="http://schemas.microsoft.com/office/drawing/2014/main" id="{3D9301F3-0DFD-4836-8321-1BFE7ECFC750}"/>
              </a:ext>
            </a:extLst>
          </p:cNvPr>
          <p:cNvPicPr>
            <a:picLocks noChangeAspect="1"/>
          </p:cNvPicPr>
          <p:nvPr/>
        </p:nvPicPr>
        <p:blipFill>
          <a:blip r:embed="rId2"/>
          <a:stretch>
            <a:fillRect/>
          </a:stretch>
        </p:blipFill>
        <p:spPr>
          <a:xfrm>
            <a:off x="5655146" y="4755082"/>
            <a:ext cx="1530083" cy="1407682"/>
          </a:xfrm>
          <a:prstGeom prst="rect">
            <a:avLst/>
          </a:prstGeom>
        </p:spPr>
      </p:pic>
      <p:pic>
        <p:nvPicPr>
          <p:cNvPr id="3" name="Picture 6">
            <a:extLst>
              <a:ext uri="{FF2B5EF4-FFF2-40B4-BE49-F238E27FC236}">
                <a16:creationId xmlns:a16="http://schemas.microsoft.com/office/drawing/2014/main" id="{DBAF3907-8FA4-407D-9CF1-47226CC3A2D6}"/>
              </a:ext>
            </a:extLst>
          </p:cNvPr>
          <p:cNvPicPr>
            <a:picLocks noChangeAspect="1"/>
          </p:cNvPicPr>
          <p:nvPr/>
        </p:nvPicPr>
        <p:blipFill>
          <a:blip r:embed="rId3"/>
          <a:stretch>
            <a:fillRect/>
          </a:stretch>
        </p:blipFill>
        <p:spPr>
          <a:xfrm>
            <a:off x="7645978" y="4753840"/>
            <a:ext cx="1532660" cy="1411432"/>
          </a:xfrm>
          <a:prstGeom prst="rect">
            <a:avLst/>
          </a:prstGeom>
        </p:spPr>
      </p:pic>
      <p:pic>
        <p:nvPicPr>
          <p:cNvPr id="7" name="Picture 7" descr="Icon&#10;&#10;Description automatically generated">
            <a:extLst>
              <a:ext uri="{FF2B5EF4-FFF2-40B4-BE49-F238E27FC236}">
                <a16:creationId xmlns:a16="http://schemas.microsoft.com/office/drawing/2014/main" id="{E1E73AC2-3148-4C8E-AD6A-B92F412D532F}"/>
              </a:ext>
            </a:extLst>
          </p:cNvPr>
          <p:cNvPicPr>
            <a:picLocks noChangeAspect="1"/>
          </p:cNvPicPr>
          <p:nvPr/>
        </p:nvPicPr>
        <p:blipFill>
          <a:blip r:embed="rId4"/>
          <a:stretch>
            <a:fillRect/>
          </a:stretch>
        </p:blipFill>
        <p:spPr>
          <a:xfrm>
            <a:off x="9634104" y="4750377"/>
            <a:ext cx="1367883" cy="1411178"/>
          </a:xfrm>
          <a:prstGeom prst="rect">
            <a:avLst/>
          </a:prstGeom>
        </p:spPr>
      </p:pic>
    </p:spTree>
    <p:extLst>
      <p:ext uri="{BB962C8B-B14F-4D97-AF65-F5344CB8AC3E}">
        <p14:creationId xmlns:p14="http://schemas.microsoft.com/office/powerpoint/2010/main" val="662732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BA01C0-111F-4AD3-B6B8-D71AF2B62FF4}"/>
              </a:ext>
            </a:extLst>
          </p:cNvPr>
          <p:cNvSpPr>
            <a:spLocks noGrp="1"/>
          </p:cNvSpPr>
          <p:nvPr/>
        </p:nvSpPr>
        <p:spPr>
          <a:xfrm>
            <a:off x="795068" y="63271"/>
            <a:ext cx="4595071" cy="164550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90000"/>
              </a:lnSpc>
              <a:spcAft>
                <a:spcPts val="600"/>
              </a:spcAft>
            </a:pPr>
            <a:r>
              <a:rPr lang="en-US" dirty="0">
                <a:solidFill>
                  <a:schemeClr val="tx1"/>
                </a:solidFill>
              </a:rPr>
              <a:t>Error States</a:t>
            </a:r>
          </a:p>
        </p:txBody>
      </p:sp>
      <p:sp>
        <p:nvSpPr>
          <p:cNvPr id="5" name="Content Placeholder 2">
            <a:extLst>
              <a:ext uri="{FF2B5EF4-FFF2-40B4-BE49-F238E27FC236}">
                <a16:creationId xmlns:a16="http://schemas.microsoft.com/office/drawing/2014/main" id="{DA7DD544-037A-44B8-A2A7-F09C514971C0}"/>
              </a:ext>
            </a:extLst>
          </p:cNvPr>
          <p:cNvSpPr>
            <a:spLocks noGrp="1"/>
          </p:cNvSpPr>
          <p:nvPr/>
        </p:nvSpPr>
        <p:spPr>
          <a:xfrm>
            <a:off x="133710" y="1460523"/>
            <a:ext cx="5443334" cy="505185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just" defTabSz="914400">
              <a:lnSpc>
                <a:spcPct val="90000"/>
              </a:lnSpc>
              <a:buSzPct val="114999"/>
              <a:buNone/>
            </a:pPr>
            <a:r>
              <a:rPr lang="en-US" sz="1400" dirty="0">
                <a:solidFill>
                  <a:schemeClr val="tx1"/>
                </a:solidFill>
              </a:rPr>
              <a:t>The error screen is the screen that shows that something went wrong with the application. Error screens contain information showing what went wrong. In this way, the user understands that the problem is with either the application or an input entered by user.  What kind of problems might users face in Note?</a:t>
            </a:r>
            <a:endParaRPr lang="en-US" sz="1400" dirty="0">
              <a:solidFill>
                <a:schemeClr val="tx1"/>
              </a:solidFill>
              <a:cs typeface="Calibri" panose="020F0502020204030204"/>
            </a:endParaRPr>
          </a:p>
          <a:p>
            <a:pPr marL="0" indent="0" algn="just" defTabSz="914400">
              <a:lnSpc>
                <a:spcPct val="90000"/>
              </a:lnSpc>
              <a:buNone/>
            </a:pPr>
            <a:endParaRPr lang="en-US" sz="1400">
              <a:solidFill>
                <a:schemeClr val="tx1"/>
              </a:solidFill>
              <a:cs typeface="Calibri" panose="020F0502020204030204"/>
            </a:endParaRPr>
          </a:p>
          <a:p>
            <a:pPr indent="-228600" algn="just" defTabSz="914400">
              <a:lnSpc>
                <a:spcPct val="90000"/>
              </a:lnSpc>
              <a:buFont typeface="Arial" panose="020B0604020202020204" pitchFamily="34" charset="0"/>
              <a:buChar char="•"/>
            </a:pPr>
            <a:r>
              <a:rPr lang="en-US" sz="1400" dirty="0">
                <a:solidFill>
                  <a:schemeClr val="tx1"/>
                </a:solidFill>
              </a:rPr>
              <a:t>It is a problem that users may encounter when try to upload large files to the "Note".</a:t>
            </a:r>
            <a:endParaRPr lang="en-US" sz="1400" dirty="0">
              <a:solidFill>
                <a:schemeClr val="tx1"/>
              </a:solidFill>
              <a:cs typeface="Calibri"/>
            </a:endParaRPr>
          </a:p>
          <a:p>
            <a:pPr indent="-228600" algn="just" defTabSz="914400">
              <a:lnSpc>
                <a:spcPct val="90000"/>
              </a:lnSpc>
              <a:buFont typeface="Arial" panose="020B0604020202020204" pitchFamily="34" charset="0"/>
              <a:buChar char="•"/>
            </a:pPr>
            <a:r>
              <a:rPr lang="en-US" sz="1400" dirty="0">
                <a:solidFill>
                  <a:schemeClr val="tx1"/>
                </a:solidFill>
              </a:rPr>
              <a:t>When there is a problem with the Internet connection, the user cannot use all the features in the application(browse for music or send messages)</a:t>
            </a:r>
            <a:endParaRPr lang="en-US" sz="1400" dirty="0">
              <a:solidFill>
                <a:schemeClr val="tx1"/>
              </a:solidFill>
              <a:cs typeface="Calibri"/>
            </a:endParaRPr>
          </a:p>
          <a:p>
            <a:pPr indent="-228600" algn="just" defTabSz="914400">
              <a:lnSpc>
                <a:spcPct val="90000"/>
              </a:lnSpc>
              <a:buFont typeface="Arial" panose="020B0604020202020204" pitchFamily="34" charset="0"/>
              <a:buChar char="•"/>
            </a:pPr>
            <a:r>
              <a:rPr lang="en-US" sz="1400" dirty="0">
                <a:solidFill>
                  <a:schemeClr val="tx1"/>
                </a:solidFill>
              </a:rPr>
              <a:t>When there is a maintenance on the "Note" server or if there is a server outage, no user can access the application.</a:t>
            </a:r>
            <a:endParaRPr lang="en-US" sz="1400" dirty="0">
              <a:solidFill>
                <a:schemeClr val="tx1"/>
              </a:solidFill>
              <a:cs typeface="Calibri"/>
            </a:endParaRPr>
          </a:p>
          <a:p>
            <a:pPr indent="-228600" algn="just" defTabSz="914400">
              <a:lnSpc>
                <a:spcPct val="90000"/>
              </a:lnSpc>
              <a:buFont typeface="Arial" panose="020B0604020202020204" pitchFamily="34" charset="0"/>
              <a:buChar char="•"/>
            </a:pPr>
            <a:r>
              <a:rPr lang="en-US" sz="1400" dirty="0">
                <a:solidFill>
                  <a:schemeClr val="tx1"/>
                </a:solidFill>
              </a:rPr>
              <a:t>If the application cannot get the required information, it may give a warning message. Such as, when the user enters invalid e-mail or password.</a:t>
            </a:r>
            <a:endParaRPr lang="en-US" sz="1400" dirty="0">
              <a:solidFill>
                <a:schemeClr val="tx1"/>
              </a:solidFill>
              <a:cs typeface="Calibri"/>
            </a:endParaRPr>
          </a:p>
          <a:p>
            <a:pPr indent="-228600" algn="just" defTabSz="914400">
              <a:lnSpc>
                <a:spcPct val="90000"/>
              </a:lnSpc>
              <a:buSzPct val="114999"/>
              <a:buFont typeface="Arial" panose="020B0604020202020204" pitchFamily="34" charset="0"/>
              <a:buChar char="•"/>
            </a:pPr>
            <a:r>
              <a:rPr lang="en-US" sz="1400" dirty="0">
                <a:solidFill>
                  <a:schemeClr val="tx1"/>
                </a:solidFill>
              </a:rPr>
              <a:t>If the internet is cut off while sending a message, the receiver cannot receive the sent message.</a:t>
            </a:r>
            <a:endParaRPr lang="en-US" sz="1400" dirty="0">
              <a:solidFill>
                <a:schemeClr val="tx1"/>
              </a:solidFill>
              <a:cs typeface="Calibri"/>
            </a:endParaRPr>
          </a:p>
          <a:p>
            <a:pPr indent="-228600" defTabSz="914400">
              <a:lnSpc>
                <a:spcPct val="90000"/>
              </a:lnSpc>
              <a:buSzPct val="114999"/>
              <a:buFont typeface="Arial" panose="020B0604020202020204" pitchFamily="34" charset="0"/>
              <a:buChar char="•"/>
            </a:pPr>
            <a:endParaRPr lang="en-US" sz="1100">
              <a:solidFill>
                <a:schemeClr val="tx1"/>
              </a:solidFill>
            </a:endParaRPr>
          </a:p>
          <a:p>
            <a:pPr indent="-228600" defTabSz="914400">
              <a:lnSpc>
                <a:spcPct val="90000"/>
              </a:lnSpc>
              <a:buSzPct val="114999"/>
              <a:buFont typeface="Arial" panose="020B0604020202020204" pitchFamily="34" charset="0"/>
              <a:buChar char="•"/>
            </a:pPr>
            <a:endParaRPr lang="en-US" sz="1100">
              <a:solidFill>
                <a:schemeClr val="tx1"/>
              </a:solidFill>
            </a:endParaRPr>
          </a:p>
          <a:p>
            <a:pPr indent="-228600" defTabSz="914400">
              <a:lnSpc>
                <a:spcPct val="90000"/>
              </a:lnSpc>
              <a:buSzPct val="114999"/>
              <a:buFont typeface="Arial" panose="020B0604020202020204" pitchFamily="34" charset="0"/>
              <a:buChar char="•"/>
            </a:pPr>
            <a:endParaRPr lang="en-US" sz="1100">
              <a:solidFill>
                <a:schemeClr val="tx1"/>
              </a:solidFill>
            </a:endParaRPr>
          </a:p>
          <a:p>
            <a:pPr marL="0" indent="-228600" defTabSz="914400">
              <a:lnSpc>
                <a:spcPct val="90000"/>
              </a:lnSpc>
              <a:buFont typeface="Arial" panose="020B0604020202020204" pitchFamily="34" charset="0"/>
              <a:buChar char="•"/>
            </a:pPr>
            <a:endParaRPr lang="en-US" sz="1100">
              <a:solidFill>
                <a:schemeClr val="tx1"/>
              </a:solidFill>
            </a:endParaRPr>
          </a:p>
        </p:txBody>
      </p:sp>
      <p:sp>
        <p:nvSpPr>
          <p:cNvPr id="30" name="Rectangle 29">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3007289"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1CAB92A9-A23E-4C58-BF68-EDCB6F12A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4616" y="3474720"/>
            <a:ext cx="3007289"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8" descr="Graphical user interface, text, application, email&#10;&#10;Description automatically generated">
            <a:extLst>
              <a:ext uri="{FF2B5EF4-FFF2-40B4-BE49-F238E27FC236}">
                <a16:creationId xmlns:a16="http://schemas.microsoft.com/office/drawing/2014/main" id="{E8215761-6476-4832-849E-4044E985C89B}"/>
              </a:ext>
            </a:extLst>
          </p:cNvPr>
          <p:cNvPicPr>
            <a:picLocks noChangeAspect="1"/>
          </p:cNvPicPr>
          <p:nvPr/>
        </p:nvPicPr>
        <p:blipFill rotWithShape="1">
          <a:blip r:embed="rId2"/>
          <a:srcRect l="-749" t="43034" r="749" b="8381"/>
          <a:stretch/>
        </p:blipFill>
        <p:spPr>
          <a:xfrm>
            <a:off x="6420908" y="670571"/>
            <a:ext cx="2364317" cy="2042140"/>
          </a:xfrm>
          <a:prstGeom prst="rect">
            <a:avLst/>
          </a:prstGeom>
        </p:spPr>
      </p:pic>
      <p:sp>
        <p:nvSpPr>
          <p:cNvPr id="38" name="Rectangle 37">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Picture 11" descr="Graphical user interface, application&#10;&#10;Description automatically generated">
            <a:extLst>
              <a:ext uri="{FF2B5EF4-FFF2-40B4-BE49-F238E27FC236}">
                <a16:creationId xmlns:a16="http://schemas.microsoft.com/office/drawing/2014/main" id="{2972DD09-A353-4673-A4D7-59A1BDCCFF31}"/>
              </a:ext>
            </a:extLst>
          </p:cNvPr>
          <p:cNvPicPr>
            <a:picLocks noChangeAspect="1"/>
          </p:cNvPicPr>
          <p:nvPr/>
        </p:nvPicPr>
        <p:blipFill>
          <a:blip r:embed="rId3"/>
          <a:stretch>
            <a:fillRect/>
          </a:stretch>
        </p:blipFill>
        <p:spPr>
          <a:xfrm>
            <a:off x="9893812" y="321734"/>
            <a:ext cx="1582242" cy="2739814"/>
          </a:xfrm>
          <a:prstGeom prst="rect">
            <a:avLst/>
          </a:prstGeom>
        </p:spPr>
      </p:pic>
      <p:pic>
        <p:nvPicPr>
          <p:cNvPr id="20" name="Picture 20" descr="Graphical user interface, text, application&#10;&#10;Description automatically generated">
            <a:extLst>
              <a:ext uri="{FF2B5EF4-FFF2-40B4-BE49-F238E27FC236}">
                <a16:creationId xmlns:a16="http://schemas.microsoft.com/office/drawing/2014/main" id="{6AD47A2B-2CA1-4939-997E-8255FE1C6293}"/>
              </a:ext>
            </a:extLst>
          </p:cNvPr>
          <p:cNvPicPr>
            <a:picLocks noChangeAspect="1"/>
          </p:cNvPicPr>
          <p:nvPr/>
        </p:nvPicPr>
        <p:blipFill>
          <a:blip r:embed="rId4"/>
          <a:stretch>
            <a:fillRect/>
          </a:stretch>
        </p:blipFill>
        <p:spPr>
          <a:xfrm>
            <a:off x="6720001" y="3796452"/>
            <a:ext cx="1766131" cy="2559898"/>
          </a:xfrm>
          <a:prstGeom prst="rect">
            <a:avLst/>
          </a:prstGeom>
        </p:spPr>
      </p:pic>
      <p:pic>
        <p:nvPicPr>
          <p:cNvPr id="2" name="Picture 2" descr="Graphical user interface, application&#10;&#10;Description automatically generated">
            <a:extLst>
              <a:ext uri="{FF2B5EF4-FFF2-40B4-BE49-F238E27FC236}">
                <a16:creationId xmlns:a16="http://schemas.microsoft.com/office/drawing/2014/main" id="{BA0E35B6-72C3-4354-BC0B-9C7919B5A1CC}"/>
              </a:ext>
            </a:extLst>
          </p:cNvPr>
          <p:cNvPicPr>
            <a:picLocks noChangeAspect="1"/>
          </p:cNvPicPr>
          <p:nvPr/>
        </p:nvPicPr>
        <p:blipFill>
          <a:blip r:embed="rId5"/>
          <a:stretch>
            <a:fillRect/>
          </a:stretch>
        </p:blipFill>
        <p:spPr>
          <a:xfrm>
            <a:off x="9325155" y="4557147"/>
            <a:ext cx="2743200" cy="1036119"/>
          </a:xfrm>
          <a:prstGeom prst="rect">
            <a:avLst/>
          </a:prstGeom>
        </p:spPr>
      </p:pic>
    </p:spTree>
    <p:extLst>
      <p:ext uri="{BB962C8B-B14F-4D97-AF65-F5344CB8AC3E}">
        <p14:creationId xmlns:p14="http://schemas.microsoft.com/office/powerpoint/2010/main" val="250115995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D18D80-C2D9-425E-86FA-813B1501A4A7}"/>
              </a:ext>
            </a:extLst>
          </p:cNvPr>
          <p:cNvSpPr>
            <a:spLocks noGrp="1"/>
          </p:cNvSpPr>
          <p:nvPr/>
        </p:nvSpPr>
        <p:spPr>
          <a:xfrm>
            <a:off x="837885" y="320165"/>
            <a:ext cx="5933795" cy="1362073"/>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dirty="0">
                <a:solidFill>
                  <a:schemeClr val="tx1"/>
                </a:solidFill>
                <a:latin typeface="Calibri"/>
                <a:cs typeface="Calibri"/>
              </a:rPr>
              <a:t>Abstraction</a:t>
            </a:r>
            <a:endParaRPr lang="en-US" dirty="0">
              <a:cs typeface="Calibri Light" panose="020F0302020204030204"/>
            </a:endParaRPr>
          </a:p>
        </p:txBody>
      </p:sp>
      <p:sp>
        <p:nvSpPr>
          <p:cNvPr id="2" name="TextBox 1">
            <a:extLst>
              <a:ext uri="{FF2B5EF4-FFF2-40B4-BE49-F238E27FC236}">
                <a16:creationId xmlns:a16="http://schemas.microsoft.com/office/drawing/2014/main" id="{885927F2-4B4D-4B85-A85A-B36F9B13EDCB}"/>
              </a:ext>
            </a:extLst>
          </p:cNvPr>
          <p:cNvSpPr txBox="1"/>
          <p:nvPr/>
        </p:nvSpPr>
        <p:spPr>
          <a:xfrm>
            <a:off x="698739" y="1345721"/>
            <a:ext cx="6236897" cy="47974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10000"/>
              </a:lnSpc>
              <a:spcBef>
                <a:spcPts val="1000"/>
              </a:spcBef>
              <a:buFont typeface="Arial"/>
              <a:buChar char="•"/>
            </a:pPr>
            <a:r>
              <a:rPr lang="en-GB" sz="2400" dirty="0">
                <a:latin typeface="Calibri Light"/>
                <a:ea typeface="+mn-lt"/>
                <a:cs typeface="+mn-lt"/>
              </a:rPr>
              <a:t>Abstraction is the process of filtering out and simplifying the characteristics of patterns and removing what we don’t need.</a:t>
            </a:r>
            <a:endParaRPr lang="en-US" sz="2400">
              <a:latin typeface="Calibri Light"/>
              <a:ea typeface="+mn-lt"/>
              <a:cs typeface="+mn-lt"/>
            </a:endParaRPr>
          </a:p>
          <a:p>
            <a:pPr marL="285750" indent="-285750">
              <a:lnSpc>
                <a:spcPct val="110000"/>
              </a:lnSpc>
              <a:spcBef>
                <a:spcPts val="1000"/>
              </a:spcBef>
              <a:buFont typeface="Arial"/>
              <a:buChar char="•"/>
            </a:pPr>
            <a:r>
              <a:rPr lang="en-GB" sz="2400" dirty="0">
                <a:latin typeface="Calibri Light"/>
                <a:ea typeface="+mn-lt"/>
                <a:cs typeface="+mn-lt"/>
              </a:rPr>
              <a:t>For example, if you were to take a house and make it an  abstraction. You would simply draw the main characteristics of the house. Such as the door, windows, footway and normally it would be the front view of the house.</a:t>
            </a:r>
            <a:endParaRPr lang="en-US" sz="2400">
              <a:latin typeface="Calibri Light"/>
              <a:ea typeface="+mn-lt"/>
              <a:cs typeface="+mn-lt"/>
            </a:endParaRPr>
          </a:p>
          <a:p>
            <a:pPr marL="285750" indent="-285750">
              <a:lnSpc>
                <a:spcPct val="110000"/>
              </a:lnSpc>
              <a:spcBef>
                <a:spcPts val="1000"/>
              </a:spcBef>
              <a:buFont typeface="Arial"/>
              <a:buChar char="•"/>
            </a:pPr>
            <a:r>
              <a:rPr lang="en-GB" sz="2400" dirty="0">
                <a:latin typeface="Calibri Light"/>
                <a:ea typeface="+mn-lt"/>
                <a:cs typeface="+mn-lt"/>
              </a:rPr>
              <a:t>We can use this concept in computer science to simplify the most difficult pieces of software into digestible easy to understand segments.</a:t>
            </a:r>
            <a:endParaRPr lang="en-US" sz="2400" dirty="0">
              <a:latin typeface="Calibri Light"/>
              <a:cs typeface="Calibri Light"/>
            </a:endParaRPr>
          </a:p>
        </p:txBody>
      </p:sp>
      <p:pic>
        <p:nvPicPr>
          <p:cNvPr id="3" name="Picture 5" descr="A picture containing colorful, several&#10;&#10;Description automatically generated">
            <a:extLst>
              <a:ext uri="{FF2B5EF4-FFF2-40B4-BE49-F238E27FC236}">
                <a16:creationId xmlns:a16="http://schemas.microsoft.com/office/drawing/2014/main" id="{4F3BFB00-5DA5-4BCA-9070-C272A9AEDF2F}"/>
              </a:ext>
            </a:extLst>
          </p:cNvPr>
          <p:cNvPicPr>
            <a:picLocks noChangeAspect="1"/>
          </p:cNvPicPr>
          <p:nvPr/>
        </p:nvPicPr>
        <p:blipFill>
          <a:blip r:embed="rId2"/>
          <a:stretch>
            <a:fillRect/>
          </a:stretch>
        </p:blipFill>
        <p:spPr>
          <a:xfrm>
            <a:off x="8160589" y="1559205"/>
            <a:ext cx="3275162" cy="4357817"/>
          </a:xfrm>
          <a:prstGeom prst="rect">
            <a:avLst/>
          </a:prstGeom>
        </p:spPr>
      </p:pic>
    </p:spTree>
    <p:extLst>
      <p:ext uri="{BB962C8B-B14F-4D97-AF65-F5344CB8AC3E}">
        <p14:creationId xmlns:p14="http://schemas.microsoft.com/office/powerpoint/2010/main" val="2162869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80524-0CA8-484C-8E74-96E40D8212F6}"/>
              </a:ext>
            </a:extLst>
          </p:cNvPr>
          <p:cNvSpPr>
            <a:spLocks noGrp="1"/>
          </p:cNvSpPr>
          <p:nvPr>
            <p:ph type="title"/>
          </p:nvPr>
        </p:nvSpPr>
        <p:spPr/>
        <p:txBody>
          <a:bodyPr/>
          <a:lstStyle/>
          <a:p>
            <a:r>
              <a:rPr lang="en-US" dirty="0">
                <a:latin typeface="Calibri"/>
                <a:cs typeface="Calibri Light"/>
              </a:rPr>
              <a:t>User Communication</a:t>
            </a:r>
            <a:endParaRPr lang="en-US" dirty="0">
              <a:latin typeface="Calibri"/>
              <a:cs typeface="Calibri"/>
            </a:endParaRPr>
          </a:p>
        </p:txBody>
      </p:sp>
      <p:sp>
        <p:nvSpPr>
          <p:cNvPr id="3" name="Content Placeholder 2">
            <a:extLst>
              <a:ext uri="{FF2B5EF4-FFF2-40B4-BE49-F238E27FC236}">
                <a16:creationId xmlns:a16="http://schemas.microsoft.com/office/drawing/2014/main" id="{07157D48-0763-4189-8614-C9F43F5C5B9A}"/>
              </a:ext>
            </a:extLst>
          </p:cNvPr>
          <p:cNvSpPr>
            <a:spLocks noGrp="1"/>
          </p:cNvSpPr>
          <p:nvPr>
            <p:ph idx="1"/>
          </p:nvPr>
        </p:nvSpPr>
        <p:spPr/>
        <p:txBody>
          <a:bodyPr vert="horz" lIns="91440" tIns="45720" rIns="91440" bIns="45720" rtlCol="0" anchor="t">
            <a:normAutofit/>
          </a:bodyPr>
          <a:lstStyle/>
          <a:p>
            <a:pPr>
              <a:lnSpc>
                <a:spcPct val="100000"/>
              </a:lnSpc>
            </a:pPr>
            <a:r>
              <a:rPr lang="en-AU" dirty="0">
                <a:latin typeface="Calibri Light"/>
                <a:ea typeface="+mn-lt"/>
                <a:cs typeface="+mn-lt"/>
              </a:rPr>
              <a:t>The main component of the application will  be communication because our users will need to be able communicate reliably to share files and encryption will be needed to keep the data being shared secured.</a:t>
            </a:r>
            <a:endParaRPr lang="en-US">
              <a:latin typeface="Calibri Light"/>
              <a:ea typeface="+mn-lt"/>
              <a:cs typeface="+mn-lt"/>
            </a:endParaRPr>
          </a:p>
          <a:p>
            <a:pPr>
              <a:lnSpc>
                <a:spcPct val="100000"/>
              </a:lnSpc>
            </a:pPr>
            <a:r>
              <a:rPr lang="en-AU" dirty="0">
                <a:latin typeface="Calibri Light"/>
                <a:ea typeface="+mn-lt"/>
                <a:cs typeface="+mn-lt"/>
              </a:rPr>
              <a:t>There will be multiple ways to communicate from direct messaging to voice call. We will have chatrooms on the app where 1 user can share files with many other users. The number of users will depend on the size of the server.</a:t>
            </a:r>
            <a:endParaRPr lang="en-US" dirty="0">
              <a:latin typeface="Calibri Light"/>
              <a:ea typeface="+mn-lt"/>
              <a:cs typeface="+mn-lt"/>
            </a:endParaRPr>
          </a:p>
          <a:p>
            <a:pPr>
              <a:lnSpc>
                <a:spcPct val="100000"/>
              </a:lnSpc>
            </a:pPr>
            <a:endParaRPr lang="en-AU">
              <a:ea typeface="+mn-lt"/>
              <a:cs typeface="+mn-lt"/>
            </a:endParaRPr>
          </a:p>
          <a:p>
            <a:endParaRPr lang="en-US">
              <a:cs typeface="Calibri"/>
            </a:endParaRPr>
          </a:p>
        </p:txBody>
      </p:sp>
    </p:spTree>
    <p:extLst>
      <p:ext uri="{BB962C8B-B14F-4D97-AF65-F5344CB8AC3E}">
        <p14:creationId xmlns:p14="http://schemas.microsoft.com/office/powerpoint/2010/main" val="1721640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E241-0F6A-4962-9006-F748D35DE56F}"/>
              </a:ext>
            </a:extLst>
          </p:cNvPr>
          <p:cNvSpPr>
            <a:spLocks noGrp="1"/>
          </p:cNvSpPr>
          <p:nvPr>
            <p:ph type="title"/>
          </p:nvPr>
        </p:nvSpPr>
        <p:spPr/>
        <p:txBody>
          <a:bodyPr/>
          <a:lstStyle/>
          <a:p>
            <a:r>
              <a:rPr lang="en-GB" dirty="0">
                <a:latin typeface="Calibri"/>
                <a:ea typeface="+mj-lt"/>
                <a:cs typeface="+mj-lt"/>
              </a:rPr>
              <a:t>The process of sending data</a:t>
            </a:r>
            <a:endParaRPr lang="en-US" dirty="0">
              <a:latin typeface="Calibri"/>
              <a:cs typeface="Calibri"/>
            </a:endParaRPr>
          </a:p>
        </p:txBody>
      </p:sp>
      <p:sp>
        <p:nvSpPr>
          <p:cNvPr id="3" name="Content Placeholder 2">
            <a:extLst>
              <a:ext uri="{FF2B5EF4-FFF2-40B4-BE49-F238E27FC236}">
                <a16:creationId xmlns:a16="http://schemas.microsoft.com/office/drawing/2014/main" id="{8B4CB8C0-BC32-4007-BCEC-2426F51355D2}"/>
              </a:ext>
            </a:extLst>
          </p:cNvPr>
          <p:cNvSpPr>
            <a:spLocks noGrp="1"/>
          </p:cNvSpPr>
          <p:nvPr>
            <p:ph idx="1"/>
          </p:nvPr>
        </p:nvSpPr>
        <p:spPr/>
        <p:txBody>
          <a:bodyPr vert="horz" lIns="91440" tIns="45720" rIns="91440" bIns="45720" rtlCol="0" anchor="t">
            <a:normAutofit fontScale="85000" lnSpcReduction="10000"/>
          </a:bodyPr>
          <a:lstStyle/>
          <a:p>
            <a:pPr>
              <a:lnSpc>
                <a:spcPct val="100000"/>
              </a:lnSpc>
            </a:pPr>
            <a:r>
              <a:rPr lang="en-GB" dirty="0">
                <a:latin typeface="Calibri Light"/>
                <a:ea typeface="+mn-lt"/>
                <a:cs typeface="+mn-lt"/>
              </a:rPr>
              <a:t>The user will send information through their own network using a packet which will have a source IP address and destination IP address. This will also include a source protocol and destination protocol (most likely on an </a:t>
            </a:r>
            <a:r>
              <a:rPr lang="en-GB" dirty="0">
                <a:latin typeface="Calibri Light"/>
                <a:ea typeface="+mn-lt"/>
                <a:cs typeface="Calibri Light"/>
              </a:rPr>
              <a:t>ephemeral port for the client such as port 5000 and a destination port of 80 for the HTTP server) </a:t>
            </a:r>
            <a:endParaRPr lang="en-GB" dirty="0">
              <a:latin typeface="Calibri Light"/>
              <a:cs typeface="Calibri Light"/>
            </a:endParaRPr>
          </a:p>
          <a:p>
            <a:pPr>
              <a:lnSpc>
                <a:spcPct val="100000"/>
              </a:lnSpc>
            </a:pPr>
            <a:r>
              <a:rPr lang="en-GB" dirty="0">
                <a:latin typeface="Calibri Light"/>
                <a:ea typeface="+mn-lt"/>
                <a:cs typeface="+mn-lt"/>
              </a:rPr>
              <a:t>The packet will travel within the users own internal network until it reaches the router then it will be sent out to the ISP which will send the data to the server. The server will then send the packet to the API on the application . The API will send the data to the message handler which will in turn encrypt the data and secure it.</a:t>
            </a:r>
            <a:endParaRPr lang="en-US" dirty="0">
              <a:latin typeface="Calibri Light"/>
              <a:ea typeface="+mn-lt"/>
              <a:cs typeface="+mn-lt"/>
            </a:endParaRPr>
          </a:p>
          <a:p>
            <a:pPr>
              <a:lnSpc>
                <a:spcPct val="100000"/>
              </a:lnSpc>
            </a:pPr>
            <a:r>
              <a:rPr lang="en-GB" dirty="0">
                <a:latin typeface="Calibri Light"/>
                <a:ea typeface="+mn-lt"/>
                <a:cs typeface="+mn-lt"/>
              </a:rPr>
              <a:t>One of three things will happen at this point depending on user input. The message will either be sent to a chatroom, or it will be a direct message depending on user needs. If the client wishes to make a voice call instead then the VOIP port will be used in conjunction with UDP. </a:t>
            </a:r>
            <a:endParaRPr lang="en-GB">
              <a:latin typeface="Calibri Light"/>
              <a:cs typeface="Calibri"/>
            </a:endParaRPr>
          </a:p>
        </p:txBody>
      </p:sp>
    </p:spTree>
    <p:extLst>
      <p:ext uri="{BB962C8B-B14F-4D97-AF65-F5344CB8AC3E}">
        <p14:creationId xmlns:p14="http://schemas.microsoft.com/office/powerpoint/2010/main" val="1977299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4" descr="Diagram&#10;&#10;Description automatically generated">
            <a:extLst>
              <a:ext uri="{FF2B5EF4-FFF2-40B4-BE49-F238E27FC236}">
                <a16:creationId xmlns:a16="http://schemas.microsoft.com/office/drawing/2014/main" id="{DEEA5698-DFAC-4F8E-BAB5-974213CB1BEC}"/>
              </a:ext>
            </a:extLst>
          </p:cNvPr>
          <p:cNvPicPr>
            <a:picLocks noGrp="1" noChangeAspect="1"/>
          </p:cNvPicPr>
          <p:nvPr>
            <p:ph idx="1"/>
          </p:nvPr>
        </p:nvPicPr>
        <p:blipFill rotWithShape="1">
          <a:blip r:embed="rId2"/>
          <a:srcRect b="19"/>
          <a:stretch/>
        </p:blipFill>
        <p:spPr>
          <a:xfrm>
            <a:off x="20" y="1282"/>
            <a:ext cx="12191980" cy="6856718"/>
          </a:xfrm>
          <a:prstGeom prst="rect">
            <a:avLst/>
          </a:prstGeom>
        </p:spPr>
      </p:pic>
    </p:spTree>
    <p:extLst>
      <p:ext uri="{BB962C8B-B14F-4D97-AF65-F5344CB8AC3E}">
        <p14:creationId xmlns:p14="http://schemas.microsoft.com/office/powerpoint/2010/main" val="2278176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F304F-93C7-4C72-89A4-87D34DF4FD8A}"/>
              </a:ext>
            </a:extLst>
          </p:cNvPr>
          <p:cNvSpPr>
            <a:spLocks noGrp="1"/>
          </p:cNvSpPr>
          <p:nvPr>
            <p:ph type="title"/>
          </p:nvPr>
        </p:nvSpPr>
        <p:spPr/>
        <p:txBody>
          <a:bodyPr>
            <a:normAutofit/>
          </a:bodyPr>
          <a:lstStyle/>
          <a:p>
            <a:r>
              <a:rPr lang="en-GB">
                <a:latin typeface="Calibri"/>
                <a:cs typeface="Calibri Light"/>
              </a:rPr>
              <a:t>Bits &amp; Bytes</a:t>
            </a:r>
            <a:endParaRPr lang="en-GB" sz="4800">
              <a:latin typeface="Calibri"/>
              <a:cs typeface="Calibri Light"/>
            </a:endParaRPr>
          </a:p>
        </p:txBody>
      </p:sp>
      <p:sp>
        <p:nvSpPr>
          <p:cNvPr id="3" name="Content Placeholder 2">
            <a:extLst>
              <a:ext uri="{FF2B5EF4-FFF2-40B4-BE49-F238E27FC236}">
                <a16:creationId xmlns:a16="http://schemas.microsoft.com/office/drawing/2014/main" id="{DAAEB817-9F8E-40DD-A03C-14DE6045E409}"/>
              </a:ext>
            </a:extLst>
          </p:cNvPr>
          <p:cNvSpPr>
            <a:spLocks noGrp="1"/>
          </p:cNvSpPr>
          <p:nvPr>
            <p:ph idx="1"/>
          </p:nvPr>
        </p:nvSpPr>
        <p:spPr/>
        <p:txBody>
          <a:bodyPr vert="horz" lIns="91440" tIns="45720" rIns="91440" bIns="45720" rtlCol="0" anchor="t">
            <a:normAutofit fontScale="85000" lnSpcReduction="20000"/>
          </a:bodyPr>
          <a:lstStyle/>
          <a:p>
            <a:r>
              <a:rPr lang="en-GB">
                <a:latin typeface="Calibri Light"/>
                <a:cs typeface="Calibri" panose="020F0502020204030204"/>
              </a:rPr>
              <a:t>A Bit is a single location of memory storage on a device – the smallest possible of its kind. Essentially, it is a binary language that understandable information like letters or numbers are translated into such that they can be stored on a machine like a computer. The language in question is represented through only the numbers 1 and 0, which is why it is called "binary" representation. These two numbers can be viewed as an on/off switch, or the answers "yes" and "no" to a given question. 1 returns a positive output, and 0 a negative.</a:t>
            </a:r>
            <a:endParaRPr lang="en-US"/>
          </a:p>
          <a:p>
            <a:endParaRPr lang="en-GB">
              <a:latin typeface="Calibri Light"/>
              <a:cs typeface="Calibri" panose="020F0502020204030204"/>
            </a:endParaRPr>
          </a:p>
          <a:p>
            <a:r>
              <a:rPr lang="en-GB">
                <a:latin typeface="Calibri Light"/>
                <a:cs typeface="Calibri" panose="020F0502020204030204"/>
              </a:rPr>
              <a:t>More commonly known, though, is the Byte, a larger memory storage location made up of eight Bits. The Byte is the basis for the Kilo-, Mega-, Giga- and Terabyte, the most well-known forms of memory storage for most machine users. Bytes are certainly more useable than Bits in terms of practicality, but most modern machines will use around eight Bytes – that is, 64 Bits – to store single sets of information like words, sentences, instructions, larger numbers and the like.</a:t>
            </a:r>
          </a:p>
        </p:txBody>
      </p:sp>
    </p:spTree>
    <p:extLst>
      <p:ext uri="{BB962C8B-B14F-4D97-AF65-F5344CB8AC3E}">
        <p14:creationId xmlns:p14="http://schemas.microsoft.com/office/powerpoint/2010/main" val="3881045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6655-6DF6-4D51-8C14-BD5D0F0DDC76}"/>
              </a:ext>
            </a:extLst>
          </p:cNvPr>
          <p:cNvSpPr>
            <a:spLocks noGrp="1"/>
          </p:cNvSpPr>
          <p:nvPr>
            <p:ph type="title"/>
          </p:nvPr>
        </p:nvSpPr>
        <p:spPr/>
        <p:txBody>
          <a:bodyPr/>
          <a:lstStyle/>
          <a:p>
            <a:r>
              <a:rPr lang="en-US">
                <a:latin typeface="Calibri"/>
                <a:cs typeface="Calibri Light"/>
              </a:rPr>
              <a:t>Bits &amp; Bytes</a:t>
            </a:r>
            <a:br>
              <a:rPr lang="en-US">
                <a:latin typeface="Calibri"/>
                <a:cs typeface="Calibri Light"/>
              </a:rPr>
            </a:br>
            <a:r>
              <a:rPr lang="en-US" sz="2400">
                <a:latin typeface="Calibri"/>
                <a:cs typeface="Calibri Light"/>
              </a:rPr>
              <a:t>- Further Explanation</a:t>
            </a:r>
          </a:p>
        </p:txBody>
      </p:sp>
      <p:pic>
        <p:nvPicPr>
          <p:cNvPr id="4" name="Picture 4">
            <a:extLst>
              <a:ext uri="{FF2B5EF4-FFF2-40B4-BE49-F238E27FC236}">
                <a16:creationId xmlns:a16="http://schemas.microsoft.com/office/drawing/2014/main" id="{0A64A25A-BE67-4790-9EA9-91111970142F}"/>
              </a:ext>
            </a:extLst>
          </p:cNvPr>
          <p:cNvPicPr>
            <a:picLocks noGrp="1" noChangeAspect="1"/>
          </p:cNvPicPr>
          <p:nvPr>
            <p:ph idx="1"/>
          </p:nvPr>
        </p:nvPicPr>
        <p:blipFill>
          <a:blip r:embed="rId2"/>
          <a:stretch>
            <a:fillRect/>
          </a:stretch>
        </p:blipFill>
        <p:spPr>
          <a:xfrm>
            <a:off x="8113951" y="1193755"/>
            <a:ext cx="3239040" cy="2293909"/>
          </a:xfrm>
        </p:spPr>
      </p:pic>
      <p:sp>
        <p:nvSpPr>
          <p:cNvPr id="3" name="TextBox 2">
            <a:extLst>
              <a:ext uri="{FF2B5EF4-FFF2-40B4-BE49-F238E27FC236}">
                <a16:creationId xmlns:a16="http://schemas.microsoft.com/office/drawing/2014/main" id="{6DE8E3E9-C989-4C4A-840B-1D758181F3B6}"/>
              </a:ext>
            </a:extLst>
          </p:cNvPr>
          <p:cNvSpPr txBox="1"/>
          <p:nvPr/>
        </p:nvSpPr>
        <p:spPr>
          <a:xfrm>
            <a:off x="842513" y="1503872"/>
            <a:ext cx="5273614"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Calibri Light"/>
                <a:cs typeface="Calibri Light"/>
              </a:rPr>
              <a:t>As written previously, Bit coding is done in binary format, which is the same principle as our common denary system, just using powers of 2 instead of 10.</a:t>
            </a:r>
          </a:p>
          <a:p>
            <a:endParaRPr lang="en-GB" dirty="0">
              <a:latin typeface="Calibri Light"/>
              <a:cs typeface="Calibri"/>
            </a:endParaRPr>
          </a:p>
          <a:p>
            <a:r>
              <a:rPr lang="en-GB" dirty="0">
                <a:latin typeface="Calibri Light"/>
                <a:cs typeface="Calibri Light"/>
              </a:rPr>
              <a:t>For example, as seen here, a regular number like 3168 is comprised of four value columns, decreasing by powers of 10 from the beginning to the end of the word.</a:t>
            </a:r>
          </a:p>
          <a:p>
            <a:endParaRPr lang="en-GB" dirty="0">
              <a:latin typeface="Calibri Light"/>
              <a:cs typeface="Calibri"/>
            </a:endParaRPr>
          </a:p>
          <a:p>
            <a:r>
              <a:rPr lang="en-GB" dirty="0">
                <a:latin typeface="Calibri Light"/>
                <a:cs typeface="Calibri"/>
              </a:rPr>
              <a:t>On the other hand, Binary notation uses a similar format, but values decrease by powers of 2 rather than 10. Attached is an example, where 1 implies the existence of a value and 0 implies its absence.</a:t>
            </a:r>
          </a:p>
          <a:p>
            <a:endParaRPr lang="en-GB" dirty="0">
              <a:latin typeface="Calibri Light"/>
              <a:cs typeface="Calibri"/>
            </a:endParaRPr>
          </a:p>
          <a:p>
            <a:r>
              <a:rPr lang="en-GB" dirty="0">
                <a:latin typeface="Calibri Light"/>
                <a:cs typeface="Calibri"/>
              </a:rPr>
              <a:t>Our App will be using Unicode instead of the </a:t>
            </a:r>
            <a:r>
              <a:rPr lang="en-GB" dirty="0"/>
              <a:t>ASCII</a:t>
            </a:r>
            <a:endParaRPr lang="en-GB">
              <a:cs typeface="Calibri"/>
            </a:endParaRPr>
          </a:p>
          <a:p>
            <a:r>
              <a:rPr lang="en-GB" dirty="0">
                <a:latin typeface="Calibri Light"/>
                <a:cs typeface="Calibri"/>
              </a:rPr>
              <a:t>System since we want people from different countries to be able to access the site. Uni code uses between 8 to 32 bits per character so it's more extensive than </a:t>
            </a:r>
            <a:r>
              <a:rPr lang="en-GB" dirty="0">
                <a:ea typeface="+mn-lt"/>
                <a:cs typeface="+mn-lt"/>
              </a:rPr>
              <a:t>ASCII, including more languages for our app. </a:t>
            </a:r>
            <a:endParaRPr lang="en-GB" dirty="0">
              <a:latin typeface="Calibri Light"/>
              <a:cs typeface="Calibri"/>
            </a:endParaRPr>
          </a:p>
        </p:txBody>
      </p:sp>
      <p:pic>
        <p:nvPicPr>
          <p:cNvPr id="5" name="Picture 5" descr="A picture containing text, clock&#10;&#10;Description automatically generated">
            <a:extLst>
              <a:ext uri="{FF2B5EF4-FFF2-40B4-BE49-F238E27FC236}">
                <a16:creationId xmlns:a16="http://schemas.microsoft.com/office/drawing/2014/main" id="{58D80747-9056-4F4D-B17F-A9783AD315D9}"/>
              </a:ext>
            </a:extLst>
          </p:cNvPr>
          <p:cNvPicPr>
            <a:picLocks noChangeAspect="1"/>
          </p:cNvPicPr>
          <p:nvPr/>
        </p:nvPicPr>
        <p:blipFill>
          <a:blip r:embed="rId3"/>
          <a:stretch>
            <a:fillRect/>
          </a:stretch>
        </p:blipFill>
        <p:spPr>
          <a:xfrm>
            <a:off x="8232477" y="3899064"/>
            <a:ext cx="3016369" cy="2208514"/>
          </a:xfrm>
          <a:prstGeom prst="rect">
            <a:avLst/>
          </a:prstGeom>
        </p:spPr>
      </p:pic>
      <p:sp>
        <p:nvSpPr>
          <p:cNvPr id="6" name="TextBox 5">
            <a:extLst>
              <a:ext uri="{FF2B5EF4-FFF2-40B4-BE49-F238E27FC236}">
                <a16:creationId xmlns:a16="http://schemas.microsoft.com/office/drawing/2014/main" id="{613E26AD-0A73-4AF6-A27A-ED736644B87F}"/>
              </a:ext>
            </a:extLst>
          </p:cNvPr>
          <p:cNvSpPr txBox="1"/>
          <p:nvPr/>
        </p:nvSpPr>
        <p:spPr>
          <a:xfrm>
            <a:off x="8232475" y="3545457"/>
            <a:ext cx="30163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Example of Denary formatting</a:t>
            </a:r>
          </a:p>
        </p:txBody>
      </p:sp>
      <p:sp>
        <p:nvSpPr>
          <p:cNvPr id="7" name="TextBox 6">
            <a:extLst>
              <a:ext uri="{FF2B5EF4-FFF2-40B4-BE49-F238E27FC236}">
                <a16:creationId xmlns:a16="http://schemas.microsoft.com/office/drawing/2014/main" id="{8E6506CE-207A-4ADF-B48A-3B5F70B3FB17}"/>
              </a:ext>
            </a:extLst>
          </p:cNvPr>
          <p:cNvSpPr txBox="1"/>
          <p:nvPr/>
        </p:nvSpPr>
        <p:spPr>
          <a:xfrm>
            <a:off x="8231576" y="6189992"/>
            <a:ext cx="30163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Example of Binary formatting</a:t>
            </a:r>
          </a:p>
        </p:txBody>
      </p:sp>
    </p:spTree>
    <p:extLst>
      <p:ext uri="{BB962C8B-B14F-4D97-AF65-F5344CB8AC3E}">
        <p14:creationId xmlns:p14="http://schemas.microsoft.com/office/powerpoint/2010/main" val="2578926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69F915-DFB2-46FC-80F6-F0D81F9DDE4A}"/>
              </a:ext>
            </a:extLst>
          </p:cNvPr>
          <p:cNvSpPr>
            <a:spLocks noGrp="1"/>
          </p:cNvSpPr>
          <p:nvPr/>
        </p:nvSpPr>
        <p:spPr>
          <a:xfrm>
            <a:off x="1524000" y="-3578"/>
            <a:ext cx="9234985" cy="122754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atin typeface="Calibri"/>
                <a:cs typeface="Calibri Light"/>
              </a:rPr>
              <a:t>Encrypting our App:</a:t>
            </a:r>
            <a:endParaRPr lang="en-US">
              <a:latin typeface="Calibri"/>
              <a:cs typeface="Calibri"/>
            </a:endParaRPr>
          </a:p>
        </p:txBody>
      </p:sp>
      <p:sp>
        <p:nvSpPr>
          <p:cNvPr id="5" name="Subtitle 2">
            <a:extLst>
              <a:ext uri="{FF2B5EF4-FFF2-40B4-BE49-F238E27FC236}">
                <a16:creationId xmlns:a16="http://schemas.microsoft.com/office/drawing/2014/main" id="{FBA2486C-7E4B-4E81-B008-986D60A64E27}"/>
              </a:ext>
            </a:extLst>
          </p:cNvPr>
          <p:cNvSpPr>
            <a:spLocks noGrp="1"/>
          </p:cNvSpPr>
          <p:nvPr/>
        </p:nvSpPr>
        <p:spPr>
          <a:xfrm>
            <a:off x="852985" y="1645860"/>
            <a:ext cx="3537045" cy="209931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solidFill>
                  <a:srgbClr val="FF0000"/>
                </a:solidFill>
                <a:latin typeface="Calibri Light"/>
                <a:cs typeface="Calibri"/>
              </a:rPr>
              <a:t>Encryption</a:t>
            </a:r>
            <a:r>
              <a:rPr lang="en-US">
                <a:latin typeface="Calibri Light"/>
                <a:cs typeface="Calibri"/>
              </a:rPr>
              <a:t>: Is the</a:t>
            </a:r>
            <a:r>
              <a:rPr lang="en-US">
                <a:latin typeface="Calibri Light"/>
                <a:ea typeface="+mn-lt"/>
                <a:cs typeface="+mn-lt"/>
              </a:rPr>
              <a:t> process of converting </a:t>
            </a:r>
            <a:r>
              <a:rPr lang="en-US" b="1">
                <a:latin typeface="Calibri Light"/>
                <a:ea typeface="+mn-lt"/>
                <a:cs typeface="+mn-lt"/>
              </a:rPr>
              <a:t>information </a:t>
            </a:r>
            <a:r>
              <a:rPr lang="en-US">
                <a:latin typeface="Calibri Light"/>
                <a:ea typeface="+mn-lt"/>
                <a:cs typeface="+mn-lt"/>
              </a:rPr>
              <a:t>or </a:t>
            </a:r>
            <a:r>
              <a:rPr lang="en-US" b="1">
                <a:latin typeface="Calibri Light"/>
                <a:ea typeface="+mn-lt"/>
                <a:cs typeface="+mn-lt"/>
              </a:rPr>
              <a:t>data </a:t>
            </a:r>
            <a:r>
              <a:rPr lang="en-US">
                <a:latin typeface="Calibri Light"/>
                <a:ea typeface="+mn-lt"/>
                <a:cs typeface="+mn-lt"/>
              </a:rPr>
              <a:t>into what looks like a random set of characters to prevent unauthorized access</a:t>
            </a:r>
          </a:p>
          <a:p>
            <a:endParaRPr lang="en-US">
              <a:latin typeface="Calibri Light"/>
              <a:ea typeface="+mn-lt"/>
              <a:cs typeface="+mn-lt"/>
            </a:endParaRPr>
          </a:p>
          <a:p>
            <a:endParaRPr lang="en-US">
              <a:cs typeface="Calibri"/>
            </a:endParaRPr>
          </a:p>
          <a:p>
            <a:endParaRPr lang="en-US">
              <a:cs typeface="Calibri"/>
            </a:endParaRPr>
          </a:p>
        </p:txBody>
      </p:sp>
      <p:sp>
        <p:nvSpPr>
          <p:cNvPr id="6" name="Subtitle 2">
            <a:extLst>
              <a:ext uri="{FF2B5EF4-FFF2-40B4-BE49-F238E27FC236}">
                <a16:creationId xmlns:a16="http://schemas.microsoft.com/office/drawing/2014/main" id="{D95247AB-E8C6-432C-9A78-C47BCF0ACCDA}"/>
              </a:ext>
            </a:extLst>
          </p:cNvPr>
          <p:cNvSpPr txBox="1">
            <a:spLocks/>
          </p:cNvSpPr>
          <p:nvPr/>
        </p:nvSpPr>
        <p:spPr>
          <a:xfrm>
            <a:off x="857534" y="3981902"/>
            <a:ext cx="3775880" cy="2429133"/>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a:latin typeface="Calibri Light"/>
                <a:ea typeface="+mn-lt"/>
                <a:cs typeface="+mn-lt"/>
              </a:rPr>
              <a:t>Since our</a:t>
            </a:r>
            <a:r>
              <a:rPr lang="en-US" sz="2400">
                <a:latin typeface="Calibri Light"/>
                <a:cs typeface="Calibri"/>
              </a:rPr>
              <a:t> App is going to act </a:t>
            </a:r>
            <a:r>
              <a:rPr lang="en-US" sz="2400">
                <a:latin typeface="Calibri Light"/>
                <a:ea typeface="+mn-lt"/>
                <a:cs typeface="+mn-lt"/>
              </a:rPr>
              <a:t>like a social media platform, we are going to need a strong form of encryption to stop anyone from having access to user communication.</a:t>
            </a:r>
            <a:endParaRPr lang="en-US" sz="2400">
              <a:latin typeface="Calibri Light"/>
              <a:cs typeface="Calibri"/>
            </a:endParaRPr>
          </a:p>
          <a:p>
            <a:endParaRPr lang="en-US">
              <a:latin typeface="Calibri Light"/>
              <a:ea typeface="+mn-lt"/>
              <a:cs typeface="+mn-lt"/>
            </a:endParaRPr>
          </a:p>
          <a:p>
            <a:endParaRPr lang="en-US">
              <a:cs typeface="Calibri"/>
            </a:endParaRPr>
          </a:p>
          <a:p>
            <a:endParaRPr lang="en-US">
              <a:cs typeface="Calibri"/>
            </a:endParaRPr>
          </a:p>
        </p:txBody>
      </p:sp>
      <p:pic>
        <p:nvPicPr>
          <p:cNvPr id="7" name="Picture 7" descr="A picture containing graphical user interface&#10;&#10;Description automatically generated">
            <a:extLst>
              <a:ext uri="{FF2B5EF4-FFF2-40B4-BE49-F238E27FC236}">
                <a16:creationId xmlns:a16="http://schemas.microsoft.com/office/drawing/2014/main" id="{B0D6CC76-744A-4E33-AC72-4D2DD118A150}"/>
              </a:ext>
            </a:extLst>
          </p:cNvPr>
          <p:cNvPicPr>
            <a:picLocks noChangeAspect="1"/>
          </p:cNvPicPr>
          <p:nvPr/>
        </p:nvPicPr>
        <p:blipFill>
          <a:blip r:embed="rId2"/>
          <a:stretch>
            <a:fillRect/>
          </a:stretch>
        </p:blipFill>
        <p:spPr>
          <a:xfrm>
            <a:off x="6133381" y="1712699"/>
            <a:ext cx="5877464" cy="772792"/>
          </a:xfrm>
          <a:prstGeom prst="rect">
            <a:avLst/>
          </a:prstGeom>
        </p:spPr>
      </p:pic>
      <p:pic>
        <p:nvPicPr>
          <p:cNvPr id="8" name="Picture 8" descr="Graphical user interface, text&#10;&#10;Description automatically generated">
            <a:extLst>
              <a:ext uri="{FF2B5EF4-FFF2-40B4-BE49-F238E27FC236}">
                <a16:creationId xmlns:a16="http://schemas.microsoft.com/office/drawing/2014/main" id="{55A0D739-6721-459A-82AE-8B9872EE5E56}"/>
              </a:ext>
            </a:extLst>
          </p:cNvPr>
          <p:cNvPicPr>
            <a:picLocks noChangeAspect="1"/>
          </p:cNvPicPr>
          <p:nvPr/>
        </p:nvPicPr>
        <p:blipFill>
          <a:blip r:embed="rId3"/>
          <a:stretch>
            <a:fillRect/>
          </a:stretch>
        </p:blipFill>
        <p:spPr>
          <a:xfrm>
            <a:off x="6650967" y="3362554"/>
            <a:ext cx="4942935" cy="3051494"/>
          </a:xfrm>
          <a:prstGeom prst="rect">
            <a:avLst/>
          </a:prstGeom>
        </p:spPr>
      </p:pic>
    </p:spTree>
    <p:extLst>
      <p:ext uri="{BB962C8B-B14F-4D97-AF65-F5344CB8AC3E}">
        <p14:creationId xmlns:p14="http://schemas.microsoft.com/office/powerpoint/2010/main" val="1409871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24D5094-4893-4FCA-97A4-9C1FBC73DF8D}"/>
              </a:ext>
            </a:extLst>
          </p:cNvPr>
          <p:cNvSpPr>
            <a:spLocks noGrp="1"/>
          </p:cNvSpPr>
          <p:nvPr/>
        </p:nvSpPr>
        <p:spPr>
          <a:xfrm>
            <a:off x="838200" y="365125"/>
            <a:ext cx="6660108" cy="734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Calibri"/>
                <a:cs typeface="Calibri Light"/>
              </a:rPr>
              <a:t>The way it would work:</a:t>
            </a:r>
            <a:endParaRPr lang="en-US">
              <a:latin typeface="Calibri"/>
              <a:cs typeface="Calibri"/>
            </a:endParaRPr>
          </a:p>
        </p:txBody>
      </p:sp>
      <p:sp>
        <p:nvSpPr>
          <p:cNvPr id="5" name="Subtitle 2">
            <a:extLst>
              <a:ext uri="{FF2B5EF4-FFF2-40B4-BE49-F238E27FC236}">
                <a16:creationId xmlns:a16="http://schemas.microsoft.com/office/drawing/2014/main" id="{156A9081-AA41-4442-BFCF-5AE655331945}"/>
              </a:ext>
            </a:extLst>
          </p:cNvPr>
          <p:cNvSpPr txBox="1">
            <a:spLocks/>
          </p:cNvSpPr>
          <p:nvPr/>
        </p:nvSpPr>
        <p:spPr>
          <a:xfrm>
            <a:off x="840753" y="1439427"/>
            <a:ext cx="4264925" cy="1644388"/>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latin typeface="Calibri Light"/>
                <a:cs typeface="Calibri"/>
              </a:rPr>
              <a:t>To</a:t>
            </a:r>
            <a:r>
              <a:rPr lang="en-US" sz="2400">
                <a:latin typeface="Calibri Light"/>
                <a:ea typeface="+mn-lt"/>
                <a:cs typeface="+mn-lt"/>
              </a:rPr>
              <a:t> do this we are going to use a form of encryption called "</a:t>
            </a:r>
            <a:r>
              <a:rPr lang="en-US" sz="2400" b="1">
                <a:latin typeface="Calibri Light"/>
                <a:ea typeface="+mn-lt"/>
                <a:cs typeface="+mn-lt"/>
              </a:rPr>
              <a:t>Asymmetric encryption</a:t>
            </a:r>
            <a:r>
              <a:rPr lang="en-US" sz="2400">
                <a:latin typeface="Calibri Light"/>
                <a:ea typeface="+mn-lt"/>
                <a:cs typeface="+mn-lt"/>
              </a:rPr>
              <a:t>".</a:t>
            </a:r>
            <a:endParaRPr lang="en-US" sz="2400">
              <a:latin typeface="Calibri Light"/>
              <a:cs typeface="Calibri Light"/>
            </a:endParaRPr>
          </a:p>
          <a:p>
            <a:endParaRPr lang="en-US">
              <a:latin typeface="Calibri Light"/>
              <a:cs typeface="Calibri"/>
            </a:endParaRPr>
          </a:p>
        </p:txBody>
      </p:sp>
      <p:sp>
        <p:nvSpPr>
          <p:cNvPr id="6" name="Subtitle 2">
            <a:extLst>
              <a:ext uri="{FF2B5EF4-FFF2-40B4-BE49-F238E27FC236}">
                <a16:creationId xmlns:a16="http://schemas.microsoft.com/office/drawing/2014/main" id="{08520851-B042-469F-9EA3-32DC228ECC90}"/>
              </a:ext>
            </a:extLst>
          </p:cNvPr>
          <p:cNvSpPr txBox="1">
            <a:spLocks/>
          </p:cNvSpPr>
          <p:nvPr/>
        </p:nvSpPr>
        <p:spPr>
          <a:xfrm>
            <a:off x="834100" y="3573927"/>
            <a:ext cx="4264925" cy="1644388"/>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latin typeface="Calibri Light"/>
                <a:cs typeface="Calibri"/>
              </a:rPr>
              <a:t>This</a:t>
            </a:r>
            <a:r>
              <a:rPr lang="en-US" sz="2400">
                <a:latin typeface="Calibri Light"/>
                <a:ea typeface="+mn-lt"/>
                <a:cs typeface="+mn-lt"/>
              </a:rPr>
              <a:t> form of encryption involves 2 types of keys a (</a:t>
            </a:r>
            <a:r>
              <a:rPr lang="en-US" sz="2400" b="1">
                <a:latin typeface="Calibri Light"/>
                <a:ea typeface="+mn-lt"/>
                <a:cs typeface="+mn-lt"/>
              </a:rPr>
              <a:t>public key and a private key</a:t>
            </a:r>
            <a:r>
              <a:rPr lang="en-US" sz="2400">
                <a:latin typeface="Calibri Light"/>
                <a:ea typeface="+mn-lt"/>
                <a:cs typeface="+mn-lt"/>
              </a:rPr>
              <a:t>)</a:t>
            </a:r>
            <a:endParaRPr lang="en-US" sz="2400">
              <a:latin typeface="Calibri Light"/>
              <a:cs typeface="Calibri Light"/>
            </a:endParaRPr>
          </a:p>
          <a:p>
            <a:endParaRPr lang="en-US">
              <a:cs typeface="Calibri"/>
            </a:endParaRPr>
          </a:p>
        </p:txBody>
      </p:sp>
      <p:pic>
        <p:nvPicPr>
          <p:cNvPr id="7" name="Picture 7" descr="Diagram&#10;&#10;Description automatically generated">
            <a:extLst>
              <a:ext uri="{FF2B5EF4-FFF2-40B4-BE49-F238E27FC236}">
                <a16:creationId xmlns:a16="http://schemas.microsoft.com/office/drawing/2014/main" id="{17F475AC-8E49-46CF-89D4-9C260F706DBB}"/>
              </a:ext>
            </a:extLst>
          </p:cNvPr>
          <p:cNvPicPr>
            <a:picLocks noChangeAspect="1"/>
          </p:cNvPicPr>
          <p:nvPr/>
        </p:nvPicPr>
        <p:blipFill>
          <a:blip r:embed="rId2"/>
          <a:stretch>
            <a:fillRect/>
          </a:stretch>
        </p:blipFill>
        <p:spPr>
          <a:xfrm>
            <a:off x="6090250" y="1253884"/>
            <a:ext cx="5776822" cy="2308648"/>
          </a:xfrm>
          <a:prstGeom prst="rect">
            <a:avLst/>
          </a:prstGeom>
        </p:spPr>
      </p:pic>
      <p:sp>
        <p:nvSpPr>
          <p:cNvPr id="8" name="Subtitle 2">
            <a:extLst>
              <a:ext uri="{FF2B5EF4-FFF2-40B4-BE49-F238E27FC236}">
                <a16:creationId xmlns:a16="http://schemas.microsoft.com/office/drawing/2014/main" id="{238CFC35-89AC-4345-AE0B-E266C9C93500}"/>
              </a:ext>
            </a:extLst>
          </p:cNvPr>
          <p:cNvSpPr txBox="1">
            <a:spLocks/>
          </p:cNvSpPr>
          <p:nvPr/>
        </p:nvSpPr>
        <p:spPr>
          <a:xfrm>
            <a:off x="6789759" y="3431440"/>
            <a:ext cx="4355910" cy="2758954"/>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cs typeface="Calibri"/>
              </a:rPr>
              <a:t>The way it works is every user would have </a:t>
            </a:r>
            <a:r>
              <a:rPr lang="en-US" sz="2400">
                <a:ea typeface="+mn-lt"/>
                <a:cs typeface="+mn-lt"/>
              </a:rPr>
              <a:t>a </a:t>
            </a:r>
            <a:r>
              <a:rPr lang="en-US" sz="2400" b="1">
                <a:ea typeface="+mn-lt"/>
                <a:cs typeface="+mn-lt"/>
              </a:rPr>
              <a:t>public key </a:t>
            </a:r>
            <a:r>
              <a:rPr lang="en-US" sz="2400">
                <a:ea typeface="+mn-lt"/>
                <a:cs typeface="+mn-lt"/>
              </a:rPr>
              <a:t>which would be used to encrypt the messages  being sent, then once the message is received at the other end a </a:t>
            </a:r>
            <a:r>
              <a:rPr lang="en-US" sz="2400" b="1">
                <a:ea typeface="+mn-lt"/>
                <a:cs typeface="+mn-lt"/>
              </a:rPr>
              <a:t>private key </a:t>
            </a:r>
            <a:r>
              <a:rPr lang="en-US" sz="2400">
                <a:ea typeface="+mn-lt"/>
                <a:cs typeface="+mn-lt"/>
              </a:rPr>
              <a:t>can be used to decrypt it.</a:t>
            </a:r>
            <a:endParaRPr lang="en-US" sz="2400"/>
          </a:p>
          <a:p>
            <a:endParaRPr lang="en-US">
              <a:cs typeface="Calibri"/>
            </a:endParaRPr>
          </a:p>
        </p:txBody>
      </p:sp>
    </p:spTree>
    <p:extLst>
      <p:ext uri="{BB962C8B-B14F-4D97-AF65-F5344CB8AC3E}">
        <p14:creationId xmlns:p14="http://schemas.microsoft.com/office/powerpoint/2010/main" val="1246699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How Computers Work - Group 6 Practice Presentation</vt:lpstr>
      <vt:lpstr>PowerPoint Presentation</vt:lpstr>
      <vt:lpstr>User Communication</vt:lpstr>
      <vt:lpstr>The process of sending data</vt:lpstr>
      <vt:lpstr>PowerPoint Presentation</vt:lpstr>
      <vt:lpstr>Bits &amp; Bytes</vt:lpstr>
      <vt:lpstr>Bits &amp; Bytes - Further Explanation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117</cp:revision>
  <dcterms:created xsi:type="dcterms:W3CDTF">2021-10-20T22:19:05Z</dcterms:created>
  <dcterms:modified xsi:type="dcterms:W3CDTF">2021-11-24T17:11:22Z</dcterms:modified>
</cp:coreProperties>
</file>