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sldIdLst>
    <p:sldId id="256" r:id="rId2"/>
  </p:sldIdLst>
  <p:sldSz cx="32399288" cy="50399950"/>
  <p:notesSz cx="6858000" cy="9144000"/>
  <p:defaultTextStyle>
    <a:defPPr lvl="0">
      <a:defRPr lang="en-US"/>
    </a:defPPr>
    <a:lvl1pPr marL="0" lvl="0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1pPr>
    <a:lvl2pPr marL="1987174" lvl="1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2pPr>
    <a:lvl3pPr marL="3974348" lvl="2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3pPr>
    <a:lvl4pPr marL="5961522" lvl="3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4pPr>
    <a:lvl5pPr marL="7948696" lvl="4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5pPr>
    <a:lvl6pPr marL="9935870" lvl="5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6pPr>
    <a:lvl7pPr marL="11923044" lvl="6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7pPr>
    <a:lvl8pPr marL="13910219" lvl="7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8pPr>
    <a:lvl9pPr marL="15897393" lvl="8" algn="l" defTabSz="3974348" rtl="0" eaLnBrk="1" latinLnBrk="0" hangingPunct="1">
      <a:defRPr sz="782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51">
          <p15:clr>
            <a:srgbClr val="A4A3A4"/>
          </p15:clr>
        </p15:guide>
        <p15:guide id="2" pos="1020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1500" y="-5604"/>
      </p:cViewPr>
      <p:guideLst>
        <p:guide orient="horz" pos="15851"/>
        <p:guide pos="1020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9947" y="8248329"/>
            <a:ext cx="27539395" cy="17546649"/>
          </a:xfrm>
        </p:spPr>
        <p:txBody>
          <a:bodyPr anchor="b"/>
          <a:lstStyle>
            <a:lvl1pPr algn="ctr">
              <a:defRPr sz="212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911" y="26471644"/>
            <a:ext cx="24299466" cy="12168318"/>
          </a:xfrm>
        </p:spPr>
        <p:txBody>
          <a:bodyPr/>
          <a:lstStyle>
            <a:lvl1pPr marL="0" indent="0" algn="ctr">
              <a:buNone/>
              <a:defRPr sz="8504"/>
            </a:lvl1pPr>
            <a:lvl2pPr marL="1619951" indent="0" algn="ctr">
              <a:buNone/>
              <a:defRPr sz="7086"/>
            </a:lvl2pPr>
            <a:lvl3pPr marL="3239902" indent="0" algn="ctr">
              <a:buNone/>
              <a:defRPr sz="6378"/>
            </a:lvl3pPr>
            <a:lvl4pPr marL="4859853" indent="0" algn="ctr">
              <a:buNone/>
              <a:defRPr sz="5669"/>
            </a:lvl4pPr>
            <a:lvl5pPr marL="6479804" indent="0" algn="ctr">
              <a:buNone/>
              <a:defRPr sz="5669"/>
            </a:lvl5pPr>
            <a:lvl6pPr marL="8099755" indent="0" algn="ctr">
              <a:buNone/>
              <a:defRPr sz="5669"/>
            </a:lvl6pPr>
            <a:lvl7pPr marL="9719706" indent="0" algn="ctr">
              <a:buNone/>
              <a:defRPr sz="5669"/>
            </a:lvl7pPr>
            <a:lvl8pPr marL="11339657" indent="0" algn="ctr">
              <a:buNone/>
              <a:defRPr sz="5669"/>
            </a:lvl8pPr>
            <a:lvl9pPr marL="12959608" indent="0" algn="ctr">
              <a:buNone/>
              <a:defRPr sz="566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6FB4A-3225-4393-B5C4-50E51FE1431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3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7451" y="2683342"/>
            <a:ext cx="27944386" cy="97416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7451" y="13416653"/>
            <a:ext cx="27944386" cy="319783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7451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D6FB4A-3225-4393-B5C4-50E51FE1431F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32264" y="46713298"/>
            <a:ext cx="1093476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81997" y="46713298"/>
            <a:ext cx="7289840" cy="2683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419113-CA02-47D7-9D6F-0535DACBA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98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3239902" rtl="0" eaLnBrk="1" latinLnBrk="0" hangingPunct="1">
        <a:lnSpc>
          <a:spcPct val="90000"/>
        </a:lnSpc>
        <a:spcBef>
          <a:spcPct val="0"/>
        </a:spcBef>
        <a:buNone/>
        <a:defRPr sz="155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9976" indent="-809976" algn="l" defTabSz="3239902" rtl="0" eaLnBrk="1" latinLnBrk="0" hangingPunct="1">
        <a:lnSpc>
          <a:spcPct val="90000"/>
        </a:lnSpc>
        <a:spcBef>
          <a:spcPts val="3543"/>
        </a:spcBef>
        <a:buFont typeface="Arial" panose="020B0604020202020204" pitchFamily="34" charset="0"/>
        <a:buChar char="•"/>
        <a:defRPr sz="9921" kern="1200">
          <a:solidFill>
            <a:schemeClr val="tx1"/>
          </a:solidFill>
          <a:latin typeface="+mn-lt"/>
          <a:ea typeface="+mn-ea"/>
          <a:cs typeface="+mn-cs"/>
        </a:defRPr>
      </a:lvl1pPr>
      <a:lvl2pPr marL="2429927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8504" kern="1200">
          <a:solidFill>
            <a:schemeClr val="tx1"/>
          </a:solidFill>
          <a:latin typeface="+mn-lt"/>
          <a:ea typeface="+mn-ea"/>
          <a:cs typeface="+mn-cs"/>
        </a:defRPr>
      </a:lvl2pPr>
      <a:lvl3pPr marL="4049878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7086" kern="1200">
          <a:solidFill>
            <a:schemeClr val="tx1"/>
          </a:solidFill>
          <a:latin typeface="+mn-lt"/>
          <a:ea typeface="+mn-ea"/>
          <a:cs typeface="+mn-cs"/>
        </a:defRPr>
      </a:lvl3pPr>
      <a:lvl4pPr marL="5669829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7289780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909731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10529682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2149633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3769584" indent="-809976" algn="l" defTabSz="323990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1pPr>
      <a:lvl2pPr marL="1619951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2pPr>
      <a:lvl3pPr marL="3239902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3pPr>
      <a:lvl4pPr marL="4859853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4pPr>
      <a:lvl5pPr marL="6479804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5pPr>
      <a:lvl6pPr marL="8099755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6pPr>
      <a:lvl7pPr marL="9719706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7pPr>
      <a:lvl8pPr marL="11339657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8pPr>
      <a:lvl9pPr marL="12959608" algn="l" defTabSz="3239902" rtl="0" eaLnBrk="1" latinLnBrk="0" hangingPunct="1">
        <a:defRPr sz="6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0" y="0"/>
            <a:ext cx="32476723" cy="50503016"/>
          </a:xfrm>
          <a:prstGeom prst="rect">
            <a:avLst/>
          </a:prstGeom>
          <a:solidFill>
            <a:srgbClr val="0032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7600" b="22194"/>
          <a:stretch/>
        </p:blipFill>
        <p:spPr>
          <a:xfrm>
            <a:off x="0" y="32157328"/>
            <a:ext cx="32496369" cy="1834568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38400"/>
            <a:ext cx="32399288" cy="4817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6969985" y="2891580"/>
            <a:ext cx="3597293" cy="361068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rgbClr val="00327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5307" y="5733409"/>
            <a:ext cx="21157929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Supervisor(s): Dr. D</a:t>
            </a:r>
            <a:r>
              <a:rPr lang="en-US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o</a:t>
            </a:r>
            <a:r>
              <a:rPr lang="" sz="8000" spc="-150" dirty="0">
                <a:solidFill>
                  <a:srgbClr val="003275"/>
                </a:solidFill>
                <a:latin typeface="Swis721 BlkCn BT" panose="020B0806030502040204" pitchFamily="34" charset="0"/>
              </a:rPr>
              <a:t>aa Saleh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32184" y="7913959"/>
            <a:ext cx="2816295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Team members: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  <a:latin typeface="Swis721 BlkCn BT" panose="020B0806030502040204" pitchFamily="34" charset="0"/>
              </a:rPr>
              <a:t>Ayman Ashraf, Paula Said, Kerolos Wageh, Omar Ibrahim, Moataz Ahmed</a:t>
            </a:r>
            <a:endParaRPr lang="" sz="7200" dirty="0">
              <a:solidFill>
                <a:schemeClr val="bg1"/>
              </a:solidFill>
              <a:latin typeface="Swis721 BlkCn BT" panose="020B0806030502040204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649824" y="10497062"/>
            <a:ext cx="21114387" cy="1514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345059" y="26052131"/>
            <a:ext cx="13012616" cy="188138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4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44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44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endParaRPr lang="en-US" sz="44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🛠️ Technologies Used</a:t>
            </a: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🔧 Backend (Java 17 + Spring Boot 3.2.3)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Spring Boot Web &amp; </a:t>
            </a:r>
            <a:r>
              <a:rPr lang="en-US" sz="4400" b="1" dirty="0" err="1">
                <a:solidFill>
                  <a:srgbClr val="003275"/>
                </a:solidFill>
                <a:latin typeface="Swis721 Cn BT" panose="020B0506020202030204" pitchFamily="34" charset="0"/>
              </a:rPr>
              <a:t>Thymeleaf</a:t>
            </a: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– REST API &amp; server-side rendering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Apache POI – Excel file input/output</a:t>
            </a:r>
          </a:p>
          <a:p>
            <a:pPr marL="571500" indent="-571500">
              <a:buFontTx/>
              <a:buChar char="-"/>
            </a:pPr>
            <a:r>
              <a:rPr lang="en-US" sz="4400" b="1" dirty="0" err="1">
                <a:solidFill>
                  <a:srgbClr val="003275"/>
                </a:solidFill>
                <a:latin typeface="Swis721 Cn BT" panose="020B0506020202030204" pitchFamily="34" charset="0"/>
              </a:rPr>
              <a:t>integrationLombok</a:t>
            </a: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– Reduces boilerplate code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Apache </a:t>
            </a:r>
            <a:r>
              <a:rPr lang="en-US" sz="4400" b="1" dirty="0" err="1">
                <a:solidFill>
                  <a:srgbClr val="003275"/>
                </a:solidFill>
                <a:latin typeface="Swis721 Cn BT" panose="020B0506020202030204" pitchFamily="34" charset="0"/>
              </a:rPr>
              <a:t>HttpClient</a:t>
            </a: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– HTTP requests</a:t>
            </a: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🎨 Frontend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HTML, CSS, JavaScript – UI for data input &amp; </a:t>
            </a: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    result visualization</a:t>
            </a: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📊 Optimization Engine (Python)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Python + NumPy + pandas – Data processing </a:t>
            </a:r>
          </a:p>
          <a:p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    &amp; computation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Genetic Algorithm – Profit-driven optimization</a:t>
            </a:r>
          </a:p>
          <a:p>
            <a:pPr marL="571500" indent="-571500">
              <a:buFontTx/>
              <a:buChar char="-"/>
            </a:pPr>
            <a:r>
              <a:rPr lang="en-US" sz="4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Ant Colony Optimization – Constraint-aware optimization</a:t>
            </a:r>
          </a:p>
        </p:txBody>
      </p:sp>
      <p:sp>
        <p:nvSpPr>
          <p:cNvPr id="70" name="Rectangle 69"/>
          <p:cNvSpPr/>
          <p:nvPr/>
        </p:nvSpPr>
        <p:spPr>
          <a:xfrm>
            <a:off x="1659259" y="25241041"/>
            <a:ext cx="12924693" cy="1883109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2878621" y="24454147"/>
            <a:ext cx="8168038" cy="3990585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USED TECHNOLOGIES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17963408" y="38018697"/>
            <a:ext cx="13012616" cy="9873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6000" b="1" dirty="0">
              <a:solidFill>
                <a:srgbClr val="003275"/>
              </a:solidFill>
              <a:latin typeface="Swis721 Cn BT" panose="020B0506020202030204" pitchFamily="34" charset="0"/>
            </a:endParaRPr>
          </a:p>
          <a:p>
            <a:r>
              <a:rPr lang="en-US" sz="6000" b="1">
                <a:solidFill>
                  <a:srgbClr val="003275"/>
                </a:solidFill>
                <a:latin typeface="Swis721 Cn BT" panose="020B0506020202030204" pitchFamily="34" charset="0"/>
              </a:rPr>
              <a:t>- </a:t>
            </a:r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Optimized product quantities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- Total profit displayed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- Product details table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- Production quantity charts</a:t>
            </a:r>
          </a:p>
          <a:p>
            <a:r>
              <a:rPr lang="en-US" sz="6000" b="1" dirty="0">
                <a:solidFill>
                  <a:srgbClr val="003275"/>
                </a:solidFill>
                <a:latin typeface="Swis721 Cn BT" panose="020B0506020202030204" pitchFamily="34" charset="0"/>
              </a:rPr>
              <a:t>- Profit contribution charts</a:t>
            </a:r>
          </a:p>
        </p:txBody>
      </p:sp>
      <p:sp>
        <p:nvSpPr>
          <p:cNvPr id="74" name="Rectangle 73"/>
          <p:cNvSpPr/>
          <p:nvPr/>
        </p:nvSpPr>
        <p:spPr>
          <a:xfrm>
            <a:off x="16868862" y="37561931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3" y="36775038"/>
            <a:ext cx="9112291" cy="2094316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DELIVERABLES / OUTPUT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7554661" y="13900639"/>
            <a:ext cx="14393531" cy="225064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0" tIns="108000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Our project tackles the challenge of optimal product allocation in fashion retail using a hybrid metaheuristic approach: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🔹 Genetic Algorithm (GA)Simulates natural selection to maximize profit while respecting constraints like production, marketing, logistics, and shelf space.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🔹 Ant Colony Optimization (ACO)Mimics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ant foraging behavior to provide an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alternative or complementary optimization strategy.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🛠️ System Architecture: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Backend: Spring Boot server orchestrating Python-based optimization logic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Frontend: User-friendly interface for data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input and result visualization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Integration: Excel-based input using Apache POI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📈 Objective: Maximize profitability by determining optimal product mixes under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real-world business constraints in inventory and supply chain management.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7364240" y="13016384"/>
            <a:ext cx="13684042" cy="22506437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18088224" y="12302655"/>
            <a:ext cx="9112290" cy="2087331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METHODOLOGY</a:t>
            </a:r>
            <a:endParaRPr sz="6000" b="1" dirty="0">
              <a:solidFill>
                <a:srgbClr val="F1EEEF"/>
              </a:solidFill>
              <a:latin typeface="Swis721 Cn BT" panose="020B0506020202030204" pitchFamily="34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2532183" y="13859153"/>
            <a:ext cx="12772457" cy="9801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0" tIns="1080000" rtlCol="0" anchor="t"/>
          <a:lstStyle/>
          <a:p>
            <a:r>
              <a:rPr lang="en-US" sz="5400" b="1" dirty="0" err="1">
                <a:solidFill>
                  <a:srgbClr val="003275"/>
                </a:solidFill>
                <a:latin typeface="Swis721 Cn BT" panose="020B0506020202030204" pitchFamily="34" charset="0"/>
              </a:rPr>
              <a:t>Quantitator</a:t>
            </a:r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 is an optimization model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that helps fashion retailers maximize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net profit. It balances product mix, demand, budget, logistics, and shelf space using smart algorithms like </a:t>
            </a:r>
          </a:p>
          <a:p>
            <a:r>
              <a:rPr lang="en-US" sz="5400" b="1" dirty="0">
                <a:solidFill>
                  <a:srgbClr val="003275"/>
                </a:solidFill>
                <a:latin typeface="Swis721 Cn BT" panose="020B0506020202030204" pitchFamily="34" charset="0"/>
              </a:rPr>
              <a:t>Genetic Algorithms and Ant Colony Optimization ensuring efficiency, sustainability, and data-driven decisions in real-world retail environments.</a:t>
            </a:r>
          </a:p>
        </p:txBody>
      </p:sp>
      <p:sp>
        <p:nvSpPr>
          <p:cNvPr id="91" name="Rectangle 90"/>
          <p:cNvSpPr/>
          <p:nvPr/>
        </p:nvSpPr>
        <p:spPr>
          <a:xfrm>
            <a:off x="1846384" y="13048063"/>
            <a:ext cx="12924693" cy="9882831"/>
          </a:xfrm>
          <a:prstGeom prst="rect">
            <a:avLst/>
          </a:prstGeom>
          <a:noFill/>
          <a:ln w="762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Shape">
            <a:extLst>
              <a:ext uri="{FF2B5EF4-FFF2-40B4-BE49-F238E27FC236}">
                <a16:creationId xmlns:a16="http://schemas.microsoft.com/office/drawing/2014/main" id="{838A0D2F-5FFC-4A08-A335-6D47B15F14AF}"/>
              </a:ext>
            </a:extLst>
          </p:cNvPr>
          <p:cNvSpPr/>
          <p:nvPr/>
        </p:nvSpPr>
        <p:spPr>
          <a:xfrm>
            <a:off x="3065746" y="12261169"/>
            <a:ext cx="8168038" cy="209431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3600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r>
              <a:rPr lang="fr-CA" sz="6000" b="1" dirty="0">
                <a:solidFill>
                  <a:srgbClr val="F1EEEF"/>
                </a:solidFill>
                <a:latin typeface="Swis721 Cn BT" panose="020B0506020202030204" pitchFamily="34" charset="0"/>
              </a:rPr>
              <a:t>VISION / OBJECTIVES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939" y="2890801"/>
            <a:ext cx="2896364" cy="375377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29433" y="6259376"/>
            <a:ext cx="43093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Cairo University</a:t>
            </a:r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10716691-534D-69BE-CB6F-CE1EFA229F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006" y="2846279"/>
            <a:ext cx="4201329" cy="3798297"/>
          </a:xfrm>
          <a:prstGeom prst="rect">
            <a:avLst/>
          </a:prstGeom>
        </p:spPr>
      </p:pic>
      <p:pic>
        <p:nvPicPr>
          <p:cNvPr id="14" name="Picture 13" descr="A green and blue logo&#10;&#10;AI-generated content may be incorrect.">
            <a:extLst>
              <a:ext uri="{FF2B5EF4-FFF2-40B4-BE49-F238E27FC236}">
                <a16:creationId xmlns:a16="http://schemas.microsoft.com/office/drawing/2014/main" id="{2E71A5DB-9C9E-7F0F-08F6-D43973E650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31457" y="2905318"/>
            <a:ext cx="7619047" cy="26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2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309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Swis721 BlkCn BT</vt:lpstr>
      <vt:lpstr>Swis721 Cn BT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ايمن اشرف منير كامل</cp:lastModifiedBy>
  <cp:revision>5</cp:revision>
  <dcterms:modified xsi:type="dcterms:W3CDTF">2025-07-07T22:58:42Z</dcterms:modified>
</cp:coreProperties>
</file>