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drawingml.chart+xml" PartName="/ppt/charts/chart1.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5"/>
    <p:sldMasterId id="2147483651" r:id="rId6"/>
    <p:sldMasterId id="214748367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424">
          <p15:clr>
            <a:srgbClr val="A4A3A4"/>
          </p15:clr>
        </p15:guide>
        <p15:guide id="2" pos="3840">
          <p15:clr>
            <a:srgbClr val="A4A3A4"/>
          </p15:clr>
        </p15:guide>
      </p15:sldGuideLst>
    </p:ext>
    <p:ext uri="http://customooxmlschemas.google.com/">
      <go:slidesCustomData xmlns:go="http://customooxmlschemas.google.com/" r:id="rId67" roundtripDataSignature="AMtx7mgEA61TAI68wrBlLCsAOwjrt3Lj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810F669-1ABB-4E15-8892-E0C4AC834D09}">
  <a:tblStyle styleId="{1810F669-1ABB-4E15-8892-E0C4AC834D09}" styleName="Table_0">
    <a:wholeTbl>
      <a:tcTxStyle b="off" i="off">
        <a:font>
          <a:latin typeface="Arial"/>
          <a:ea typeface="Arial"/>
          <a:cs typeface="Arial"/>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8E9EA"/>
          </a:solidFill>
        </a:fill>
      </a:tcStyle>
    </a:band1H>
    <a:band2H>
      <a:tcTxStyle/>
    </a:band2H>
    <a:band1V>
      <a:tcTxStyle/>
      <a:tcStyle>
        <a:fill>
          <a:solidFill>
            <a:srgbClr val="E8E9EA"/>
          </a:solidFill>
        </a:fill>
      </a:tcStyle>
    </a:band1V>
    <a:band2V>
      <a:tcTx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fill>
          <a:solidFill>
            <a:schemeClr val="lt1"/>
          </a:solidFill>
        </a:fill>
      </a:tcStyle>
    </a:lastRow>
    <a:seCell>
      <a:tcTxStyle/>
    </a:seCell>
    <a:swCell>
      <a:tcTxStyle/>
    </a:swCell>
    <a:firstRow>
      <a:tcTxStyle b="on" i="off">
        <a:font>
          <a:latin typeface="Arial"/>
          <a:ea typeface="Arial"/>
          <a:cs typeface="Arial"/>
        </a:font>
        <a:schemeClr val="lt1"/>
      </a:tcTxStyle>
      <a:tcStyle>
        <a:fill>
          <a:solidFill>
            <a:schemeClr val="accent1"/>
          </a:solidFill>
        </a:fill>
      </a:tcStyle>
    </a:firstRow>
    <a:neCell>
      <a:tcTxStyle/>
    </a:neCell>
    <a:nwCell>
      <a:tcTxStyle/>
    </a:nwCell>
  </a:tblStyle>
  <a:tblStyle styleId="{E706715A-E724-4439-B64A-7ABB07CE8A76}"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9EA"/>
          </a:solidFill>
        </a:fill>
      </a:tcStyle>
    </a:wholeTbl>
    <a:band1H>
      <a:tcTxStyle/>
      <a:tcStyle>
        <a:fill>
          <a:solidFill>
            <a:srgbClr val="CED1D1"/>
          </a:solidFill>
        </a:fill>
      </a:tcStyle>
    </a:band1H>
    <a:band2H>
      <a:tcTxStyle/>
    </a:band2H>
    <a:band1V>
      <a:tcTxStyle/>
      <a:tcStyle>
        <a:fill>
          <a:solidFill>
            <a:srgbClr val="CED1D1"/>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424"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23" Type="http://schemas.openxmlformats.org/officeDocument/2006/relationships/slide" Target="slides/slide15.xml"/><Relationship Id="rId67" Type="http://customschemas.google.com/relationships/presentationmetadata" Target="metadata"/><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layout/>
      <c:overlay val="0"/>
    </c:title>
    <c:autoTitleDeleted val="0"/>
    <c:plotArea>
      <c:layout/>
      <c:pieChart>
        <c:varyColors val="1"/>
        <c:ser>
          <c:idx val="0"/>
          <c:order val="0"/>
          <c:tx>
            <c:strRef>
              <c:f>Sheet1!$J$1</c:f>
              <c:strCache>
                <c:ptCount val="1"/>
                <c:pt idx="0">
                  <c:v>Number of entries</c:v>
                </c:pt>
              </c:strCache>
            </c:strRef>
          </c:tx>
          <c:explosion val="25"/>
          <c:dLbls>
            <c:dLbl>
              <c:idx val="0"/>
              <c:layout/>
              <c:tx>
                <c:rich>
                  <a:bodyPr/>
                  <a:lstStyle/>
                  <a:p>
                    <a:r>
                      <a:rPr lang="en-US"/>
                      <a:t>68%</a:t>
                    </a:r>
                  </a:p>
                </c:rich>
              </c:tx>
              <c:showLegendKey val="0"/>
              <c:showVal val="1"/>
              <c:showCatName val="0"/>
              <c:showSerName val="0"/>
              <c:showPercent val="1"/>
              <c:showBubbleSize val="0"/>
            </c:dLbl>
            <c:dLbl>
              <c:idx val="1"/>
              <c:layout/>
              <c:tx>
                <c:rich>
                  <a:bodyPr/>
                  <a:lstStyle/>
                  <a:p>
                    <a:r>
                      <a:rPr lang="en-US"/>
                      <a:t> 32%</a:t>
                    </a:r>
                  </a:p>
                </c:rich>
              </c:tx>
              <c:showLegendKey val="0"/>
              <c:showVal val="1"/>
              <c:showCatName val="0"/>
              <c:showSerName val="0"/>
              <c:showPercent val="1"/>
              <c:showBubbleSize val="0"/>
            </c:dLbl>
            <c:showLegendKey val="0"/>
            <c:showVal val="0"/>
            <c:showCatName val="0"/>
            <c:showSerName val="0"/>
            <c:showPercent val="0"/>
            <c:showBubbleSize val="0"/>
          </c:dLbls>
          <c:cat>
            <c:strRef>
              <c:f>Sheet1!$I$2:$I$3</c:f>
              <c:strCache>
                <c:ptCount val="2"/>
                <c:pt idx="0">
                  <c:v>Training set</c:v>
                </c:pt>
                <c:pt idx="1">
                  <c:v>Testing set</c:v>
                </c:pt>
              </c:strCache>
            </c:strRef>
          </c:cat>
          <c:val>
            <c:numRef>
              <c:f>Sheet1!$J$2:$J$3</c:f>
              <c:numCache>
                <c:formatCode>General</c:formatCode>
                <c:ptCount val="2"/>
                <c:pt idx="0">
                  <c:v>68.067226890756302</c:v>
                </c:pt>
                <c:pt idx="1">
                  <c:v>31.932773109243694</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6e3daf5fd3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6e3daf5fd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g6e383017e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g6e383017e1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Google Shape;545;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Google Shape;557;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Google Shape;579;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3" name="Shape 583"/>
        <p:cNvGrpSpPr/>
        <p:nvPr/>
      </p:nvGrpSpPr>
      <p:grpSpPr>
        <a:xfrm>
          <a:off x="0" y="0"/>
          <a:ext cx="0" cy="0"/>
          <a:chOff x="0" y="0"/>
          <a:chExt cx="0" cy="0"/>
        </a:xfrm>
      </p:grpSpPr>
      <p:sp>
        <p:nvSpPr>
          <p:cNvPr id="584" name="Google Shape;584;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3" name="Shape 603"/>
        <p:cNvGrpSpPr/>
        <p:nvPr/>
      </p:nvGrpSpPr>
      <p:grpSpPr>
        <a:xfrm>
          <a:off x="0" y="0"/>
          <a:ext cx="0" cy="0"/>
          <a:chOff x="0" y="0"/>
          <a:chExt cx="0" cy="0"/>
        </a:xfrm>
      </p:grpSpPr>
      <p:sp>
        <p:nvSpPr>
          <p:cNvPr id="604" name="Google Shape;604;g6e3daf5fd3_3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6e3daf5fd3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4" name="Shape 624"/>
        <p:cNvGrpSpPr/>
        <p:nvPr/>
      </p:nvGrpSpPr>
      <p:grpSpPr>
        <a:xfrm>
          <a:off x="0" y="0"/>
          <a:ext cx="0" cy="0"/>
          <a:chOff x="0" y="0"/>
          <a:chExt cx="0" cy="0"/>
        </a:xfrm>
      </p:grpSpPr>
      <p:sp>
        <p:nvSpPr>
          <p:cNvPr id="625" name="Google Shape;625;g6e3daf5fd3_3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6e3daf5fd3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3" name="Shape 653"/>
        <p:cNvGrpSpPr/>
        <p:nvPr/>
      </p:nvGrpSpPr>
      <p:grpSpPr>
        <a:xfrm>
          <a:off x="0" y="0"/>
          <a:ext cx="0" cy="0"/>
          <a:chOff x="0" y="0"/>
          <a:chExt cx="0" cy="0"/>
        </a:xfrm>
      </p:grpSpPr>
      <p:sp>
        <p:nvSpPr>
          <p:cNvPr id="654" name="Google Shape;65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8" name="Shape 658"/>
        <p:cNvGrpSpPr/>
        <p:nvPr/>
      </p:nvGrpSpPr>
      <p:grpSpPr>
        <a:xfrm>
          <a:off x="0" y="0"/>
          <a:ext cx="0" cy="0"/>
          <a:chOff x="0" y="0"/>
          <a:chExt cx="0" cy="0"/>
        </a:xfrm>
      </p:grpSpPr>
      <p:sp>
        <p:nvSpPr>
          <p:cNvPr id="659" name="Google Shape;659;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5" name="Shape 675"/>
        <p:cNvGrpSpPr/>
        <p:nvPr/>
      </p:nvGrpSpPr>
      <p:grpSpPr>
        <a:xfrm>
          <a:off x="0" y="0"/>
          <a:ext cx="0" cy="0"/>
          <a:chOff x="0" y="0"/>
          <a:chExt cx="0" cy="0"/>
        </a:xfrm>
      </p:grpSpPr>
      <p:sp>
        <p:nvSpPr>
          <p:cNvPr id="676" name="Google Shape;676;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Google Shape;684;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1" name="Shape 701"/>
        <p:cNvGrpSpPr/>
        <p:nvPr/>
      </p:nvGrpSpPr>
      <p:grpSpPr>
        <a:xfrm>
          <a:off x="0" y="0"/>
          <a:ext cx="0" cy="0"/>
          <a:chOff x="0" y="0"/>
          <a:chExt cx="0" cy="0"/>
        </a:xfrm>
      </p:grpSpPr>
      <p:sp>
        <p:nvSpPr>
          <p:cNvPr id="702" name="Google Shape;702;g76a58ceab4_2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76a58ceab4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9" name="Shape 709"/>
        <p:cNvGrpSpPr/>
        <p:nvPr/>
      </p:nvGrpSpPr>
      <p:grpSpPr>
        <a:xfrm>
          <a:off x="0" y="0"/>
          <a:ext cx="0" cy="0"/>
          <a:chOff x="0" y="0"/>
          <a:chExt cx="0" cy="0"/>
        </a:xfrm>
      </p:grpSpPr>
      <p:sp>
        <p:nvSpPr>
          <p:cNvPr id="710" name="Google Shape;710;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8" name="Shape 728"/>
        <p:cNvGrpSpPr/>
        <p:nvPr/>
      </p:nvGrpSpPr>
      <p:grpSpPr>
        <a:xfrm>
          <a:off x="0" y="0"/>
          <a:ext cx="0" cy="0"/>
          <a:chOff x="0" y="0"/>
          <a:chExt cx="0" cy="0"/>
        </a:xfrm>
      </p:grpSpPr>
      <p:sp>
        <p:nvSpPr>
          <p:cNvPr id="729" name="Google Shape;729;g76a58ceab4_2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76a58ceab4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6" name="Shape 736"/>
        <p:cNvGrpSpPr/>
        <p:nvPr/>
      </p:nvGrpSpPr>
      <p:grpSpPr>
        <a:xfrm>
          <a:off x="0" y="0"/>
          <a:ext cx="0" cy="0"/>
          <a:chOff x="0" y="0"/>
          <a:chExt cx="0" cy="0"/>
        </a:xfrm>
      </p:grpSpPr>
      <p:sp>
        <p:nvSpPr>
          <p:cNvPr id="737" name="Google Shape;737;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4" name="Shape 754"/>
        <p:cNvGrpSpPr/>
        <p:nvPr/>
      </p:nvGrpSpPr>
      <p:grpSpPr>
        <a:xfrm>
          <a:off x="0" y="0"/>
          <a:ext cx="0" cy="0"/>
          <a:chOff x="0" y="0"/>
          <a:chExt cx="0" cy="0"/>
        </a:xfrm>
      </p:grpSpPr>
      <p:sp>
        <p:nvSpPr>
          <p:cNvPr id="755" name="Google Shape;755;g76a58ceab4_2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76a58ceab4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0" name="Shape 760"/>
        <p:cNvGrpSpPr/>
        <p:nvPr/>
      </p:nvGrpSpPr>
      <p:grpSpPr>
        <a:xfrm>
          <a:off x="0" y="0"/>
          <a:ext cx="0" cy="0"/>
          <a:chOff x="0" y="0"/>
          <a:chExt cx="0" cy="0"/>
        </a:xfrm>
      </p:grpSpPr>
      <p:sp>
        <p:nvSpPr>
          <p:cNvPr id="761" name="Google Shape;761;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8" name="Shape 778"/>
        <p:cNvGrpSpPr/>
        <p:nvPr/>
      </p:nvGrpSpPr>
      <p:grpSpPr>
        <a:xfrm>
          <a:off x="0" y="0"/>
          <a:ext cx="0" cy="0"/>
          <a:chOff x="0" y="0"/>
          <a:chExt cx="0" cy="0"/>
        </a:xfrm>
      </p:grpSpPr>
      <p:sp>
        <p:nvSpPr>
          <p:cNvPr id="779" name="Google Shape;779;g6e3daf5fd3_3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6e3daf5fd3_3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9" name="Shape 789"/>
        <p:cNvGrpSpPr/>
        <p:nvPr/>
      </p:nvGrpSpPr>
      <p:grpSpPr>
        <a:xfrm>
          <a:off x="0" y="0"/>
          <a:ext cx="0" cy="0"/>
          <a:chOff x="0" y="0"/>
          <a:chExt cx="0" cy="0"/>
        </a:xfrm>
      </p:grpSpPr>
      <p:sp>
        <p:nvSpPr>
          <p:cNvPr id="790" name="Google Shape;790;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6" name="Shape 806"/>
        <p:cNvGrpSpPr/>
        <p:nvPr/>
      </p:nvGrpSpPr>
      <p:grpSpPr>
        <a:xfrm>
          <a:off x="0" y="0"/>
          <a:ext cx="0" cy="0"/>
          <a:chOff x="0" y="0"/>
          <a:chExt cx="0" cy="0"/>
        </a:xfrm>
      </p:grpSpPr>
      <p:sp>
        <p:nvSpPr>
          <p:cNvPr id="807" name="Google Shape;807;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4" name="Shape 814"/>
        <p:cNvGrpSpPr/>
        <p:nvPr/>
      </p:nvGrpSpPr>
      <p:grpSpPr>
        <a:xfrm>
          <a:off x="0" y="0"/>
          <a:ext cx="0" cy="0"/>
          <a:chOff x="0" y="0"/>
          <a:chExt cx="0" cy="0"/>
        </a:xfrm>
      </p:grpSpPr>
      <p:sp>
        <p:nvSpPr>
          <p:cNvPr id="815" name="Google Shape;815;g6e3daf5fd3_3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6e3daf5fd3_3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9" name="Shape 829"/>
        <p:cNvGrpSpPr/>
        <p:nvPr/>
      </p:nvGrpSpPr>
      <p:grpSpPr>
        <a:xfrm>
          <a:off x="0" y="0"/>
          <a:ext cx="0" cy="0"/>
          <a:chOff x="0" y="0"/>
          <a:chExt cx="0" cy="0"/>
        </a:xfrm>
      </p:grpSpPr>
      <p:sp>
        <p:nvSpPr>
          <p:cNvPr id="830" name="Google Shape;830;g76a58ceab4_2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76a58ceab4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6" name="Shape 836"/>
        <p:cNvGrpSpPr/>
        <p:nvPr/>
      </p:nvGrpSpPr>
      <p:grpSpPr>
        <a:xfrm>
          <a:off x="0" y="0"/>
          <a:ext cx="0" cy="0"/>
          <a:chOff x="0" y="0"/>
          <a:chExt cx="0" cy="0"/>
        </a:xfrm>
      </p:grpSpPr>
      <p:sp>
        <p:nvSpPr>
          <p:cNvPr id="837" name="Google Shape;837;g76a58ceab4_2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76a58ceab4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1" name="Shape 841"/>
        <p:cNvGrpSpPr/>
        <p:nvPr/>
      </p:nvGrpSpPr>
      <p:grpSpPr>
        <a:xfrm>
          <a:off x="0" y="0"/>
          <a:ext cx="0" cy="0"/>
          <a:chOff x="0" y="0"/>
          <a:chExt cx="0" cy="0"/>
        </a:xfrm>
      </p:grpSpPr>
      <p:sp>
        <p:nvSpPr>
          <p:cNvPr id="842" name="Google Shape;842;g76a58ceab4_2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76a58ceab4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7" name="Shape 847"/>
        <p:cNvGrpSpPr/>
        <p:nvPr/>
      </p:nvGrpSpPr>
      <p:grpSpPr>
        <a:xfrm>
          <a:off x="0" y="0"/>
          <a:ext cx="0" cy="0"/>
          <a:chOff x="0" y="0"/>
          <a:chExt cx="0" cy="0"/>
        </a:xfrm>
      </p:grpSpPr>
      <p:sp>
        <p:nvSpPr>
          <p:cNvPr id="848" name="Google Shape;848;g76a58ceab4_2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76a58ceab4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3" name="Shape 853"/>
        <p:cNvGrpSpPr/>
        <p:nvPr/>
      </p:nvGrpSpPr>
      <p:grpSpPr>
        <a:xfrm>
          <a:off x="0" y="0"/>
          <a:ext cx="0" cy="0"/>
          <a:chOff x="0" y="0"/>
          <a:chExt cx="0" cy="0"/>
        </a:xfrm>
      </p:grpSpPr>
      <p:sp>
        <p:nvSpPr>
          <p:cNvPr id="854" name="Google Shape;854;g6e3daf5fd3_3_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6e3daf5fd3_3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2" name="Shape 862"/>
        <p:cNvGrpSpPr/>
        <p:nvPr/>
      </p:nvGrpSpPr>
      <p:grpSpPr>
        <a:xfrm>
          <a:off x="0" y="0"/>
          <a:ext cx="0" cy="0"/>
          <a:chOff x="0" y="0"/>
          <a:chExt cx="0" cy="0"/>
        </a:xfrm>
      </p:grpSpPr>
      <p:sp>
        <p:nvSpPr>
          <p:cNvPr id="863" name="Google Shape;863;g6e383017e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g6e383017e1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9" name="Shape 879"/>
        <p:cNvGrpSpPr/>
        <p:nvPr/>
      </p:nvGrpSpPr>
      <p:grpSpPr>
        <a:xfrm>
          <a:off x="0" y="0"/>
          <a:ext cx="0" cy="0"/>
          <a:chOff x="0" y="0"/>
          <a:chExt cx="0" cy="0"/>
        </a:xfrm>
      </p:grpSpPr>
      <p:sp>
        <p:nvSpPr>
          <p:cNvPr id="880" name="Google Shape;880;g6e383017e1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g6e383017e1_1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7" name="Shape 887"/>
        <p:cNvGrpSpPr/>
        <p:nvPr/>
      </p:nvGrpSpPr>
      <p:grpSpPr>
        <a:xfrm>
          <a:off x="0" y="0"/>
          <a:ext cx="0" cy="0"/>
          <a:chOff x="0" y="0"/>
          <a:chExt cx="0" cy="0"/>
        </a:xfrm>
      </p:grpSpPr>
      <p:sp>
        <p:nvSpPr>
          <p:cNvPr id="888" name="Google Shape;888;g6e383017e1_1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6e383017e1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2" name="Shape 892"/>
        <p:cNvGrpSpPr/>
        <p:nvPr/>
      </p:nvGrpSpPr>
      <p:grpSpPr>
        <a:xfrm>
          <a:off x="0" y="0"/>
          <a:ext cx="0" cy="0"/>
          <a:chOff x="0" y="0"/>
          <a:chExt cx="0" cy="0"/>
        </a:xfrm>
      </p:grpSpPr>
      <p:sp>
        <p:nvSpPr>
          <p:cNvPr id="893" name="Google Shape;893;g6e383017e1_1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94" name="Google Shape;894;g6e383017e1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7" name="Shape 907"/>
        <p:cNvGrpSpPr/>
        <p:nvPr/>
      </p:nvGrpSpPr>
      <p:grpSpPr>
        <a:xfrm>
          <a:off x="0" y="0"/>
          <a:ext cx="0" cy="0"/>
          <a:chOff x="0" y="0"/>
          <a:chExt cx="0" cy="0"/>
        </a:xfrm>
      </p:grpSpPr>
      <p:sp>
        <p:nvSpPr>
          <p:cNvPr id="908" name="Google Shape;908;g6e383017e1_1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6e383017e1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8" name="Shape 918"/>
        <p:cNvGrpSpPr/>
        <p:nvPr/>
      </p:nvGrpSpPr>
      <p:grpSpPr>
        <a:xfrm>
          <a:off x="0" y="0"/>
          <a:ext cx="0" cy="0"/>
          <a:chOff x="0" y="0"/>
          <a:chExt cx="0" cy="0"/>
        </a:xfrm>
      </p:grpSpPr>
      <p:sp>
        <p:nvSpPr>
          <p:cNvPr id="919" name="Google Shape;919;g6e383017e1_1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6e383017e1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7" name="Shape 927"/>
        <p:cNvGrpSpPr/>
        <p:nvPr/>
      </p:nvGrpSpPr>
      <p:grpSpPr>
        <a:xfrm>
          <a:off x="0" y="0"/>
          <a:ext cx="0" cy="0"/>
          <a:chOff x="0" y="0"/>
          <a:chExt cx="0" cy="0"/>
        </a:xfrm>
      </p:grpSpPr>
      <p:sp>
        <p:nvSpPr>
          <p:cNvPr id="928" name="Google Shape;928;g76b393c5f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29" name="Google Shape;929;g76b393c5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6" name="Shape 936"/>
        <p:cNvGrpSpPr/>
        <p:nvPr/>
      </p:nvGrpSpPr>
      <p:grpSpPr>
        <a:xfrm>
          <a:off x="0" y="0"/>
          <a:ext cx="0" cy="0"/>
          <a:chOff x="0" y="0"/>
          <a:chExt cx="0" cy="0"/>
        </a:xfrm>
      </p:grpSpPr>
      <p:sp>
        <p:nvSpPr>
          <p:cNvPr id="937" name="Google Shape;937;g6e3daf5fd3_3_1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6e3daf5fd3_3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over slide layout">
  <p:cSld name="1_Cover slide layout">
    <p:bg>
      <p:bgPr>
        <a:blipFill>
          <a:blip r:embed="rId2">
            <a:alphaModFix/>
          </a:blip>
          <a:stretch>
            <a:fillRect/>
          </a:stretch>
        </a:blipFill>
      </p:bgPr>
    </p:bg>
    <p:spTree>
      <p:nvGrpSpPr>
        <p:cNvPr id="6" name="Shape 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Image slide layout">
  <p:cSld name="1_Image slide layout">
    <p:spTree>
      <p:nvGrpSpPr>
        <p:cNvPr id="39" name="Shape 39"/>
        <p:cNvGrpSpPr/>
        <p:nvPr/>
      </p:nvGrpSpPr>
      <p:grpSpPr>
        <a:xfrm>
          <a:off x="0" y="0"/>
          <a:ext cx="0" cy="0"/>
          <a:chOff x="0" y="0"/>
          <a:chExt cx="0" cy="0"/>
        </a:xfrm>
      </p:grpSpPr>
      <p:sp>
        <p:nvSpPr>
          <p:cNvPr id="40" name="Google Shape;40;p102"/>
          <p:cNvSpPr/>
          <p:nvPr/>
        </p:nvSpPr>
        <p:spPr>
          <a:xfrm>
            <a:off x="0" y="942689"/>
            <a:ext cx="8190689" cy="5915313"/>
          </a:xfrm>
          <a:custGeom>
            <a:rect b="b" l="l" r="r" t="t"/>
            <a:pathLst>
              <a:path extrusionOk="0" h="5749047" w="7960468">
                <a:moveTo>
                  <a:pt x="1864468" y="0"/>
                </a:moveTo>
                <a:lnTo>
                  <a:pt x="7960468" y="5749047"/>
                </a:lnTo>
                <a:lnTo>
                  <a:pt x="6404991" y="5749047"/>
                </a:lnTo>
                <a:lnTo>
                  <a:pt x="1864468" y="1466948"/>
                </a:lnTo>
                <a:close/>
                <a:moveTo>
                  <a:pt x="0" y="0"/>
                </a:moveTo>
                <a:lnTo>
                  <a:pt x="6096000" y="5749047"/>
                </a:lnTo>
                <a:lnTo>
                  <a:pt x="0" y="5749047"/>
                </a:lnTo>
                <a:close/>
              </a:path>
            </a:pathLst>
          </a:custGeom>
          <a:solidFill>
            <a:srgbClr val="D7DFE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 name="Google Shape;41;p102"/>
          <p:cNvSpPr/>
          <p:nvPr>
            <p:ph idx="2" type="pic"/>
          </p:nvPr>
        </p:nvSpPr>
        <p:spPr>
          <a:xfrm>
            <a:off x="0" y="1108954"/>
            <a:ext cx="7960468" cy="5749047"/>
          </a:xfrm>
          <a:prstGeom prst="rect">
            <a:avLst/>
          </a:prstGeom>
          <a:solidFill>
            <a:srgbClr val="F2F2F2"/>
          </a:solidFill>
          <a:ln>
            <a:noFill/>
          </a:ln>
        </p:spPr>
        <p:txBody>
          <a:bodyPr anchorCtr="0" anchor="ctr" bIns="45700" lIns="91425" spcFirstLastPara="1" rIns="91425" wrap="square" tIns="45700">
            <a:noAutofit/>
          </a:bodyPr>
          <a:lstStyle>
            <a:lvl1pPr lvl="0" marR="0" rtl="0" algn="l">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Contents slide layout">
  <p:cSld name="2_Contents slide layout">
    <p:bg>
      <p:bgPr>
        <a:solidFill>
          <a:schemeClr val="accent1"/>
        </a:solidFill>
      </p:bgPr>
    </p:bg>
    <p:spTree>
      <p:nvGrpSpPr>
        <p:cNvPr id="42" name="Shape 42"/>
        <p:cNvGrpSpPr/>
        <p:nvPr/>
      </p:nvGrpSpPr>
      <p:grpSpPr>
        <a:xfrm>
          <a:off x="0" y="0"/>
          <a:ext cx="0" cy="0"/>
          <a:chOff x="0" y="0"/>
          <a:chExt cx="0" cy="0"/>
        </a:xfrm>
      </p:grpSpPr>
      <p:sp>
        <p:nvSpPr>
          <p:cNvPr id="43" name="Google Shape;43;p103"/>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5400"/>
              <a:buFont typeface="Arial"/>
              <a:buNone/>
              <a:defRPr b="0" i="0" sz="5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Image slide layout">
  <p:cSld name="3_Image slide layout">
    <p:spTree>
      <p:nvGrpSpPr>
        <p:cNvPr id="44" name="Shape 44"/>
        <p:cNvGrpSpPr/>
        <p:nvPr/>
      </p:nvGrpSpPr>
      <p:grpSpPr>
        <a:xfrm>
          <a:off x="0" y="0"/>
          <a:ext cx="0" cy="0"/>
          <a:chOff x="0" y="0"/>
          <a:chExt cx="0" cy="0"/>
        </a:xfrm>
      </p:grpSpPr>
      <p:sp>
        <p:nvSpPr>
          <p:cNvPr id="45" name="Google Shape;45;p104"/>
          <p:cNvSpPr/>
          <p:nvPr>
            <p:ph idx="2" type="pic"/>
          </p:nvPr>
        </p:nvSpPr>
        <p:spPr>
          <a:xfrm>
            <a:off x="3022283" y="1354778"/>
            <a:ext cx="6150293" cy="3448050"/>
          </a:xfrm>
          <a:prstGeom prst="rect">
            <a:avLst/>
          </a:prstGeom>
          <a:solidFill>
            <a:srgbClr val="F2F2F2"/>
          </a:solidFill>
          <a:ln>
            <a:noFill/>
          </a:ln>
        </p:spPr>
        <p:txBody>
          <a:bodyPr anchorCtr="0" anchor="ctr" bIns="45700" lIns="91425" spcFirstLastPara="1" rIns="91425" wrap="square" tIns="45700">
            <a:noAutofit/>
          </a:bodyPr>
          <a:lstStyle>
            <a:lvl1pPr lvl="0" marR="0" rtl="0" algn="l">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6" name="Google Shape;46;p104"/>
          <p:cNvSpPr/>
          <p:nvPr>
            <p:ph idx="3" type="pic"/>
          </p:nvPr>
        </p:nvSpPr>
        <p:spPr>
          <a:xfrm>
            <a:off x="528638" y="1354778"/>
            <a:ext cx="4429125" cy="3448050"/>
          </a:xfrm>
          <a:prstGeom prst="rect">
            <a:avLst/>
          </a:prstGeom>
          <a:solidFill>
            <a:srgbClr val="F2F2F2"/>
          </a:solidFill>
          <a:ln>
            <a:noFill/>
          </a:ln>
        </p:spPr>
        <p:txBody>
          <a:bodyPr anchorCtr="0" anchor="ctr" bIns="45700" lIns="91425" spcFirstLastPara="1" rIns="91425" wrap="square" tIns="45700">
            <a:noAutofit/>
          </a:bodyPr>
          <a:lstStyle>
            <a:lvl1pPr lvl="0" marR="0" rtl="0" algn="l">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7" name="Google Shape;47;p104"/>
          <p:cNvSpPr/>
          <p:nvPr>
            <p:ph idx="4" type="pic"/>
          </p:nvPr>
        </p:nvSpPr>
        <p:spPr>
          <a:xfrm>
            <a:off x="7236142" y="1354778"/>
            <a:ext cx="4426268" cy="3448050"/>
          </a:xfrm>
          <a:prstGeom prst="rect">
            <a:avLst/>
          </a:prstGeom>
          <a:solidFill>
            <a:srgbClr val="F2F2F2"/>
          </a:solidFill>
          <a:ln>
            <a:noFill/>
          </a:ln>
        </p:spPr>
        <p:txBody>
          <a:bodyPr anchorCtr="0" anchor="ctr" bIns="45700" lIns="91425" spcFirstLastPara="1" rIns="91425" wrap="square" tIns="45700">
            <a:noAutofit/>
          </a:bodyPr>
          <a:lstStyle>
            <a:lvl1pPr lvl="0" marR="0" rtl="0" algn="l">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8" name="Google Shape;48;p104"/>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Style slide layout">
  <p:cSld name="3_Style slide layout">
    <p:bg>
      <p:bgPr>
        <a:blipFill>
          <a:blip r:embed="rId2">
            <a:alphaModFix/>
          </a:blip>
          <a:stretch>
            <a:fillRect/>
          </a:stretch>
        </a:blipFill>
      </p:bgPr>
    </p:bg>
    <p:spTree>
      <p:nvGrpSpPr>
        <p:cNvPr id="49" name="Shape 49"/>
        <p:cNvGrpSpPr/>
        <p:nvPr/>
      </p:nvGrpSpPr>
      <p:grpSpPr>
        <a:xfrm>
          <a:off x="0" y="0"/>
          <a:ext cx="0" cy="0"/>
          <a:chOff x="0" y="0"/>
          <a:chExt cx="0" cy="0"/>
        </a:xfrm>
      </p:grpSpPr>
      <p:grpSp>
        <p:nvGrpSpPr>
          <p:cNvPr id="50" name="Google Shape;50;p105"/>
          <p:cNvGrpSpPr/>
          <p:nvPr/>
        </p:nvGrpSpPr>
        <p:grpSpPr>
          <a:xfrm>
            <a:off x="1213537" y="2960016"/>
            <a:ext cx="4348277" cy="3060805"/>
            <a:chOff x="1102807" y="1419517"/>
            <a:chExt cx="5383089" cy="3796702"/>
          </a:xfrm>
        </p:grpSpPr>
        <p:grpSp>
          <p:nvGrpSpPr>
            <p:cNvPr id="51" name="Google Shape;51;p105"/>
            <p:cNvGrpSpPr/>
            <p:nvPr/>
          </p:nvGrpSpPr>
          <p:grpSpPr>
            <a:xfrm>
              <a:off x="3564744" y="2898363"/>
              <a:ext cx="188449" cy="1471350"/>
              <a:chOff x="10641180" y="438150"/>
              <a:chExt cx="247650" cy="1828800"/>
            </a:xfrm>
          </p:grpSpPr>
          <p:sp>
            <p:nvSpPr>
              <p:cNvPr id="52" name="Google Shape;52;p105"/>
              <p:cNvSpPr/>
              <p:nvPr/>
            </p:nvSpPr>
            <p:spPr>
              <a:xfrm>
                <a:off x="10751289" y="438150"/>
                <a:ext cx="27432" cy="182880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3" name="Google Shape;53;p105"/>
              <p:cNvSpPr/>
              <p:nvPr/>
            </p:nvSpPr>
            <p:spPr>
              <a:xfrm>
                <a:off x="10641180" y="1044532"/>
                <a:ext cx="247650" cy="97017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54" name="Google Shape;54;p105"/>
            <p:cNvGrpSpPr/>
            <p:nvPr/>
          </p:nvGrpSpPr>
          <p:grpSpPr>
            <a:xfrm>
              <a:off x="1537138" y="3468044"/>
              <a:ext cx="188449" cy="1391622"/>
              <a:chOff x="10641180" y="-97372"/>
              <a:chExt cx="247650" cy="1828800"/>
            </a:xfrm>
          </p:grpSpPr>
          <p:sp>
            <p:nvSpPr>
              <p:cNvPr id="55" name="Google Shape;55;p105"/>
              <p:cNvSpPr/>
              <p:nvPr/>
            </p:nvSpPr>
            <p:spPr>
              <a:xfrm>
                <a:off x="10751289" y="-97372"/>
                <a:ext cx="27432" cy="182880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 name="Google Shape;56;p105"/>
              <p:cNvSpPr/>
              <p:nvPr/>
            </p:nvSpPr>
            <p:spPr>
              <a:xfrm>
                <a:off x="10641180" y="509010"/>
                <a:ext cx="247650" cy="75988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57" name="Google Shape;57;p105"/>
            <p:cNvGrpSpPr/>
            <p:nvPr/>
          </p:nvGrpSpPr>
          <p:grpSpPr>
            <a:xfrm>
              <a:off x="4244956" y="2379454"/>
              <a:ext cx="188449" cy="1600365"/>
              <a:chOff x="10641180" y="362514"/>
              <a:chExt cx="247650" cy="1989158"/>
            </a:xfrm>
          </p:grpSpPr>
          <p:sp>
            <p:nvSpPr>
              <p:cNvPr id="58" name="Google Shape;58;p105"/>
              <p:cNvSpPr/>
              <p:nvPr/>
            </p:nvSpPr>
            <p:spPr>
              <a:xfrm>
                <a:off x="10751289" y="362514"/>
                <a:ext cx="27432" cy="1989158"/>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9" name="Google Shape;59;p105"/>
              <p:cNvSpPr/>
              <p:nvPr/>
            </p:nvSpPr>
            <p:spPr>
              <a:xfrm>
                <a:off x="10641180" y="494815"/>
                <a:ext cx="247650" cy="1611559"/>
              </a:xfrm>
              <a:prstGeom prst="roundRect">
                <a:avLst>
                  <a:gd fmla="val 46154"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60" name="Google Shape;60;p105"/>
            <p:cNvGrpSpPr/>
            <p:nvPr/>
          </p:nvGrpSpPr>
          <p:grpSpPr>
            <a:xfrm>
              <a:off x="4916747" y="1757491"/>
              <a:ext cx="188449" cy="1600365"/>
              <a:chOff x="10641180" y="362514"/>
              <a:chExt cx="247650" cy="1989158"/>
            </a:xfrm>
          </p:grpSpPr>
          <p:sp>
            <p:nvSpPr>
              <p:cNvPr id="61" name="Google Shape;61;p105"/>
              <p:cNvSpPr/>
              <p:nvPr/>
            </p:nvSpPr>
            <p:spPr>
              <a:xfrm>
                <a:off x="10751289" y="362514"/>
                <a:ext cx="27432" cy="1989158"/>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2" name="Google Shape;62;p105"/>
              <p:cNvSpPr/>
              <p:nvPr/>
            </p:nvSpPr>
            <p:spPr>
              <a:xfrm>
                <a:off x="10641180" y="820641"/>
                <a:ext cx="247650" cy="959907"/>
              </a:xfrm>
              <a:prstGeom prst="roundRect">
                <a:avLst>
                  <a:gd fmla="val 46154"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63" name="Google Shape;63;p105"/>
            <p:cNvGrpSpPr/>
            <p:nvPr/>
          </p:nvGrpSpPr>
          <p:grpSpPr>
            <a:xfrm>
              <a:off x="1976172" y="3527844"/>
              <a:ext cx="188449" cy="834973"/>
              <a:chOff x="10641180" y="500718"/>
              <a:chExt cx="247650" cy="1097280"/>
            </a:xfrm>
          </p:grpSpPr>
          <p:sp>
            <p:nvSpPr>
              <p:cNvPr id="64" name="Google Shape;64;p105"/>
              <p:cNvSpPr/>
              <p:nvPr/>
            </p:nvSpPr>
            <p:spPr>
              <a:xfrm>
                <a:off x="10751289" y="500718"/>
                <a:ext cx="27432" cy="109728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5" name="Google Shape;65;p105"/>
              <p:cNvSpPr/>
              <p:nvPr/>
            </p:nvSpPr>
            <p:spPr>
              <a:xfrm>
                <a:off x="10641180" y="741341"/>
                <a:ext cx="247650" cy="616035"/>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66" name="Google Shape;66;p105"/>
            <p:cNvGrpSpPr/>
            <p:nvPr/>
          </p:nvGrpSpPr>
          <p:grpSpPr>
            <a:xfrm>
              <a:off x="2673093" y="3824597"/>
              <a:ext cx="188449" cy="1391622"/>
              <a:chOff x="10630391" y="1182550"/>
              <a:chExt cx="247650" cy="1828800"/>
            </a:xfrm>
          </p:grpSpPr>
          <p:sp>
            <p:nvSpPr>
              <p:cNvPr id="67" name="Google Shape;67;p105"/>
              <p:cNvSpPr/>
              <p:nvPr/>
            </p:nvSpPr>
            <p:spPr>
              <a:xfrm>
                <a:off x="10722133" y="1182550"/>
                <a:ext cx="27432" cy="182880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8" name="Google Shape;68;p105"/>
              <p:cNvSpPr/>
              <p:nvPr/>
            </p:nvSpPr>
            <p:spPr>
              <a:xfrm>
                <a:off x="10630391" y="1455616"/>
                <a:ext cx="247650" cy="724247"/>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69" name="Google Shape;69;p105"/>
            <p:cNvGrpSpPr/>
            <p:nvPr/>
          </p:nvGrpSpPr>
          <p:grpSpPr>
            <a:xfrm>
              <a:off x="4916748" y="1881571"/>
              <a:ext cx="188449" cy="1391622"/>
              <a:chOff x="10662618" y="438150"/>
              <a:chExt cx="247650" cy="1828800"/>
            </a:xfrm>
          </p:grpSpPr>
          <p:sp>
            <p:nvSpPr>
              <p:cNvPr id="70" name="Google Shape;70;p105"/>
              <p:cNvSpPr/>
              <p:nvPr/>
            </p:nvSpPr>
            <p:spPr>
              <a:xfrm>
                <a:off x="10772727" y="438150"/>
                <a:ext cx="27432" cy="182880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1" name="Google Shape;71;p105"/>
              <p:cNvSpPr/>
              <p:nvPr/>
            </p:nvSpPr>
            <p:spPr>
              <a:xfrm>
                <a:off x="10662618" y="736515"/>
                <a:ext cx="247650" cy="1014902"/>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72" name="Google Shape;72;p105"/>
            <p:cNvGrpSpPr/>
            <p:nvPr/>
          </p:nvGrpSpPr>
          <p:grpSpPr>
            <a:xfrm>
              <a:off x="4469240" y="2121847"/>
              <a:ext cx="188449" cy="834973"/>
              <a:chOff x="10641180" y="500718"/>
              <a:chExt cx="247650" cy="1097280"/>
            </a:xfrm>
          </p:grpSpPr>
          <p:sp>
            <p:nvSpPr>
              <p:cNvPr id="73" name="Google Shape;73;p105"/>
              <p:cNvSpPr/>
              <p:nvPr/>
            </p:nvSpPr>
            <p:spPr>
              <a:xfrm>
                <a:off x="10751289" y="500718"/>
                <a:ext cx="27432" cy="109728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4" name="Google Shape;74;p105"/>
              <p:cNvSpPr/>
              <p:nvPr/>
            </p:nvSpPr>
            <p:spPr>
              <a:xfrm>
                <a:off x="10641180" y="741341"/>
                <a:ext cx="247650" cy="389377"/>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75" name="Google Shape;75;p105"/>
            <p:cNvGrpSpPr/>
            <p:nvPr/>
          </p:nvGrpSpPr>
          <p:grpSpPr>
            <a:xfrm>
              <a:off x="4685783" y="2027235"/>
              <a:ext cx="188449" cy="1391622"/>
              <a:chOff x="10641180" y="438150"/>
              <a:chExt cx="247650" cy="1828800"/>
            </a:xfrm>
          </p:grpSpPr>
          <p:sp>
            <p:nvSpPr>
              <p:cNvPr id="76" name="Google Shape;76;p105"/>
              <p:cNvSpPr/>
              <p:nvPr/>
            </p:nvSpPr>
            <p:spPr>
              <a:xfrm>
                <a:off x="10751289" y="438150"/>
                <a:ext cx="27432" cy="182880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7" name="Google Shape;77;p105"/>
              <p:cNvSpPr/>
              <p:nvPr/>
            </p:nvSpPr>
            <p:spPr>
              <a:xfrm>
                <a:off x="10641180" y="1044532"/>
                <a:ext cx="247650" cy="616035"/>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78" name="Google Shape;78;p105"/>
            <p:cNvGrpSpPr/>
            <p:nvPr/>
          </p:nvGrpSpPr>
          <p:grpSpPr>
            <a:xfrm>
              <a:off x="2217349" y="3528766"/>
              <a:ext cx="188449" cy="1391622"/>
              <a:chOff x="10653055" y="438150"/>
              <a:chExt cx="247650" cy="1828800"/>
            </a:xfrm>
          </p:grpSpPr>
          <p:sp>
            <p:nvSpPr>
              <p:cNvPr id="79" name="Google Shape;79;p105"/>
              <p:cNvSpPr/>
              <p:nvPr/>
            </p:nvSpPr>
            <p:spPr>
              <a:xfrm>
                <a:off x="10751289" y="438150"/>
                <a:ext cx="27432" cy="182880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0" name="Google Shape;80;p105"/>
              <p:cNvSpPr/>
              <p:nvPr/>
            </p:nvSpPr>
            <p:spPr>
              <a:xfrm>
                <a:off x="10653055" y="682991"/>
                <a:ext cx="247650" cy="1056674"/>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81" name="Google Shape;81;p105"/>
            <p:cNvGrpSpPr/>
            <p:nvPr/>
          </p:nvGrpSpPr>
          <p:grpSpPr>
            <a:xfrm>
              <a:off x="2440454" y="3979819"/>
              <a:ext cx="188449" cy="834973"/>
              <a:chOff x="10641180" y="500718"/>
              <a:chExt cx="247650" cy="1097280"/>
            </a:xfrm>
          </p:grpSpPr>
          <p:sp>
            <p:nvSpPr>
              <p:cNvPr id="82" name="Google Shape;82;p105"/>
              <p:cNvSpPr/>
              <p:nvPr/>
            </p:nvSpPr>
            <p:spPr>
              <a:xfrm>
                <a:off x="10751289" y="500718"/>
                <a:ext cx="27432" cy="109728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3" name="Google Shape;83;p105"/>
              <p:cNvSpPr/>
              <p:nvPr/>
            </p:nvSpPr>
            <p:spPr>
              <a:xfrm>
                <a:off x="10641180" y="741341"/>
                <a:ext cx="247650" cy="616035"/>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84" name="Google Shape;84;p105"/>
            <p:cNvGrpSpPr/>
            <p:nvPr/>
          </p:nvGrpSpPr>
          <p:grpSpPr>
            <a:xfrm>
              <a:off x="1317620" y="3801808"/>
              <a:ext cx="188449" cy="834973"/>
              <a:chOff x="10641180" y="278676"/>
              <a:chExt cx="247650" cy="1097280"/>
            </a:xfrm>
          </p:grpSpPr>
          <p:sp>
            <p:nvSpPr>
              <p:cNvPr id="85" name="Google Shape;85;p105"/>
              <p:cNvSpPr/>
              <p:nvPr/>
            </p:nvSpPr>
            <p:spPr>
              <a:xfrm>
                <a:off x="10751289" y="278676"/>
                <a:ext cx="27432" cy="109728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6" name="Google Shape;86;p105"/>
              <p:cNvSpPr/>
              <p:nvPr/>
            </p:nvSpPr>
            <p:spPr>
              <a:xfrm>
                <a:off x="10641180" y="519299"/>
                <a:ext cx="247650" cy="616036"/>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87" name="Google Shape;87;p105"/>
            <p:cNvGrpSpPr/>
            <p:nvPr/>
          </p:nvGrpSpPr>
          <p:grpSpPr>
            <a:xfrm>
              <a:off x="1102807" y="4055614"/>
              <a:ext cx="188449" cy="834973"/>
              <a:chOff x="10641180" y="278676"/>
              <a:chExt cx="247650" cy="1097280"/>
            </a:xfrm>
          </p:grpSpPr>
          <p:sp>
            <p:nvSpPr>
              <p:cNvPr id="88" name="Google Shape;88;p105"/>
              <p:cNvSpPr/>
              <p:nvPr/>
            </p:nvSpPr>
            <p:spPr>
              <a:xfrm>
                <a:off x="10751289" y="278676"/>
                <a:ext cx="27432" cy="109728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9" name="Google Shape;89;p105"/>
              <p:cNvSpPr/>
              <p:nvPr/>
            </p:nvSpPr>
            <p:spPr>
              <a:xfrm>
                <a:off x="10641180" y="357773"/>
                <a:ext cx="247650" cy="616036"/>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90" name="Google Shape;90;p105"/>
            <p:cNvGrpSpPr/>
            <p:nvPr/>
          </p:nvGrpSpPr>
          <p:grpSpPr>
            <a:xfrm>
              <a:off x="6297447" y="1419517"/>
              <a:ext cx="188449" cy="834973"/>
              <a:chOff x="10641180" y="605206"/>
              <a:chExt cx="247650" cy="1097280"/>
            </a:xfrm>
          </p:grpSpPr>
          <p:sp>
            <p:nvSpPr>
              <p:cNvPr id="91" name="Google Shape;91;p105"/>
              <p:cNvSpPr/>
              <p:nvPr/>
            </p:nvSpPr>
            <p:spPr>
              <a:xfrm>
                <a:off x="10751289" y="605206"/>
                <a:ext cx="27432" cy="109728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2" name="Google Shape;92;p105"/>
              <p:cNvSpPr/>
              <p:nvPr/>
            </p:nvSpPr>
            <p:spPr>
              <a:xfrm>
                <a:off x="10641180" y="684304"/>
                <a:ext cx="247650" cy="616036"/>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93" name="Google Shape;93;p105"/>
            <p:cNvGrpSpPr/>
            <p:nvPr/>
          </p:nvGrpSpPr>
          <p:grpSpPr>
            <a:xfrm>
              <a:off x="5615339" y="1500297"/>
              <a:ext cx="188449" cy="1471350"/>
              <a:chOff x="10641180" y="438150"/>
              <a:chExt cx="247650" cy="1828800"/>
            </a:xfrm>
          </p:grpSpPr>
          <p:sp>
            <p:nvSpPr>
              <p:cNvPr id="94" name="Google Shape;94;p105"/>
              <p:cNvSpPr/>
              <p:nvPr/>
            </p:nvSpPr>
            <p:spPr>
              <a:xfrm>
                <a:off x="10751289" y="438150"/>
                <a:ext cx="27432" cy="182880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5" name="Google Shape;95;p105"/>
              <p:cNvSpPr/>
              <p:nvPr/>
            </p:nvSpPr>
            <p:spPr>
              <a:xfrm>
                <a:off x="10641180" y="1044533"/>
                <a:ext cx="247650" cy="575236"/>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96" name="Google Shape;96;p105"/>
            <p:cNvGrpSpPr/>
            <p:nvPr/>
          </p:nvGrpSpPr>
          <p:grpSpPr>
            <a:xfrm>
              <a:off x="5378386" y="1777351"/>
              <a:ext cx="188449" cy="834973"/>
              <a:chOff x="10641180" y="500718"/>
              <a:chExt cx="247650" cy="1097280"/>
            </a:xfrm>
          </p:grpSpPr>
          <p:sp>
            <p:nvSpPr>
              <p:cNvPr id="97" name="Google Shape;97;p105"/>
              <p:cNvSpPr/>
              <p:nvPr/>
            </p:nvSpPr>
            <p:spPr>
              <a:xfrm>
                <a:off x="10751289" y="500718"/>
                <a:ext cx="27432" cy="109728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8" name="Google Shape;98;p105"/>
              <p:cNvSpPr/>
              <p:nvPr/>
            </p:nvSpPr>
            <p:spPr>
              <a:xfrm>
                <a:off x="10641180" y="579815"/>
                <a:ext cx="247650" cy="616035"/>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99" name="Google Shape;99;p105"/>
            <p:cNvGrpSpPr/>
            <p:nvPr/>
          </p:nvGrpSpPr>
          <p:grpSpPr>
            <a:xfrm>
              <a:off x="5836292" y="1859500"/>
              <a:ext cx="188449" cy="834973"/>
              <a:chOff x="10641180" y="500718"/>
              <a:chExt cx="247650" cy="1097280"/>
            </a:xfrm>
          </p:grpSpPr>
          <p:sp>
            <p:nvSpPr>
              <p:cNvPr id="100" name="Google Shape;100;p105"/>
              <p:cNvSpPr/>
              <p:nvPr/>
            </p:nvSpPr>
            <p:spPr>
              <a:xfrm>
                <a:off x="10751289" y="500718"/>
                <a:ext cx="27432" cy="109728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1" name="Google Shape;101;p105"/>
              <p:cNvSpPr/>
              <p:nvPr/>
            </p:nvSpPr>
            <p:spPr>
              <a:xfrm>
                <a:off x="10641180" y="579815"/>
                <a:ext cx="247650" cy="698171"/>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02" name="Google Shape;102;p105"/>
            <p:cNvGrpSpPr/>
            <p:nvPr/>
          </p:nvGrpSpPr>
          <p:grpSpPr>
            <a:xfrm>
              <a:off x="5161381" y="1476120"/>
              <a:ext cx="188449" cy="1391622"/>
              <a:chOff x="10641180" y="438150"/>
              <a:chExt cx="247650" cy="1828800"/>
            </a:xfrm>
          </p:grpSpPr>
          <p:sp>
            <p:nvSpPr>
              <p:cNvPr id="103" name="Google Shape;103;p105"/>
              <p:cNvSpPr/>
              <p:nvPr/>
            </p:nvSpPr>
            <p:spPr>
              <a:xfrm>
                <a:off x="10751289" y="438150"/>
                <a:ext cx="27432" cy="182880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4" name="Google Shape;104;p105"/>
              <p:cNvSpPr/>
              <p:nvPr/>
            </p:nvSpPr>
            <p:spPr>
              <a:xfrm>
                <a:off x="10641180" y="1044532"/>
                <a:ext cx="247650" cy="616035"/>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05" name="Google Shape;105;p105"/>
            <p:cNvGrpSpPr/>
            <p:nvPr/>
          </p:nvGrpSpPr>
          <p:grpSpPr>
            <a:xfrm>
              <a:off x="1758760" y="3523581"/>
              <a:ext cx="188449" cy="1391622"/>
              <a:chOff x="10641180" y="438150"/>
              <a:chExt cx="247650" cy="1828800"/>
            </a:xfrm>
          </p:grpSpPr>
          <p:sp>
            <p:nvSpPr>
              <p:cNvPr id="106" name="Google Shape;106;p105"/>
              <p:cNvSpPr/>
              <p:nvPr/>
            </p:nvSpPr>
            <p:spPr>
              <a:xfrm>
                <a:off x="10751289" y="438150"/>
                <a:ext cx="27432" cy="182880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7" name="Google Shape;107;p105"/>
              <p:cNvSpPr/>
              <p:nvPr/>
            </p:nvSpPr>
            <p:spPr>
              <a:xfrm>
                <a:off x="10641180" y="1044532"/>
                <a:ext cx="247650" cy="837951"/>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08" name="Google Shape;108;p105"/>
            <p:cNvGrpSpPr/>
            <p:nvPr/>
          </p:nvGrpSpPr>
          <p:grpSpPr>
            <a:xfrm>
              <a:off x="2890003" y="3736385"/>
              <a:ext cx="188449" cy="834973"/>
              <a:chOff x="10641180" y="500718"/>
              <a:chExt cx="247650" cy="1097280"/>
            </a:xfrm>
          </p:grpSpPr>
          <p:sp>
            <p:nvSpPr>
              <p:cNvPr id="109" name="Google Shape;109;p105"/>
              <p:cNvSpPr/>
              <p:nvPr/>
            </p:nvSpPr>
            <p:spPr>
              <a:xfrm>
                <a:off x="10751289" y="500718"/>
                <a:ext cx="27432" cy="109728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0" name="Google Shape;110;p105"/>
              <p:cNvSpPr/>
              <p:nvPr/>
            </p:nvSpPr>
            <p:spPr>
              <a:xfrm>
                <a:off x="10641180" y="579815"/>
                <a:ext cx="247650" cy="744129"/>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11" name="Google Shape;111;p105"/>
            <p:cNvGrpSpPr/>
            <p:nvPr/>
          </p:nvGrpSpPr>
          <p:grpSpPr>
            <a:xfrm>
              <a:off x="3127454" y="3327948"/>
              <a:ext cx="188449" cy="834973"/>
              <a:chOff x="10641180" y="500718"/>
              <a:chExt cx="247650" cy="1097280"/>
            </a:xfrm>
          </p:grpSpPr>
          <p:sp>
            <p:nvSpPr>
              <p:cNvPr id="112" name="Google Shape;112;p105"/>
              <p:cNvSpPr/>
              <p:nvPr/>
            </p:nvSpPr>
            <p:spPr>
              <a:xfrm>
                <a:off x="10751289" y="500718"/>
                <a:ext cx="27432" cy="109728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3" name="Google Shape;113;p105"/>
              <p:cNvSpPr/>
              <p:nvPr/>
            </p:nvSpPr>
            <p:spPr>
              <a:xfrm>
                <a:off x="10641180" y="579815"/>
                <a:ext cx="247650" cy="784376"/>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14" name="Google Shape;114;p105"/>
            <p:cNvGrpSpPr/>
            <p:nvPr/>
          </p:nvGrpSpPr>
          <p:grpSpPr>
            <a:xfrm>
              <a:off x="3351372" y="3111280"/>
              <a:ext cx="188449" cy="834973"/>
              <a:chOff x="10641180" y="500718"/>
              <a:chExt cx="247650" cy="1097280"/>
            </a:xfrm>
          </p:grpSpPr>
          <p:sp>
            <p:nvSpPr>
              <p:cNvPr id="115" name="Google Shape;115;p105"/>
              <p:cNvSpPr/>
              <p:nvPr/>
            </p:nvSpPr>
            <p:spPr>
              <a:xfrm>
                <a:off x="10751289" y="500718"/>
                <a:ext cx="27432" cy="109728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6" name="Google Shape;116;p105"/>
              <p:cNvSpPr/>
              <p:nvPr/>
            </p:nvSpPr>
            <p:spPr>
              <a:xfrm>
                <a:off x="10641180" y="741341"/>
                <a:ext cx="247650" cy="616035"/>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17" name="Google Shape;117;p105"/>
            <p:cNvGrpSpPr/>
            <p:nvPr/>
          </p:nvGrpSpPr>
          <p:grpSpPr>
            <a:xfrm>
              <a:off x="4028872" y="3339995"/>
              <a:ext cx="188449" cy="834973"/>
              <a:chOff x="10641180" y="500718"/>
              <a:chExt cx="247650" cy="1097280"/>
            </a:xfrm>
          </p:grpSpPr>
          <p:sp>
            <p:nvSpPr>
              <p:cNvPr id="118" name="Google Shape;118;p105"/>
              <p:cNvSpPr/>
              <p:nvPr/>
            </p:nvSpPr>
            <p:spPr>
              <a:xfrm>
                <a:off x="10751289" y="500718"/>
                <a:ext cx="27432" cy="109728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9" name="Google Shape;119;p105"/>
              <p:cNvSpPr/>
              <p:nvPr/>
            </p:nvSpPr>
            <p:spPr>
              <a:xfrm>
                <a:off x="10641180" y="741341"/>
                <a:ext cx="247650" cy="396217"/>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20" name="Google Shape;120;p105"/>
            <p:cNvGrpSpPr/>
            <p:nvPr/>
          </p:nvGrpSpPr>
          <p:grpSpPr>
            <a:xfrm>
              <a:off x="3780151" y="3424981"/>
              <a:ext cx="188449" cy="1391622"/>
              <a:chOff x="10641180" y="438150"/>
              <a:chExt cx="247650" cy="1828800"/>
            </a:xfrm>
          </p:grpSpPr>
          <p:sp>
            <p:nvSpPr>
              <p:cNvPr id="121" name="Google Shape;121;p105"/>
              <p:cNvSpPr/>
              <p:nvPr/>
            </p:nvSpPr>
            <p:spPr>
              <a:xfrm>
                <a:off x="10751289" y="438150"/>
                <a:ext cx="27432" cy="182880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2" name="Google Shape;122;p105"/>
              <p:cNvSpPr/>
              <p:nvPr/>
            </p:nvSpPr>
            <p:spPr>
              <a:xfrm>
                <a:off x="10641180" y="1044533"/>
                <a:ext cx="247650" cy="363382"/>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23" name="Google Shape;123;p105"/>
            <p:cNvGrpSpPr/>
            <p:nvPr/>
          </p:nvGrpSpPr>
          <p:grpSpPr>
            <a:xfrm>
              <a:off x="6056431" y="1499565"/>
              <a:ext cx="188449" cy="834973"/>
              <a:chOff x="10641180" y="605206"/>
              <a:chExt cx="247650" cy="1097280"/>
            </a:xfrm>
          </p:grpSpPr>
          <p:sp>
            <p:nvSpPr>
              <p:cNvPr id="124" name="Google Shape;124;p105"/>
              <p:cNvSpPr/>
              <p:nvPr/>
            </p:nvSpPr>
            <p:spPr>
              <a:xfrm>
                <a:off x="10751289" y="605206"/>
                <a:ext cx="27432" cy="109728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5" name="Google Shape;125;p105"/>
              <p:cNvSpPr/>
              <p:nvPr/>
            </p:nvSpPr>
            <p:spPr>
              <a:xfrm>
                <a:off x="10641180" y="684304"/>
                <a:ext cx="247650" cy="825773"/>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Image slide layout">
  <p:cSld name="5_Image slide layout">
    <p:spTree>
      <p:nvGrpSpPr>
        <p:cNvPr id="126" name="Shape 126"/>
        <p:cNvGrpSpPr/>
        <p:nvPr/>
      </p:nvGrpSpPr>
      <p:grpSpPr>
        <a:xfrm>
          <a:off x="0" y="0"/>
          <a:ext cx="0" cy="0"/>
          <a:chOff x="0" y="0"/>
          <a:chExt cx="0" cy="0"/>
        </a:xfrm>
      </p:grpSpPr>
      <p:sp>
        <p:nvSpPr>
          <p:cNvPr id="127" name="Google Shape;127;p106"/>
          <p:cNvSpPr/>
          <p:nvPr>
            <p:ph idx="2" type="pic"/>
          </p:nvPr>
        </p:nvSpPr>
        <p:spPr>
          <a:xfrm>
            <a:off x="528638" y="551833"/>
            <a:ext cx="5317686" cy="4185537"/>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800"/>
              <a:buFont typeface="Arial"/>
              <a:buNone/>
              <a:defRPr b="0" i="0" sz="18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8" name="Google Shape;128;p106"/>
          <p:cNvSpPr/>
          <p:nvPr>
            <p:ph idx="3" type="pic"/>
          </p:nvPr>
        </p:nvSpPr>
        <p:spPr>
          <a:xfrm>
            <a:off x="6345676" y="2134199"/>
            <a:ext cx="5317686" cy="4185537"/>
          </a:xfrm>
          <a:prstGeom prst="rect">
            <a:avLst/>
          </a:prstGeom>
          <a:solidFill>
            <a:srgbClr val="F2F2F2"/>
          </a:solidFill>
          <a:ln>
            <a:noFill/>
          </a:ln>
        </p:spPr>
        <p:txBody>
          <a:bodyPr anchorCtr="0" anchor="ctr" bIns="45700" lIns="91425" spcFirstLastPara="1" rIns="91425" wrap="square" tIns="45700">
            <a:noAutofit/>
          </a:bodyPr>
          <a:lstStyle>
            <a:lvl1pPr lvl="0" marR="0" rtl="0" algn="l">
              <a:lnSpc>
                <a:spcPct val="90000"/>
              </a:lnSpc>
              <a:spcBef>
                <a:spcPts val="1000"/>
              </a:spcBef>
              <a:spcAft>
                <a:spcPts val="0"/>
              </a:spcAft>
              <a:buClr>
                <a:srgbClr val="3F3F3F"/>
              </a:buClr>
              <a:buSzPts val="1800"/>
              <a:buFont typeface="Arial"/>
              <a:buNone/>
              <a:defRPr b="0" i="0" sz="18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Image slide layout">
  <p:cSld name="6_Image slide layout">
    <p:spTree>
      <p:nvGrpSpPr>
        <p:cNvPr id="129" name="Shape 129"/>
        <p:cNvGrpSpPr/>
        <p:nvPr/>
      </p:nvGrpSpPr>
      <p:grpSpPr>
        <a:xfrm>
          <a:off x="0" y="0"/>
          <a:ext cx="0" cy="0"/>
          <a:chOff x="0" y="0"/>
          <a:chExt cx="0" cy="0"/>
        </a:xfrm>
      </p:grpSpPr>
      <p:sp>
        <p:nvSpPr>
          <p:cNvPr id="130" name="Google Shape;130;p107"/>
          <p:cNvSpPr/>
          <p:nvPr/>
        </p:nvSpPr>
        <p:spPr>
          <a:xfrm>
            <a:off x="826852" y="0"/>
            <a:ext cx="4562272" cy="417316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1" name="Google Shape;131;p107"/>
          <p:cNvSpPr/>
          <p:nvPr>
            <p:ph idx="2" type="pic"/>
          </p:nvPr>
        </p:nvSpPr>
        <p:spPr>
          <a:xfrm>
            <a:off x="2490281" y="3287949"/>
            <a:ext cx="8874868" cy="2922351"/>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800"/>
              <a:buFont typeface="Arial"/>
              <a:buNone/>
              <a:defRPr b="0" i="0" sz="18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Image slide layout">
  <p:cSld name="7_Image slide layout">
    <p:spTree>
      <p:nvGrpSpPr>
        <p:cNvPr id="132" name="Shape 132"/>
        <p:cNvGrpSpPr/>
        <p:nvPr/>
      </p:nvGrpSpPr>
      <p:grpSpPr>
        <a:xfrm>
          <a:off x="0" y="0"/>
          <a:ext cx="0" cy="0"/>
          <a:chOff x="0" y="0"/>
          <a:chExt cx="0" cy="0"/>
        </a:xfrm>
      </p:grpSpPr>
      <p:sp>
        <p:nvSpPr>
          <p:cNvPr id="133" name="Google Shape;133;p108"/>
          <p:cNvSpPr/>
          <p:nvPr>
            <p:ph idx="2" type="pic"/>
          </p:nvPr>
        </p:nvSpPr>
        <p:spPr>
          <a:xfrm>
            <a:off x="3780714" y="121525"/>
            <a:ext cx="8411286" cy="6736476"/>
          </a:xfrm>
          <a:prstGeom prst="rect">
            <a:avLst/>
          </a:prstGeom>
          <a:solidFill>
            <a:srgbClr val="F2F2F2"/>
          </a:solidFill>
          <a:ln>
            <a:noFill/>
          </a:ln>
        </p:spPr>
        <p:txBody>
          <a:bodyPr anchorCtr="0" anchor="ctr" bIns="45700" lIns="91425" spcFirstLastPara="1" rIns="91425" wrap="square" tIns="45700">
            <a:noAutofit/>
          </a:bodyPr>
          <a:lstStyle>
            <a:lvl1pPr lvl="0" marR="0" rtl="0" algn="l">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Image slide layout">
  <p:cSld name="8_Image slide layout">
    <p:spTree>
      <p:nvGrpSpPr>
        <p:cNvPr id="134" name="Shape 134"/>
        <p:cNvGrpSpPr/>
        <p:nvPr/>
      </p:nvGrpSpPr>
      <p:grpSpPr>
        <a:xfrm>
          <a:off x="0" y="0"/>
          <a:ext cx="0" cy="0"/>
          <a:chOff x="0" y="0"/>
          <a:chExt cx="0" cy="0"/>
        </a:xfrm>
      </p:grpSpPr>
      <p:sp>
        <p:nvSpPr>
          <p:cNvPr id="135" name="Google Shape;135;p109"/>
          <p:cNvSpPr/>
          <p:nvPr>
            <p:ph idx="2" type="pic"/>
          </p:nvPr>
        </p:nvSpPr>
        <p:spPr>
          <a:xfrm>
            <a:off x="561962" y="0"/>
            <a:ext cx="11068076" cy="404622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800"/>
              <a:buFont typeface="Arial"/>
              <a:buNone/>
              <a:defRPr b="0" i="0" sz="18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_Image slide layout">
  <p:cSld name="9_Image slide layout">
    <p:spTree>
      <p:nvGrpSpPr>
        <p:cNvPr id="136" name="Shape 136"/>
        <p:cNvGrpSpPr/>
        <p:nvPr/>
      </p:nvGrpSpPr>
      <p:grpSpPr>
        <a:xfrm>
          <a:off x="0" y="0"/>
          <a:ext cx="0" cy="0"/>
          <a:chOff x="0" y="0"/>
          <a:chExt cx="0" cy="0"/>
        </a:xfrm>
      </p:grpSpPr>
      <p:sp>
        <p:nvSpPr>
          <p:cNvPr id="137" name="Google Shape;137;p110"/>
          <p:cNvSpPr/>
          <p:nvPr>
            <p:ph idx="2" type="pic"/>
          </p:nvPr>
        </p:nvSpPr>
        <p:spPr>
          <a:xfrm>
            <a:off x="0" y="0"/>
            <a:ext cx="9511468" cy="6858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800"/>
              <a:buFont typeface="Arial"/>
              <a:buNone/>
              <a:defRPr b="0" i="0" sz="18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0_Image slide layout">
  <p:cSld name="10_Image slide layout">
    <p:spTree>
      <p:nvGrpSpPr>
        <p:cNvPr id="138" name="Shape 138"/>
        <p:cNvGrpSpPr/>
        <p:nvPr/>
      </p:nvGrpSpPr>
      <p:grpSpPr>
        <a:xfrm>
          <a:off x="0" y="0"/>
          <a:ext cx="0" cy="0"/>
          <a:chOff x="0" y="0"/>
          <a:chExt cx="0" cy="0"/>
        </a:xfrm>
      </p:grpSpPr>
      <p:sp>
        <p:nvSpPr>
          <p:cNvPr id="139" name="Google Shape;139;p111"/>
          <p:cNvSpPr/>
          <p:nvPr>
            <p:ph idx="2" type="pic"/>
          </p:nvPr>
        </p:nvSpPr>
        <p:spPr>
          <a:xfrm>
            <a:off x="649480" y="1157591"/>
            <a:ext cx="10893040" cy="454281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800"/>
              <a:buFont typeface="Arial"/>
              <a:buNone/>
              <a:defRPr b="0" i="0" sz="18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d slide layout">
  <p:cSld name="End slide layout">
    <p:bg>
      <p:bgPr>
        <a:blipFill>
          <a:blip r:embed="rId2">
            <a:alphaModFix/>
          </a:blip>
          <a:stretch>
            <a:fillRect/>
          </a:stretch>
        </a:blipFill>
      </p:bgPr>
    </p:bg>
    <p:spTree>
      <p:nvGrpSpPr>
        <p:cNvPr id="7" name="Shape 7"/>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Style slide layout">
  <p:cSld name="1_Style slide layout">
    <p:bg>
      <p:bgPr>
        <a:blipFill>
          <a:blip r:embed="rId2">
            <a:alphaModFix/>
          </a:blip>
          <a:stretch>
            <a:fillRect/>
          </a:stretch>
        </a:blipFill>
      </p:bgPr>
    </p:bg>
    <p:spTree>
      <p:nvGrpSpPr>
        <p:cNvPr id="140" name="Shape 140"/>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Style slide layout">
  <p:cSld name="2_Style slide layout">
    <p:bg>
      <p:bgPr>
        <a:blipFill>
          <a:blip r:embed="rId2">
            <a:alphaModFix/>
          </a:blip>
          <a:stretch>
            <a:fillRect/>
          </a:stretch>
        </a:blipFill>
      </p:bgPr>
    </p:bg>
    <p:spTree>
      <p:nvGrpSpPr>
        <p:cNvPr id="141" name="Shape 141"/>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NG sets layout">
  <p:cSld name="PNG sets layout">
    <p:bg>
      <p:bgPr>
        <a:blipFill>
          <a:blip r:embed="rId2">
            <a:alphaModFix/>
          </a:blip>
          <a:stretch>
            <a:fillRect/>
          </a:stretch>
        </a:blipFill>
      </p:bgPr>
    </p:bg>
    <p:spTree>
      <p:nvGrpSpPr>
        <p:cNvPr id="142" name="Shape 142"/>
        <p:cNvGrpSpPr/>
        <p:nvPr/>
      </p:nvGrpSpPr>
      <p:grpSpPr>
        <a:xfrm>
          <a:off x="0" y="0"/>
          <a:ext cx="0" cy="0"/>
          <a:chOff x="0" y="0"/>
          <a:chExt cx="0" cy="0"/>
        </a:xfrm>
      </p:grpSpPr>
      <p:sp>
        <p:nvSpPr>
          <p:cNvPr id="143" name="Google Shape;143;p115"/>
          <p:cNvSpPr txBox="1"/>
          <p:nvPr>
            <p:ph idx="1" type="body"/>
          </p:nvPr>
        </p:nvSpPr>
        <p:spPr>
          <a:xfrm>
            <a:off x="323529" y="245392"/>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Icon sets layout">
  <p:cSld name="1_Icon sets layout">
    <p:spTree>
      <p:nvGrpSpPr>
        <p:cNvPr id="144" name="Shape 144"/>
        <p:cNvGrpSpPr/>
        <p:nvPr/>
      </p:nvGrpSpPr>
      <p:grpSpPr>
        <a:xfrm>
          <a:off x="0" y="0"/>
          <a:ext cx="0" cy="0"/>
          <a:chOff x="0" y="0"/>
          <a:chExt cx="0" cy="0"/>
        </a:xfrm>
      </p:grpSpPr>
      <p:sp>
        <p:nvSpPr>
          <p:cNvPr id="145" name="Google Shape;145;p116"/>
          <p:cNvSpPr txBox="1"/>
          <p:nvPr>
            <p:ph idx="1" type="body"/>
          </p:nvPr>
        </p:nvSpPr>
        <p:spPr>
          <a:xfrm>
            <a:off x="323529" y="123478"/>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46" name="Google Shape;146;p116"/>
          <p:cNvSpPr/>
          <p:nvPr/>
        </p:nvSpPr>
        <p:spPr>
          <a:xfrm>
            <a:off x="354010" y="1131591"/>
            <a:ext cx="3560767" cy="5402561"/>
          </a:xfrm>
          <a:prstGeom prst="roundRect">
            <a:avLst>
              <a:gd fmla="val 3968"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chemeClr val="lt1"/>
              </a:solidFill>
              <a:latin typeface="Arial"/>
              <a:ea typeface="Arial"/>
              <a:cs typeface="Arial"/>
              <a:sym typeface="Arial"/>
            </a:endParaRPr>
          </a:p>
        </p:txBody>
      </p:sp>
      <p:sp>
        <p:nvSpPr>
          <p:cNvPr id="147" name="Google Shape;147;p116"/>
          <p:cNvSpPr/>
          <p:nvPr/>
        </p:nvSpPr>
        <p:spPr>
          <a:xfrm>
            <a:off x="531933" y="1347500"/>
            <a:ext cx="153868" cy="5015200"/>
          </a:xfrm>
          <a:prstGeom prst="roundRect">
            <a:avLst>
              <a:gd fmla="val 50000" name="adj"/>
            </a:avLst>
          </a:prstGeom>
          <a:solidFill>
            <a:schemeClr val="lt1">
              <a:alpha val="4078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chemeClr val="lt1"/>
              </a:solidFill>
              <a:latin typeface="Arial"/>
              <a:ea typeface="Arial"/>
              <a:cs typeface="Arial"/>
              <a:sym typeface="Arial"/>
            </a:endParaRPr>
          </a:p>
        </p:txBody>
      </p:sp>
      <p:sp>
        <p:nvSpPr>
          <p:cNvPr id="148" name="Google Shape;148;p116"/>
          <p:cNvSpPr/>
          <p:nvPr/>
        </p:nvSpPr>
        <p:spPr>
          <a:xfrm rot="5400000">
            <a:off x="3057177" y="1276653"/>
            <a:ext cx="685849" cy="685148"/>
          </a:xfrm>
          <a:prstGeom prst="halfFrame">
            <a:avLst>
              <a:gd fmla="val 23728" name="adj1"/>
              <a:gd fmla="val 24642" name="adj2"/>
            </a:avLst>
          </a:prstGeom>
          <a:solidFill>
            <a:schemeClr val="lt1">
              <a:alpha val="2274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rgbClr val="262626"/>
              </a:solidFill>
              <a:latin typeface="Arial"/>
              <a:ea typeface="Arial"/>
              <a:cs typeface="Arial"/>
              <a:sym typeface="Arial"/>
            </a:endParaRPr>
          </a:p>
        </p:txBody>
      </p:sp>
      <p:sp>
        <p:nvSpPr>
          <p:cNvPr id="149" name="Google Shape;149;p116"/>
          <p:cNvSpPr txBox="1"/>
          <p:nvPr/>
        </p:nvSpPr>
        <p:spPr>
          <a:xfrm>
            <a:off x="711704" y="1637214"/>
            <a:ext cx="2232248" cy="52322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You can Resize without losing quality</a:t>
            </a:r>
            <a:endParaRPr b="1" sz="1400">
              <a:solidFill>
                <a:schemeClr val="lt1"/>
              </a:solidFill>
              <a:latin typeface="Arial"/>
              <a:ea typeface="Arial"/>
              <a:cs typeface="Arial"/>
              <a:sym typeface="Arial"/>
            </a:endParaRPr>
          </a:p>
        </p:txBody>
      </p:sp>
      <p:sp>
        <p:nvSpPr>
          <p:cNvPr id="150" name="Google Shape;150;p116"/>
          <p:cNvSpPr txBox="1"/>
          <p:nvPr/>
        </p:nvSpPr>
        <p:spPr>
          <a:xfrm>
            <a:off x="711704" y="2127463"/>
            <a:ext cx="2232248" cy="738664"/>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You can Change Fill Color &amp;</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Line Color</a:t>
            </a:r>
            <a:endParaRPr b="1" sz="1400">
              <a:solidFill>
                <a:schemeClr val="lt1"/>
              </a:solidFill>
              <a:latin typeface="Arial"/>
              <a:ea typeface="Arial"/>
              <a:cs typeface="Arial"/>
              <a:sym typeface="Arial"/>
            </a:endParaRPr>
          </a:p>
        </p:txBody>
      </p:sp>
      <p:sp>
        <p:nvSpPr>
          <p:cNvPr id="151" name="Google Shape;151;p116"/>
          <p:cNvSpPr txBox="1"/>
          <p:nvPr/>
        </p:nvSpPr>
        <p:spPr>
          <a:xfrm>
            <a:off x="721229" y="5808438"/>
            <a:ext cx="2232000" cy="30777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www.allppt.com</a:t>
            </a:r>
            <a:endParaRPr sz="1400">
              <a:solidFill>
                <a:schemeClr val="lt1"/>
              </a:solidFill>
              <a:latin typeface="Arial"/>
              <a:ea typeface="Arial"/>
              <a:cs typeface="Arial"/>
              <a:sym typeface="Arial"/>
            </a:endParaRPr>
          </a:p>
        </p:txBody>
      </p:sp>
      <p:sp>
        <p:nvSpPr>
          <p:cNvPr id="152" name="Google Shape;152;p116"/>
          <p:cNvSpPr txBox="1"/>
          <p:nvPr/>
        </p:nvSpPr>
        <p:spPr>
          <a:xfrm>
            <a:off x="721229" y="4450324"/>
            <a:ext cx="2717296" cy="138499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Arial"/>
                <a:ea typeface="Arial"/>
                <a:cs typeface="Arial"/>
                <a:sym typeface="Arial"/>
              </a:rPr>
              <a:t>FREE </a:t>
            </a:r>
            <a:endParaRPr/>
          </a:p>
          <a:p>
            <a:pPr indent="0" lvl="0" marL="0" marR="0" rtl="0" algn="l">
              <a:spcBef>
                <a:spcPts val="0"/>
              </a:spcBef>
              <a:spcAft>
                <a:spcPts val="0"/>
              </a:spcAft>
              <a:buNone/>
            </a:pPr>
            <a:r>
              <a:rPr b="1" lang="en-US" sz="2800">
                <a:solidFill>
                  <a:schemeClr val="lt1"/>
                </a:solidFill>
                <a:latin typeface="Arial"/>
                <a:ea typeface="Arial"/>
                <a:cs typeface="Arial"/>
                <a:sym typeface="Arial"/>
              </a:rPr>
              <a:t>PPT TEMPLATES</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Break Slide layout">
  <p:cSld name="Section Break Slide layout">
    <p:bg>
      <p:bgPr>
        <a:solidFill>
          <a:schemeClr val="accent1"/>
        </a:solidFill>
      </p:bgPr>
    </p:bg>
    <p:spTree>
      <p:nvGrpSpPr>
        <p:cNvPr id="154" name="Shape 154"/>
        <p:cNvGrpSpPr/>
        <p:nvPr/>
      </p:nvGrpSpPr>
      <p:grpSpPr>
        <a:xfrm>
          <a:off x="0" y="0"/>
          <a:ext cx="0" cy="0"/>
          <a:chOff x="0" y="0"/>
          <a:chExt cx="0" cy="0"/>
        </a:xfrm>
      </p:grpSpPr>
      <p:grpSp>
        <p:nvGrpSpPr>
          <p:cNvPr id="155" name="Google Shape;155;p90"/>
          <p:cNvGrpSpPr/>
          <p:nvPr/>
        </p:nvGrpSpPr>
        <p:grpSpPr>
          <a:xfrm>
            <a:off x="1439780" y="458044"/>
            <a:ext cx="9415960" cy="5864435"/>
            <a:chOff x="1102807" y="1419517"/>
            <a:chExt cx="5383089" cy="3796702"/>
          </a:xfrm>
        </p:grpSpPr>
        <p:grpSp>
          <p:nvGrpSpPr>
            <p:cNvPr id="156" name="Google Shape;156;p90"/>
            <p:cNvGrpSpPr/>
            <p:nvPr/>
          </p:nvGrpSpPr>
          <p:grpSpPr>
            <a:xfrm>
              <a:off x="3564744" y="2898363"/>
              <a:ext cx="188449" cy="1471350"/>
              <a:chOff x="10641180" y="438150"/>
              <a:chExt cx="247650" cy="1828800"/>
            </a:xfrm>
          </p:grpSpPr>
          <p:sp>
            <p:nvSpPr>
              <p:cNvPr id="157" name="Google Shape;157;p90"/>
              <p:cNvSpPr/>
              <p:nvPr/>
            </p:nvSpPr>
            <p:spPr>
              <a:xfrm>
                <a:off x="10751289" y="438150"/>
                <a:ext cx="27432" cy="182880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8" name="Google Shape;158;p90"/>
              <p:cNvSpPr/>
              <p:nvPr/>
            </p:nvSpPr>
            <p:spPr>
              <a:xfrm>
                <a:off x="10641180" y="1044532"/>
                <a:ext cx="247650" cy="97017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59" name="Google Shape;159;p90"/>
            <p:cNvGrpSpPr/>
            <p:nvPr/>
          </p:nvGrpSpPr>
          <p:grpSpPr>
            <a:xfrm>
              <a:off x="1537138" y="3468044"/>
              <a:ext cx="188449" cy="1391622"/>
              <a:chOff x="10641180" y="-97372"/>
              <a:chExt cx="247650" cy="1828800"/>
            </a:xfrm>
          </p:grpSpPr>
          <p:sp>
            <p:nvSpPr>
              <p:cNvPr id="160" name="Google Shape;160;p90"/>
              <p:cNvSpPr/>
              <p:nvPr/>
            </p:nvSpPr>
            <p:spPr>
              <a:xfrm>
                <a:off x="10751289" y="-97372"/>
                <a:ext cx="27432" cy="182880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1" name="Google Shape;161;p90"/>
              <p:cNvSpPr/>
              <p:nvPr/>
            </p:nvSpPr>
            <p:spPr>
              <a:xfrm>
                <a:off x="10641180" y="509010"/>
                <a:ext cx="247650" cy="75988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62" name="Google Shape;162;p90"/>
            <p:cNvGrpSpPr/>
            <p:nvPr/>
          </p:nvGrpSpPr>
          <p:grpSpPr>
            <a:xfrm>
              <a:off x="4244956" y="2379454"/>
              <a:ext cx="188449" cy="1600365"/>
              <a:chOff x="10641180" y="362514"/>
              <a:chExt cx="247650" cy="1989158"/>
            </a:xfrm>
          </p:grpSpPr>
          <p:sp>
            <p:nvSpPr>
              <p:cNvPr id="163" name="Google Shape;163;p90"/>
              <p:cNvSpPr/>
              <p:nvPr/>
            </p:nvSpPr>
            <p:spPr>
              <a:xfrm>
                <a:off x="10751289" y="362514"/>
                <a:ext cx="27432" cy="1989158"/>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4" name="Google Shape;164;p90"/>
              <p:cNvSpPr/>
              <p:nvPr/>
            </p:nvSpPr>
            <p:spPr>
              <a:xfrm>
                <a:off x="10641180" y="494815"/>
                <a:ext cx="247650" cy="1611559"/>
              </a:xfrm>
              <a:prstGeom prst="roundRect">
                <a:avLst>
                  <a:gd fmla="val 46154"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65" name="Google Shape;165;p90"/>
            <p:cNvGrpSpPr/>
            <p:nvPr/>
          </p:nvGrpSpPr>
          <p:grpSpPr>
            <a:xfrm>
              <a:off x="4916747" y="1757491"/>
              <a:ext cx="188449" cy="1600365"/>
              <a:chOff x="10641180" y="362514"/>
              <a:chExt cx="247650" cy="1989158"/>
            </a:xfrm>
          </p:grpSpPr>
          <p:sp>
            <p:nvSpPr>
              <p:cNvPr id="166" name="Google Shape;166;p90"/>
              <p:cNvSpPr/>
              <p:nvPr/>
            </p:nvSpPr>
            <p:spPr>
              <a:xfrm>
                <a:off x="10751289" y="362514"/>
                <a:ext cx="27432" cy="1989158"/>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7" name="Google Shape;167;p90"/>
              <p:cNvSpPr/>
              <p:nvPr/>
            </p:nvSpPr>
            <p:spPr>
              <a:xfrm>
                <a:off x="10641180" y="820641"/>
                <a:ext cx="247650" cy="959907"/>
              </a:xfrm>
              <a:prstGeom prst="roundRect">
                <a:avLst>
                  <a:gd fmla="val 46154"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68" name="Google Shape;168;p90"/>
            <p:cNvGrpSpPr/>
            <p:nvPr/>
          </p:nvGrpSpPr>
          <p:grpSpPr>
            <a:xfrm>
              <a:off x="1976172" y="3527844"/>
              <a:ext cx="188449" cy="834973"/>
              <a:chOff x="10641180" y="500718"/>
              <a:chExt cx="247650" cy="1097280"/>
            </a:xfrm>
          </p:grpSpPr>
          <p:sp>
            <p:nvSpPr>
              <p:cNvPr id="169" name="Google Shape;169;p90"/>
              <p:cNvSpPr/>
              <p:nvPr/>
            </p:nvSpPr>
            <p:spPr>
              <a:xfrm>
                <a:off x="10751289" y="500718"/>
                <a:ext cx="27432" cy="109728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0" name="Google Shape;170;p90"/>
              <p:cNvSpPr/>
              <p:nvPr/>
            </p:nvSpPr>
            <p:spPr>
              <a:xfrm>
                <a:off x="10641180" y="741341"/>
                <a:ext cx="247650" cy="616035"/>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71" name="Google Shape;171;p90"/>
            <p:cNvGrpSpPr/>
            <p:nvPr/>
          </p:nvGrpSpPr>
          <p:grpSpPr>
            <a:xfrm>
              <a:off x="2673093" y="3824597"/>
              <a:ext cx="188449" cy="1391622"/>
              <a:chOff x="10630391" y="1182550"/>
              <a:chExt cx="247650" cy="1828800"/>
            </a:xfrm>
          </p:grpSpPr>
          <p:sp>
            <p:nvSpPr>
              <p:cNvPr id="172" name="Google Shape;172;p90"/>
              <p:cNvSpPr/>
              <p:nvPr/>
            </p:nvSpPr>
            <p:spPr>
              <a:xfrm>
                <a:off x="10722133" y="1182550"/>
                <a:ext cx="27432" cy="182880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3" name="Google Shape;173;p90"/>
              <p:cNvSpPr/>
              <p:nvPr/>
            </p:nvSpPr>
            <p:spPr>
              <a:xfrm>
                <a:off x="10630391" y="1455616"/>
                <a:ext cx="247650" cy="724247"/>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74" name="Google Shape;174;p90"/>
            <p:cNvGrpSpPr/>
            <p:nvPr/>
          </p:nvGrpSpPr>
          <p:grpSpPr>
            <a:xfrm>
              <a:off x="4916748" y="1881571"/>
              <a:ext cx="188449" cy="1391622"/>
              <a:chOff x="10662618" y="438150"/>
              <a:chExt cx="247650" cy="1828800"/>
            </a:xfrm>
          </p:grpSpPr>
          <p:sp>
            <p:nvSpPr>
              <p:cNvPr id="175" name="Google Shape;175;p90"/>
              <p:cNvSpPr/>
              <p:nvPr/>
            </p:nvSpPr>
            <p:spPr>
              <a:xfrm>
                <a:off x="10772727" y="438150"/>
                <a:ext cx="27432" cy="182880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6" name="Google Shape;176;p90"/>
              <p:cNvSpPr/>
              <p:nvPr/>
            </p:nvSpPr>
            <p:spPr>
              <a:xfrm>
                <a:off x="10662618" y="736515"/>
                <a:ext cx="247650" cy="1014902"/>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77" name="Google Shape;177;p90"/>
            <p:cNvGrpSpPr/>
            <p:nvPr/>
          </p:nvGrpSpPr>
          <p:grpSpPr>
            <a:xfrm>
              <a:off x="4469240" y="2121847"/>
              <a:ext cx="188449" cy="834973"/>
              <a:chOff x="10641180" y="500718"/>
              <a:chExt cx="247650" cy="1097280"/>
            </a:xfrm>
          </p:grpSpPr>
          <p:sp>
            <p:nvSpPr>
              <p:cNvPr id="178" name="Google Shape;178;p90"/>
              <p:cNvSpPr/>
              <p:nvPr/>
            </p:nvSpPr>
            <p:spPr>
              <a:xfrm>
                <a:off x="10751289" y="500718"/>
                <a:ext cx="27432" cy="109728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9" name="Google Shape;179;p90"/>
              <p:cNvSpPr/>
              <p:nvPr/>
            </p:nvSpPr>
            <p:spPr>
              <a:xfrm>
                <a:off x="10641180" y="741341"/>
                <a:ext cx="247650" cy="389377"/>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80" name="Google Shape;180;p90"/>
            <p:cNvGrpSpPr/>
            <p:nvPr/>
          </p:nvGrpSpPr>
          <p:grpSpPr>
            <a:xfrm>
              <a:off x="4685783" y="2027235"/>
              <a:ext cx="188449" cy="1391622"/>
              <a:chOff x="10641180" y="438150"/>
              <a:chExt cx="247650" cy="1828800"/>
            </a:xfrm>
          </p:grpSpPr>
          <p:sp>
            <p:nvSpPr>
              <p:cNvPr id="181" name="Google Shape;181;p90"/>
              <p:cNvSpPr/>
              <p:nvPr/>
            </p:nvSpPr>
            <p:spPr>
              <a:xfrm>
                <a:off x="10751289" y="438150"/>
                <a:ext cx="27432" cy="182880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2" name="Google Shape;182;p90"/>
              <p:cNvSpPr/>
              <p:nvPr/>
            </p:nvSpPr>
            <p:spPr>
              <a:xfrm>
                <a:off x="10641180" y="1044532"/>
                <a:ext cx="247650" cy="616035"/>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83" name="Google Shape;183;p90"/>
            <p:cNvGrpSpPr/>
            <p:nvPr/>
          </p:nvGrpSpPr>
          <p:grpSpPr>
            <a:xfrm>
              <a:off x="2217349" y="3528766"/>
              <a:ext cx="188449" cy="1391622"/>
              <a:chOff x="10653055" y="438150"/>
              <a:chExt cx="247650" cy="1828800"/>
            </a:xfrm>
          </p:grpSpPr>
          <p:sp>
            <p:nvSpPr>
              <p:cNvPr id="184" name="Google Shape;184;p90"/>
              <p:cNvSpPr/>
              <p:nvPr/>
            </p:nvSpPr>
            <p:spPr>
              <a:xfrm>
                <a:off x="10751289" y="438150"/>
                <a:ext cx="27432" cy="182880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5" name="Google Shape;185;p90"/>
              <p:cNvSpPr/>
              <p:nvPr/>
            </p:nvSpPr>
            <p:spPr>
              <a:xfrm>
                <a:off x="10653055" y="682991"/>
                <a:ext cx="247650" cy="1056674"/>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86" name="Google Shape;186;p90"/>
            <p:cNvGrpSpPr/>
            <p:nvPr/>
          </p:nvGrpSpPr>
          <p:grpSpPr>
            <a:xfrm>
              <a:off x="2440454" y="3979819"/>
              <a:ext cx="188449" cy="834973"/>
              <a:chOff x="10641180" y="500718"/>
              <a:chExt cx="247650" cy="1097280"/>
            </a:xfrm>
          </p:grpSpPr>
          <p:sp>
            <p:nvSpPr>
              <p:cNvPr id="187" name="Google Shape;187;p90"/>
              <p:cNvSpPr/>
              <p:nvPr/>
            </p:nvSpPr>
            <p:spPr>
              <a:xfrm>
                <a:off x="10751289" y="500718"/>
                <a:ext cx="27432" cy="109728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8" name="Google Shape;188;p90"/>
              <p:cNvSpPr/>
              <p:nvPr/>
            </p:nvSpPr>
            <p:spPr>
              <a:xfrm>
                <a:off x="10641180" y="741341"/>
                <a:ext cx="247650" cy="616035"/>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89" name="Google Shape;189;p90"/>
            <p:cNvGrpSpPr/>
            <p:nvPr/>
          </p:nvGrpSpPr>
          <p:grpSpPr>
            <a:xfrm>
              <a:off x="1317620" y="3801808"/>
              <a:ext cx="188449" cy="834973"/>
              <a:chOff x="10641180" y="278676"/>
              <a:chExt cx="247650" cy="1097280"/>
            </a:xfrm>
          </p:grpSpPr>
          <p:sp>
            <p:nvSpPr>
              <p:cNvPr id="190" name="Google Shape;190;p90"/>
              <p:cNvSpPr/>
              <p:nvPr/>
            </p:nvSpPr>
            <p:spPr>
              <a:xfrm>
                <a:off x="10751289" y="278676"/>
                <a:ext cx="27432" cy="109728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1" name="Google Shape;191;p90"/>
              <p:cNvSpPr/>
              <p:nvPr/>
            </p:nvSpPr>
            <p:spPr>
              <a:xfrm>
                <a:off x="10641180" y="519299"/>
                <a:ext cx="247650" cy="616036"/>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92" name="Google Shape;192;p90"/>
            <p:cNvGrpSpPr/>
            <p:nvPr/>
          </p:nvGrpSpPr>
          <p:grpSpPr>
            <a:xfrm>
              <a:off x="1102807" y="4055614"/>
              <a:ext cx="188449" cy="834973"/>
              <a:chOff x="10641180" y="278676"/>
              <a:chExt cx="247650" cy="1097280"/>
            </a:xfrm>
          </p:grpSpPr>
          <p:sp>
            <p:nvSpPr>
              <p:cNvPr id="193" name="Google Shape;193;p90"/>
              <p:cNvSpPr/>
              <p:nvPr/>
            </p:nvSpPr>
            <p:spPr>
              <a:xfrm>
                <a:off x="10751289" y="278676"/>
                <a:ext cx="27432" cy="109728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4" name="Google Shape;194;p90"/>
              <p:cNvSpPr/>
              <p:nvPr/>
            </p:nvSpPr>
            <p:spPr>
              <a:xfrm>
                <a:off x="10641180" y="357773"/>
                <a:ext cx="247650" cy="616036"/>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95" name="Google Shape;195;p90"/>
            <p:cNvGrpSpPr/>
            <p:nvPr/>
          </p:nvGrpSpPr>
          <p:grpSpPr>
            <a:xfrm>
              <a:off x="6297447" y="1419517"/>
              <a:ext cx="188449" cy="834973"/>
              <a:chOff x="10641180" y="605206"/>
              <a:chExt cx="247650" cy="1097280"/>
            </a:xfrm>
          </p:grpSpPr>
          <p:sp>
            <p:nvSpPr>
              <p:cNvPr id="196" name="Google Shape;196;p90"/>
              <p:cNvSpPr/>
              <p:nvPr/>
            </p:nvSpPr>
            <p:spPr>
              <a:xfrm>
                <a:off x="10751289" y="605206"/>
                <a:ext cx="27432" cy="109728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7" name="Google Shape;197;p90"/>
              <p:cNvSpPr/>
              <p:nvPr/>
            </p:nvSpPr>
            <p:spPr>
              <a:xfrm>
                <a:off x="10641180" y="684304"/>
                <a:ext cx="247650" cy="616036"/>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98" name="Google Shape;198;p90"/>
            <p:cNvGrpSpPr/>
            <p:nvPr/>
          </p:nvGrpSpPr>
          <p:grpSpPr>
            <a:xfrm>
              <a:off x="5615339" y="1500297"/>
              <a:ext cx="188449" cy="1471350"/>
              <a:chOff x="10641180" y="438150"/>
              <a:chExt cx="247650" cy="1828800"/>
            </a:xfrm>
          </p:grpSpPr>
          <p:sp>
            <p:nvSpPr>
              <p:cNvPr id="199" name="Google Shape;199;p90"/>
              <p:cNvSpPr/>
              <p:nvPr/>
            </p:nvSpPr>
            <p:spPr>
              <a:xfrm>
                <a:off x="10751289" y="438150"/>
                <a:ext cx="27432" cy="182880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0" name="Google Shape;200;p90"/>
              <p:cNvSpPr/>
              <p:nvPr/>
            </p:nvSpPr>
            <p:spPr>
              <a:xfrm>
                <a:off x="10641180" y="1044533"/>
                <a:ext cx="247650" cy="575236"/>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01" name="Google Shape;201;p90"/>
            <p:cNvGrpSpPr/>
            <p:nvPr/>
          </p:nvGrpSpPr>
          <p:grpSpPr>
            <a:xfrm>
              <a:off x="5378386" y="1777351"/>
              <a:ext cx="188449" cy="834973"/>
              <a:chOff x="10641180" y="500718"/>
              <a:chExt cx="247650" cy="1097280"/>
            </a:xfrm>
          </p:grpSpPr>
          <p:sp>
            <p:nvSpPr>
              <p:cNvPr id="202" name="Google Shape;202;p90"/>
              <p:cNvSpPr/>
              <p:nvPr/>
            </p:nvSpPr>
            <p:spPr>
              <a:xfrm>
                <a:off x="10751289" y="500718"/>
                <a:ext cx="27432" cy="109728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3" name="Google Shape;203;p90"/>
              <p:cNvSpPr/>
              <p:nvPr/>
            </p:nvSpPr>
            <p:spPr>
              <a:xfrm>
                <a:off x="10641180" y="579815"/>
                <a:ext cx="247650" cy="616035"/>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04" name="Google Shape;204;p90"/>
            <p:cNvGrpSpPr/>
            <p:nvPr/>
          </p:nvGrpSpPr>
          <p:grpSpPr>
            <a:xfrm>
              <a:off x="5836292" y="1859500"/>
              <a:ext cx="188449" cy="834973"/>
              <a:chOff x="10641180" y="500718"/>
              <a:chExt cx="247650" cy="1097280"/>
            </a:xfrm>
          </p:grpSpPr>
          <p:sp>
            <p:nvSpPr>
              <p:cNvPr id="205" name="Google Shape;205;p90"/>
              <p:cNvSpPr/>
              <p:nvPr/>
            </p:nvSpPr>
            <p:spPr>
              <a:xfrm>
                <a:off x="10751289" y="500718"/>
                <a:ext cx="27432" cy="109728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6" name="Google Shape;206;p90"/>
              <p:cNvSpPr/>
              <p:nvPr/>
            </p:nvSpPr>
            <p:spPr>
              <a:xfrm>
                <a:off x="10641180" y="579815"/>
                <a:ext cx="247650" cy="698171"/>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07" name="Google Shape;207;p90"/>
            <p:cNvGrpSpPr/>
            <p:nvPr/>
          </p:nvGrpSpPr>
          <p:grpSpPr>
            <a:xfrm>
              <a:off x="5161381" y="1476120"/>
              <a:ext cx="188449" cy="1391622"/>
              <a:chOff x="10641180" y="438150"/>
              <a:chExt cx="247650" cy="1828800"/>
            </a:xfrm>
          </p:grpSpPr>
          <p:sp>
            <p:nvSpPr>
              <p:cNvPr id="208" name="Google Shape;208;p90"/>
              <p:cNvSpPr/>
              <p:nvPr/>
            </p:nvSpPr>
            <p:spPr>
              <a:xfrm>
                <a:off x="10751289" y="438150"/>
                <a:ext cx="27432" cy="182880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9" name="Google Shape;209;p90"/>
              <p:cNvSpPr/>
              <p:nvPr/>
            </p:nvSpPr>
            <p:spPr>
              <a:xfrm>
                <a:off x="10641180" y="1044532"/>
                <a:ext cx="247650" cy="616035"/>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10" name="Google Shape;210;p90"/>
            <p:cNvGrpSpPr/>
            <p:nvPr/>
          </p:nvGrpSpPr>
          <p:grpSpPr>
            <a:xfrm>
              <a:off x="1758760" y="3523581"/>
              <a:ext cx="188449" cy="1391622"/>
              <a:chOff x="10641180" y="438150"/>
              <a:chExt cx="247650" cy="1828800"/>
            </a:xfrm>
          </p:grpSpPr>
          <p:sp>
            <p:nvSpPr>
              <p:cNvPr id="211" name="Google Shape;211;p90"/>
              <p:cNvSpPr/>
              <p:nvPr/>
            </p:nvSpPr>
            <p:spPr>
              <a:xfrm>
                <a:off x="10751289" y="438150"/>
                <a:ext cx="27432" cy="182880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2" name="Google Shape;212;p90"/>
              <p:cNvSpPr/>
              <p:nvPr/>
            </p:nvSpPr>
            <p:spPr>
              <a:xfrm>
                <a:off x="10641180" y="1044532"/>
                <a:ext cx="247650" cy="837951"/>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13" name="Google Shape;213;p90"/>
            <p:cNvGrpSpPr/>
            <p:nvPr/>
          </p:nvGrpSpPr>
          <p:grpSpPr>
            <a:xfrm>
              <a:off x="2890003" y="3736385"/>
              <a:ext cx="188449" cy="834973"/>
              <a:chOff x="10641180" y="500718"/>
              <a:chExt cx="247650" cy="1097280"/>
            </a:xfrm>
          </p:grpSpPr>
          <p:sp>
            <p:nvSpPr>
              <p:cNvPr id="214" name="Google Shape;214;p90"/>
              <p:cNvSpPr/>
              <p:nvPr/>
            </p:nvSpPr>
            <p:spPr>
              <a:xfrm>
                <a:off x="10751289" y="500718"/>
                <a:ext cx="27432" cy="109728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5" name="Google Shape;215;p90"/>
              <p:cNvSpPr/>
              <p:nvPr/>
            </p:nvSpPr>
            <p:spPr>
              <a:xfrm>
                <a:off x="10641180" y="579815"/>
                <a:ext cx="247650" cy="744129"/>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16" name="Google Shape;216;p90"/>
            <p:cNvGrpSpPr/>
            <p:nvPr/>
          </p:nvGrpSpPr>
          <p:grpSpPr>
            <a:xfrm>
              <a:off x="3127454" y="3327948"/>
              <a:ext cx="188449" cy="834973"/>
              <a:chOff x="10641180" y="500718"/>
              <a:chExt cx="247650" cy="1097280"/>
            </a:xfrm>
          </p:grpSpPr>
          <p:sp>
            <p:nvSpPr>
              <p:cNvPr id="217" name="Google Shape;217;p90"/>
              <p:cNvSpPr/>
              <p:nvPr/>
            </p:nvSpPr>
            <p:spPr>
              <a:xfrm>
                <a:off x="10751289" y="500718"/>
                <a:ext cx="27432" cy="109728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8" name="Google Shape;218;p90"/>
              <p:cNvSpPr/>
              <p:nvPr/>
            </p:nvSpPr>
            <p:spPr>
              <a:xfrm>
                <a:off x="10641180" y="579815"/>
                <a:ext cx="247650" cy="784376"/>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19" name="Google Shape;219;p90"/>
            <p:cNvGrpSpPr/>
            <p:nvPr/>
          </p:nvGrpSpPr>
          <p:grpSpPr>
            <a:xfrm>
              <a:off x="3351372" y="3111280"/>
              <a:ext cx="188449" cy="834973"/>
              <a:chOff x="10641180" y="500718"/>
              <a:chExt cx="247650" cy="1097280"/>
            </a:xfrm>
          </p:grpSpPr>
          <p:sp>
            <p:nvSpPr>
              <p:cNvPr id="220" name="Google Shape;220;p90"/>
              <p:cNvSpPr/>
              <p:nvPr/>
            </p:nvSpPr>
            <p:spPr>
              <a:xfrm>
                <a:off x="10751289" y="500718"/>
                <a:ext cx="27432" cy="109728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1" name="Google Shape;221;p90"/>
              <p:cNvSpPr/>
              <p:nvPr/>
            </p:nvSpPr>
            <p:spPr>
              <a:xfrm>
                <a:off x="10641180" y="741341"/>
                <a:ext cx="247650" cy="616035"/>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22" name="Google Shape;222;p90"/>
            <p:cNvGrpSpPr/>
            <p:nvPr/>
          </p:nvGrpSpPr>
          <p:grpSpPr>
            <a:xfrm>
              <a:off x="4028872" y="3339995"/>
              <a:ext cx="188449" cy="834973"/>
              <a:chOff x="10641180" y="500718"/>
              <a:chExt cx="247650" cy="1097280"/>
            </a:xfrm>
          </p:grpSpPr>
          <p:sp>
            <p:nvSpPr>
              <p:cNvPr id="223" name="Google Shape;223;p90"/>
              <p:cNvSpPr/>
              <p:nvPr/>
            </p:nvSpPr>
            <p:spPr>
              <a:xfrm>
                <a:off x="10751289" y="500718"/>
                <a:ext cx="27432" cy="109728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4" name="Google Shape;224;p90"/>
              <p:cNvSpPr/>
              <p:nvPr/>
            </p:nvSpPr>
            <p:spPr>
              <a:xfrm>
                <a:off x="10641180" y="741341"/>
                <a:ext cx="247650" cy="396217"/>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25" name="Google Shape;225;p90"/>
            <p:cNvGrpSpPr/>
            <p:nvPr/>
          </p:nvGrpSpPr>
          <p:grpSpPr>
            <a:xfrm>
              <a:off x="3780151" y="3424981"/>
              <a:ext cx="188449" cy="1391622"/>
              <a:chOff x="10641180" y="438150"/>
              <a:chExt cx="247650" cy="1828800"/>
            </a:xfrm>
          </p:grpSpPr>
          <p:sp>
            <p:nvSpPr>
              <p:cNvPr id="226" name="Google Shape;226;p90"/>
              <p:cNvSpPr/>
              <p:nvPr/>
            </p:nvSpPr>
            <p:spPr>
              <a:xfrm>
                <a:off x="10751289" y="438150"/>
                <a:ext cx="27432" cy="182880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7" name="Google Shape;227;p90"/>
              <p:cNvSpPr/>
              <p:nvPr/>
            </p:nvSpPr>
            <p:spPr>
              <a:xfrm>
                <a:off x="10641180" y="1044533"/>
                <a:ext cx="247650" cy="363382"/>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28" name="Google Shape;228;p90"/>
            <p:cNvGrpSpPr/>
            <p:nvPr/>
          </p:nvGrpSpPr>
          <p:grpSpPr>
            <a:xfrm>
              <a:off x="6056431" y="1499565"/>
              <a:ext cx="188449" cy="834973"/>
              <a:chOff x="10641180" y="605206"/>
              <a:chExt cx="247650" cy="1097280"/>
            </a:xfrm>
          </p:grpSpPr>
          <p:sp>
            <p:nvSpPr>
              <p:cNvPr id="229" name="Google Shape;229;p90"/>
              <p:cNvSpPr/>
              <p:nvPr/>
            </p:nvSpPr>
            <p:spPr>
              <a:xfrm>
                <a:off x="10751289" y="605206"/>
                <a:ext cx="27432" cy="109728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0" name="Google Shape;230;p90"/>
              <p:cNvSpPr/>
              <p:nvPr/>
            </p:nvSpPr>
            <p:spPr>
              <a:xfrm>
                <a:off x="10641180" y="684304"/>
                <a:ext cx="247650" cy="825773"/>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Image slide layout">
  <p:cSld name="1_Image slide layout">
    <p:spTree>
      <p:nvGrpSpPr>
        <p:cNvPr id="231" name="Shape 231"/>
        <p:cNvGrpSpPr/>
        <p:nvPr/>
      </p:nvGrpSpPr>
      <p:grpSpPr>
        <a:xfrm>
          <a:off x="0" y="0"/>
          <a:ext cx="0" cy="0"/>
          <a:chOff x="0" y="0"/>
          <a:chExt cx="0" cy="0"/>
        </a:xfrm>
      </p:grpSpPr>
      <p:sp>
        <p:nvSpPr>
          <p:cNvPr id="232" name="Google Shape;232;p91"/>
          <p:cNvSpPr/>
          <p:nvPr/>
        </p:nvSpPr>
        <p:spPr>
          <a:xfrm>
            <a:off x="0" y="942689"/>
            <a:ext cx="8190689" cy="5915313"/>
          </a:xfrm>
          <a:custGeom>
            <a:rect b="b" l="l" r="r" t="t"/>
            <a:pathLst>
              <a:path extrusionOk="0" h="5749047" w="7960468">
                <a:moveTo>
                  <a:pt x="1864468" y="0"/>
                </a:moveTo>
                <a:lnTo>
                  <a:pt x="7960468" y="5749047"/>
                </a:lnTo>
                <a:lnTo>
                  <a:pt x="6404991" y="5749047"/>
                </a:lnTo>
                <a:lnTo>
                  <a:pt x="1864468" y="1466948"/>
                </a:lnTo>
                <a:close/>
                <a:moveTo>
                  <a:pt x="0" y="0"/>
                </a:moveTo>
                <a:lnTo>
                  <a:pt x="6096000" y="5749047"/>
                </a:lnTo>
                <a:lnTo>
                  <a:pt x="0" y="5749047"/>
                </a:lnTo>
                <a:close/>
              </a:path>
            </a:pathLst>
          </a:custGeom>
          <a:solidFill>
            <a:srgbClr val="D7DFE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3" name="Google Shape;233;p91"/>
          <p:cNvSpPr/>
          <p:nvPr>
            <p:ph idx="2" type="pic"/>
          </p:nvPr>
        </p:nvSpPr>
        <p:spPr>
          <a:xfrm>
            <a:off x="0" y="1108954"/>
            <a:ext cx="7960468" cy="5749047"/>
          </a:xfrm>
          <a:prstGeom prst="rect">
            <a:avLst/>
          </a:prstGeom>
          <a:solidFill>
            <a:srgbClr val="F2F2F2"/>
          </a:solidFill>
          <a:ln>
            <a:noFill/>
          </a:ln>
        </p:spPr>
        <p:txBody>
          <a:bodyPr anchorCtr="0" anchor="ctr" bIns="45700" lIns="91425" spcFirstLastPara="1" rIns="91425" wrap="square" tIns="45700">
            <a:noAutofit/>
          </a:bodyPr>
          <a:lstStyle>
            <a:lvl1pPr lvl="0" marR="0" rtl="0" algn="l">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ontents slide layout">
  <p:cSld name="1_Contents slide layout">
    <p:spTree>
      <p:nvGrpSpPr>
        <p:cNvPr id="234" name="Shape 234"/>
        <p:cNvGrpSpPr/>
        <p:nvPr/>
      </p:nvGrpSpPr>
      <p:grpSpPr>
        <a:xfrm>
          <a:off x="0" y="0"/>
          <a:ext cx="0" cy="0"/>
          <a:chOff x="0" y="0"/>
          <a:chExt cx="0" cy="0"/>
        </a:xfrm>
      </p:grpSpPr>
      <p:sp>
        <p:nvSpPr>
          <p:cNvPr id="235" name="Google Shape;235;p92"/>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slide layout">
  <p:cSld name="Image slide layout">
    <p:spTree>
      <p:nvGrpSpPr>
        <p:cNvPr id="236" name="Shape 236"/>
        <p:cNvGrpSpPr/>
        <p:nvPr/>
      </p:nvGrpSpPr>
      <p:grpSpPr>
        <a:xfrm>
          <a:off x="0" y="0"/>
          <a:ext cx="0" cy="0"/>
          <a:chOff x="0" y="0"/>
          <a:chExt cx="0" cy="0"/>
        </a:xfrm>
      </p:grpSpPr>
      <p:sp>
        <p:nvSpPr>
          <p:cNvPr id="237" name="Google Shape;237;p93"/>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38" name="Google Shape;238;p93"/>
          <p:cNvSpPr/>
          <p:nvPr>
            <p:ph idx="2" type="pic"/>
          </p:nvPr>
        </p:nvSpPr>
        <p:spPr>
          <a:xfrm>
            <a:off x="762000" y="1582965"/>
            <a:ext cx="3200400" cy="4627335"/>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Image slide layout">
  <p:cSld name="5_Image slide layout">
    <p:spTree>
      <p:nvGrpSpPr>
        <p:cNvPr id="239" name="Shape 239"/>
        <p:cNvGrpSpPr/>
        <p:nvPr/>
      </p:nvGrpSpPr>
      <p:grpSpPr>
        <a:xfrm>
          <a:off x="0" y="0"/>
          <a:ext cx="0" cy="0"/>
          <a:chOff x="0" y="0"/>
          <a:chExt cx="0" cy="0"/>
        </a:xfrm>
      </p:grpSpPr>
      <p:sp>
        <p:nvSpPr>
          <p:cNvPr id="240" name="Google Shape;240;p94"/>
          <p:cNvSpPr/>
          <p:nvPr>
            <p:ph idx="2" type="pic"/>
          </p:nvPr>
        </p:nvSpPr>
        <p:spPr>
          <a:xfrm>
            <a:off x="528638" y="551833"/>
            <a:ext cx="5317686" cy="4185537"/>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800"/>
              <a:buFont typeface="Arial"/>
              <a:buNone/>
              <a:defRPr b="0" i="0" sz="18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41" name="Google Shape;241;p94"/>
          <p:cNvSpPr/>
          <p:nvPr>
            <p:ph idx="3" type="pic"/>
          </p:nvPr>
        </p:nvSpPr>
        <p:spPr>
          <a:xfrm>
            <a:off x="6345676" y="2134199"/>
            <a:ext cx="5317686" cy="4185537"/>
          </a:xfrm>
          <a:prstGeom prst="rect">
            <a:avLst/>
          </a:prstGeom>
          <a:solidFill>
            <a:srgbClr val="F2F2F2"/>
          </a:solidFill>
          <a:ln>
            <a:noFill/>
          </a:ln>
        </p:spPr>
        <p:txBody>
          <a:bodyPr anchorCtr="0" anchor="ctr" bIns="45700" lIns="91425" spcFirstLastPara="1" rIns="91425" wrap="square" tIns="45700">
            <a:noAutofit/>
          </a:bodyPr>
          <a:lstStyle>
            <a:lvl1pPr lvl="0" marR="0" rtl="0" algn="l">
              <a:lnSpc>
                <a:spcPct val="90000"/>
              </a:lnSpc>
              <a:spcBef>
                <a:spcPts val="1000"/>
              </a:spcBef>
              <a:spcAft>
                <a:spcPts val="0"/>
              </a:spcAft>
              <a:buClr>
                <a:srgbClr val="3F3F3F"/>
              </a:buClr>
              <a:buSzPts val="1800"/>
              <a:buFont typeface="Arial"/>
              <a:buNone/>
              <a:defRPr b="0" i="0" sz="18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0_Image slide layout">
  <p:cSld name="10_Image slide layout">
    <p:spTree>
      <p:nvGrpSpPr>
        <p:cNvPr id="242" name="Shape 242"/>
        <p:cNvGrpSpPr/>
        <p:nvPr/>
      </p:nvGrpSpPr>
      <p:grpSpPr>
        <a:xfrm>
          <a:off x="0" y="0"/>
          <a:ext cx="0" cy="0"/>
          <a:chOff x="0" y="0"/>
          <a:chExt cx="0" cy="0"/>
        </a:xfrm>
      </p:grpSpPr>
      <p:sp>
        <p:nvSpPr>
          <p:cNvPr id="243" name="Google Shape;243;p95"/>
          <p:cNvSpPr/>
          <p:nvPr>
            <p:ph idx="2" type="pic"/>
          </p:nvPr>
        </p:nvSpPr>
        <p:spPr>
          <a:xfrm>
            <a:off x="649480" y="1157591"/>
            <a:ext cx="10893040" cy="454281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800"/>
              <a:buFont typeface="Arial"/>
              <a:buNone/>
              <a:defRPr b="0" i="0" sz="18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layout">
  <p:cSld name="Agenda layout">
    <p:bg>
      <p:bgPr>
        <a:blipFill>
          <a:blip r:embed="rId2">
            <a:alphaModFix/>
          </a:blip>
          <a:stretch>
            <a:fillRect/>
          </a:stretch>
        </a:blipFill>
      </p:bgPr>
    </p:bg>
    <p:spTree>
      <p:nvGrpSpPr>
        <p:cNvPr id="9" name="Shape 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ontents slide layout">
  <p:cSld name="1_Contents slide layout">
    <p:spTree>
      <p:nvGrpSpPr>
        <p:cNvPr id="10" name="Shape 10"/>
        <p:cNvGrpSpPr/>
        <p:nvPr/>
      </p:nvGrpSpPr>
      <p:grpSpPr>
        <a:xfrm>
          <a:off x="0" y="0"/>
          <a:ext cx="0" cy="0"/>
          <a:chOff x="0" y="0"/>
          <a:chExt cx="0" cy="0"/>
        </a:xfrm>
      </p:grpSpPr>
      <p:sp>
        <p:nvSpPr>
          <p:cNvPr id="11" name="Google Shape;11;p96"/>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slide layout">
  <p:cSld name="Image slide layout">
    <p:spTree>
      <p:nvGrpSpPr>
        <p:cNvPr id="12" name="Shape 12"/>
        <p:cNvGrpSpPr/>
        <p:nvPr/>
      </p:nvGrpSpPr>
      <p:grpSpPr>
        <a:xfrm>
          <a:off x="0" y="0"/>
          <a:ext cx="0" cy="0"/>
          <a:chOff x="0" y="0"/>
          <a:chExt cx="0" cy="0"/>
        </a:xfrm>
      </p:grpSpPr>
      <p:sp>
        <p:nvSpPr>
          <p:cNvPr id="13" name="Google Shape;13;p97"/>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4" name="Google Shape;14;p97"/>
          <p:cNvSpPr/>
          <p:nvPr>
            <p:ph idx="2" type="pic"/>
          </p:nvPr>
        </p:nvSpPr>
        <p:spPr>
          <a:xfrm>
            <a:off x="762000" y="1582965"/>
            <a:ext cx="3200400" cy="4627335"/>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Contents slide layout">
  <p:cSld name="3_Contents slide layout">
    <p:spTree>
      <p:nvGrpSpPr>
        <p:cNvPr id="15" name="Shape 1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Image slide layout">
  <p:cSld name="2_Image slide layout">
    <p:spTree>
      <p:nvGrpSpPr>
        <p:cNvPr id="16" name="Shape 16"/>
        <p:cNvGrpSpPr/>
        <p:nvPr/>
      </p:nvGrpSpPr>
      <p:grpSpPr>
        <a:xfrm>
          <a:off x="0" y="0"/>
          <a:ext cx="0" cy="0"/>
          <a:chOff x="0" y="0"/>
          <a:chExt cx="0" cy="0"/>
        </a:xfrm>
      </p:grpSpPr>
      <p:grpSp>
        <p:nvGrpSpPr>
          <p:cNvPr id="17" name="Google Shape;17;p99"/>
          <p:cNvGrpSpPr/>
          <p:nvPr/>
        </p:nvGrpSpPr>
        <p:grpSpPr>
          <a:xfrm>
            <a:off x="271205" y="1859091"/>
            <a:ext cx="4838803" cy="2658595"/>
            <a:chOff x="-548507" y="477868"/>
            <a:chExt cx="11570450" cy="6357177"/>
          </a:xfrm>
        </p:grpSpPr>
        <p:sp>
          <p:nvSpPr>
            <p:cNvPr id="18" name="Google Shape;18;p99"/>
            <p:cNvSpPr/>
            <p:nvPr/>
          </p:nvSpPr>
          <p:spPr>
            <a:xfrm>
              <a:off x="-482765" y="6440599"/>
              <a:ext cx="11438966" cy="394446"/>
            </a:xfrm>
            <a:custGeom>
              <a:rect b="b" l="l" r="r" t="t"/>
              <a:pathLst>
                <a:path extrusionOk="0" h="57150" w="16573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 name="Google Shape;19;p99"/>
            <p:cNvSpPr/>
            <p:nvPr/>
          </p:nvSpPr>
          <p:spPr>
            <a:xfrm>
              <a:off x="700575" y="477868"/>
              <a:ext cx="9072285" cy="5916709"/>
            </a:xfrm>
            <a:custGeom>
              <a:rect b="b" l="l" r="r" t="t"/>
              <a:pathLst>
                <a:path extrusionOk="0" h="857250" w="13144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 name="Google Shape;20;p99"/>
            <p:cNvSpPr/>
            <p:nvPr/>
          </p:nvSpPr>
          <p:spPr>
            <a:xfrm>
              <a:off x="1088451" y="839448"/>
              <a:ext cx="8283390" cy="5062073"/>
            </a:xfrm>
            <a:custGeom>
              <a:rect b="b" l="l" r="r" t="t"/>
              <a:pathLst>
                <a:path extrusionOk="0" h="733425" w="1200150">
                  <a:moveTo>
                    <a:pt x="7144" y="7144"/>
                  </a:moveTo>
                  <a:lnTo>
                    <a:pt x="1196816" y="7144"/>
                  </a:lnTo>
                  <a:lnTo>
                    <a:pt x="1196816" y="730091"/>
                  </a:lnTo>
                  <a:lnTo>
                    <a:pt x="7144" y="730091"/>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 name="Google Shape;21;p99"/>
            <p:cNvSpPr/>
            <p:nvPr/>
          </p:nvSpPr>
          <p:spPr>
            <a:xfrm>
              <a:off x="-548507" y="6164484"/>
              <a:ext cx="11570450" cy="460187"/>
            </a:xfrm>
            <a:custGeom>
              <a:rect b="b" l="l" r="r" t="t"/>
              <a:pathLst>
                <a:path extrusionOk="0" h="66675" w="1676400">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 name="Google Shape;22;p99"/>
            <p:cNvSpPr/>
            <p:nvPr/>
          </p:nvSpPr>
          <p:spPr>
            <a:xfrm>
              <a:off x="4438629" y="6215033"/>
              <a:ext cx="1618413" cy="184076"/>
            </a:xfrm>
            <a:custGeom>
              <a:rect b="b" l="l" r="r" t="t"/>
              <a:pathLst>
                <a:path extrusionOk="0" h="184076" w="1618413">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3" name="Google Shape;23;p99"/>
            <p:cNvGrpSpPr/>
            <p:nvPr/>
          </p:nvGrpSpPr>
          <p:grpSpPr>
            <a:xfrm>
              <a:off x="1606" y="6382978"/>
              <a:ext cx="413937" cy="115242"/>
              <a:chOff x="5955" y="6353672"/>
              <a:chExt cx="413937" cy="115242"/>
            </a:xfrm>
          </p:grpSpPr>
          <p:sp>
            <p:nvSpPr>
              <p:cNvPr id="24" name="Google Shape;24;p99"/>
              <p:cNvSpPr/>
              <p:nvPr/>
            </p:nvSpPr>
            <p:spPr>
              <a:xfrm>
                <a:off x="5955" y="6353672"/>
                <a:ext cx="413937" cy="115242"/>
              </a:xfrm>
              <a:prstGeom prst="roundRect">
                <a:avLst>
                  <a:gd fmla="val 28154" name="adj"/>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 name="Google Shape;25;p99"/>
              <p:cNvSpPr/>
              <p:nvPr/>
            </p:nvSpPr>
            <p:spPr>
              <a:xfrm>
                <a:off x="99417" y="6382279"/>
                <a:ext cx="227012" cy="55272"/>
              </a:xfrm>
              <a:prstGeom prst="roundRect">
                <a:avLst>
                  <a:gd fmla="val 28154" name="adj"/>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6" name="Google Shape;26;p99"/>
            <p:cNvGrpSpPr/>
            <p:nvPr/>
          </p:nvGrpSpPr>
          <p:grpSpPr>
            <a:xfrm>
              <a:off x="9855291" y="6381600"/>
              <a:ext cx="885989" cy="115242"/>
              <a:chOff x="5955" y="6353672"/>
              <a:chExt cx="413937" cy="115242"/>
            </a:xfrm>
          </p:grpSpPr>
          <p:sp>
            <p:nvSpPr>
              <p:cNvPr id="27" name="Google Shape;27;p99"/>
              <p:cNvSpPr/>
              <p:nvPr/>
            </p:nvSpPr>
            <p:spPr>
              <a:xfrm>
                <a:off x="5955" y="6353672"/>
                <a:ext cx="413937" cy="115242"/>
              </a:xfrm>
              <a:prstGeom prst="roundRect">
                <a:avLst>
                  <a:gd fmla="val 28154" name="adj"/>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 name="Google Shape;28;p99"/>
              <p:cNvSpPr/>
              <p:nvPr/>
            </p:nvSpPr>
            <p:spPr>
              <a:xfrm>
                <a:off x="84761" y="6382279"/>
                <a:ext cx="256326" cy="55272"/>
              </a:xfrm>
              <a:prstGeom prst="roundRect">
                <a:avLst>
                  <a:gd fmla="val 28154" name="adj"/>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9" name="Google Shape;29;p99"/>
            <p:cNvSpPr/>
            <p:nvPr/>
          </p:nvSpPr>
          <p:spPr>
            <a:xfrm>
              <a:off x="3892805" y="496953"/>
              <a:ext cx="5479036" cy="5431217"/>
            </a:xfrm>
            <a:custGeom>
              <a:rect b="b" l="l" r="r" t="t"/>
              <a:pathLst>
                <a:path extrusionOk="0" h="4035268" w="3976489">
                  <a:moveTo>
                    <a:pt x="2473335" y="0"/>
                  </a:moveTo>
                  <a:lnTo>
                    <a:pt x="3976489" y="10635"/>
                  </a:lnTo>
                  <a:cubicBezTo>
                    <a:pt x="3973762" y="1342950"/>
                    <a:pt x="3971034" y="2702953"/>
                    <a:pt x="3968307" y="4035268"/>
                  </a:cubicBezTo>
                  <a:lnTo>
                    <a:pt x="0" y="4035268"/>
                  </a:lnTo>
                </a:path>
              </a:pathLst>
            </a:custGeom>
            <a:solidFill>
              <a:srgbClr val="999999">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0" name="Google Shape;30;p99"/>
          <p:cNvSpPr/>
          <p:nvPr>
            <p:ph idx="2" type="pic"/>
          </p:nvPr>
        </p:nvSpPr>
        <p:spPr>
          <a:xfrm>
            <a:off x="969870" y="2006556"/>
            <a:ext cx="3426249" cy="2114789"/>
          </a:xfrm>
          <a:prstGeom prst="rect">
            <a:avLst/>
          </a:prstGeom>
          <a:solidFill>
            <a:srgbClr val="F2F2F2"/>
          </a:solidFill>
          <a:ln>
            <a:noFill/>
          </a:ln>
        </p:spPr>
        <p:txBody>
          <a:bodyPr anchorCtr="0" anchor="ctr" bIns="45700" lIns="91425" spcFirstLastPara="1" rIns="91425" wrap="square" tIns="45700">
            <a:noAutofit/>
          </a:bodyPr>
          <a:lstStyle>
            <a:lvl1pPr lvl="0" marR="0" rtl="0" algn="l">
              <a:lnSpc>
                <a:spcPct val="90000"/>
              </a:lnSpc>
              <a:spcBef>
                <a:spcPts val="1000"/>
              </a:spcBef>
              <a:spcAft>
                <a:spcPts val="0"/>
              </a:spcAft>
              <a:buClr>
                <a:srgbClr val="3F3F3F"/>
              </a:buClr>
              <a:buSzPts val="2000"/>
              <a:buFont typeface="Arial"/>
              <a:buNone/>
              <a:defRPr b="0" i="0" sz="20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1" name="Google Shape;31;p99"/>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 name="Google Shape;32;p99"/>
          <p:cNvSpPr/>
          <p:nvPr>
            <p:ph idx="3" type="pic"/>
          </p:nvPr>
        </p:nvSpPr>
        <p:spPr>
          <a:xfrm>
            <a:off x="3447825" y="1514757"/>
            <a:ext cx="3751192" cy="2114789"/>
          </a:xfrm>
          <a:prstGeom prst="rect">
            <a:avLst/>
          </a:prstGeom>
          <a:solidFill>
            <a:srgbClr val="F2F2F2"/>
          </a:solidFill>
          <a:ln>
            <a:noFill/>
          </a:ln>
        </p:spPr>
        <p:txBody>
          <a:bodyPr anchorCtr="0" anchor="ctr" bIns="45700" lIns="91425" spcFirstLastPara="1" rIns="91425" wrap="square" tIns="45700">
            <a:noAutofit/>
          </a:bodyPr>
          <a:lstStyle>
            <a:lvl1pPr lvl="0" marR="0" rtl="0" algn="l">
              <a:lnSpc>
                <a:spcPct val="90000"/>
              </a:lnSpc>
              <a:spcBef>
                <a:spcPts val="1000"/>
              </a:spcBef>
              <a:spcAft>
                <a:spcPts val="0"/>
              </a:spcAft>
              <a:buClr>
                <a:srgbClr val="3F3F3F"/>
              </a:buClr>
              <a:buSzPts val="2000"/>
              <a:buFont typeface="Arial"/>
              <a:buNone/>
              <a:defRPr b="0" i="0" sz="20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 name="Google Shape;33;p99"/>
          <p:cNvSpPr/>
          <p:nvPr>
            <p:ph idx="4" type="pic"/>
          </p:nvPr>
        </p:nvSpPr>
        <p:spPr>
          <a:xfrm>
            <a:off x="6489141" y="2737691"/>
            <a:ext cx="939337" cy="1520704"/>
          </a:xfrm>
          <a:prstGeom prst="rect">
            <a:avLst/>
          </a:prstGeom>
          <a:solidFill>
            <a:srgbClr val="F2F2F2"/>
          </a:solidFill>
          <a:ln>
            <a:noFill/>
          </a:ln>
        </p:spPr>
        <p:txBody>
          <a:bodyPr anchorCtr="0" anchor="ctr" bIns="45700" lIns="91425" spcFirstLastPara="1" rIns="91425" wrap="square" tIns="45700">
            <a:noAutofit/>
          </a:bodyPr>
          <a:lstStyle>
            <a:lvl1pPr lvl="0" marR="0" rtl="0" algn="l">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4" name="Google Shape;34;p99"/>
          <p:cNvSpPr/>
          <p:nvPr/>
        </p:nvSpPr>
        <p:spPr>
          <a:xfrm>
            <a:off x="0" y="4756308"/>
            <a:ext cx="12192000" cy="2118726"/>
          </a:xfrm>
          <a:prstGeom prst="rect">
            <a:avLst/>
          </a:prstGeom>
          <a:solidFill>
            <a:schemeClr val="accent1"/>
          </a:solidFill>
          <a:ln cap="flat" cmpd="sng" w="12700">
            <a:solidFill>
              <a:srgbClr val="36434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Contents slide layout">
  <p:cSld name="4_Contents slide layout">
    <p:bg>
      <p:bgPr>
        <a:solidFill>
          <a:schemeClr val="accent4"/>
        </a:solidFill>
      </p:bgPr>
    </p:bg>
    <p:spTree>
      <p:nvGrpSpPr>
        <p:cNvPr id="35" name="Shape 35"/>
        <p:cNvGrpSpPr/>
        <p:nvPr/>
      </p:nvGrpSpPr>
      <p:grpSpPr>
        <a:xfrm>
          <a:off x="0" y="0"/>
          <a:ext cx="0" cy="0"/>
          <a:chOff x="0" y="0"/>
          <a:chExt cx="0" cy="0"/>
        </a:xfrm>
      </p:grpSpPr>
      <p:sp>
        <p:nvSpPr>
          <p:cNvPr id="36" name="Google Shape;36;p100"/>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5400"/>
              <a:buFont typeface="Arial"/>
              <a:buNone/>
              <a:defRPr b="0" i="0" sz="5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Image slide layout">
  <p:cSld name="4_Image slide layout">
    <p:spTree>
      <p:nvGrpSpPr>
        <p:cNvPr id="37" name="Shape 37"/>
        <p:cNvGrpSpPr/>
        <p:nvPr/>
      </p:nvGrpSpPr>
      <p:grpSpPr>
        <a:xfrm>
          <a:off x="0" y="0"/>
          <a:ext cx="0" cy="0"/>
          <a:chOff x="0" y="0"/>
          <a:chExt cx="0" cy="0"/>
        </a:xfrm>
      </p:grpSpPr>
      <p:sp>
        <p:nvSpPr>
          <p:cNvPr id="38" name="Google Shape;38;p101"/>
          <p:cNvSpPr/>
          <p:nvPr>
            <p:ph idx="2" type="pic"/>
          </p:nvPr>
        </p:nvSpPr>
        <p:spPr>
          <a:xfrm>
            <a:off x="4424584" y="11386"/>
            <a:ext cx="7767416" cy="6777596"/>
          </a:xfrm>
          <a:prstGeom prst="rect">
            <a:avLst/>
          </a:prstGeom>
          <a:solidFill>
            <a:srgbClr val="F2F2F2"/>
          </a:solidFill>
          <a:ln>
            <a:noFill/>
          </a:ln>
        </p:spPr>
        <p:txBody>
          <a:bodyPr anchorCtr="0" anchor="ctr" bIns="45700" lIns="91425" spcFirstLastPara="1" rIns="91425" wrap="square" tIns="45700">
            <a:noAutofit/>
          </a:bodyPr>
          <a:lstStyle>
            <a:lvl1pPr lvl="0" marR="0" rtl="0" algn="l">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22.xml"/><Relationship Id="rId11" Type="http://schemas.openxmlformats.org/officeDocument/2006/relationships/slideLayout" Target="../slideLayouts/slideLayout13.xml"/><Relationship Id="rId22" Type="http://schemas.openxmlformats.org/officeDocument/2006/relationships/theme" Target="../theme/theme3.xml"/><Relationship Id="rId10" Type="http://schemas.openxmlformats.org/officeDocument/2006/relationships/slideLayout" Target="../slideLayouts/slideLayout12.xml"/><Relationship Id="rId21" Type="http://schemas.openxmlformats.org/officeDocument/2006/relationships/slideLayout" Target="../slideLayouts/slideLayout23.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15" Type="http://schemas.openxmlformats.org/officeDocument/2006/relationships/slideLayout" Target="../slideLayouts/slideLayout17.xml"/><Relationship Id="rId14" Type="http://schemas.openxmlformats.org/officeDocument/2006/relationships/slideLayout" Target="../slideLayouts/slideLayout16.xml"/><Relationship Id="rId17" Type="http://schemas.openxmlformats.org/officeDocument/2006/relationships/slideLayout" Target="../slideLayouts/slideLayout19.xml"/><Relationship Id="rId16" Type="http://schemas.openxmlformats.org/officeDocument/2006/relationships/slideLayout" Target="../slideLayouts/slideLayout18.xml"/><Relationship Id="rId5" Type="http://schemas.openxmlformats.org/officeDocument/2006/relationships/slideLayout" Target="../slideLayouts/slideLayout7.xml"/><Relationship Id="rId19" Type="http://schemas.openxmlformats.org/officeDocument/2006/relationships/slideLayout" Target="../slideLayouts/slideLayout21.xml"/><Relationship Id="rId6" Type="http://schemas.openxmlformats.org/officeDocument/2006/relationships/slideLayout" Target="../slideLayouts/slideLayout8.xml"/><Relationship Id="rId18" Type="http://schemas.openxmlformats.org/officeDocument/2006/relationships/slideLayout" Target="../slideLayouts/slideLayout20.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 name="Shape 8"/>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3" name="Shape 153"/>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74" r:id="rId1"/>
    <p:sldLayoutId id="2147483675" r:id="rId2"/>
    <p:sldLayoutId id="2147483676" r:id="rId3"/>
    <p:sldLayoutId id="2147483677" r:id="rId4"/>
    <p:sldLayoutId id="2147483678" r:id="rId5"/>
    <p:sldLayoutId id="214748367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6.xml"/><Relationship Id="rId3" Type="http://schemas.openxmlformats.org/officeDocument/2006/relationships/image" Target="../media/image13.png"/><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8.xml"/><Relationship Id="rId3" Type="http://schemas.openxmlformats.org/officeDocument/2006/relationships/image" Target="../media/image15.png"/><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0.xml"/><Relationship Id="rId3"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6.xml"/><Relationship Id="rId3" Type="http://schemas.openxmlformats.org/officeDocument/2006/relationships/image" Target="../media/image1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7.xml"/><Relationship Id="rId3" Type="http://schemas.openxmlformats.org/officeDocument/2006/relationships/image" Target="../media/image2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8.xml"/><Relationship Id="rId3" Type="http://schemas.openxmlformats.org/officeDocument/2006/relationships/image" Target="../media/image1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9.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3.xml"/><Relationship Id="rId3" Type="http://schemas.openxmlformats.org/officeDocument/2006/relationships/image" Target="../media/image2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5.xml"/><Relationship Id="rId3" Type="http://schemas.openxmlformats.org/officeDocument/2006/relationships/image" Target="../media/image2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6.xml"/><Relationship Id="rId3" Type="http://schemas.openxmlformats.org/officeDocument/2006/relationships/image" Target="../media/image2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1"/>
          <p:cNvSpPr/>
          <p:nvPr/>
        </p:nvSpPr>
        <p:spPr>
          <a:xfrm>
            <a:off x="0" y="4535055"/>
            <a:ext cx="12192000" cy="2062798"/>
          </a:xfrm>
          <a:prstGeom prst="rect">
            <a:avLst/>
          </a:prstGeom>
          <a:gradFill>
            <a:gsLst>
              <a:gs pos="0">
                <a:srgbClr val="4A7886">
                  <a:alpha val="0"/>
                </a:srgbClr>
              </a:gs>
              <a:gs pos="16000">
                <a:srgbClr val="4A7886">
                  <a:alpha val="0"/>
                </a:srgbClr>
              </a:gs>
              <a:gs pos="43000">
                <a:srgbClr val="4A5D62">
                  <a:alpha val="75686"/>
                </a:srgbClr>
              </a:gs>
              <a:gs pos="94000">
                <a:schemeClr val="accent1"/>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9" name="Google Shape;249;p1"/>
          <p:cNvSpPr txBox="1"/>
          <p:nvPr/>
        </p:nvSpPr>
        <p:spPr>
          <a:xfrm>
            <a:off x="0" y="4867853"/>
            <a:ext cx="11887200" cy="923330"/>
          </a:xfrm>
          <a:prstGeom prst="rect">
            <a:avLst/>
          </a:prstGeom>
          <a:noFill/>
          <a:ln>
            <a:noFill/>
          </a:ln>
        </p:spPr>
        <p:txBody>
          <a:bodyPr anchorCtr="0" anchor="ctr" bIns="45700" lIns="91425" spcFirstLastPara="1" rIns="91425" wrap="square" tIns="45700">
            <a:spAutoFit/>
          </a:bodyPr>
          <a:lstStyle/>
          <a:p>
            <a:pPr indent="0" lvl="0" marL="0" marR="0" rtl="0" algn="r">
              <a:spcBef>
                <a:spcPts val="0"/>
              </a:spcBef>
              <a:spcAft>
                <a:spcPts val="0"/>
              </a:spcAft>
              <a:buNone/>
            </a:pPr>
            <a:r>
              <a:rPr b="0" i="0" lang="en-US" sz="5400" u="none" cap="none" strike="noStrike">
                <a:solidFill>
                  <a:schemeClr val="lt1"/>
                </a:solidFill>
                <a:latin typeface="Arial"/>
                <a:ea typeface="Arial"/>
                <a:cs typeface="Arial"/>
                <a:sym typeface="Arial"/>
              </a:rPr>
              <a:t>Data Preprocessing</a:t>
            </a:r>
            <a:endParaRPr b="0" i="0" sz="5400" u="none" cap="none" strike="noStrike">
              <a:solidFill>
                <a:schemeClr val="lt1"/>
              </a:solidFill>
              <a:latin typeface="Arial"/>
              <a:ea typeface="Arial"/>
              <a:cs typeface="Arial"/>
              <a:sym typeface="Arial"/>
            </a:endParaRPr>
          </a:p>
        </p:txBody>
      </p:sp>
      <p:sp>
        <p:nvSpPr>
          <p:cNvPr id="250" name="Google Shape;250;p1"/>
          <p:cNvSpPr txBox="1"/>
          <p:nvPr/>
        </p:nvSpPr>
        <p:spPr>
          <a:xfrm>
            <a:off x="0" y="5783499"/>
            <a:ext cx="11887056" cy="379656"/>
          </a:xfrm>
          <a:prstGeom prst="rect">
            <a:avLst/>
          </a:prstGeom>
          <a:noFill/>
          <a:ln>
            <a:noFill/>
          </a:ln>
        </p:spPr>
        <p:txBody>
          <a:bodyPr anchorCtr="0" anchor="ctr" bIns="45700" lIns="91425" spcFirstLastPara="1" rIns="91425" wrap="square" tIns="45700">
            <a:spAutoFit/>
          </a:bodyPr>
          <a:lstStyle/>
          <a:p>
            <a:pPr indent="0" lvl="0" marL="0" marR="0" rtl="0" algn="r">
              <a:spcBef>
                <a:spcPts val="0"/>
              </a:spcBef>
              <a:spcAft>
                <a:spcPts val="0"/>
              </a:spcAft>
              <a:buNone/>
            </a:pPr>
            <a:r>
              <a:rPr b="0" i="0" lang="en-US" sz="1800" u="none" cap="none" strike="noStrike">
                <a:solidFill>
                  <a:schemeClr val="lt1"/>
                </a:solidFill>
                <a:latin typeface="Arial"/>
                <a:ea typeface="Arial"/>
                <a:cs typeface="Arial"/>
                <a:sym typeface="Arial"/>
              </a:rPr>
              <a:t>Presented by A</a:t>
            </a:r>
            <a:r>
              <a:rPr lang="en-US" sz="1800">
                <a:solidFill>
                  <a:schemeClr val="lt1"/>
                </a:solidFill>
              </a:rPr>
              <a:t>hmed Attia </a:t>
            </a:r>
            <a:r>
              <a:rPr b="0" i="0" lang="en-US" sz="1800" u="none" cap="none" strike="noStrike">
                <a:solidFill>
                  <a:schemeClr val="lt1"/>
                </a:solidFill>
                <a:latin typeface="Arial"/>
                <a:ea typeface="Arial"/>
                <a:cs typeface="Arial"/>
                <a:sym typeface="Arial"/>
              </a:rPr>
              <a:t>and Mokhtar Mami</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grpSp>
        <p:nvGrpSpPr>
          <p:cNvPr id="335" name="Google Shape;335;p11"/>
          <p:cNvGrpSpPr/>
          <p:nvPr/>
        </p:nvGrpSpPr>
        <p:grpSpPr>
          <a:xfrm>
            <a:off x="0" y="5595675"/>
            <a:ext cx="12192000" cy="1262326"/>
            <a:chOff x="0" y="5595675"/>
            <a:chExt cx="12192000" cy="1262326"/>
          </a:xfrm>
        </p:grpSpPr>
        <p:sp>
          <p:nvSpPr>
            <p:cNvPr id="336" name="Google Shape;336;p11"/>
            <p:cNvSpPr/>
            <p:nvPr/>
          </p:nvSpPr>
          <p:spPr>
            <a:xfrm>
              <a:off x="0" y="5595675"/>
              <a:ext cx="6664569" cy="1262326"/>
            </a:xfrm>
            <a:custGeom>
              <a:rect b="b" l="l" r="r" t="t"/>
              <a:pathLst>
                <a:path extrusionOk="0" h="1682495" w="8882887">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sp>
          <p:nvSpPr>
            <p:cNvPr id="337" name="Google Shape;337;p11"/>
            <p:cNvSpPr/>
            <p:nvPr/>
          </p:nvSpPr>
          <p:spPr>
            <a:xfrm>
              <a:off x="6570868" y="6276408"/>
              <a:ext cx="3651746" cy="581593"/>
            </a:xfrm>
            <a:custGeom>
              <a:rect b="b" l="l" r="r" t="t"/>
              <a:pathLst>
                <a:path extrusionOk="0" h="1941773" w="12192148">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8" name="Google Shape;338;p11"/>
            <p:cNvSpPr/>
            <p:nvPr/>
          </p:nvSpPr>
          <p:spPr>
            <a:xfrm flipH="1">
              <a:off x="11318872" y="6387731"/>
              <a:ext cx="873128" cy="470270"/>
            </a:xfrm>
            <a:custGeom>
              <a:rect b="b" l="l" r="r" t="t"/>
              <a:pathLst>
                <a:path extrusionOk="0" h="470270" w="873128">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sp>
          <p:nvSpPr>
            <p:cNvPr id="339" name="Google Shape;339;p11"/>
            <p:cNvSpPr/>
            <p:nvPr/>
          </p:nvSpPr>
          <p:spPr>
            <a:xfrm>
              <a:off x="10222614" y="6322479"/>
              <a:ext cx="1673378" cy="535522"/>
            </a:xfrm>
            <a:custGeom>
              <a:rect b="b" l="l" r="r" t="t"/>
              <a:pathLst>
                <a:path extrusionOk="0" h="449340" w="140408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grpSp>
      <p:sp>
        <p:nvSpPr>
          <p:cNvPr id="340" name="Google Shape;340;p11"/>
          <p:cNvSpPr txBox="1"/>
          <p:nvPr/>
        </p:nvSpPr>
        <p:spPr>
          <a:xfrm>
            <a:off x="2568878" y="3117724"/>
            <a:ext cx="7054245" cy="156966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4800">
                <a:solidFill>
                  <a:schemeClr val="lt1"/>
                </a:solidFill>
                <a:latin typeface="Arial"/>
                <a:ea typeface="Arial"/>
                <a:cs typeface="Arial"/>
                <a:sym typeface="Arial"/>
              </a:rPr>
              <a:t>Dealing with missing values</a:t>
            </a:r>
            <a:endParaRPr sz="4800">
              <a:solidFill>
                <a:schemeClr val="lt1"/>
              </a:solidFill>
              <a:latin typeface="Arial"/>
              <a:ea typeface="Arial"/>
              <a:cs typeface="Arial"/>
              <a:sym typeface="Arial"/>
            </a:endParaRPr>
          </a:p>
        </p:txBody>
      </p:sp>
      <p:grpSp>
        <p:nvGrpSpPr>
          <p:cNvPr id="341" name="Google Shape;341;p11"/>
          <p:cNvGrpSpPr/>
          <p:nvPr/>
        </p:nvGrpSpPr>
        <p:grpSpPr>
          <a:xfrm>
            <a:off x="5293641" y="1717900"/>
            <a:ext cx="1570335" cy="946374"/>
            <a:chOff x="3767143" y="2846931"/>
            <a:chExt cx="1053838" cy="635103"/>
          </a:xfrm>
        </p:grpSpPr>
        <p:sp>
          <p:nvSpPr>
            <p:cNvPr id="342" name="Google Shape;342;p11"/>
            <p:cNvSpPr/>
            <p:nvPr/>
          </p:nvSpPr>
          <p:spPr>
            <a:xfrm>
              <a:off x="3813737" y="2889799"/>
              <a:ext cx="967795" cy="543968"/>
            </a:xfrm>
            <a:custGeom>
              <a:rect b="b" l="l" r="r" t="t"/>
              <a:pathLst>
                <a:path extrusionOk="0" h="543968" w="967795">
                  <a:moveTo>
                    <a:pt x="0" y="543968"/>
                  </a:moveTo>
                  <a:lnTo>
                    <a:pt x="230044" y="233606"/>
                  </a:lnTo>
                  <a:lnTo>
                    <a:pt x="480336" y="430652"/>
                  </a:lnTo>
                  <a:lnTo>
                    <a:pt x="724178" y="280327"/>
                  </a:lnTo>
                  <a:lnTo>
                    <a:pt x="967795" y="0"/>
                  </a:lnTo>
                </a:path>
              </a:pathLst>
            </a:custGeom>
            <a:no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3" name="Google Shape;343;p11"/>
            <p:cNvSpPr/>
            <p:nvPr/>
          </p:nvSpPr>
          <p:spPr>
            <a:xfrm>
              <a:off x="3767143" y="3389488"/>
              <a:ext cx="92546" cy="92546"/>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4" name="Google Shape;344;p11"/>
            <p:cNvSpPr/>
            <p:nvPr/>
          </p:nvSpPr>
          <p:spPr>
            <a:xfrm>
              <a:off x="4000642" y="3081351"/>
              <a:ext cx="92546" cy="92546"/>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5" name="Google Shape;345;p11"/>
            <p:cNvSpPr/>
            <p:nvPr/>
          </p:nvSpPr>
          <p:spPr>
            <a:xfrm>
              <a:off x="4247789" y="3267775"/>
              <a:ext cx="92546" cy="92546"/>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6" name="Google Shape;346;p11"/>
            <p:cNvSpPr/>
            <p:nvPr/>
          </p:nvSpPr>
          <p:spPr>
            <a:xfrm>
              <a:off x="4488112" y="3127624"/>
              <a:ext cx="92546" cy="92546"/>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7" name="Google Shape;347;p11"/>
            <p:cNvSpPr/>
            <p:nvPr/>
          </p:nvSpPr>
          <p:spPr>
            <a:xfrm>
              <a:off x="4728435" y="2846931"/>
              <a:ext cx="92546" cy="92546"/>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12"/>
          <p:cNvSpPr/>
          <p:nvPr/>
        </p:nvSpPr>
        <p:spPr>
          <a:xfrm flipH="1" rot="-5400000">
            <a:off x="6426438" y="0"/>
            <a:ext cx="5765562" cy="5765562"/>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3" name="Google Shape;353;p12"/>
          <p:cNvSpPr txBox="1"/>
          <p:nvPr/>
        </p:nvSpPr>
        <p:spPr>
          <a:xfrm>
            <a:off x="631495" y="153440"/>
            <a:ext cx="4010324" cy="341632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5400">
                <a:solidFill>
                  <a:schemeClr val="accent1"/>
                </a:solidFill>
                <a:latin typeface="Arial"/>
                <a:ea typeface="Arial"/>
                <a:cs typeface="Arial"/>
                <a:sym typeface="Arial"/>
              </a:rPr>
              <a:t>Missing values in Data ?</a:t>
            </a:r>
            <a:endParaRPr b="1" sz="5400">
              <a:solidFill>
                <a:schemeClr val="accent1"/>
              </a:solidFill>
              <a:latin typeface="Arial"/>
              <a:ea typeface="Arial"/>
              <a:cs typeface="Arial"/>
              <a:sym typeface="Arial"/>
            </a:endParaRPr>
          </a:p>
          <a:p>
            <a:pPr indent="0" lvl="0" marL="0" marR="0" rtl="0" algn="l">
              <a:spcBef>
                <a:spcPts val="0"/>
              </a:spcBef>
              <a:spcAft>
                <a:spcPts val="0"/>
              </a:spcAft>
              <a:buNone/>
            </a:pPr>
            <a:r>
              <a:rPr b="1" lang="en-US" sz="5400">
                <a:solidFill>
                  <a:schemeClr val="lt1"/>
                </a:solidFill>
                <a:latin typeface="Arial"/>
                <a:ea typeface="Arial"/>
                <a:cs typeface="Arial"/>
                <a:sym typeface="Arial"/>
              </a:rPr>
              <a:t>SLIDE</a:t>
            </a:r>
            <a:endParaRPr b="1" sz="5400">
              <a:solidFill>
                <a:schemeClr val="lt1"/>
              </a:solidFill>
              <a:latin typeface="Arial"/>
              <a:ea typeface="Arial"/>
              <a:cs typeface="Arial"/>
              <a:sym typeface="Arial"/>
            </a:endParaRPr>
          </a:p>
        </p:txBody>
      </p:sp>
      <p:sp>
        <p:nvSpPr>
          <p:cNvPr id="354" name="Google Shape;354;p12"/>
          <p:cNvSpPr txBox="1"/>
          <p:nvPr/>
        </p:nvSpPr>
        <p:spPr>
          <a:xfrm>
            <a:off x="895487" y="4907801"/>
            <a:ext cx="4900426" cy="615553"/>
          </a:xfrm>
          <a:prstGeom prst="rect">
            <a:avLst/>
          </a:prstGeom>
          <a:noFill/>
          <a:ln>
            <a:noFill/>
          </a:ln>
        </p:spPr>
        <p:txBody>
          <a:bodyPr anchorCtr="0" anchor="t" bIns="0" lIns="36000" spcFirstLastPara="1" rIns="36000" wrap="square" tIns="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We Create Quality Professional </a:t>
            </a:r>
            <a:endParaRPr/>
          </a:p>
          <a:p>
            <a:pPr indent="0" lvl="0" marL="0" marR="0" rtl="0" algn="l">
              <a:spcBef>
                <a:spcPts val="0"/>
              </a:spcBef>
              <a:spcAft>
                <a:spcPts val="0"/>
              </a:spcAft>
              <a:buNone/>
            </a:pPr>
            <a:r>
              <a:rPr b="1" lang="en-US" sz="2000">
                <a:solidFill>
                  <a:schemeClr val="lt1"/>
                </a:solidFill>
                <a:latin typeface="Arial"/>
                <a:ea typeface="Arial"/>
                <a:cs typeface="Arial"/>
                <a:sym typeface="Arial"/>
              </a:rPr>
              <a:t>PPT Presentation</a:t>
            </a:r>
            <a:endParaRPr b="1" sz="2000">
              <a:solidFill>
                <a:schemeClr val="lt1"/>
              </a:solidFill>
              <a:latin typeface="Arial"/>
              <a:ea typeface="Arial"/>
              <a:cs typeface="Arial"/>
              <a:sym typeface="Arial"/>
            </a:endParaRPr>
          </a:p>
        </p:txBody>
      </p:sp>
      <p:sp>
        <p:nvSpPr>
          <p:cNvPr id="355" name="Google Shape;355;p12"/>
          <p:cNvSpPr txBox="1"/>
          <p:nvPr/>
        </p:nvSpPr>
        <p:spPr>
          <a:xfrm>
            <a:off x="631495" y="3340810"/>
            <a:ext cx="5256497" cy="181588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The concept of missing values is important to understand in order to successfully manage data.  If the missing values are not handled properly by the researcher, then he/she may end up drawing an inaccurate inference about the data.  Due to improper handling, the result obtained by the researcher will differ from ones where the missing values are present.</a:t>
            </a:r>
            <a:r>
              <a:rPr b="1" lang="en-US" sz="1600">
                <a:solidFill>
                  <a:schemeClr val="lt1"/>
                </a:solidFill>
                <a:latin typeface="Arial"/>
                <a:ea typeface="Arial"/>
                <a:cs typeface="Arial"/>
                <a:sym typeface="Arial"/>
              </a:rPr>
              <a:t>0</a:t>
            </a:r>
            <a:endParaRPr b="1" sz="1600">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13"/>
          <p:cNvSpPr/>
          <p:nvPr/>
        </p:nvSpPr>
        <p:spPr>
          <a:xfrm flipH="1" rot="-5400000">
            <a:off x="6426438" y="0"/>
            <a:ext cx="5765562" cy="5765562"/>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1" name="Google Shape;361;p13"/>
          <p:cNvSpPr txBox="1"/>
          <p:nvPr/>
        </p:nvSpPr>
        <p:spPr>
          <a:xfrm>
            <a:off x="631495" y="568939"/>
            <a:ext cx="4010324" cy="2585323"/>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5400">
                <a:solidFill>
                  <a:schemeClr val="accent1"/>
                </a:solidFill>
                <a:latin typeface="Arial"/>
                <a:ea typeface="Arial"/>
                <a:cs typeface="Arial"/>
                <a:sym typeface="Arial"/>
              </a:rPr>
              <a:t>Why data is missing ?</a:t>
            </a:r>
            <a:endParaRPr b="1" sz="5400">
              <a:solidFill>
                <a:schemeClr val="accent1"/>
              </a:solidFill>
              <a:latin typeface="Arial"/>
              <a:ea typeface="Arial"/>
              <a:cs typeface="Arial"/>
              <a:sym typeface="Arial"/>
            </a:endParaRPr>
          </a:p>
          <a:p>
            <a:pPr indent="0" lvl="0" marL="0" marR="0" rtl="0" algn="l">
              <a:spcBef>
                <a:spcPts val="0"/>
              </a:spcBef>
              <a:spcAft>
                <a:spcPts val="0"/>
              </a:spcAft>
              <a:buNone/>
            </a:pPr>
            <a:r>
              <a:rPr b="1" lang="en-US" sz="5400">
                <a:solidFill>
                  <a:schemeClr val="lt1"/>
                </a:solidFill>
                <a:latin typeface="Arial"/>
                <a:ea typeface="Arial"/>
                <a:cs typeface="Arial"/>
                <a:sym typeface="Arial"/>
              </a:rPr>
              <a:t>SLIDE</a:t>
            </a:r>
            <a:endParaRPr b="1" sz="5400">
              <a:solidFill>
                <a:schemeClr val="lt1"/>
              </a:solidFill>
              <a:latin typeface="Arial"/>
              <a:ea typeface="Arial"/>
              <a:cs typeface="Arial"/>
              <a:sym typeface="Arial"/>
            </a:endParaRPr>
          </a:p>
        </p:txBody>
      </p:sp>
      <p:sp>
        <p:nvSpPr>
          <p:cNvPr id="362" name="Google Shape;362;p13"/>
          <p:cNvSpPr txBox="1"/>
          <p:nvPr/>
        </p:nvSpPr>
        <p:spPr>
          <a:xfrm>
            <a:off x="895487" y="4907801"/>
            <a:ext cx="4900426" cy="615553"/>
          </a:xfrm>
          <a:prstGeom prst="rect">
            <a:avLst/>
          </a:prstGeom>
          <a:noFill/>
          <a:ln>
            <a:noFill/>
          </a:ln>
        </p:spPr>
        <p:txBody>
          <a:bodyPr anchorCtr="0" anchor="t" bIns="0" lIns="36000" spcFirstLastPara="1" rIns="36000" wrap="square" tIns="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We Create Quality Professional </a:t>
            </a:r>
            <a:endParaRPr/>
          </a:p>
          <a:p>
            <a:pPr indent="0" lvl="0" marL="0" marR="0" rtl="0" algn="l">
              <a:spcBef>
                <a:spcPts val="0"/>
              </a:spcBef>
              <a:spcAft>
                <a:spcPts val="0"/>
              </a:spcAft>
              <a:buNone/>
            </a:pPr>
            <a:r>
              <a:rPr b="1" lang="en-US" sz="2000">
                <a:solidFill>
                  <a:schemeClr val="lt1"/>
                </a:solidFill>
                <a:latin typeface="Arial"/>
                <a:ea typeface="Arial"/>
                <a:cs typeface="Arial"/>
                <a:sym typeface="Arial"/>
              </a:rPr>
              <a:t>PPT Presentation</a:t>
            </a:r>
            <a:endParaRPr b="1" sz="2000">
              <a:solidFill>
                <a:schemeClr val="lt1"/>
              </a:solidFill>
              <a:latin typeface="Arial"/>
              <a:ea typeface="Arial"/>
              <a:cs typeface="Arial"/>
              <a:sym typeface="Arial"/>
            </a:endParaRPr>
          </a:p>
        </p:txBody>
      </p:sp>
      <p:sp>
        <p:nvSpPr>
          <p:cNvPr id="363" name="Google Shape;363;p13"/>
          <p:cNvSpPr txBox="1"/>
          <p:nvPr/>
        </p:nvSpPr>
        <p:spPr>
          <a:xfrm>
            <a:off x="631495" y="2902228"/>
            <a:ext cx="5256497" cy="269304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300">
                <a:solidFill>
                  <a:schemeClr val="dk1"/>
                </a:solidFill>
                <a:latin typeface="Arial"/>
                <a:ea typeface="Arial"/>
                <a:cs typeface="Arial"/>
                <a:sym typeface="Arial"/>
              </a:rPr>
              <a:t>Missing at Random (MAR): </a:t>
            </a:r>
            <a:r>
              <a:rPr lang="en-US" sz="1300">
                <a:solidFill>
                  <a:schemeClr val="dk1"/>
                </a:solidFill>
                <a:latin typeface="Arial"/>
                <a:ea typeface="Arial"/>
                <a:cs typeface="Arial"/>
                <a:sym typeface="Arial"/>
              </a:rPr>
              <a:t>Missing at random means that the propensity for a data point to be missing is not related to the missing data, but it is related to some of the observed data</a:t>
            </a:r>
            <a:endParaRPr/>
          </a:p>
          <a:p>
            <a:pPr indent="0" lvl="0" marL="0" marR="0" rtl="0" algn="l">
              <a:spcBef>
                <a:spcPts val="0"/>
              </a:spcBef>
              <a:spcAft>
                <a:spcPts val="0"/>
              </a:spcAft>
              <a:buNone/>
            </a:pPr>
            <a:r>
              <a:rPr b="1" lang="en-US" sz="1300">
                <a:solidFill>
                  <a:schemeClr val="dk1"/>
                </a:solidFill>
                <a:latin typeface="Arial"/>
                <a:ea typeface="Arial"/>
                <a:cs typeface="Arial"/>
                <a:sym typeface="Arial"/>
              </a:rPr>
              <a:t>Missing Completely at Random (MCAR):</a:t>
            </a:r>
            <a:r>
              <a:rPr lang="en-US" sz="1300">
                <a:solidFill>
                  <a:schemeClr val="dk1"/>
                </a:solidFill>
                <a:latin typeface="Arial"/>
                <a:ea typeface="Arial"/>
                <a:cs typeface="Arial"/>
                <a:sym typeface="Arial"/>
              </a:rPr>
              <a:t> The fact that a certain value is missing has nothing to do with its hypothetical value and with the values of other variables.</a:t>
            </a:r>
            <a:endParaRPr/>
          </a:p>
          <a:p>
            <a:pPr indent="0" lvl="0" marL="0" marR="0" rtl="0" algn="l">
              <a:spcBef>
                <a:spcPts val="0"/>
              </a:spcBef>
              <a:spcAft>
                <a:spcPts val="0"/>
              </a:spcAft>
              <a:buNone/>
            </a:pPr>
            <a:r>
              <a:rPr b="1" lang="en-US" sz="1300">
                <a:solidFill>
                  <a:schemeClr val="dk1"/>
                </a:solidFill>
                <a:latin typeface="Arial"/>
                <a:ea typeface="Arial"/>
                <a:cs typeface="Arial"/>
                <a:sym typeface="Arial"/>
              </a:rPr>
              <a:t>Missing not at Random (MNAR): </a:t>
            </a:r>
            <a:r>
              <a:rPr lang="en-US" sz="1300">
                <a:solidFill>
                  <a:schemeClr val="dk1"/>
                </a:solidFill>
              </a:rPr>
              <a:t>T</a:t>
            </a:r>
            <a:r>
              <a:rPr lang="en-US" sz="1300">
                <a:solidFill>
                  <a:schemeClr val="dk1"/>
                </a:solidFill>
                <a:latin typeface="Arial"/>
                <a:ea typeface="Arial"/>
                <a:cs typeface="Arial"/>
                <a:sym typeface="Arial"/>
              </a:rPr>
              <a:t>he missing value depends on the hypothetical value (e.g. People with high salaries generally do not want to reveal their incomes in surveys)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14"/>
          <p:cNvSpPr/>
          <p:nvPr/>
        </p:nvSpPr>
        <p:spPr>
          <a:xfrm rot="5400000">
            <a:off x="3804828" y="1990064"/>
            <a:ext cx="3892275" cy="3892275"/>
          </a:xfrm>
          <a:prstGeom prst="blockArc">
            <a:avLst>
              <a:gd fmla="val 11864761" name="adj1"/>
              <a:gd fmla="val 20597355" name="adj2"/>
              <a:gd fmla="val 1016" name="adj3"/>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369" name="Google Shape;369;p14"/>
          <p:cNvSpPr/>
          <p:nvPr/>
        </p:nvSpPr>
        <p:spPr>
          <a:xfrm rot="-5400000">
            <a:off x="4322767" y="1990064"/>
            <a:ext cx="3892275" cy="3892275"/>
          </a:xfrm>
          <a:prstGeom prst="blockArc">
            <a:avLst>
              <a:gd fmla="val 11864761" name="adj1"/>
              <a:gd fmla="val 20578708" name="adj2"/>
              <a:gd fmla="val 1002" name="adj3"/>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370" name="Google Shape;370;p14"/>
          <p:cNvSpPr/>
          <p:nvPr/>
        </p:nvSpPr>
        <p:spPr>
          <a:xfrm>
            <a:off x="7436370" y="3800053"/>
            <a:ext cx="360040" cy="36004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cxnSp>
        <p:nvCxnSpPr>
          <p:cNvPr id="371" name="Google Shape;371;p14"/>
          <p:cNvCxnSpPr/>
          <p:nvPr/>
        </p:nvCxnSpPr>
        <p:spPr>
          <a:xfrm flipH="1" rot="10800000">
            <a:off x="7687210" y="3622392"/>
            <a:ext cx="1293300" cy="378600"/>
          </a:xfrm>
          <a:prstGeom prst="bentConnector3">
            <a:avLst>
              <a:gd fmla="val 50000" name="adj1"/>
            </a:avLst>
          </a:prstGeom>
          <a:noFill/>
          <a:ln cap="flat" cmpd="sng" w="38100">
            <a:solidFill>
              <a:schemeClr val="accent4"/>
            </a:solidFill>
            <a:prstDash val="dot"/>
            <a:miter lim="800000"/>
            <a:headEnd len="sm" w="sm" type="none"/>
            <a:tailEnd len="med" w="med" type="triangle"/>
          </a:ln>
        </p:spPr>
      </p:cxnSp>
      <p:sp>
        <p:nvSpPr>
          <p:cNvPr id="372" name="Google Shape;372;p14"/>
          <p:cNvSpPr txBox="1"/>
          <p:nvPr/>
        </p:nvSpPr>
        <p:spPr>
          <a:xfrm>
            <a:off x="4724596" y="3395298"/>
            <a:ext cx="1222303"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BUY</a:t>
            </a:r>
            <a:endParaRPr b="1" sz="3200">
              <a:solidFill>
                <a:schemeClr val="lt1"/>
              </a:solidFill>
              <a:latin typeface="Arial"/>
              <a:ea typeface="Arial"/>
              <a:cs typeface="Arial"/>
              <a:sym typeface="Arial"/>
            </a:endParaRPr>
          </a:p>
        </p:txBody>
      </p:sp>
      <p:sp>
        <p:nvSpPr>
          <p:cNvPr id="373" name="Google Shape;373;p14"/>
          <p:cNvSpPr txBox="1"/>
          <p:nvPr/>
        </p:nvSpPr>
        <p:spPr>
          <a:xfrm>
            <a:off x="6223961" y="3395298"/>
            <a:ext cx="1222303"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SLL</a:t>
            </a:r>
            <a:endParaRPr b="1" sz="3200">
              <a:solidFill>
                <a:schemeClr val="lt1"/>
              </a:solidFill>
              <a:latin typeface="Arial"/>
              <a:ea typeface="Arial"/>
              <a:cs typeface="Arial"/>
              <a:sym typeface="Arial"/>
            </a:endParaRPr>
          </a:p>
        </p:txBody>
      </p:sp>
      <p:sp>
        <p:nvSpPr>
          <p:cNvPr id="374" name="Google Shape;374;p14"/>
          <p:cNvSpPr txBox="1"/>
          <p:nvPr/>
        </p:nvSpPr>
        <p:spPr>
          <a:xfrm>
            <a:off x="2689474" y="346082"/>
            <a:ext cx="7128768" cy="101566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3000">
                <a:solidFill>
                  <a:schemeClr val="accent1"/>
                </a:solidFill>
                <a:latin typeface="Arial"/>
                <a:ea typeface="Arial"/>
                <a:cs typeface="Arial"/>
                <a:sym typeface="Arial"/>
              </a:rPr>
              <a:t>Methods to deal with missing values</a:t>
            </a:r>
            <a:endParaRPr/>
          </a:p>
          <a:p>
            <a:pPr indent="0" lvl="0" marL="0" marR="0" rtl="0" algn="l">
              <a:spcBef>
                <a:spcPts val="0"/>
              </a:spcBef>
              <a:spcAft>
                <a:spcPts val="0"/>
              </a:spcAft>
              <a:buNone/>
            </a:pPr>
            <a:r>
              <a:rPr b="1" lang="en-US" sz="3000">
                <a:solidFill>
                  <a:schemeClr val="lt1"/>
                </a:solidFill>
                <a:latin typeface="Arial"/>
                <a:ea typeface="Arial"/>
                <a:cs typeface="Arial"/>
                <a:sym typeface="Arial"/>
              </a:rPr>
              <a:t>SLIDE</a:t>
            </a:r>
            <a:endParaRPr b="1" sz="3000">
              <a:solidFill>
                <a:schemeClr val="lt1"/>
              </a:solidFill>
              <a:latin typeface="Arial"/>
              <a:ea typeface="Arial"/>
              <a:cs typeface="Arial"/>
              <a:sym typeface="Arial"/>
            </a:endParaRPr>
          </a:p>
        </p:txBody>
      </p:sp>
      <p:sp>
        <p:nvSpPr>
          <p:cNvPr id="375" name="Google Shape;375;p14"/>
          <p:cNvSpPr txBox="1"/>
          <p:nvPr/>
        </p:nvSpPr>
        <p:spPr>
          <a:xfrm>
            <a:off x="9046897" y="3478523"/>
            <a:ext cx="260088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Dropping the missing data</a:t>
            </a:r>
            <a:endParaRPr b="1" sz="1200">
              <a:solidFill>
                <a:srgbClr val="3F3F3F"/>
              </a:solidFill>
              <a:latin typeface="Arial"/>
              <a:ea typeface="Arial"/>
              <a:cs typeface="Arial"/>
              <a:sym typeface="Arial"/>
            </a:endParaRPr>
          </a:p>
        </p:txBody>
      </p:sp>
      <p:cxnSp>
        <p:nvCxnSpPr>
          <p:cNvPr id="376" name="Google Shape;376;p14"/>
          <p:cNvCxnSpPr>
            <a:stCxn id="377" idx="2"/>
          </p:cNvCxnSpPr>
          <p:nvPr/>
        </p:nvCxnSpPr>
        <p:spPr>
          <a:xfrm rot="10800000">
            <a:off x="3109846" y="4001126"/>
            <a:ext cx="1032900" cy="289500"/>
          </a:xfrm>
          <a:prstGeom prst="bentConnector3">
            <a:avLst>
              <a:gd fmla="val 50003" name="adj1"/>
            </a:avLst>
          </a:prstGeom>
          <a:noFill/>
          <a:ln cap="flat" cmpd="sng" w="38100">
            <a:solidFill>
              <a:schemeClr val="accent3"/>
            </a:solidFill>
            <a:prstDash val="dot"/>
            <a:miter lim="800000"/>
            <a:headEnd len="sm" w="sm" type="none"/>
            <a:tailEnd len="med" w="med" type="triangle"/>
          </a:ln>
        </p:spPr>
      </p:cxnSp>
      <p:sp>
        <p:nvSpPr>
          <p:cNvPr id="377" name="Google Shape;377;p14"/>
          <p:cNvSpPr/>
          <p:nvPr/>
        </p:nvSpPr>
        <p:spPr>
          <a:xfrm>
            <a:off x="4142746" y="4110606"/>
            <a:ext cx="360040" cy="36004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78" name="Google Shape;378;p14"/>
          <p:cNvSpPr txBox="1"/>
          <p:nvPr/>
        </p:nvSpPr>
        <p:spPr>
          <a:xfrm>
            <a:off x="489974" y="3770159"/>
            <a:ext cx="2512833"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200">
                <a:solidFill>
                  <a:srgbClr val="3F3F3F"/>
                </a:solidFill>
                <a:latin typeface="Arial"/>
                <a:ea typeface="Arial"/>
                <a:cs typeface="Arial"/>
                <a:sym typeface="Arial"/>
              </a:rPr>
              <a:t>Imputing the data</a:t>
            </a:r>
            <a:endParaRPr b="1" sz="1200">
              <a:solidFill>
                <a:srgbClr val="3F3F3F"/>
              </a:solidFill>
              <a:latin typeface="Arial"/>
              <a:ea typeface="Arial"/>
              <a:cs typeface="Arial"/>
              <a:sym typeface="Arial"/>
            </a:endParaRPr>
          </a:p>
          <a:p>
            <a:pPr indent="0" lvl="0" marL="0" marR="0" rtl="0" algn="l">
              <a:spcBef>
                <a:spcPts val="0"/>
              </a:spcBef>
              <a:spcAft>
                <a:spcPts val="0"/>
              </a:spcAft>
              <a:buNone/>
            </a:pPr>
            <a:r>
              <a:t/>
            </a:r>
            <a:endParaRPr b="1" sz="1200">
              <a:solidFill>
                <a:srgbClr val="3F3F3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15"/>
          <p:cNvSpPr/>
          <p:nvPr/>
        </p:nvSpPr>
        <p:spPr>
          <a:xfrm flipH="1" rot="-5400000">
            <a:off x="6426438" y="0"/>
            <a:ext cx="5765562" cy="5765562"/>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4" name="Google Shape;384;p15"/>
          <p:cNvSpPr txBox="1"/>
          <p:nvPr/>
        </p:nvSpPr>
        <p:spPr>
          <a:xfrm>
            <a:off x="2636657" y="3805754"/>
            <a:ext cx="4010324" cy="2585323"/>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5400">
                <a:solidFill>
                  <a:schemeClr val="accent1"/>
                </a:solidFill>
                <a:latin typeface="Arial"/>
                <a:ea typeface="Arial"/>
                <a:cs typeface="Arial"/>
                <a:sym typeface="Arial"/>
              </a:rPr>
              <a:t>Dropping the data</a:t>
            </a:r>
            <a:endParaRPr b="1" sz="5400">
              <a:solidFill>
                <a:schemeClr val="accent1"/>
              </a:solidFill>
              <a:latin typeface="Arial"/>
              <a:ea typeface="Arial"/>
              <a:cs typeface="Arial"/>
              <a:sym typeface="Arial"/>
            </a:endParaRPr>
          </a:p>
          <a:p>
            <a:pPr indent="0" lvl="0" marL="0" marR="0" rtl="0" algn="l">
              <a:spcBef>
                <a:spcPts val="0"/>
              </a:spcBef>
              <a:spcAft>
                <a:spcPts val="0"/>
              </a:spcAft>
              <a:buNone/>
            </a:pPr>
            <a:r>
              <a:rPr b="1" lang="en-US" sz="5400">
                <a:solidFill>
                  <a:schemeClr val="lt1"/>
                </a:solidFill>
                <a:latin typeface="Arial"/>
                <a:ea typeface="Arial"/>
                <a:cs typeface="Arial"/>
                <a:sym typeface="Arial"/>
              </a:rPr>
              <a:t>SLIDE</a:t>
            </a:r>
            <a:endParaRPr b="1" sz="5400">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16"/>
          <p:cNvSpPr/>
          <p:nvPr/>
        </p:nvSpPr>
        <p:spPr>
          <a:xfrm rot="5400000">
            <a:off x="3804828" y="1990064"/>
            <a:ext cx="3892275" cy="3892275"/>
          </a:xfrm>
          <a:prstGeom prst="blockArc">
            <a:avLst>
              <a:gd fmla="val 11864761" name="adj1"/>
              <a:gd fmla="val 20597355" name="adj2"/>
              <a:gd fmla="val 1016" name="adj3"/>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390" name="Google Shape;390;p16"/>
          <p:cNvSpPr/>
          <p:nvPr/>
        </p:nvSpPr>
        <p:spPr>
          <a:xfrm rot="-5400000">
            <a:off x="4322767" y="1990064"/>
            <a:ext cx="3892275" cy="3892275"/>
          </a:xfrm>
          <a:prstGeom prst="blockArc">
            <a:avLst>
              <a:gd fmla="val 11864761" name="adj1"/>
              <a:gd fmla="val 20578708" name="adj2"/>
              <a:gd fmla="val 1002" name="adj3"/>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391" name="Google Shape;391;p16"/>
          <p:cNvSpPr txBox="1"/>
          <p:nvPr/>
        </p:nvSpPr>
        <p:spPr>
          <a:xfrm>
            <a:off x="8561825" y="3613035"/>
            <a:ext cx="251283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Dropping features (numerical and categorical)</a:t>
            </a:r>
            <a:endParaRPr b="1" sz="1200">
              <a:solidFill>
                <a:srgbClr val="3F3F3F"/>
              </a:solidFill>
              <a:latin typeface="Arial"/>
              <a:ea typeface="Arial"/>
              <a:cs typeface="Arial"/>
              <a:sym typeface="Arial"/>
            </a:endParaRPr>
          </a:p>
          <a:p>
            <a:pPr indent="0" lvl="0" marL="0" marR="0" rtl="0" algn="l">
              <a:spcBef>
                <a:spcPts val="0"/>
              </a:spcBef>
              <a:spcAft>
                <a:spcPts val="0"/>
              </a:spcAft>
              <a:buNone/>
            </a:pPr>
            <a:r>
              <a:t/>
            </a:r>
            <a:endParaRPr b="1" sz="1200">
              <a:solidFill>
                <a:srgbClr val="3F3F3F"/>
              </a:solidFill>
              <a:latin typeface="Arial"/>
              <a:ea typeface="Arial"/>
              <a:cs typeface="Arial"/>
              <a:sym typeface="Arial"/>
            </a:endParaRPr>
          </a:p>
        </p:txBody>
      </p:sp>
      <p:cxnSp>
        <p:nvCxnSpPr>
          <p:cNvPr id="392" name="Google Shape;392;p16"/>
          <p:cNvCxnSpPr/>
          <p:nvPr/>
        </p:nvCxnSpPr>
        <p:spPr>
          <a:xfrm rot="10800000">
            <a:off x="3129217" y="4200128"/>
            <a:ext cx="1351200" cy="372900"/>
          </a:xfrm>
          <a:prstGeom prst="bentConnector2">
            <a:avLst/>
          </a:prstGeom>
          <a:noFill/>
          <a:ln cap="flat" cmpd="sng" w="38100">
            <a:solidFill>
              <a:schemeClr val="accent4"/>
            </a:solidFill>
            <a:prstDash val="dot"/>
            <a:miter lim="800000"/>
            <a:headEnd len="sm" w="sm" type="none"/>
            <a:tailEnd len="med" w="med" type="triangle"/>
          </a:ln>
        </p:spPr>
      </p:cxnSp>
      <p:sp>
        <p:nvSpPr>
          <p:cNvPr id="393" name="Google Shape;393;p16"/>
          <p:cNvSpPr/>
          <p:nvPr/>
        </p:nvSpPr>
        <p:spPr>
          <a:xfrm>
            <a:off x="7400890" y="4143152"/>
            <a:ext cx="360040" cy="36004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94" name="Google Shape;394;p16"/>
          <p:cNvSpPr/>
          <p:nvPr/>
        </p:nvSpPr>
        <p:spPr>
          <a:xfrm>
            <a:off x="4276638" y="4382031"/>
            <a:ext cx="360040" cy="36004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cxnSp>
        <p:nvCxnSpPr>
          <p:cNvPr id="395" name="Google Shape;395;p16"/>
          <p:cNvCxnSpPr/>
          <p:nvPr/>
        </p:nvCxnSpPr>
        <p:spPr>
          <a:xfrm flipH="1" rot="10800000">
            <a:off x="7650772" y="4067225"/>
            <a:ext cx="777600" cy="265800"/>
          </a:xfrm>
          <a:prstGeom prst="bentConnector3">
            <a:avLst>
              <a:gd fmla="val 50000" name="adj1"/>
            </a:avLst>
          </a:prstGeom>
          <a:noFill/>
          <a:ln cap="flat" cmpd="sng" w="38100">
            <a:solidFill>
              <a:schemeClr val="accent3"/>
            </a:solidFill>
            <a:prstDash val="dot"/>
            <a:miter lim="800000"/>
            <a:headEnd len="sm" w="sm" type="none"/>
            <a:tailEnd len="med" w="med" type="triangle"/>
          </a:ln>
        </p:spPr>
      </p:cxnSp>
      <p:sp>
        <p:nvSpPr>
          <p:cNvPr id="396" name="Google Shape;396;p16"/>
          <p:cNvSpPr txBox="1"/>
          <p:nvPr/>
        </p:nvSpPr>
        <p:spPr>
          <a:xfrm>
            <a:off x="4724596" y="3395298"/>
            <a:ext cx="1222303"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BUY</a:t>
            </a:r>
            <a:endParaRPr b="1" sz="3200">
              <a:solidFill>
                <a:schemeClr val="lt1"/>
              </a:solidFill>
              <a:latin typeface="Arial"/>
              <a:ea typeface="Arial"/>
              <a:cs typeface="Arial"/>
              <a:sym typeface="Arial"/>
            </a:endParaRPr>
          </a:p>
        </p:txBody>
      </p:sp>
      <p:sp>
        <p:nvSpPr>
          <p:cNvPr id="397" name="Google Shape;397;p16"/>
          <p:cNvSpPr txBox="1"/>
          <p:nvPr/>
        </p:nvSpPr>
        <p:spPr>
          <a:xfrm>
            <a:off x="6223961" y="3395298"/>
            <a:ext cx="1222303"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SLL</a:t>
            </a:r>
            <a:endParaRPr b="1" sz="3200">
              <a:solidFill>
                <a:schemeClr val="lt1"/>
              </a:solidFill>
              <a:latin typeface="Arial"/>
              <a:ea typeface="Arial"/>
              <a:cs typeface="Arial"/>
              <a:sym typeface="Arial"/>
            </a:endParaRPr>
          </a:p>
        </p:txBody>
      </p:sp>
      <p:sp>
        <p:nvSpPr>
          <p:cNvPr id="398" name="Google Shape;398;p16"/>
          <p:cNvSpPr txBox="1"/>
          <p:nvPr/>
        </p:nvSpPr>
        <p:spPr>
          <a:xfrm>
            <a:off x="2704524" y="515407"/>
            <a:ext cx="7128900" cy="1015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3000">
                <a:solidFill>
                  <a:schemeClr val="accent1"/>
                </a:solidFill>
                <a:latin typeface="Arial"/>
                <a:ea typeface="Arial"/>
                <a:cs typeface="Arial"/>
                <a:sym typeface="Arial"/>
              </a:rPr>
              <a:t>Methods to drop the data</a:t>
            </a:r>
            <a:endParaRPr b="1" sz="3000">
              <a:solidFill>
                <a:schemeClr val="accent1"/>
              </a:solidFill>
              <a:latin typeface="Arial"/>
              <a:ea typeface="Arial"/>
              <a:cs typeface="Arial"/>
              <a:sym typeface="Arial"/>
            </a:endParaRPr>
          </a:p>
          <a:p>
            <a:pPr indent="0" lvl="0" marL="0" marR="0" rtl="0" algn="l">
              <a:spcBef>
                <a:spcPts val="0"/>
              </a:spcBef>
              <a:spcAft>
                <a:spcPts val="0"/>
              </a:spcAft>
              <a:buNone/>
            </a:pPr>
            <a:r>
              <a:rPr b="1" lang="en-US" sz="3000">
                <a:solidFill>
                  <a:schemeClr val="lt1"/>
                </a:solidFill>
                <a:latin typeface="Arial"/>
                <a:ea typeface="Arial"/>
                <a:cs typeface="Arial"/>
                <a:sym typeface="Arial"/>
              </a:rPr>
              <a:t>SLIDE</a:t>
            </a:r>
            <a:endParaRPr b="1" sz="3000">
              <a:solidFill>
                <a:schemeClr val="lt1"/>
              </a:solidFill>
              <a:latin typeface="Arial"/>
              <a:ea typeface="Arial"/>
              <a:cs typeface="Arial"/>
              <a:sym typeface="Arial"/>
            </a:endParaRPr>
          </a:p>
        </p:txBody>
      </p:sp>
      <p:sp>
        <p:nvSpPr>
          <p:cNvPr id="399" name="Google Shape;399;p16"/>
          <p:cNvSpPr txBox="1"/>
          <p:nvPr/>
        </p:nvSpPr>
        <p:spPr>
          <a:xfrm>
            <a:off x="1389030" y="3597166"/>
            <a:ext cx="260088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Dropping rows (numerical and categorical)</a:t>
            </a:r>
            <a:endParaRPr b="1" sz="1200">
              <a:solidFill>
                <a:srgbClr val="3F3F3F"/>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17"/>
          <p:cNvSpPr txBox="1"/>
          <p:nvPr/>
        </p:nvSpPr>
        <p:spPr>
          <a:xfrm>
            <a:off x="3681799" y="5308225"/>
            <a:ext cx="116633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accent5"/>
                </a:solidFill>
                <a:latin typeface="Arial"/>
                <a:ea typeface="Arial"/>
                <a:cs typeface="Arial"/>
                <a:sym typeface="Arial"/>
              </a:rPr>
              <a:t>Pros</a:t>
            </a:r>
            <a:endParaRPr b="1" sz="2800">
              <a:solidFill>
                <a:schemeClr val="accent5"/>
              </a:solidFill>
              <a:latin typeface="Arial"/>
              <a:ea typeface="Arial"/>
              <a:cs typeface="Arial"/>
              <a:sym typeface="Arial"/>
            </a:endParaRPr>
          </a:p>
        </p:txBody>
      </p:sp>
      <p:sp>
        <p:nvSpPr>
          <p:cNvPr id="405" name="Google Shape;405;p17"/>
          <p:cNvSpPr txBox="1"/>
          <p:nvPr/>
        </p:nvSpPr>
        <p:spPr>
          <a:xfrm>
            <a:off x="7343869" y="5308225"/>
            <a:ext cx="116633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accent6"/>
                </a:solidFill>
                <a:latin typeface="Arial"/>
                <a:ea typeface="Arial"/>
                <a:cs typeface="Arial"/>
                <a:sym typeface="Arial"/>
              </a:rPr>
              <a:t>Cons</a:t>
            </a:r>
            <a:endParaRPr b="1" sz="2800">
              <a:solidFill>
                <a:schemeClr val="accent6"/>
              </a:solidFill>
              <a:latin typeface="Arial"/>
              <a:ea typeface="Arial"/>
              <a:cs typeface="Arial"/>
              <a:sym typeface="Arial"/>
            </a:endParaRPr>
          </a:p>
        </p:txBody>
      </p:sp>
      <p:grpSp>
        <p:nvGrpSpPr>
          <p:cNvPr id="406" name="Google Shape;406;p17"/>
          <p:cNvGrpSpPr/>
          <p:nvPr/>
        </p:nvGrpSpPr>
        <p:grpSpPr>
          <a:xfrm>
            <a:off x="773293" y="1393908"/>
            <a:ext cx="10685582" cy="1601667"/>
            <a:chOff x="635515" y="1393908"/>
            <a:chExt cx="10685582" cy="1408768"/>
          </a:xfrm>
        </p:grpSpPr>
        <p:sp>
          <p:nvSpPr>
            <p:cNvPr id="407" name="Google Shape;407;p17"/>
            <p:cNvSpPr txBox="1"/>
            <p:nvPr/>
          </p:nvSpPr>
          <p:spPr>
            <a:xfrm>
              <a:off x="635515" y="1393908"/>
              <a:ext cx="2952988" cy="243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a:solidFill>
                    <a:srgbClr val="3F3F3F"/>
                  </a:solidFill>
                  <a:latin typeface="Arial"/>
                  <a:ea typeface="Arial"/>
                  <a:cs typeface="Arial"/>
                  <a:sym typeface="Arial"/>
                </a:rPr>
                <a:t>Small number of observation</a:t>
              </a:r>
              <a:endParaRPr b="1">
                <a:solidFill>
                  <a:srgbClr val="3F3F3F"/>
                </a:solidFill>
                <a:latin typeface="Arial"/>
                <a:ea typeface="Arial"/>
                <a:cs typeface="Arial"/>
                <a:sym typeface="Arial"/>
              </a:endParaRPr>
            </a:p>
          </p:txBody>
        </p:sp>
        <p:grpSp>
          <p:nvGrpSpPr>
            <p:cNvPr id="408" name="Google Shape;408;p17"/>
            <p:cNvGrpSpPr/>
            <p:nvPr/>
          </p:nvGrpSpPr>
          <p:grpSpPr>
            <a:xfrm>
              <a:off x="8361337" y="1393908"/>
              <a:ext cx="2959760" cy="885708"/>
              <a:chOff x="3233964" y="1954419"/>
              <a:chExt cx="1410044" cy="885708"/>
            </a:xfrm>
          </p:grpSpPr>
          <p:sp>
            <p:nvSpPr>
              <p:cNvPr id="409" name="Google Shape;409;p17"/>
              <p:cNvSpPr txBox="1"/>
              <p:nvPr/>
            </p:nvSpPr>
            <p:spPr>
              <a:xfrm>
                <a:off x="3233964" y="1954419"/>
                <a:ext cx="140051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a:solidFill>
                      <a:srgbClr val="3F3F3F"/>
                    </a:solidFill>
                    <a:latin typeface="Arial"/>
                    <a:ea typeface="Arial"/>
                    <a:cs typeface="Arial"/>
                    <a:sym typeface="Arial"/>
                  </a:rPr>
                  <a:t>Data rarely missing randomly</a:t>
                </a:r>
                <a:endParaRPr b="1">
                  <a:solidFill>
                    <a:srgbClr val="3F3F3F"/>
                  </a:solidFill>
                  <a:latin typeface="Arial"/>
                  <a:ea typeface="Arial"/>
                  <a:cs typeface="Arial"/>
                  <a:sym typeface="Arial"/>
                </a:endParaRPr>
              </a:p>
            </p:txBody>
          </p:sp>
          <p:sp>
            <p:nvSpPr>
              <p:cNvPr id="410" name="Google Shape;410;p17"/>
              <p:cNvSpPr txBox="1"/>
              <p:nvPr/>
            </p:nvSpPr>
            <p:spPr>
              <a:xfrm>
                <a:off x="3243489" y="2193796"/>
                <a:ext cx="140051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Assumptions of MCAR (Missing Completely at Random) are typically rare to support.</a:t>
                </a:r>
                <a:endParaRPr sz="1200">
                  <a:solidFill>
                    <a:srgbClr val="3F3F3F"/>
                  </a:solidFill>
                  <a:latin typeface="Arial"/>
                  <a:ea typeface="Arial"/>
                  <a:cs typeface="Arial"/>
                  <a:sym typeface="Arial"/>
                </a:endParaRPr>
              </a:p>
            </p:txBody>
          </p:sp>
        </p:grpSp>
        <p:sp>
          <p:nvSpPr>
            <p:cNvPr id="411" name="Google Shape;411;p17"/>
            <p:cNvSpPr txBox="1"/>
            <p:nvPr/>
          </p:nvSpPr>
          <p:spPr>
            <a:xfrm>
              <a:off x="635515" y="1696305"/>
              <a:ext cx="2952988" cy="40606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200">
                  <a:solidFill>
                    <a:srgbClr val="3F3F3F"/>
                  </a:solidFill>
                  <a:latin typeface="Arial"/>
                  <a:ea typeface="Arial"/>
                  <a:cs typeface="Arial"/>
                  <a:sym typeface="Arial"/>
                </a:rPr>
                <a:t>For a small number of observation, dropping rows is usually beneficial</a:t>
              </a:r>
              <a:endParaRPr sz="1200">
                <a:solidFill>
                  <a:srgbClr val="3F3F3F"/>
                </a:solidFill>
                <a:latin typeface="Arial"/>
                <a:ea typeface="Arial"/>
                <a:cs typeface="Arial"/>
                <a:sym typeface="Arial"/>
              </a:endParaRPr>
            </a:p>
          </p:txBody>
        </p:sp>
        <p:grpSp>
          <p:nvGrpSpPr>
            <p:cNvPr id="412" name="Google Shape;412;p17"/>
            <p:cNvGrpSpPr/>
            <p:nvPr/>
          </p:nvGrpSpPr>
          <p:grpSpPr>
            <a:xfrm>
              <a:off x="8361337" y="2179628"/>
              <a:ext cx="2959760" cy="623048"/>
              <a:chOff x="3233964" y="1954419"/>
              <a:chExt cx="1410044" cy="623048"/>
            </a:xfrm>
          </p:grpSpPr>
          <p:sp>
            <p:nvSpPr>
              <p:cNvPr id="413" name="Google Shape;413;p17"/>
              <p:cNvSpPr txBox="1"/>
              <p:nvPr/>
            </p:nvSpPr>
            <p:spPr>
              <a:xfrm>
                <a:off x="3233964" y="1954419"/>
                <a:ext cx="1400519" cy="243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a:solidFill>
                      <a:srgbClr val="3F3F3F"/>
                    </a:solidFill>
                    <a:latin typeface="Arial"/>
                    <a:ea typeface="Arial"/>
                    <a:cs typeface="Arial"/>
                    <a:sym typeface="Arial"/>
                  </a:rPr>
                  <a:t>Biased parameters</a:t>
                </a:r>
                <a:endParaRPr b="1">
                  <a:solidFill>
                    <a:srgbClr val="3F3F3F"/>
                  </a:solidFill>
                  <a:latin typeface="Arial"/>
                  <a:ea typeface="Arial"/>
                  <a:cs typeface="Arial"/>
                  <a:sym typeface="Arial"/>
                </a:endParaRPr>
              </a:p>
            </p:txBody>
          </p:sp>
          <p:sp>
            <p:nvSpPr>
              <p:cNvPr id="414" name="Google Shape;414;p17"/>
              <p:cNvSpPr txBox="1"/>
              <p:nvPr/>
            </p:nvSpPr>
            <p:spPr>
              <a:xfrm>
                <a:off x="3243489" y="2171403"/>
                <a:ext cx="1400519" cy="4060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Dropping rows produce biased parameters and estimates.</a:t>
                </a:r>
                <a:endParaRPr sz="1200">
                  <a:solidFill>
                    <a:srgbClr val="3F3F3F"/>
                  </a:solidFill>
                  <a:latin typeface="Arial"/>
                  <a:ea typeface="Arial"/>
                  <a:cs typeface="Arial"/>
                  <a:sym typeface="Arial"/>
                </a:endParaRPr>
              </a:p>
            </p:txBody>
          </p:sp>
        </p:grpSp>
      </p:grpSp>
      <p:sp>
        <p:nvSpPr>
          <p:cNvPr id="415" name="Google Shape;415;p17"/>
          <p:cNvSpPr/>
          <p:nvPr/>
        </p:nvSpPr>
        <p:spPr>
          <a:xfrm flipH="1">
            <a:off x="1230726" y="3378862"/>
            <a:ext cx="1510669" cy="2130536"/>
          </a:xfrm>
          <a:prstGeom prst="upArrow">
            <a:avLst>
              <a:gd fmla="val 50000" name="adj1"/>
              <a:gd fmla="val 61937" name="adj2"/>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16" name="Google Shape;416;p17"/>
          <p:cNvSpPr/>
          <p:nvPr/>
        </p:nvSpPr>
        <p:spPr>
          <a:xfrm flipH="1" rot="10800000">
            <a:off x="9450606" y="4242957"/>
            <a:ext cx="1510669" cy="2130536"/>
          </a:xfrm>
          <a:prstGeom prst="upArrow">
            <a:avLst>
              <a:gd fmla="val 50000" name="adj1"/>
              <a:gd fmla="val 61937" name="adj2"/>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17" name="Google Shape;417;p17"/>
          <p:cNvSpPr/>
          <p:nvPr/>
        </p:nvSpPr>
        <p:spPr>
          <a:xfrm rot="2700000">
            <a:off x="4028901" y="1377535"/>
            <a:ext cx="200267" cy="595288"/>
          </a:xfrm>
          <a:custGeom>
            <a:rect b="b" l="l" r="r" t="t"/>
            <a:pathLst>
              <a:path extrusionOk="0" h="4153123" w="1035916">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18" name="Google Shape;418;p17"/>
          <p:cNvSpPr/>
          <p:nvPr/>
        </p:nvSpPr>
        <p:spPr>
          <a:xfrm rot="2700000">
            <a:off x="7969722" y="1544080"/>
            <a:ext cx="200267" cy="595288"/>
          </a:xfrm>
          <a:custGeom>
            <a:rect b="b" l="l" r="r" t="t"/>
            <a:pathLst>
              <a:path extrusionOk="0" h="4153123" w="1035916">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gradFill>
            <a:gsLst>
              <a:gs pos="0">
                <a:srgbClr val="F24747"/>
              </a:gs>
              <a:gs pos="50000">
                <a:srgbClr val="F50000"/>
              </a:gs>
              <a:gs pos="100000">
                <a:srgbClr val="E20000"/>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19" name="Google Shape;419;p17"/>
          <p:cNvSpPr/>
          <p:nvPr/>
        </p:nvSpPr>
        <p:spPr>
          <a:xfrm rot="2700000">
            <a:off x="8026366" y="2163256"/>
            <a:ext cx="200267" cy="595288"/>
          </a:xfrm>
          <a:custGeom>
            <a:rect b="b" l="l" r="r" t="t"/>
            <a:pathLst>
              <a:path extrusionOk="0" h="4153123" w="1035916">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gradFill>
            <a:gsLst>
              <a:gs pos="0">
                <a:srgbClr val="F24747"/>
              </a:gs>
              <a:gs pos="50000">
                <a:srgbClr val="F50000"/>
              </a:gs>
              <a:gs pos="100000">
                <a:srgbClr val="E20000"/>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20" name="Google Shape;420;p17"/>
          <p:cNvSpPr/>
          <p:nvPr/>
        </p:nvSpPr>
        <p:spPr>
          <a:xfrm>
            <a:off x="3477260" y="3878651"/>
            <a:ext cx="5021855"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Arial"/>
                <a:ea typeface="Arial"/>
                <a:cs typeface="Arial"/>
                <a:sym typeface="Arial"/>
              </a:rPr>
              <a:t>Dropping rows removes all data for an observation that has one or more missing values.</a:t>
            </a:r>
            <a:endParaRPr sz="2000">
              <a:solidFill>
                <a:schemeClr val="dk1"/>
              </a:solidFill>
              <a:latin typeface="Arial"/>
              <a:ea typeface="Arial"/>
              <a:cs typeface="Arial"/>
              <a:sym typeface="Arial"/>
            </a:endParaRPr>
          </a:p>
        </p:txBody>
      </p:sp>
      <p:sp>
        <p:nvSpPr>
          <p:cNvPr id="421" name="Google Shape;421;p17"/>
          <p:cNvSpPr txBox="1"/>
          <p:nvPr/>
        </p:nvSpPr>
        <p:spPr>
          <a:xfrm>
            <a:off x="2604742" y="469194"/>
            <a:ext cx="7128768" cy="769441"/>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4400">
                <a:solidFill>
                  <a:schemeClr val="accent1"/>
                </a:solidFill>
                <a:latin typeface="Arial"/>
                <a:ea typeface="Arial"/>
                <a:cs typeface="Arial"/>
                <a:sym typeface="Arial"/>
              </a:rPr>
              <a:t>Dropping rows</a:t>
            </a:r>
            <a:endParaRPr b="1" sz="4400">
              <a:solidFill>
                <a:schemeClr val="accen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18"/>
          <p:cNvSpPr txBox="1"/>
          <p:nvPr/>
        </p:nvSpPr>
        <p:spPr>
          <a:xfrm>
            <a:off x="3681799" y="5308225"/>
            <a:ext cx="116633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accent5"/>
                </a:solidFill>
                <a:latin typeface="Arial"/>
                <a:ea typeface="Arial"/>
                <a:cs typeface="Arial"/>
                <a:sym typeface="Arial"/>
              </a:rPr>
              <a:t>Pros</a:t>
            </a:r>
            <a:endParaRPr b="1" sz="2800">
              <a:solidFill>
                <a:schemeClr val="accent5"/>
              </a:solidFill>
              <a:latin typeface="Arial"/>
              <a:ea typeface="Arial"/>
              <a:cs typeface="Arial"/>
              <a:sym typeface="Arial"/>
            </a:endParaRPr>
          </a:p>
        </p:txBody>
      </p:sp>
      <p:sp>
        <p:nvSpPr>
          <p:cNvPr id="427" name="Google Shape;427;p18"/>
          <p:cNvSpPr txBox="1"/>
          <p:nvPr/>
        </p:nvSpPr>
        <p:spPr>
          <a:xfrm>
            <a:off x="7343869" y="5308225"/>
            <a:ext cx="116633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accent6"/>
                </a:solidFill>
                <a:latin typeface="Arial"/>
                <a:ea typeface="Arial"/>
                <a:cs typeface="Arial"/>
                <a:sym typeface="Arial"/>
              </a:rPr>
              <a:t>Cons</a:t>
            </a:r>
            <a:endParaRPr b="1" sz="2800">
              <a:solidFill>
                <a:schemeClr val="accent6"/>
              </a:solidFill>
              <a:latin typeface="Arial"/>
              <a:ea typeface="Arial"/>
              <a:cs typeface="Arial"/>
              <a:sym typeface="Arial"/>
            </a:endParaRPr>
          </a:p>
        </p:txBody>
      </p:sp>
      <p:grpSp>
        <p:nvGrpSpPr>
          <p:cNvPr id="428" name="Google Shape;428;p18"/>
          <p:cNvGrpSpPr/>
          <p:nvPr/>
        </p:nvGrpSpPr>
        <p:grpSpPr>
          <a:xfrm>
            <a:off x="773293" y="1393908"/>
            <a:ext cx="10685582" cy="1006986"/>
            <a:chOff x="635515" y="1393908"/>
            <a:chExt cx="10685582" cy="885708"/>
          </a:xfrm>
        </p:grpSpPr>
        <p:sp>
          <p:nvSpPr>
            <p:cNvPr id="429" name="Google Shape;429;p18"/>
            <p:cNvSpPr txBox="1"/>
            <p:nvPr/>
          </p:nvSpPr>
          <p:spPr>
            <a:xfrm>
              <a:off x="635515" y="1393908"/>
              <a:ext cx="2952988" cy="243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a:solidFill>
                    <a:srgbClr val="3F3F3F"/>
                  </a:solidFill>
                  <a:latin typeface="Arial"/>
                  <a:ea typeface="Arial"/>
                  <a:cs typeface="Arial"/>
                  <a:sym typeface="Arial"/>
                </a:rPr>
                <a:t>Certain cases</a:t>
              </a:r>
              <a:endParaRPr b="1">
                <a:solidFill>
                  <a:srgbClr val="3F3F3F"/>
                </a:solidFill>
                <a:latin typeface="Arial"/>
                <a:ea typeface="Arial"/>
                <a:cs typeface="Arial"/>
                <a:sym typeface="Arial"/>
              </a:endParaRPr>
            </a:p>
          </p:txBody>
        </p:sp>
        <p:grpSp>
          <p:nvGrpSpPr>
            <p:cNvPr id="430" name="Google Shape;430;p18"/>
            <p:cNvGrpSpPr/>
            <p:nvPr/>
          </p:nvGrpSpPr>
          <p:grpSpPr>
            <a:xfrm>
              <a:off x="8361337" y="1393908"/>
              <a:ext cx="2959760" cy="885708"/>
              <a:chOff x="3233964" y="1954419"/>
              <a:chExt cx="1410044" cy="885708"/>
            </a:xfrm>
          </p:grpSpPr>
          <p:sp>
            <p:nvSpPr>
              <p:cNvPr id="431" name="Google Shape;431;p18"/>
              <p:cNvSpPr txBox="1"/>
              <p:nvPr/>
            </p:nvSpPr>
            <p:spPr>
              <a:xfrm>
                <a:off x="3233964" y="1954419"/>
                <a:ext cx="140051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Data rarely missing randomly</a:t>
                </a:r>
                <a:endParaRPr b="1" sz="1200">
                  <a:solidFill>
                    <a:srgbClr val="3F3F3F"/>
                  </a:solidFill>
                  <a:latin typeface="Arial"/>
                  <a:ea typeface="Arial"/>
                  <a:cs typeface="Arial"/>
                  <a:sym typeface="Arial"/>
                </a:endParaRPr>
              </a:p>
            </p:txBody>
          </p:sp>
          <p:sp>
            <p:nvSpPr>
              <p:cNvPr id="432" name="Google Shape;432;p18"/>
              <p:cNvSpPr txBox="1"/>
              <p:nvPr/>
            </p:nvSpPr>
            <p:spPr>
              <a:xfrm>
                <a:off x="3243489" y="2193796"/>
                <a:ext cx="140051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Assumptions of MCAR (Missing Completely at Random) are typically rare to support.</a:t>
                </a:r>
                <a:endParaRPr sz="1200">
                  <a:solidFill>
                    <a:srgbClr val="3F3F3F"/>
                  </a:solidFill>
                  <a:latin typeface="Arial"/>
                  <a:ea typeface="Arial"/>
                  <a:cs typeface="Arial"/>
                  <a:sym typeface="Arial"/>
                </a:endParaRPr>
              </a:p>
            </p:txBody>
          </p:sp>
        </p:grpSp>
        <p:sp>
          <p:nvSpPr>
            <p:cNvPr id="433" name="Google Shape;433;p18"/>
            <p:cNvSpPr txBox="1"/>
            <p:nvPr/>
          </p:nvSpPr>
          <p:spPr>
            <a:xfrm>
              <a:off x="635515" y="1696305"/>
              <a:ext cx="2952988" cy="56848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If the number of missing values in a feature is high (above </a:t>
              </a:r>
              <a:r>
                <a:rPr lang="en-US" sz="1200">
                  <a:solidFill>
                    <a:srgbClr val="3F3F3F"/>
                  </a:solidFill>
                </a:rPr>
                <a:t>75</a:t>
              </a:r>
              <a:r>
                <a:rPr lang="en-US" sz="1200">
                  <a:solidFill>
                    <a:srgbClr val="3F3F3F"/>
                  </a:solidFill>
                  <a:latin typeface="Arial"/>
                  <a:ea typeface="Arial"/>
                  <a:cs typeface="Arial"/>
                  <a:sym typeface="Arial"/>
                </a:rPr>
                <a:t>%) and feature seems irrelevant, it might be beneficial</a:t>
              </a:r>
              <a:endParaRPr sz="1200">
                <a:solidFill>
                  <a:srgbClr val="3F3F3F"/>
                </a:solidFill>
                <a:latin typeface="Arial"/>
                <a:ea typeface="Arial"/>
                <a:cs typeface="Arial"/>
                <a:sym typeface="Arial"/>
              </a:endParaRPr>
            </a:p>
          </p:txBody>
        </p:sp>
      </p:grpSp>
      <p:sp>
        <p:nvSpPr>
          <p:cNvPr id="434" name="Google Shape;434;p18"/>
          <p:cNvSpPr/>
          <p:nvPr/>
        </p:nvSpPr>
        <p:spPr>
          <a:xfrm flipH="1">
            <a:off x="1230726" y="3378862"/>
            <a:ext cx="1510669" cy="2130536"/>
          </a:xfrm>
          <a:prstGeom prst="upArrow">
            <a:avLst>
              <a:gd fmla="val 50000" name="adj1"/>
              <a:gd fmla="val 61937" name="adj2"/>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35" name="Google Shape;435;p18"/>
          <p:cNvSpPr/>
          <p:nvPr/>
        </p:nvSpPr>
        <p:spPr>
          <a:xfrm flipH="1" rot="10800000">
            <a:off x="9450606" y="4242957"/>
            <a:ext cx="1510669" cy="2130536"/>
          </a:xfrm>
          <a:prstGeom prst="upArrow">
            <a:avLst>
              <a:gd fmla="val 50000" name="adj1"/>
              <a:gd fmla="val 61937" name="adj2"/>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36" name="Google Shape;436;p18"/>
          <p:cNvSpPr/>
          <p:nvPr/>
        </p:nvSpPr>
        <p:spPr>
          <a:xfrm rot="2700000">
            <a:off x="4028901" y="1377535"/>
            <a:ext cx="200267" cy="595288"/>
          </a:xfrm>
          <a:custGeom>
            <a:rect b="b" l="l" r="r" t="t"/>
            <a:pathLst>
              <a:path extrusionOk="0" h="4153123" w="1035916">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37" name="Google Shape;437;p18"/>
          <p:cNvSpPr/>
          <p:nvPr/>
        </p:nvSpPr>
        <p:spPr>
          <a:xfrm rot="2700000">
            <a:off x="7969722" y="1544080"/>
            <a:ext cx="200267" cy="595288"/>
          </a:xfrm>
          <a:custGeom>
            <a:rect b="b" l="l" r="r" t="t"/>
            <a:pathLst>
              <a:path extrusionOk="0" h="4153123" w="1035916">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gradFill>
            <a:gsLst>
              <a:gs pos="0">
                <a:srgbClr val="F24747"/>
              </a:gs>
              <a:gs pos="50000">
                <a:srgbClr val="F50000"/>
              </a:gs>
              <a:gs pos="100000">
                <a:srgbClr val="E20000"/>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38" name="Google Shape;438;p18"/>
          <p:cNvSpPr/>
          <p:nvPr/>
        </p:nvSpPr>
        <p:spPr>
          <a:xfrm rot="2700000">
            <a:off x="8026366" y="2163256"/>
            <a:ext cx="200267" cy="595288"/>
          </a:xfrm>
          <a:custGeom>
            <a:rect b="b" l="l" r="r" t="t"/>
            <a:pathLst>
              <a:path extrusionOk="0" h="4153123" w="1035916">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gradFill>
            <a:gsLst>
              <a:gs pos="0">
                <a:srgbClr val="F24747"/>
              </a:gs>
              <a:gs pos="50000">
                <a:srgbClr val="F50000"/>
              </a:gs>
              <a:gs pos="100000">
                <a:srgbClr val="E20000"/>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39" name="Google Shape;439;p18"/>
          <p:cNvSpPr/>
          <p:nvPr/>
        </p:nvSpPr>
        <p:spPr>
          <a:xfrm>
            <a:off x="3477260" y="3878651"/>
            <a:ext cx="5021855"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Arial"/>
                <a:ea typeface="Arial"/>
                <a:cs typeface="Arial"/>
                <a:sym typeface="Arial"/>
              </a:rPr>
              <a:t>Dropping features removes a feature that has one or more missing values.</a:t>
            </a:r>
            <a:endParaRPr sz="2000">
              <a:solidFill>
                <a:schemeClr val="dk1"/>
              </a:solidFill>
              <a:latin typeface="Arial"/>
              <a:ea typeface="Arial"/>
              <a:cs typeface="Arial"/>
              <a:sym typeface="Arial"/>
            </a:endParaRPr>
          </a:p>
        </p:txBody>
      </p:sp>
      <p:sp>
        <p:nvSpPr>
          <p:cNvPr id="440" name="Google Shape;440;p18"/>
          <p:cNvSpPr txBox="1"/>
          <p:nvPr/>
        </p:nvSpPr>
        <p:spPr>
          <a:xfrm>
            <a:off x="2604742" y="469194"/>
            <a:ext cx="7128768" cy="769441"/>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4400">
                <a:solidFill>
                  <a:schemeClr val="accent1"/>
                </a:solidFill>
                <a:latin typeface="Arial"/>
                <a:ea typeface="Arial"/>
                <a:cs typeface="Arial"/>
                <a:sym typeface="Arial"/>
              </a:rPr>
              <a:t>Dropping features</a:t>
            </a:r>
            <a:endParaRPr b="1" sz="4400">
              <a:solidFill>
                <a:schemeClr val="accent1"/>
              </a:solidFill>
              <a:latin typeface="Arial"/>
              <a:ea typeface="Arial"/>
              <a:cs typeface="Arial"/>
              <a:sym typeface="Arial"/>
            </a:endParaRPr>
          </a:p>
        </p:txBody>
      </p:sp>
      <p:grpSp>
        <p:nvGrpSpPr>
          <p:cNvPr id="441" name="Google Shape;441;p18"/>
          <p:cNvGrpSpPr/>
          <p:nvPr/>
        </p:nvGrpSpPr>
        <p:grpSpPr>
          <a:xfrm>
            <a:off x="8499260" y="2287155"/>
            <a:ext cx="2959574" cy="708498"/>
            <a:chOff x="3233964" y="1954419"/>
            <a:chExt cx="1409925" cy="623184"/>
          </a:xfrm>
        </p:grpSpPr>
        <p:sp>
          <p:nvSpPr>
            <p:cNvPr id="442" name="Google Shape;442;p18"/>
            <p:cNvSpPr txBox="1"/>
            <p:nvPr/>
          </p:nvSpPr>
          <p:spPr>
            <a:xfrm>
              <a:off x="3233964" y="1954419"/>
              <a:ext cx="1400400" cy="243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a:solidFill>
                    <a:srgbClr val="3F3F3F"/>
                  </a:solidFill>
                  <a:latin typeface="Arial"/>
                  <a:ea typeface="Arial"/>
                  <a:cs typeface="Arial"/>
                  <a:sym typeface="Arial"/>
                </a:rPr>
                <a:t>Biased parameters</a:t>
              </a:r>
              <a:endParaRPr b="1">
                <a:solidFill>
                  <a:srgbClr val="3F3F3F"/>
                </a:solidFill>
                <a:latin typeface="Arial"/>
                <a:ea typeface="Arial"/>
                <a:cs typeface="Arial"/>
                <a:sym typeface="Arial"/>
              </a:endParaRPr>
            </a:p>
          </p:txBody>
        </p:sp>
        <p:sp>
          <p:nvSpPr>
            <p:cNvPr id="443" name="Google Shape;443;p18"/>
            <p:cNvSpPr txBox="1"/>
            <p:nvPr/>
          </p:nvSpPr>
          <p:spPr>
            <a:xfrm>
              <a:off x="3243489" y="2171403"/>
              <a:ext cx="1400400" cy="40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Dropping </a:t>
              </a:r>
              <a:r>
                <a:rPr lang="en-US" sz="1200">
                  <a:solidFill>
                    <a:schemeClr val="dk1"/>
                  </a:solidFill>
                </a:rPr>
                <a:t>columns</a:t>
              </a:r>
              <a:r>
                <a:rPr lang="en-US" sz="1200">
                  <a:solidFill>
                    <a:schemeClr val="dk1"/>
                  </a:solidFill>
                  <a:latin typeface="Arial"/>
                  <a:ea typeface="Arial"/>
                  <a:cs typeface="Arial"/>
                  <a:sym typeface="Arial"/>
                </a:rPr>
                <a:t> produce biased parameters and estimates.</a:t>
              </a:r>
              <a:endParaRPr sz="1200">
                <a:solidFill>
                  <a:srgbClr val="3F3F3F"/>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g6e3daf5fd3_3_0"/>
          <p:cNvSpPr/>
          <p:nvPr/>
        </p:nvSpPr>
        <p:spPr>
          <a:xfrm>
            <a:off x="3560950" y="1398400"/>
            <a:ext cx="4194900" cy="773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Font typeface="Arial"/>
              <a:buNone/>
            </a:pPr>
            <a:r>
              <a:rPr b="1" lang="en-US" sz="2400">
                <a:solidFill>
                  <a:srgbClr val="3F3F3F"/>
                </a:solidFill>
              </a:rPr>
              <a:t>Dropping the missing data</a:t>
            </a:r>
            <a:endParaRPr b="1" sz="2400">
              <a:solidFill>
                <a:srgbClr val="3F3F3F"/>
              </a:solidFill>
            </a:endParaRPr>
          </a:p>
          <a:p>
            <a:pPr indent="0" lvl="0" marL="0" rtl="0" algn="l">
              <a:spcBef>
                <a:spcPts val="0"/>
              </a:spcBef>
              <a:spcAft>
                <a:spcPts val="0"/>
              </a:spcAft>
              <a:buNone/>
            </a:pPr>
            <a:r>
              <a:t/>
            </a:r>
            <a:endParaRPr/>
          </a:p>
        </p:txBody>
      </p:sp>
      <p:sp>
        <p:nvSpPr>
          <p:cNvPr id="449" name="Google Shape;449;g6e3daf5fd3_3_0"/>
          <p:cNvSpPr/>
          <p:nvPr/>
        </p:nvSpPr>
        <p:spPr>
          <a:xfrm>
            <a:off x="6877050" y="3876675"/>
            <a:ext cx="4300500" cy="107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Font typeface="Arial"/>
              <a:buNone/>
            </a:pPr>
            <a:r>
              <a:rPr b="1" lang="en-US" sz="1800">
                <a:solidFill>
                  <a:srgbClr val="3F3F3F"/>
                </a:solidFill>
              </a:rPr>
              <a:t>Dropping features</a:t>
            </a:r>
            <a:endParaRPr sz="1800"/>
          </a:p>
        </p:txBody>
      </p:sp>
      <p:sp>
        <p:nvSpPr>
          <p:cNvPr id="450" name="Google Shape;450;g6e3daf5fd3_3_0"/>
          <p:cNvSpPr/>
          <p:nvPr/>
        </p:nvSpPr>
        <p:spPr>
          <a:xfrm>
            <a:off x="690550" y="3957650"/>
            <a:ext cx="4300500" cy="107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Font typeface="Arial"/>
              <a:buNone/>
            </a:pPr>
            <a:r>
              <a:rPr b="1" lang="en-US" sz="1800">
                <a:solidFill>
                  <a:srgbClr val="3F3F3F"/>
                </a:solidFill>
              </a:rPr>
              <a:t>Dropping rows</a:t>
            </a:r>
            <a:endParaRPr sz="1800"/>
          </a:p>
        </p:txBody>
      </p:sp>
      <p:cxnSp>
        <p:nvCxnSpPr>
          <p:cNvPr id="451" name="Google Shape;451;g6e3daf5fd3_3_0"/>
          <p:cNvCxnSpPr>
            <a:stCxn id="448" idx="2"/>
            <a:endCxn id="450" idx="0"/>
          </p:cNvCxnSpPr>
          <p:nvPr/>
        </p:nvCxnSpPr>
        <p:spPr>
          <a:xfrm flipH="1">
            <a:off x="2840800" y="2171500"/>
            <a:ext cx="2817600" cy="1786200"/>
          </a:xfrm>
          <a:prstGeom prst="straightConnector1">
            <a:avLst/>
          </a:prstGeom>
          <a:noFill/>
          <a:ln cap="flat" cmpd="sng" w="28575">
            <a:solidFill>
              <a:schemeClr val="dk2"/>
            </a:solidFill>
            <a:prstDash val="solid"/>
            <a:round/>
            <a:headEnd len="med" w="med" type="none"/>
            <a:tailEnd len="med" w="med" type="triangle"/>
          </a:ln>
        </p:spPr>
      </p:cxnSp>
      <p:cxnSp>
        <p:nvCxnSpPr>
          <p:cNvPr id="452" name="Google Shape;452;g6e3daf5fd3_3_0"/>
          <p:cNvCxnSpPr>
            <a:stCxn id="448" idx="2"/>
            <a:endCxn id="449" idx="0"/>
          </p:cNvCxnSpPr>
          <p:nvPr/>
        </p:nvCxnSpPr>
        <p:spPr>
          <a:xfrm>
            <a:off x="5658400" y="2171500"/>
            <a:ext cx="3369000" cy="17052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19"/>
          <p:cNvSpPr/>
          <p:nvPr/>
        </p:nvSpPr>
        <p:spPr>
          <a:xfrm flipH="1" rot="-5400000">
            <a:off x="6426438" y="0"/>
            <a:ext cx="5765562" cy="5765562"/>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8" name="Google Shape;458;p19"/>
          <p:cNvSpPr txBox="1"/>
          <p:nvPr/>
        </p:nvSpPr>
        <p:spPr>
          <a:xfrm>
            <a:off x="2636657" y="3805754"/>
            <a:ext cx="4010324" cy="2585323"/>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5400">
                <a:solidFill>
                  <a:schemeClr val="accent1"/>
                </a:solidFill>
                <a:latin typeface="Arial"/>
                <a:ea typeface="Arial"/>
                <a:cs typeface="Arial"/>
                <a:sym typeface="Arial"/>
              </a:rPr>
              <a:t>Imputing the data</a:t>
            </a:r>
            <a:endParaRPr b="1" sz="5400">
              <a:solidFill>
                <a:schemeClr val="accent1"/>
              </a:solidFill>
              <a:latin typeface="Arial"/>
              <a:ea typeface="Arial"/>
              <a:cs typeface="Arial"/>
              <a:sym typeface="Arial"/>
            </a:endParaRPr>
          </a:p>
          <a:p>
            <a:pPr indent="0" lvl="0" marL="0" marR="0" rtl="0" algn="l">
              <a:spcBef>
                <a:spcPts val="0"/>
              </a:spcBef>
              <a:spcAft>
                <a:spcPts val="0"/>
              </a:spcAft>
              <a:buNone/>
            </a:pPr>
            <a:r>
              <a:rPr b="1" lang="en-US" sz="5400">
                <a:solidFill>
                  <a:schemeClr val="lt1"/>
                </a:solidFill>
                <a:latin typeface="Arial"/>
                <a:ea typeface="Arial"/>
                <a:cs typeface="Arial"/>
                <a:sym typeface="Arial"/>
              </a:rPr>
              <a:t>SLIDE</a:t>
            </a:r>
            <a:endParaRPr b="1" sz="540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grpSp>
        <p:nvGrpSpPr>
          <p:cNvPr id="255" name="Google Shape;255;p2"/>
          <p:cNvGrpSpPr/>
          <p:nvPr/>
        </p:nvGrpSpPr>
        <p:grpSpPr>
          <a:xfrm>
            <a:off x="5049430" y="1448474"/>
            <a:ext cx="6459452" cy="4057549"/>
            <a:chOff x="5885013" y="654503"/>
            <a:chExt cx="5664917" cy="3749412"/>
          </a:xfrm>
        </p:grpSpPr>
        <p:sp>
          <p:nvSpPr>
            <p:cNvPr id="256" name="Google Shape;256;p2"/>
            <p:cNvSpPr txBox="1"/>
            <p:nvPr/>
          </p:nvSpPr>
          <p:spPr>
            <a:xfrm>
              <a:off x="6840087" y="816086"/>
              <a:ext cx="4706821" cy="507831"/>
            </a:xfrm>
            <a:prstGeom prst="rect">
              <a:avLst/>
            </a:prstGeom>
            <a:noFill/>
            <a:ln>
              <a:noFill/>
            </a:ln>
          </p:spPr>
          <p:txBody>
            <a:bodyPr anchorCtr="0" anchor="t" bIns="45700" lIns="108000" spcFirstLastPara="1" rIns="108000" wrap="square" tIns="45700">
              <a:spAutoFit/>
            </a:bodyPr>
            <a:lstStyle/>
            <a:p>
              <a:pPr indent="0" lvl="0" marL="0" marR="0" rtl="0" algn="l">
                <a:spcBef>
                  <a:spcPts val="0"/>
                </a:spcBef>
                <a:spcAft>
                  <a:spcPts val="0"/>
                </a:spcAft>
                <a:buNone/>
              </a:pPr>
              <a:r>
                <a:rPr b="1" i="0" lang="en-US" sz="2700" u="none" cap="none" strike="noStrike">
                  <a:solidFill>
                    <a:schemeClr val="lt1"/>
                  </a:solidFill>
                  <a:latin typeface="Arial"/>
                  <a:ea typeface="Arial"/>
                  <a:cs typeface="Arial"/>
                  <a:sym typeface="Arial"/>
                </a:rPr>
                <a:t>Introduction</a:t>
              </a:r>
              <a:endParaRPr b="1" sz="2700">
                <a:solidFill>
                  <a:schemeClr val="lt1"/>
                </a:solidFill>
                <a:latin typeface="Arial"/>
                <a:ea typeface="Arial"/>
                <a:cs typeface="Arial"/>
                <a:sym typeface="Arial"/>
              </a:endParaRPr>
            </a:p>
          </p:txBody>
        </p:sp>
        <p:sp>
          <p:nvSpPr>
            <p:cNvPr id="257" name="Google Shape;257;p2"/>
            <p:cNvSpPr txBox="1"/>
            <p:nvPr/>
          </p:nvSpPr>
          <p:spPr>
            <a:xfrm>
              <a:off x="5885014" y="654503"/>
              <a:ext cx="958096" cy="830997"/>
            </a:xfrm>
            <a:prstGeom prst="rect">
              <a:avLst/>
            </a:prstGeom>
            <a:noFill/>
            <a:ln>
              <a:noFill/>
            </a:ln>
          </p:spPr>
          <p:txBody>
            <a:bodyPr anchorCtr="0" anchor="t" bIns="45700" lIns="108000" spcFirstLastPara="1" rIns="108000" wrap="square" tIns="45700">
              <a:spAutoFit/>
            </a:bodyPr>
            <a:lstStyle/>
            <a:p>
              <a:pPr indent="0" lvl="0" marL="0" marR="0" rtl="0" algn="ctr">
                <a:spcBef>
                  <a:spcPts val="0"/>
                </a:spcBef>
                <a:spcAft>
                  <a:spcPts val="0"/>
                </a:spcAft>
                <a:buNone/>
              </a:pPr>
              <a:r>
                <a:rPr b="1" lang="en-US" sz="4800">
                  <a:solidFill>
                    <a:schemeClr val="lt1"/>
                  </a:solidFill>
                  <a:latin typeface="Arial"/>
                  <a:ea typeface="Arial"/>
                  <a:cs typeface="Arial"/>
                  <a:sym typeface="Arial"/>
                </a:rPr>
                <a:t>01</a:t>
              </a:r>
              <a:endParaRPr b="1" sz="4800">
                <a:solidFill>
                  <a:schemeClr val="lt1"/>
                </a:solidFill>
                <a:latin typeface="Arial"/>
                <a:ea typeface="Arial"/>
                <a:cs typeface="Arial"/>
                <a:sym typeface="Arial"/>
              </a:endParaRPr>
            </a:p>
          </p:txBody>
        </p:sp>
        <p:sp>
          <p:nvSpPr>
            <p:cNvPr id="258" name="Google Shape;258;p2"/>
            <p:cNvSpPr txBox="1"/>
            <p:nvPr/>
          </p:nvSpPr>
          <p:spPr>
            <a:xfrm>
              <a:off x="6843109" y="1498179"/>
              <a:ext cx="4706821" cy="923330"/>
            </a:xfrm>
            <a:prstGeom prst="rect">
              <a:avLst/>
            </a:prstGeom>
            <a:noFill/>
            <a:ln>
              <a:noFill/>
            </a:ln>
          </p:spPr>
          <p:txBody>
            <a:bodyPr anchorCtr="0" anchor="t" bIns="45700" lIns="108000" spcFirstLastPara="1" rIns="108000" wrap="square" tIns="45700">
              <a:spAutoFit/>
            </a:bodyPr>
            <a:lstStyle/>
            <a:p>
              <a:pPr indent="0" lvl="0" marL="0" marR="0" rtl="0" algn="l">
                <a:spcBef>
                  <a:spcPts val="0"/>
                </a:spcBef>
                <a:spcAft>
                  <a:spcPts val="0"/>
                </a:spcAft>
                <a:buNone/>
              </a:pPr>
              <a:r>
                <a:rPr b="1" lang="en-US" sz="2700">
                  <a:solidFill>
                    <a:schemeClr val="lt1"/>
                  </a:solidFill>
                  <a:latin typeface="Arial"/>
                  <a:ea typeface="Arial"/>
                  <a:cs typeface="Arial"/>
                  <a:sym typeface="Arial"/>
                </a:rPr>
                <a:t>Dealing with missing values</a:t>
              </a:r>
              <a:endParaRPr b="1" sz="2700">
                <a:solidFill>
                  <a:schemeClr val="lt1"/>
                </a:solidFill>
                <a:latin typeface="Arial"/>
                <a:ea typeface="Arial"/>
                <a:cs typeface="Arial"/>
                <a:sym typeface="Arial"/>
              </a:endParaRPr>
            </a:p>
          </p:txBody>
        </p:sp>
        <p:sp>
          <p:nvSpPr>
            <p:cNvPr id="259" name="Google Shape;259;p2"/>
            <p:cNvSpPr txBox="1"/>
            <p:nvPr/>
          </p:nvSpPr>
          <p:spPr>
            <a:xfrm>
              <a:off x="5885014" y="1344959"/>
              <a:ext cx="958096" cy="830997"/>
            </a:xfrm>
            <a:prstGeom prst="rect">
              <a:avLst/>
            </a:prstGeom>
            <a:noFill/>
            <a:ln>
              <a:noFill/>
            </a:ln>
          </p:spPr>
          <p:txBody>
            <a:bodyPr anchorCtr="0" anchor="t" bIns="45700" lIns="108000" spcFirstLastPara="1" rIns="108000" wrap="square" tIns="45700">
              <a:spAutoFit/>
            </a:bodyPr>
            <a:lstStyle/>
            <a:p>
              <a:pPr indent="0" lvl="0" marL="0" marR="0" rtl="0" algn="ctr">
                <a:spcBef>
                  <a:spcPts val="0"/>
                </a:spcBef>
                <a:spcAft>
                  <a:spcPts val="0"/>
                </a:spcAft>
                <a:buNone/>
              </a:pPr>
              <a:r>
                <a:rPr b="1" lang="en-US" sz="4800">
                  <a:solidFill>
                    <a:schemeClr val="lt1"/>
                  </a:solidFill>
                  <a:latin typeface="Arial"/>
                  <a:ea typeface="Arial"/>
                  <a:cs typeface="Arial"/>
                  <a:sym typeface="Arial"/>
                </a:rPr>
                <a:t>02</a:t>
              </a:r>
              <a:endParaRPr b="1" sz="4800">
                <a:solidFill>
                  <a:schemeClr val="lt1"/>
                </a:solidFill>
                <a:latin typeface="Arial"/>
                <a:ea typeface="Arial"/>
                <a:cs typeface="Arial"/>
                <a:sym typeface="Arial"/>
              </a:endParaRPr>
            </a:p>
          </p:txBody>
        </p:sp>
        <p:sp>
          <p:nvSpPr>
            <p:cNvPr id="260" name="Google Shape;260;p2"/>
            <p:cNvSpPr txBox="1"/>
            <p:nvPr/>
          </p:nvSpPr>
          <p:spPr>
            <a:xfrm>
              <a:off x="6843108" y="2324406"/>
              <a:ext cx="4706821" cy="469266"/>
            </a:xfrm>
            <a:prstGeom prst="rect">
              <a:avLst/>
            </a:prstGeom>
            <a:noFill/>
            <a:ln>
              <a:noFill/>
            </a:ln>
          </p:spPr>
          <p:txBody>
            <a:bodyPr anchorCtr="0" anchor="t" bIns="45700" lIns="108000" spcFirstLastPara="1" rIns="108000" wrap="square" tIns="45700">
              <a:spAutoFit/>
            </a:bodyPr>
            <a:lstStyle/>
            <a:p>
              <a:pPr indent="0" lvl="0" marL="0" marR="0" rtl="0" algn="l">
                <a:spcBef>
                  <a:spcPts val="0"/>
                </a:spcBef>
                <a:spcAft>
                  <a:spcPts val="0"/>
                </a:spcAft>
                <a:buNone/>
              </a:pPr>
              <a:r>
                <a:rPr b="1" lang="en-US" sz="2700">
                  <a:solidFill>
                    <a:schemeClr val="lt1"/>
                  </a:solidFill>
                  <a:latin typeface="Arial"/>
                  <a:ea typeface="Arial"/>
                  <a:cs typeface="Arial"/>
                  <a:sym typeface="Arial"/>
                </a:rPr>
                <a:t>Encoding categorical features</a:t>
              </a:r>
              <a:endParaRPr b="1" sz="2700">
                <a:solidFill>
                  <a:schemeClr val="lt1"/>
                </a:solidFill>
                <a:latin typeface="Arial"/>
                <a:ea typeface="Arial"/>
                <a:cs typeface="Arial"/>
                <a:sym typeface="Arial"/>
              </a:endParaRPr>
            </a:p>
          </p:txBody>
        </p:sp>
        <p:sp>
          <p:nvSpPr>
            <p:cNvPr id="261" name="Google Shape;261;p2"/>
            <p:cNvSpPr txBox="1"/>
            <p:nvPr/>
          </p:nvSpPr>
          <p:spPr>
            <a:xfrm>
              <a:off x="5885014" y="2143540"/>
              <a:ext cx="958096" cy="830997"/>
            </a:xfrm>
            <a:prstGeom prst="rect">
              <a:avLst/>
            </a:prstGeom>
            <a:noFill/>
            <a:ln>
              <a:noFill/>
            </a:ln>
          </p:spPr>
          <p:txBody>
            <a:bodyPr anchorCtr="0" anchor="t" bIns="45700" lIns="108000" spcFirstLastPara="1" rIns="108000" wrap="square" tIns="45700">
              <a:spAutoFit/>
            </a:bodyPr>
            <a:lstStyle/>
            <a:p>
              <a:pPr indent="0" lvl="0" marL="0" marR="0" rtl="0" algn="ctr">
                <a:spcBef>
                  <a:spcPts val="0"/>
                </a:spcBef>
                <a:spcAft>
                  <a:spcPts val="0"/>
                </a:spcAft>
                <a:buNone/>
              </a:pPr>
              <a:r>
                <a:rPr b="1" lang="en-US" sz="4800">
                  <a:solidFill>
                    <a:schemeClr val="lt1"/>
                  </a:solidFill>
                  <a:latin typeface="Arial"/>
                  <a:ea typeface="Arial"/>
                  <a:cs typeface="Arial"/>
                  <a:sym typeface="Arial"/>
                </a:rPr>
                <a:t>03</a:t>
              </a:r>
              <a:endParaRPr b="1" sz="4800">
                <a:solidFill>
                  <a:schemeClr val="lt1"/>
                </a:solidFill>
                <a:latin typeface="Arial"/>
                <a:ea typeface="Arial"/>
                <a:cs typeface="Arial"/>
                <a:sym typeface="Arial"/>
              </a:endParaRPr>
            </a:p>
          </p:txBody>
        </p:sp>
        <p:sp>
          <p:nvSpPr>
            <p:cNvPr id="262" name="Google Shape;262;p2"/>
            <p:cNvSpPr txBox="1"/>
            <p:nvPr/>
          </p:nvSpPr>
          <p:spPr>
            <a:xfrm>
              <a:off x="6840088" y="3012755"/>
              <a:ext cx="4706821" cy="853211"/>
            </a:xfrm>
            <a:prstGeom prst="rect">
              <a:avLst/>
            </a:prstGeom>
            <a:noFill/>
            <a:ln>
              <a:noFill/>
            </a:ln>
          </p:spPr>
          <p:txBody>
            <a:bodyPr anchorCtr="0" anchor="t" bIns="45700" lIns="108000" spcFirstLastPara="1" rIns="108000" wrap="square" tIns="45700">
              <a:spAutoFit/>
            </a:bodyPr>
            <a:lstStyle/>
            <a:p>
              <a:pPr indent="0" lvl="0" marL="0" marR="0" rtl="0" algn="l">
                <a:spcBef>
                  <a:spcPts val="0"/>
                </a:spcBef>
                <a:spcAft>
                  <a:spcPts val="0"/>
                </a:spcAft>
                <a:buNone/>
              </a:pPr>
              <a:r>
                <a:rPr b="1" lang="en-US" sz="2700">
                  <a:solidFill>
                    <a:schemeClr val="lt1"/>
                  </a:solidFill>
                  <a:latin typeface="Arial"/>
                  <a:ea typeface="Arial"/>
                  <a:cs typeface="Arial"/>
                  <a:sym typeface="Arial"/>
                </a:rPr>
                <a:t>Scaling numerical features</a:t>
              </a:r>
              <a:endParaRPr b="1" sz="2700">
                <a:solidFill>
                  <a:schemeClr val="lt1"/>
                </a:solidFill>
                <a:latin typeface="Arial"/>
                <a:ea typeface="Arial"/>
                <a:cs typeface="Arial"/>
                <a:sym typeface="Arial"/>
              </a:endParaRPr>
            </a:p>
            <a:p>
              <a:pPr indent="0" lvl="0" marL="0" marR="0" rtl="0" algn="l">
                <a:spcBef>
                  <a:spcPts val="0"/>
                </a:spcBef>
                <a:spcAft>
                  <a:spcPts val="0"/>
                </a:spcAft>
                <a:buNone/>
              </a:pPr>
              <a:r>
                <a:t/>
              </a:r>
              <a:endParaRPr b="1" sz="2700">
                <a:solidFill>
                  <a:schemeClr val="lt1"/>
                </a:solidFill>
                <a:latin typeface="Arial"/>
                <a:ea typeface="Arial"/>
                <a:cs typeface="Arial"/>
                <a:sym typeface="Arial"/>
              </a:endParaRPr>
            </a:p>
          </p:txBody>
        </p:sp>
        <p:sp>
          <p:nvSpPr>
            <p:cNvPr id="263" name="Google Shape;263;p2"/>
            <p:cNvSpPr txBox="1"/>
            <p:nvPr/>
          </p:nvSpPr>
          <p:spPr>
            <a:xfrm>
              <a:off x="5885014" y="2902154"/>
              <a:ext cx="958096" cy="830997"/>
            </a:xfrm>
            <a:prstGeom prst="rect">
              <a:avLst/>
            </a:prstGeom>
            <a:noFill/>
            <a:ln>
              <a:noFill/>
            </a:ln>
          </p:spPr>
          <p:txBody>
            <a:bodyPr anchorCtr="0" anchor="t" bIns="45700" lIns="108000" spcFirstLastPara="1" rIns="108000" wrap="square" tIns="45700">
              <a:spAutoFit/>
            </a:bodyPr>
            <a:lstStyle/>
            <a:p>
              <a:pPr indent="0" lvl="0" marL="0" marR="0" rtl="0" algn="ctr">
                <a:spcBef>
                  <a:spcPts val="0"/>
                </a:spcBef>
                <a:spcAft>
                  <a:spcPts val="0"/>
                </a:spcAft>
                <a:buNone/>
              </a:pPr>
              <a:r>
                <a:rPr b="1" lang="en-US" sz="4800">
                  <a:solidFill>
                    <a:schemeClr val="lt1"/>
                  </a:solidFill>
                  <a:latin typeface="Arial"/>
                  <a:ea typeface="Arial"/>
                  <a:cs typeface="Arial"/>
                  <a:sym typeface="Arial"/>
                </a:rPr>
                <a:t>04</a:t>
              </a:r>
              <a:endParaRPr b="1" sz="4800">
                <a:solidFill>
                  <a:schemeClr val="lt1"/>
                </a:solidFill>
                <a:latin typeface="Arial"/>
                <a:ea typeface="Arial"/>
                <a:cs typeface="Arial"/>
                <a:sym typeface="Arial"/>
              </a:endParaRPr>
            </a:p>
          </p:txBody>
        </p:sp>
        <p:sp>
          <p:nvSpPr>
            <p:cNvPr id="264" name="Google Shape;264;p2"/>
            <p:cNvSpPr txBox="1"/>
            <p:nvPr/>
          </p:nvSpPr>
          <p:spPr>
            <a:xfrm>
              <a:off x="5885013" y="3636025"/>
              <a:ext cx="958096" cy="767890"/>
            </a:xfrm>
            <a:prstGeom prst="rect">
              <a:avLst/>
            </a:prstGeom>
            <a:noFill/>
            <a:ln>
              <a:noFill/>
            </a:ln>
          </p:spPr>
          <p:txBody>
            <a:bodyPr anchorCtr="0" anchor="t" bIns="45700" lIns="108000" spcFirstLastPara="1" rIns="108000" wrap="square" tIns="45700">
              <a:spAutoFit/>
            </a:bodyPr>
            <a:lstStyle/>
            <a:p>
              <a:pPr indent="0" lvl="0" marL="0" marR="0" rtl="0" algn="ctr">
                <a:spcBef>
                  <a:spcPts val="0"/>
                </a:spcBef>
                <a:spcAft>
                  <a:spcPts val="0"/>
                </a:spcAft>
                <a:buNone/>
              </a:pPr>
              <a:r>
                <a:rPr b="1" lang="en-US" sz="4800">
                  <a:solidFill>
                    <a:schemeClr val="lt1"/>
                  </a:solidFill>
                  <a:latin typeface="Arial"/>
                  <a:ea typeface="Arial"/>
                  <a:cs typeface="Arial"/>
                  <a:sym typeface="Arial"/>
                </a:rPr>
                <a:t>05</a:t>
              </a:r>
              <a:endParaRPr b="1" sz="4800">
                <a:solidFill>
                  <a:schemeClr val="lt1"/>
                </a:solidFill>
                <a:latin typeface="Arial"/>
                <a:ea typeface="Arial"/>
                <a:cs typeface="Arial"/>
                <a:sym typeface="Arial"/>
              </a:endParaRPr>
            </a:p>
          </p:txBody>
        </p:sp>
        <p:sp>
          <p:nvSpPr>
            <p:cNvPr id="265" name="Google Shape;265;p2"/>
            <p:cNvSpPr txBox="1"/>
            <p:nvPr/>
          </p:nvSpPr>
          <p:spPr>
            <a:xfrm>
              <a:off x="6840086" y="3794171"/>
              <a:ext cx="4706700" cy="469200"/>
            </a:xfrm>
            <a:prstGeom prst="rect">
              <a:avLst/>
            </a:prstGeom>
            <a:noFill/>
            <a:ln>
              <a:noFill/>
            </a:ln>
          </p:spPr>
          <p:txBody>
            <a:bodyPr anchorCtr="0" anchor="t" bIns="45700" lIns="108000" spcFirstLastPara="1" rIns="108000" wrap="square" tIns="45700">
              <a:spAutoFit/>
            </a:bodyPr>
            <a:lstStyle/>
            <a:p>
              <a:pPr indent="0" lvl="0" marL="0" marR="0" rtl="0" algn="l">
                <a:spcBef>
                  <a:spcPts val="0"/>
                </a:spcBef>
                <a:spcAft>
                  <a:spcPts val="0"/>
                </a:spcAft>
                <a:buNone/>
              </a:pPr>
              <a:r>
                <a:rPr b="1" lang="en-US" sz="2700">
                  <a:solidFill>
                    <a:schemeClr val="lt1"/>
                  </a:solidFill>
                  <a:latin typeface="Arial"/>
                  <a:ea typeface="Arial"/>
                  <a:cs typeface="Arial"/>
                  <a:sym typeface="Arial"/>
                </a:rPr>
                <a:t>Train test split</a:t>
              </a:r>
              <a:endParaRPr b="1" sz="2700">
                <a:solidFill>
                  <a:schemeClr val="lt1"/>
                </a:solidFill>
                <a:latin typeface="Arial"/>
                <a:ea typeface="Arial"/>
                <a:cs typeface="Arial"/>
                <a:sym typeface="Arial"/>
              </a:endParaRPr>
            </a:p>
          </p:txBody>
        </p:sp>
      </p:grpSp>
      <p:sp>
        <p:nvSpPr>
          <p:cNvPr id="266" name="Google Shape;266;p2"/>
          <p:cNvSpPr txBox="1"/>
          <p:nvPr/>
        </p:nvSpPr>
        <p:spPr>
          <a:xfrm>
            <a:off x="4637838" y="413748"/>
            <a:ext cx="6191673" cy="92333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5400">
                <a:solidFill>
                  <a:schemeClr val="lt1"/>
                </a:solidFill>
                <a:latin typeface="Arial"/>
                <a:ea typeface="Arial"/>
                <a:cs typeface="Arial"/>
                <a:sym typeface="Arial"/>
              </a:rPr>
              <a:t>Plan</a:t>
            </a:r>
            <a:endParaRPr sz="5400">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20"/>
          <p:cNvSpPr/>
          <p:nvPr/>
        </p:nvSpPr>
        <p:spPr>
          <a:xfrm rot="5400000">
            <a:off x="3804828" y="1990064"/>
            <a:ext cx="3892275" cy="3892275"/>
          </a:xfrm>
          <a:prstGeom prst="blockArc">
            <a:avLst>
              <a:gd fmla="val 11864761" name="adj1"/>
              <a:gd fmla="val 20597355" name="adj2"/>
              <a:gd fmla="val 1016" name="adj3"/>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464" name="Google Shape;464;p20"/>
          <p:cNvSpPr/>
          <p:nvPr/>
        </p:nvSpPr>
        <p:spPr>
          <a:xfrm rot="-5400000">
            <a:off x="4322767" y="1990064"/>
            <a:ext cx="3892275" cy="3892275"/>
          </a:xfrm>
          <a:prstGeom prst="blockArc">
            <a:avLst>
              <a:gd fmla="val 11864761" name="adj1"/>
              <a:gd fmla="val 20578708" name="adj2"/>
              <a:gd fmla="val 1002" name="adj3"/>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465" name="Google Shape;465;p20"/>
          <p:cNvSpPr txBox="1"/>
          <p:nvPr/>
        </p:nvSpPr>
        <p:spPr>
          <a:xfrm>
            <a:off x="1367747" y="3841573"/>
            <a:ext cx="2473990" cy="27699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200">
                <a:solidFill>
                  <a:srgbClr val="3F3F3F"/>
                </a:solidFill>
                <a:latin typeface="Arial"/>
                <a:ea typeface="Arial"/>
                <a:cs typeface="Arial"/>
                <a:sym typeface="Arial"/>
              </a:rPr>
              <a:t>Fill with  0 , -9999 (numerical)</a:t>
            </a:r>
            <a:endParaRPr b="1" sz="1200">
              <a:solidFill>
                <a:srgbClr val="3F3F3F"/>
              </a:solidFill>
              <a:latin typeface="Arial"/>
              <a:ea typeface="Arial"/>
              <a:cs typeface="Arial"/>
              <a:sym typeface="Arial"/>
            </a:endParaRPr>
          </a:p>
        </p:txBody>
      </p:sp>
      <p:sp>
        <p:nvSpPr>
          <p:cNvPr id="466" name="Google Shape;466;p20"/>
          <p:cNvSpPr txBox="1"/>
          <p:nvPr/>
        </p:nvSpPr>
        <p:spPr>
          <a:xfrm>
            <a:off x="603558" y="2874175"/>
            <a:ext cx="2600888"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200">
                <a:solidFill>
                  <a:srgbClr val="3F3F3F"/>
                </a:solidFill>
                <a:latin typeface="Arial"/>
                <a:ea typeface="Arial"/>
                <a:cs typeface="Arial"/>
                <a:sym typeface="Arial"/>
              </a:rPr>
              <a:t>Fill with mean , median (numerical) </a:t>
            </a:r>
            <a:endParaRPr b="1" sz="1200">
              <a:solidFill>
                <a:srgbClr val="3F3F3F"/>
              </a:solidFill>
              <a:latin typeface="Arial"/>
              <a:ea typeface="Arial"/>
              <a:cs typeface="Arial"/>
              <a:sym typeface="Arial"/>
            </a:endParaRPr>
          </a:p>
        </p:txBody>
      </p:sp>
      <p:cxnSp>
        <p:nvCxnSpPr>
          <p:cNvPr id="467" name="Google Shape;467;p20"/>
          <p:cNvCxnSpPr/>
          <p:nvPr/>
        </p:nvCxnSpPr>
        <p:spPr>
          <a:xfrm rot="10800000">
            <a:off x="3129217" y="4200128"/>
            <a:ext cx="1351200" cy="372900"/>
          </a:xfrm>
          <a:prstGeom prst="bentConnector2">
            <a:avLst/>
          </a:prstGeom>
          <a:noFill/>
          <a:ln cap="flat" cmpd="sng" w="38100">
            <a:solidFill>
              <a:schemeClr val="accent4"/>
            </a:solidFill>
            <a:prstDash val="dot"/>
            <a:miter lim="800000"/>
            <a:headEnd len="sm" w="sm" type="none"/>
            <a:tailEnd len="med" w="med" type="triangle"/>
          </a:ln>
        </p:spPr>
      </p:cxnSp>
      <p:sp>
        <p:nvSpPr>
          <p:cNvPr id="468" name="Google Shape;468;p20"/>
          <p:cNvSpPr/>
          <p:nvPr/>
        </p:nvSpPr>
        <p:spPr>
          <a:xfrm>
            <a:off x="7143881" y="4940514"/>
            <a:ext cx="360040" cy="36004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69" name="Google Shape;469;p20"/>
          <p:cNvSpPr/>
          <p:nvPr/>
        </p:nvSpPr>
        <p:spPr>
          <a:xfrm>
            <a:off x="7517084" y="3687685"/>
            <a:ext cx="360040" cy="36004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70" name="Google Shape;470;p20"/>
          <p:cNvSpPr/>
          <p:nvPr/>
        </p:nvSpPr>
        <p:spPr>
          <a:xfrm>
            <a:off x="4276638" y="4382031"/>
            <a:ext cx="360040" cy="36004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cxnSp>
        <p:nvCxnSpPr>
          <p:cNvPr id="471" name="Google Shape;471;p20"/>
          <p:cNvCxnSpPr/>
          <p:nvPr/>
        </p:nvCxnSpPr>
        <p:spPr>
          <a:xfrm flipH="1" rot="10800000">
            <a:off x="7740133" y="3458215"/>
            <a:ext cx="1293300" cy="378600"/>
          </a:xfrm>
          <a:prstGeom prst="bentConnector3">
            <a:avLst>
              <a:gd fmla="val 50000" name="adj1"/>
            </a:avLst>
          </a:prstGeom>
          <a:noFill/>
          <a:ln cap="flat" cmpd="sng" w="38100">
            <a:solidFill>
              <a:schemeClr val="accent4"/>
            </a:solidFill>
            <a:prstDash val="dot"/>
            <a:miter lim="800000"/>
            <a:headEnd len="sm" w="sm" type="none"/>
            <a:tailEnd len="med" w="med" type="triangle"/>
          </a:ln>
        </p:spPr>
      </p:cxnSp>
      <p:cxnSp>
        <p:nvCxnSpPr>
          <p:cNvPr id="472" name="Google Shape;472;p20"/>
          <p:cNvCxnSpPr/>
          <p:nvPr/>
        </p:nvCxnSpPr>
        <p:spPr>
          <a:xfrm flipH="1" rot="10800000">
            <a:off x="7450454" y="4854734"/>
            <a:ext cx="777600" cy="265800"/>
          </a:xfrm>
          <a:prstGeom prst="bentConnector3">
            <a:avLst>
              <a:gd fmla="val 50000" name="adj1"/>
            </a:avLst>
          </a:prstGeom>
          <a:noFill/>
          <a:ln cap="flat" cmpd="sng" w="38100">
            <a:solidFill>
              <a:schemeClr val="accent3"/>
            </a:solidFill>
            <a:prstDash val="dot"/>
            <a:miter lim="800000"/>
            <a:headEnd len="sm" w="sm" type="none"/>
            <a:tailEnd len="med" w="med" type="triangle"/>
          </a:ln>
        </p:spPr>
      </p:cxnSp>
      <p:sp>
        <p:nvSpPr>
          <p:cNvPr id="473" name="Google Shape;473;p20"/>
          <p:cNvSpPr txBox="1"/>
          <p:nvPr/>
        </p:nvSpPr>
        <p:spPr>
          <a:xfrm>
            <a:off x="4724596" y="3395298"/>
            <a:ext cx="1222303"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BUY</a:t>
            </a:r>
            <a:endParaRPr b="1" sz="3200">
              <a:solidFill>
                <a:schemeClr val="lt1"/>
              </a:solidFill>
              <a:latin typeface="Arial"/>
              <a:ea typeface="Arial"/>
              <a:cs typeface="Arial"/>
              <a:sym typeface="Arial"/>
            </a:endParaRPr>
          </a:p>
        </p:txBody>
      </p:sp>
      <p:sp>
        <p:nvSpPr>
          <p:cNvPr id="474" name="Google Shape;474;p20"/>
          <p:cNvSpPr txBox="1"/>
          <p:nvPr/>
        </p:nvSpPr>
        <p:spPr>
          <a:xfrm>
            <a:off x="6223961" y="3395298"/>
            <a:ext cx="1222303"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SLL</a:t>
            </a:r>
            <a:endParaRPr b="1" sz="3200">
              <a:solidFill>
                <a:schemeClr val="lt1"/>
              </a:solidFill>
              <a:latin typeface="Arial"/>
              <a:ea typeface="Arial"/>
              <a:cs typeface="Arial"/>
              <a:sym typeface="Arial"/>
            </a:endParaRPr>
          </a:p>
        </p:txBody>
      </p:sp>
      <p:sp>
        <p:nvSpPr>
          <p:cNvPr id="475" name="Google Shape;475;p20"/>
          <p:cNvSpPr txBox="1"/>
          <p:nvPr/>
        </p:nvSpPr>
        <p:spPr>
          <a:xfrm>
            <a:off x="2689474" y="346082"/>
            <a:ext cx="7128768" cy="101566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3000">
                <a:solidFill>
                  <a:schemeClr val="accent1"/>
                </a:solidFill>
                <a:latin typeface="Arial"/>
                <a:ea typeface="Arial"/>
                <a:cs typeface="Arial"/>
                <a:sym typeface="Arial"/>
              </a:rPr>
              <a:t>Methods to impute the missing values</a:t>
            </a:r>
            <a:endParaRPr/>
          </a:p>
          <a:p>
            <a:pPr indent="0" lvl="0" marL="0" marR="0" rtl="0" algn="l">
              <a:spcBef>
                <a:spcPts val="0"/>
              </a:spcBef>
              <a:spcAft>
                <a:spcPts val="0"/>
              </a:spcAft>
              <a:buNone/>
            </a:pPr>
            <a:r>
              <a:rPr b="1" lang="en-US" sz="3000">
                <a:solidFill>
                  <a:schemeClr val="lt1"/>
                </a:solidFill>
                <a:latin typeface="Arial"/>
                <a:ea typeface="Arial"/>
                <a:cs typeface="Arial"/>
                <a:sym typeface="Arial"/>
              </a:rPr>
              <a:t>SLIDE</a:t>
            </a:r>
            <a:endParaRPr b="1" sz="3000">
              <a:solidFill>
                <a:schemeClr val="lt1"/>
              </a:solidFill>
              <a:latin typeface="Arial"/>
              <a:ea typeface="Arial"/>
              <a:cs typeface="Arial"/>
              <a:sym typeface="Arial"/>
            </a:endParaRPr>
          </a:p>
        </p:txBody>
      </p:sp>
      <p:sp>
        <p:nvSpPr>
          <p:cNvPr id="476" name="Google Shape;476;p20"/>
          <p:cNvSpPr txBox="1"/>
          <p:nvPr/>
        </p:nvSpPr>
        <p:spPr>
          <a:xfrm>
            <a:off x="8595368" y="4474204"/>
            <a:ext cx="260088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Fill with mode (numerical and categorical)</a:t>
            </a:r>
            <a:endParaRPr b="1" sz="1200">
              <a:solidFill>
                <a:srgbClr val="3F3F3F"/>
              </a:solidFill>
              <a:latin typeface="Arial"/>
              <a:ea typeface="Arial"/>
              <a:cs typeface="Arial"/>
              <a:sym typeface="Arial"/>
            </a:endParaRPr>
          </a:p>
          <a:p>
            <a:pPr indent="0" lvl="0" marL="0" marR="0" rtl="0" algn="l">
              <a:spcBef>
                <a:spcPts val="0"/>
              </a:spcBef>
              <a:spcAft>
                <a:spcPts val="0"/>
              </a:spcAft>
              <a:buNone/>
            </a:pPr>
            <a:r>
              <a:t/>
            </a:r>
            <a:endParaRPr b="1" sz="1200">
              <a:solidFill>
                <a:srgbClr val="3F3F3F"/>
              </a:solidFill>
              <a:latin typeface="Arial"/>
              <a:ea typeface="Arial"/>
              <a:cs typeface="Arial"/>
              <a:sym typeface="Arial"/>
            </a:endParaRPr>
          </a:p>
        </p:txBody>
      </p:sp>
      <p:cxnSp>
        <p:nvCxnSpPr>
          <p:cNvPr id="477" name="Google Shape;477;p20"/>
          <p:cNvCxnSpPr>
            <a:stCxn id="478" idx="2"/>
          </p:cNvCxnSpPr>
          <p:nvPr/>
        </p:nvCxnSpPr>
        <p:spPr>
          <a:xfrm rot="10800000">
            <a:off x="3204507" y="3058924"/>
            <a:ext cx="1032900" cy="289500"/>
          </a:xfrm>
          <a:prstGeom prst="bentConnector3">
            <a:avLst>
              <a:gd fmla="val 50003" name="adj1"/>
            </a:avLst>
          </a:prstGeom>
          <a:noFill/>
          <a:ln cap="flat" cmpd="sng" w="38100">
            <a:solidFill>
              <a:schemeClr val="accent3"/>
            </a:solidFill>
            <a:prstDash val="dot"/>
            <a:miter lim="800000"/>
            <a:headEnd len="sm" w="sm" type="none"/>
            <a:tailEnd len="med" w="med" type="triangle"/>
          </a:ln>
        </p:spPr>
      </p:cxnSp>
      <p:sp>
        <p:nvSpPr>
          <p:cNvPr id="478" name="Google Shape;478;p20"/>
          <p:cNvSpPr/>
          <p:nvPr/>
        </p:nvSpPr>
        <p:spPr>
          <a:xfrm>
            <a:off x="4237407" y="3168404"/>
            <a:ext cx="360040" cy="36004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79" name="Google Shape;479;p20"/>
          <p:cNvSpPr txBox="1"/>
          <p:nvPr/>
        </p:nvSpPr>
        <p:spPr>
          <a:xfrm>
            <a:off x="9197004" y="3275661"/>
            <a:ext cx="251283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Fill with Mice (numerical)</a:t>
            </a:r>
            <a:endParaRPr b="1" sz="1200">
              <a:solidFill>
                <a:srgbClr val="3F3F3F"/>
              </a:solidFill>
              <a:latin typeface="Arial"/>
              <a:ea typeface="Arial"/>
              <a:cs typeface="Arial"/>
              <a:sym typeface="Arial"/>
            </a:endParaRPr>
          </a:p>
          <a:p>
            <a:pPr indent="0" lvl="0" marL="0" marR="0" rtl="0" algn="l">
              <a:spcBef>
                <a:spcPts val="0"/>
              </a:spcBef>
              <a:spcAft>
                <a:spcPts val="0"/>
              </a:spcAft>
              <a:buNone/>
            </a:pPr>
            <a:r>
              <a:t/>
            </a:r>
            <a:endParaRPr b="1" sz="1200">
              <a:solidFill>
                <a:srgbClr val="3F3F3F"/>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Google Shape;484;p21"/>
          <p:cNvSpPr txBox="1"/>
          <p:nvPr/>
        </p:nvSpPr>
        <p:spPr>
          <a:xfrm>
            <a:off x="5970008" y="2115019"/>
            <a:ext cx="5227092" cy="2308324"/>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4800">
                <a:solidFill>
                  <a:schemeClr val="dk1"/>
                </a:solidFill>
                <a:latin typeface="Arial"/>
                <a:ea typeface="Arial"/>
                <a:cs typeface="Arial"/>
                <a:sym typeface="Arial"/>
              </a:rPr>
              <a:t>Dealing with missing numerical values</a:t>
            </a:r>
            <a:endParaRPr b="1" sz="4800">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Google Shape;489;p22"/>
          <p:cNvSpPr txBox="1"/>
          <p:nvPr/>
        </p:nvSpPr>
        <p:spPr>
          <a:xfrm>
            <a:off x="3681799" y="5308225"/>
            <a:ext cx="116633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accent5"/>
                </a:solidFill>
                <a:latin typeface="Arial"/>
                <a:ea typeface="Arial"/>
                <a:cs typeface="Arial"/>
                <a:sym typeface="Arial"/>
              </a:rPr>
              <a:t>Pros</a:t>
            </a:r>
            <a:endParaRPr b="1" sz="2800">
              <a:solidFill>
                <a:schemeClr val="accent5"/>
              </a:solidFill>
              <a:latin typeface="Arial"/>
              <a:ea typeface="Arial"/>
              <a:cs typeface="Arial"/>
              <a:sym typeface="Arial"/>
            </a:endParaRPr>
          </a:p>
        </p:txBody>
      </p:sp>
      <p:sp>
        <p:nvSpPr>
          <p:cNvPr id="490" name="Google Shape;490;p22"/>
          <p:cNvSpPr txBox="1"/>
          <p:nvPr/>
        </p:nvSpPr>
        <p:spPr>
          <a:xfrm>
            <a:off x="7343869" y="5308225"/>
            <a:ext cx="116633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accent6"/>
                </a:solidFill>
                <a:latin typeface="Arial"/>
                <a:ea typeface="Arial"/>
                <a:cs typeface="Arial"/>
                <a:sym typeface="Arial"/>
              </a:rPr>
              <a:t>Cons</a:t>
            </a:r>
            <a:endParaRPr b="1" sz="2800">
              <a:solidFill>
                <a:schemeClr val="accent6"/>
              </a:solidFill>
              <a:latin typeface="Arial"/>
              <a:ea typeface="Arial"/>
              <a:cs typeface="Arial"/>
              <a:sym typeface="Arial"/>
            </a:endParaRPr>
          </a:p>
        </p:txBody>
      </p:sp>
      <p:sp>
        <p:nvSpPr>
          <p:cNvPr id="491" name="Google Shape;491;p22"/>
          <p:cNvSpPr/>
          <p:nvPr/>
        </p:nvSpPr>
        <p:spPr>
          <a:xfrm flipH="1">
            <a:off x="1230726" y="3378862"/>
            <a:ext cx="1510669" cy="2130536"/>
          </a:xfrm>
          <a:prstGeom prst="upArrow">
            <a:avLst>
              <a:gd fmla="val 50000" name="adj1"/>
              <a:gd fmla="val 61937" name="adj2"/>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92" name="Google Shape;492;p22"/>
          <p:cNvSpPr/>
          <p:nvPr/>
        </p:nvSpPr>
        <p:spPr>
          <a:xfrm flipH="1" rot="10800000">
            <a:off x="9450606" y="4242957"/>
            <a:ext cx="1510669" cy="2130536"/>
          </a:xfrm>
          <a:prstGeom prst="upArrow">
            <a:avLst>
              <a:gd fmla="val 50000" name="adj1"/>
              <a:gd fmla="val 61937" name="adj2"/>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93" name="Google Shape;493;p22"/>
          <p:cNvSpPr/>
          <p:nvPr/>
        </p:nvSpPr>
        <p:spPr>
          <a:xfrm rot="2700000">
            <a:off x="4028901" y="1377535"/>
            <a:ext cx="200267" cy="595288"/>
          </a:xfrm>
          <a:custGeom>
            <a:rect b="b" l="l" r="r" t="t"/>
            <a:pathLst>
              <a:path extrusionOk="0" h="4153123" w="1035916">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94" name="Google Shape;494;p22"/>
          <p:cNvSpPr/>
          <p:nvPr/>
        </p:nvSpPr>
        <p:spPr>
          <a:xfrm rot="2700000">
            <a:off x="7969722" y="1544080"/>
            <a:ext cx="200267" cy="595288"/>
          </a:xfrm>
          <a:custGeom>
            <a:rect b="b" l="l" r="r" t="t"/>
            <a:pathLst>
              <a:path extrusionOk="0" h="4153123" w="1035916">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gradFill>
            <a:gsLst>
              <a:gs pos="0">
                <a:srgbClr val="F24747"/>
              </a:gs>
              <a:gs pos="50000">
                <a:srgbClr val="F50000"/>
              </a:gs>
              <a:gs pos="100000">
                <a:srgbClr val="E20000"/>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95" name="Google Shape;495;p22"/>
          <p:cNvSpPr/>
          <p:nvPr/>
        </p:nvSpPr>
        <p:spPr>
          <a:xfrm>
            <a:off x="3477260" y="3878651"/>
            <a:ext cx="5021855"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Arial"/>
                <a:ea typeface="Arial"/>
                <a:cs typeface="Arial"/>
                <a:sym typeface="Arial"/>
              </a:rPr>
              <a:t>Replace missing values with a constant</a:t>
            </a:r>
            <a:endParaRPr sz="2000">
              <a:solidFill>
                <a:schemeClr val="dk1"/>
              </a:solidFill>
              <a:latin typeface="Arial"/>
              <a:ea typeface="Arial"/>
              <a:cs typeface="Arial"/>
              <a:sym typeface="Arial"/>
            </a:endParaRPr>
          </a:p>
        </p:txBody>
      </p:sp>
      <p:sp>
        <p:nvSpPr>
          <p:cNvPr id="496" name="Google Shape;496;p22"/>
          <p:cNvSpPr txBox="1"/>
          <p:nvPr/>
        </p:nvSpPr>
        <p:spPr>
          <a:xfrm>
            <a:off x="2604742" y="469194"/>
            <a:ext cx="7128768" cy="769441"/>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4400">
                <a:solidFill>
                  <a:schemeClr val="accent1"/>
                </a:solidFill>
                <a:latin typeface="Arial"/>
                <a:ea typeface="Arial"/>
                <a:cs typeface="Arial"/>
                <a:sym typeface="Arial"/>
              </a:rPr>
              <a:t>Filling with -9999,0 </a:t>
            </a:r>
            <a:endParaRPr b="1" sz="4400">
              <a:solidFill>
                <a:schemeClr val="accent1"/>
              </a:solidFill>
              <a:latin typeface="Arial"/>
              <a:ea typeface="Arial"/>
              <a:cs typeface="Arial"/>
              <a:sym typeface="Arial"/>
            </a:endParaRPr>
          </a:p>
        </p:txBody>
      </p:sp>
      <p:grpSp>
        <p:nvGrpSpPr>
          <p:cNvPr id="497" name="Google Shape;497;p22"/>
          <p:cNvGrpSpPr/>
          <p:nvPr/>
        </p:nvGrpSpPr>
        <p:grpSpPr>
          <a:xfrm>
            <a:off x="753105" y="1415594"/>
            <a:ext cx="10685541" cy="990123"/>
            <a:chOff x="635515" y="1393908"/>
            <a:chExt cx="10685541" cy="870897"/>
          </a:xfrm>
        </p:grpSpPr>
        <p:sp>
          <p:nvSpPr>
            <p:cNvPr id="498" name="Google Shape;498;p22"/>
            <p:cNvSpPr txBox="1"/>
            <p:nvPr/>
          </p:nvSpPr>
          <p:spPr>
            <a:xfrm>
              <a:off x="635515" y="1393908"/>
              <a:ext cx="2952900" cy="243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a:solidFill>
                    <a:srgbClr val="3F3F3F"/>
                  </a:solidFill>
                  <a:latin typeface="Arial"/>
                  <a:ea typeface="Arial"/>
                  <a:cs typeface="Arial"/>
                  <a:sym typeface="Arial"/>
                </a:rPr>
                <a:t>Certain cases</a:t>
              </a:r>
              <a:endParaRPr b="1">
                <a:solidFill>
                  <a:srgbClr val="3F3F3F"/>
                </a:solidFill>
                <a:latin typeface="Arial"/>
                <a:ea typeface="Arial"/>
                <a:cs typeface="Arial"/>
                <a:sym typeface="Arial"/>
              </a:endParaRPr>
            </a:p>
          </p:txBody>
        </p:sp>
        <p:grpSp>
          <p:nvGrpSpPr>
            <p:cNvPr id="499" name="Google Shape;499;p22"/>
            <p:cNvGrpSpPr/>
            <p:nvPr/>
          </p:nvGrpSpPr>
          <p:grpSpPr>
            <a:xfrm>
              <a:off x="8361482" y="1393908"/>
              <a:ext cx="2959574" cy="645577"/>
              <a:chOff x="3233964" y="1954419"/>
              <a:chExt cx="1409925" cy="645577"/>
            </a:xfrm>
          </p:grpSpPr>
          <p:sp>
            <p:nvSpPr>
              <p:cNvPr id="500" name="Google Shape;500;p22"/>
              <p:cNvSpPr txBox="1"/>
              <p:nvPr/>
            </p:nvSpPr>
            <p:spPr>
              <a:xfrm>
                <a:off x="3233964" y="1954419"/>
                <a:ext cx="1400400" cy="243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Biased</a:t>
                </a:r>
                <a:endParaRPr b="1" sz="1200">
                  <a:solidFill>
                    <a:srgbClr val="3F3F3F"/>
                  </a:solidFill>
                  <a:latin typeface="Arial"/>
                  <a:ea typeface="Arial"/>
                  <a:cs typeface="Arial"/>
                  <a:sym typeface="Arial"/>
                </a:endParaRPr>
              </a:p>
            </p:txBody>
          </p:sp>
          <p:sp>
            <p:nvSpPr>
              <p:cNvPr id="501" name="Google Shape;501;p22"/>
              <p:cNvSpPr txBox="1"/>
              <p:nvPr/>
            </p:nvSpPr>
            <p:spPr>
              <a:xfrm>
                <a:off x="3243489" y="2193796"/>
                <a:ext cx="1400400" cy="40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Filling with such number is biased and can change results</a:t>
                </a:r>
                <a:endParaRPr sz="1200">
                  <a:solidFill>
                    <a:srgbClr val="3F3F3F"/>
                  </a:solidFill>
                  <a:latin typeface="Arial"/>
                  <a:ea typeface="Arial"/>
                  <a:cs typeface="Arial"/>
                  <a:sym typeface="Arial"/>
                </a:endParaRPr>
              </a:p>
            </p:txBody>
          </p:sp>
        </p:grpSp>
        <p:sp>
          <p:nvSpPr>
            <p:cNvPr id="502" name="Google Shape;502;p22"/>
            <p:cNvSpPr txBox="1"/>
            <p:nvPr/>
          </p:nvSpPr>
          <p:spPr>
            <a:xfrm>
              <a:off x="635515" y="1696305"/>
              <a:ext cx="2952900" cy="568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If the number of missing values in a feature is high (above </a:t>
              </a:r>
              <a:r>
                <a:rPr lang="en-US" sz="1200">
                  <a:solidFill>
                    <a:srgbClr val="3F3F3F"/>
                  </a:solidFill>
                </a:rPr>
                <a:t>60</a:t>
              </a:r>
              <a:r>
                <a:rPr lang="en-US" sz="1200">
                  <a:solidFill>
                    <a:srgbClr val="3F3F3F"/>
                  </a:solidFill>
                  <a:latin typeface="Arial"/>
                  <a:ea typeface="Arial"/>
                  <a:cs typeface="Arial"/>
                  <a:sym typeface="Arial"/>
                </a:rPr>
                <a:t>%) and feature seems irrelevant, it might be beneficial</a:t>
              </a:r>
              <a:endParaRPr sz="1200">
                <a:solidFill>
                  <a:srgbClr val="3F3F3F"/>
                </a:solidFill>
                <a:latin typeface="Arial"/>
                <a:ea typeface="Arial"/>
                <a:cs typeface="Arial"/>
                <a:sym typeface="Arial"/>
              </a:endParaRPr>
            </a:p>
            <a:p>
              <a:pPr indent="0" lvl="0" marL="0" marR="0" rtl="0" algn="l">
                <a:spcBef>
                  <a:spcPts val="0"/>
                </a:spcBef>
                <a:spcAft>
                  <a:spcPts val="0"/>
                </a:spcAft>
                <a:buNone/>
              </a:pPr>
              <a:r>
                <a:t/>
              </a:r>
              <a:endParaRPr sz="1200">
                <a:solidFill>
                  <a:srgbClr val="3F3F3F"/>
                </a:solidFill>
              </a:endParaRPr>
            </a:p>
            <a:p>
              <a:pPr indent="0" lvl="0" marL="0" marR="0" rtl="0" algn="l">
                <a:spcBef>
                  <a:spcPts val="0"/>
                </a:spcBef>
                <a:spcAft>
                  <a:spcPts val="0"/>
                </a:spcAft>
                <a:buNone/>
              </a:pPr>
              <a:r>
                <a:rPr lang="en-US" sz="1200">
                  <a:solidFill>
                    <a:srgbClr val="3F3F3F"/>
                  </a:solidFill>
                </a:rPr>
                <a:t>Sometimes missing values represent 0</a:t>
              </a:r>
              <a:endParaRPr sz="1200">
                <a:solidFill>
                  <a:srgbClr val="3F3F3F"/>
                </a:solidFill>
              </a:endParaRPr>
            </a:p>
            <a:p>
              <a:pPr indent="0" lvl="0" marL="0" marR="0" rtl="0" algn="l">
                <a:spcBef>
                  <a:spcPts val="0"/>
                </a:spcBef>
                <a:spcAft>
                  <a:spcPts val="0"/>
                </a:spcAft>
                <a:buNone/>
              </a:pPr>
              <a:r>
                <a:t/>
              </a:r>
              <a:endParaRPr sz="1200">
                <a:solidFill>
                  <a:srgbClr val="3F3F3F"/>
                </a:solidFil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23"/>
          <p:cNvSpPr txBox="1"/>
          <p:nvPr/>
        </p:nvSpPr>
        <p:spPr>
          <a:xfrm>
            <a:off x="3681799" y="5308225"/>
            <a:ext cx="116633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accent5"/>
                </a:solidFill>
                <a:latin typeface="Arial"/>
                <a:ea typeface="Arial"/>
                <a:cs typeface="Arial"/>
                <a:sym typeface="Arial"/>
              </a:rPr>
              <a:t>Pros</a:t>
            </a:r>
            <a:endParaRPr b="1" sz="2800">
              <a:solidFill>
                <a:schemeClr val="accent5"/>
              </a:solidFill>
              <a:latin typeface="Arial"/>
              <a:ea typeface="Arial"/>
              <a:cs typeface="Arial"/>
              <a:sym typeface="Arial"/>
            </a:endParaRPr>
          </a:p>
        </p:txBody>
      </p:sp>
      <p:sp>
        <p:nvSpPr>
          <p:cNvPr id="508" name="Google Shape;508;p23"/>
          <p:cNvSpPr txBox="1"/>
          <p:nvPr/>
        </p:nvSpPr>
        <p:spPr>
          <a:xfrm>
            <a:off x="7343869" y="5308225"/>
            <a:ext cx="116633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accent6"/>
                </a:solidFill>
                <a:latin typeface="Arial"/>
                <a:ea typeface="Arial"/>
                <a:cs typeface="Arial"/>
                <a:sym typeface="Arial"/>
              </a:rPr>
              <a:t>Cons</a:t>
            </a:r>
            <a:endParaRPr b="1" sz="2800">
              <a:solidFill>
                <a:schemeClr val="accent6"/>
              </a:solidFill>
              <a:latin typeface="Arial"/>
              <a:ea typeface="Arial"/>
              <a:cs typeface="Arial"/>
              <a:sym typeface="Arial"/>
            </a:endParaRPr>
          </a:p>
        </p:txBody>
      </p:sp>
      <p:grpSp>
        <p:nvGrpSpPr>
          <p:cNvPr id="509" name="Google Shape;509;p23"/>
          <p:cNvGrpSpPr/>
          <p:nvPr/>
        </p:nvGrpSpPr>
        <p:grpSpPr>
          <a:xfrm>
            <a:off x="773293" y="1393909"/>
            <a:ext cx="10665523" cy="910605"/>
            <a:chOff x="635515" y="1393908"/>
            <a:chExt cx="10665523" cy="800935"/>
          </a:xfrm>
        </p:grpSpPr>
        <p:sp>
          <p:nvSpPr>
            <p:cNvPr id="510" name="Google Shape;510;p23"/>
            <p:cNvSpPr txBox="1"/>
            <p:nvPr/>
          </p:nvSpPr>
          <p:spPr>
            <a:xfrm>
              <a:off x="635515" y="1393908"/>
              <a:ext cx="2952988" cy="243638"/>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200">
                  <a:solidFill>
                    <a:srgbClr val="3F3F3F"/>
                  </a:solidFill>
                  <a:latin typeface="Arial"/>
                  <a:ea typeface="Arial"/>
                  <a:cs typeface="Arial"/>
                  <a:sym typeface="Arial"/>
                </a:rPr>
                <a:t>Small datasets</a:t>
              </a:r>
              <a:endParaRPr b="1" sz="1200">
                <a:solidFill>
                  <a:srgbClr val="3F3F3F"/>
                </a:solidFill>
                <a:latin typeface="Arial"/>
                <a:ea typeface="Arial"/>
                <a:cs typeface="Arial"/>
                <a:sym typeface="Arial"/>
              </a:endParaRPr>
            </a:p>
          </p:txBody>
        </p:sp>
        <p:sp>
          <p:nvSpPr>
            <p:cNvPr id="511" name="Google Shape;511;p23"/>
            <p:cNvSpPr txBox="1"/>
            <p:nvPr/>
          </p:nvSpPr>
          <p:spPr>
            <a:xfrm>
              <a:off x="8361338" y="1393908"/>
              <a:ext cx="2939700" cy="24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rPr>
                <a:t>Distribution shape</a:t>
              </a:r>
              <a:endParaRPr b="1" sz="1200">
                <a:solidFill>
                  <a:srgbClr val="3F3F3F"/>
                </a:solidFill>
                <a:latin typeface="Arial"/>
                <a:ea typeface="Arial"/>
                <a:cs typeface="Arial"/>
                <a:sym typeface="Arial"/>
              </a:endParaRPr>
            </a:p>
          </p:txBody>
        </p:sp>
        <p:sp>
          <p:nvSpPr>
            <p:cNvPr id="512" name="Google Shape;512;p23"/>
            <p:cNvSpPr txBox="1"/>
            <p:nvPr/>
          </p:nvSpPr>
          <p:spPr>
            <a:xfrm>
              <a:off x="635515" y="1696305"/>
              <a:ext cx="2952988" cy="243638"/>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200">
                  <a:solidFill>
                    <a:srgbClr val="3F3F3F"/>
                  </a:solidFill>
                  <a:latin typeface="Arial"/>
                  <a:ea typeface="Arial"/>
                  <a:cs typeface="Arial"/>
                  <a:sym typeface="Arial"/>
                </a:rPr>
                <a:t>Works well with small numerical datasets</a:t>
              </a:r>
              <a:endParaRPr sz="1200">
                <a:solidFill>
                  <a:srgbClr val="3F3F3F"/>
                </a:solidFill>
                <a:latin typeface="Arial"/>
                <a:ea typeface="Arial"/>
                <a:cs typeface="Arial"/>
                <a:sym typeface="Arial"/>
              </a:endParaRPr>
            </a:p>
          </p:txBody>
        </p:sp>
        <p:sp>
          <p:nvSpPr>
            <p:cNvPr id="513" name="Google Shape;513;p23"/>
            <p:cNvSpPr txBox="1"/>
            <p:nvPr/>
          </p:nvSpPr>
          <p:spPr>
            <a:xfrm>
              <a:off x="8335853" y="1626343"/>
              <a:ext cx="2939700" cy="568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rPr>
                <a:t>it completely disregards how the data is distributed</a:t>
              </a:r>
              <a:endParaRPr sz="1200">
                <a:solidFill>
                  <a:srgbClr val="3F3F3F"/>
                </a:solidFill>
                <a:latin typeface="Arial"/>
                <a:ea typeface="Arial"/>
                <a:cs typeface="Arial"/>
                <a:sym typeface="Arial"/>
              </a:endParaRPr>
            </a:p>
          </p:txBody>
        </p:sp>
      </p:grpSp>
      <p:sp>
        <p:nvSpPr>
          <p:cNvPr id="514" name="Google Shape;514;p23"/>
          <p:cNvSpPr/>
          <p:nvPr/>
        </p:nvSpPr>
        <p:spPr>
          <a:xfrm flipH="1">
            <a:off x="1230726" y="3378862"/>
            <a:ext cx="1510669" cy="2130536"/>
          </a:xfrm>
          <a:prstGeom prst="upArrow">
            <a:avLst>
              <a:gd fmla="val 50000" name="adj1"/>
              <a:gd fmla="val 61937" name="adj2"/>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15" name="Google Shape;515;p23"/>
          <p:cNvSpPr/>
          <p:nvPr/>
        </p:nvSpPr>
        <p:spPr>
          <a:xfrm flipH="1" rot="10800000">
            <a:off x="9450606" y="4242957"/>
            <a:ext cx="1510669" cy="2130536"/>
          </a:xfrm>
          <a:prstGeom prst="upArrow">
            <a:avLst>
              <a:gd fmla="val 50000" name="adj1"/>
              <a:gd fmla="val 61937" name="adj2"/>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16" name="Google Shape;516;p23"/>
          <p:cNvSpPr/>
          <p:nvPr/>
        </p:nvSpPr>
        <p:spPr>
          <a:xfrm rot="2700000">
            <a:off x="4028901" y="1377535"/>
            <a:ext cx="200267" cy="595288"/>
          </a:xfrm>
          <a:custGeom>
            <a:rect b="b" l="l" r="r" t="t"/>
            <a:pathLst>
              <a:path extrusionOk="0" h="4153123" w="1035916">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17" name="Google Shape;517;p23"/>
          <p:cNvSpPr/>
          <p:nvPr/>
        </p:nvSpPr>
        <p:spPr>
          <a:xfrm rot="2700000">
            <a:off x="7969722" y="1544080"/>
            <a:ext cx="200267" cy="595288"/>
          </a:xfrm>
          <a:custGeom>
            <a:rect b="b" l="l" r="r" t="t"/>
            <a:pathLst>
              <a:path extrusionOk="0" h="4153123" w="1035916">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gradFill>
            <a:gsLst>
              <a:gs pos="0">
                <a:srgbClr val="F24747"/>
              </a:gs>
              <a:gs pos="50000">
                <a:srgbClr val="F50000"/>
              </a:gs>
              <a:gs pos="100000">
                <a:srgbClr val="E20000"/>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18" name="Google Shape;518;p23"/>
          <p:cNvSpPr/>
          <p:nvPr/>
        </p:nvSpPr>
        <p:spPr>
          <a:xfrm>
            <a:off x="3477260" y="3878651"/>
            <a:ext cx="5021855"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Arial"/>
                <a:ea typeface="Arial"/>
                <a:cs typeface="Arial"/>
                <a:sym typeface="Arial"/>
              </a:rPr>
              <a:t>Filling missing values with median/mean</a:t>
            </a:r>
            <a:endParaRPr sz="2000">
              <a:solidFill>
                <a:schemeClr val="dk1"/>
              </a:solidFill>
              <a:latin typeface="Arial"/>
              <a:ea typeface="Arial"/>
              <a:cs typeface="Arial"/>
              <a:sym typeface="Arial"/>
            </a:endParaRPr>
          </a:p>
        </p:txBody>
      </p:sp>
      <p:sp>
        <p:nvSpPr>
          <p:cNvPr id="519" name="Google Shape;519;p23"/>
          <p:cNvSpPr txBox="1"/>
          <p:nvPr/>
        </p:nvSpPr>
        <p:spPr>
          <a:xfrm>
            <a:off x="2541679" y="512144"/>
            <a:ext cx="7128900" cy="7695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4400">
                <a:solidFill>
                  <a:schemeClr val="accent1"/>
                </a:solidFill>
                <a:latin typeface="Arial"/>
                <a:ea typeface="Arial"/>
                <a:cs typeface="Arial"/>
                <a:sym typeface="Arial"/>
              </a:rPr>
              <a:t>Filling with me</a:t>
            </a:r>
            <a:r>
              <a:rPr b="1" lang="en-US" sz="4400">
                <a:solidFill>
                  <a:schemeClr val="accent1"/>
                </a:solidFill>
              </a:rPr>
              <a:t>dian</a:t>
            </a:r>
            <a:endParaRPr b="1" sz="4400">
              <a:solidFill>
                <a:schemeClr val="accent1"/>
              </a:solidFill>
              <a:latin typeface="Arial"/>
              <a:ea typeface="Arial"/>
              <a:cs typeface="Arial"/>
              <a:sym typeface="Arial"/>
            </a:endParaRPr>
          </a:p>
        </p:txBody>
      </p:sp>
      <p:sp>
        <p:nvSpPr>
          <p:cNvPr id="520" name="Google Shape;520;p23"/>
          <p:cNvSpPr/>
          <p:nvPr/>
        </p:nvSpPr>
        <p:spPr>
          <a:xfrm rot="2700000">
            <a:off x="4026348" y="2619338"/>
            <a:ext cx="201438" cy="602024"/>
          </a:xfrm>
          <a:custGeom>
            <a:rect b="b" l="l" r="r" t="t"/>
            <a:pathLst>
              <a:path extrusionOk="0" h="4153123" w="1035916">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nvGrpSpPr>
          <p:cNvPr id="521" name="Google Shape;521;p23"/>
          <p:cNvGrpSpPr/>
          <p:nvPr/>
        </p:nvGrpSpPr>
        <p:grpSpPr>
          <a:xfrm>
            <a:off x="773293" y="2570570"/>
            <a:ext cx="2952900" cy="620744"/>
            <a:chOff x="635515" y="1393908"/>
            <a:chExt cx="2952900" cy="545997"/>
          </a:xfrm>
        </p:grpSpPr>
        <p:sp>
          <p:nvSpPr>
            <p:cNvPr id="522" name="Google Shape;522;p23"/>
            <p:cNvSpPr txBox="1"/>
            <p:nvPr/>
          </p:nvSpPr>
          <p:spPr>
            <a:xfrm>
              <a:off x="635515" y="1393908"/>
              <a:ext cx="2952900" cy="2436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200">
                  <a:solidFill>
                    <a:srgbClr val="3F3F3F"/>
                  </a:solidFill>
                </a:rPr>
                <a:t>Dealing with outliers</a:t>
              </a:r>
              <a:endParaRPr b="1" sz="1200">
                <a:solidFill>
                  <a:srgbClr val="3F3F3F"/>
                </a:solidFill>
                <a:latin typeface="Arial"/>
                <a:ea typeface="Arial"/>
                <a:cs typeface="Arial"/>
                <a:sym typeface="Arial"/>
              </a:endParaRPr>
            </a:p>
          </p:txBody>
        </p:sp>
        <p:sp>
          <p:nvSpPr>
            <p:cNvPr id="523" name="Google Shape;523;p23"/>
            <p:cNvSpPr txBox="1"/>
            <p:nvPr/>
          </p:nvSpPr>
          <p:spPr>
            <a:xfrm>
              <a:off x="635515" y="1696305"/>
              <a:ext cx="2952900" cy="2436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3F3F3F"/>
                  </a:solidFill>
                </a:rPr>
                <a:t>It is insensitive to extreme values.</a:t>
              </a:r>
              <a:endParaRPr sz="1200">
                <a:solidFill>
                  <a:srgbClr val="3F3F3F"/>
                </a:solidFill>
                <a:latin typeface="Arial"/>
                <a:ea typeface="Arial"/>
                <a:cs typeface="Arial"/>
                <a:sym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Google Shape;528;g6e383017e1_0_11"/>
          <p:cNvSpPr txBox="1"/>
          <p:nvPr/>
        </p:nvSpPr>
        <p:spPr>
          <a:xfrm>
            <a:off x="3681799" y="5308225"/>
            <a:ext cx="1166400" cy="523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accent5"/>
                </a:solidFill>
                <a:latin typeface="Arial"/>
                <a:ea typeface="Arial"/>
                <a:cs typeface="Arial"/>
                <a:sym typeface="Arial"/>
              </a:rPr>
              <a:t>Pros</a:t>
            </a:r>
            <a:endParaRPr b="1" sz="2800">
              <a:solidFill>
                <a:schemeClr val="accent5"/>
              </a:solidFill>
              <a:latin typeface="Arial"/>
              <a:ea typeface="Arial"/>
              <a:cs typeface="Arial"/>
              <a:sym typeface="Arial"/>
            </a:endParaRPr>
          </a:p>
        </p:txBody>
      </p:sp>
      <p:sp>
        <p:nvSpPr>
          <p:cNvPr id="529" name="Google Shape;529;g6e383017e1_0_11"/>
          <p:cNvSpPr txBox="1"/>
          <p:nvPr/>
        </p:nvSpPr>
        <p:spPr>
          <a:xfrm>
            <a:off x="7343869" y="5308225"/>
            <a:ext cx="1166400" cy="523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accent6"/>
                </a:solidFill>
                <a:latin typeface="Arial"/>
                <a:ea typeface="Arial"/>
                <a:cs typeface="Arial"/>
                <a:sym typeface="Arial"/>
              </a:rPr>
              <a:t>Cons</a:t>
            </a:r>
            <a:endParaRPr b="1" sz="2800">
              <a:solidFill>
                <a:schemeClr val="accent6"/>
              </a:solidFill>
              <a:latin typeface="Arial"/>
              <a:ea typeface="Arial"/>
              <a:cs typeface="Arial"/>
              <a:sym typeface="Arial"/>
            </a:endParaRPr>
          </a:p>
        </p:txBody>
      </p:sp>
      <p:grpSp>
        <p:nvGrpSpPr>
          <p:cNvPr id="530" name="Google Shape;530;g6e383017e1_0_11"/>
          <p:cNvGrpSpPr/>
          <p:nvPr/>
        </p:nvGrpSpPr>
        <p:grpSpPr>
          <a:xfrm>
            <a:off x="773293" y="1393870"/>
            <a:ext cx="10665523" cy="910583"/>
            <a:chOff x="635515" y="1393908"/>
            <a:chExt cx="10665523" cy="800935"/>
          </a:xfrm>
        </p:grpSpPr>
        <p:sp>
          <p:nvSpPr>
            <p:cNvPr id="531" name="Google Shape;531;g6e383017e1_0_11"/>
            <p:cNvSpPr txBox="1"/>
            <p:nvPr/>
          </p:nvSpPr>
          <p:spPr>
            <a:xfrm>
              <a:off x="635515" y="1393908"/>
              <a:ext cx="2952900" cy="2436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200">
                  <a:solidFill>
                    <a:srgbClr val="3F3F3F"/>
                  </a:solidFill>
                  <a:latin typeface="Arial"/>
                  <a:ea typeface="Arial"/>
                  <a:cs typeface="Arial"/>
                  <a:sym typeface="Arial"/>
                </a:rPr>
                <a:t>Small datasets</a:t>
              </a:r>
              <a:endParaRPr b="1" sz="1200">
                <a:solidFill>
                  <a:srgbClr val="3F3F3F"/>
                </a:solidFill>
                <a:latin typeface="Arial"/>
                <a:ea typeface="Arial"/>
                <a:cs typeface="Arial"/>
                <a:sym typeface="Arial"/>
              </a:endParaRPr>
            </a:p>
          </p:txBody>
        </p:sp>
        <p:sp>
          <p:nvSpPr>
            <p:cNvPr id="532" name="Google Shape;532;g6e383017e1_0_11"/>
            <p:cNvSpPr txBox="1"/>
            <p:nvPr/>
          </p:nvSpPr>
          <p:spPr>
            <a:xfrm>
              <a:off x="8361338" y="1393908"/>
              <a:ext cx="2939700" cy="243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3F3F3F"/>
                  </a:solidFill>
                </a:rPr>
                <a:t>Dealing with outliers</a:t>
              </a:r>
              <a:endParaRPr b="1" sz="1200">
                <a:solidFill>
                  <a:srgbClr val="3F3F3F"/>
                </a:solidFill>
                <a:latin typeface="Arial"/>
                <a:ea typeface="Arial"/>
                <a:cs typeface="Arial"/>
                <a:sym typeface="Arial"/>
              </a:endParaRPr>
            </a:p>
          </p:txBody>
        </p:sp>
        <p:sp>
          <p:nvSpPr>
            <p:cNvPr id="533" name="Google Shape;533;g6e383017e1_0_11"/>
            <p:cNvSpPr txBox="1"/>
            <p:nvPr/>
          </p:nvSpPr>
          <p:spPr>
            <a:xfrm>
              <a:off x="635515" y="1696305"/>
              <a:ext cx="2952900" cy="2436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3F3F3F"/>
                  </a:solidFill>
                  <a:latin typeface="Arial"/>
                  <a:ea typeface="Arial"/>
                  <a:cs typeface="Arial"/>
                  <a:sym typeface="Arial"/>
                </a:rPr>
                <a:t>Works well with small numerical datasets</a:t>
              </a:r>
              <a:endParaRPr sz="1200">
                <a:solidFill>
                  <a:srgbClr val="3F3F3F"/>
                </a:solidFill>
                <a:latin typeface="Arial"/>
                <a:ea typeface="Arial"/>
                <a:cs typeface="Arial"/>
                <a:sym typeface="Arial"/>
              </a:endParaRPr>
            </a:p>
          </p:txBody>
        </p:sp>
        <p:sp>
          <p:nvSpPr>
            <p:cNvPr id="534" name="Google Shape;534;g6e383017e1_0_11"/>
            <p:cNvSpPr txBox="1"/>
            <p:nvPr/>
          </p:nvSpPr>
          <p:spPr>
            <a:xfrm>
              <a:off x="8335853" y="1626343"/>
              <a:ext cx="2939700" cy="568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3F3F3F"/>
                  </a:solidFill>
                </a:rPr>
                <a:t>the mean is greatly affected by outliers in our data</a:t>
              </a:r>
              <a:endParaRPr sz="1200">
                <a:solidFill>
                  <a:srgbClr val="3F3F3F"/>
                </a:solidFill>
                <a:latin typeface="Arial"/>
                <a:ea typeface="Arial"/>
                <a:cs typeface="Arial"/>
                <a:sym typeface="Arial"/>
              </a:endParaRPr>
            </a:p>
          </p:txBody>
        </p:sp>
      </p:grpSp>
      <p:sp>
        <p:nvSpPr>
          <p:cNvPr id="535" name="Google Shape;535;g6e383017e1_0_11"/>
          <p:cNvSpPr/>
          <p:nvPr/>
        </p:nvSpPr>
        <p:spPr>
          <a:xfrm flipH="1">
            <a:off x="1230595" y="3378862"/>
            <a:ext cx="1510800" cy="2130600"/>
          </a:xfrm>
          <a:prstGeom prst="upArrow">
            <a:avLst>
              <a:gd fmla="val 50000" name="adj1"/>
              <a:gd fmla="val 61937" name="adj2"/>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36" name="Google Shape;536;g6e383017e1_0_11"/>
          <p:cNvSpPr/>
          <p:nvPr/>
        </p:nvSpPr>
        <p:spPr>
          <a:xfrm flipH="1" rot="10800000">
            <a:off x="9450606" y="4242893"/>
            <a:ext cx="1510800" cy="2130600"/>
          </a:xfrm>
          <a:prstGeom prst="upArrow">
            <a:avLst>
              <a:gd fmla="val 50000" name="adj1"/>
              <a:gd fmla="val 61937" name="adj2"/>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37" name="Google Shape;537;g6e383017e1_0_11"/>
          <p:cNvSpPr/>
          <p:nvPr/>
        </p:nvSpPr>
        <p:spPr>
          <a:xfrm rot="2700000">
            <a:off x="4026348" y="1376963"/>
            <a:ext cx="201438" cy="602024"/>
          </a:xfrm>
          <a:custGeom>
            <a:rect b="b" l="l" r="r" t="t"/>
            <a:pathLst>
              <a:path extrusionOk="0" h="4153123" w="1035916">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38" name="Google Shape;538;g6e383017e1_0_11"/>
          <p:cNvSpPr/>
          <p:nvPr/>
        </p:nvSpPr>
        <p:spPr>
          <a:xfrm rot="2700000">
            <a:off x="7967169" y="1543508"/>
            <a:ext cx="201438" cy="602024"/>
          </a:xfrm>
          <a:custGeom>
            <a:rect b="b" l="l" r="r" t="t"/>
            <a:pathLst>
              <a:path extrusionOk="0" h="4153123" w="1035916">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gradFill>
            <a:gsLst>
              <a:gs pos="0">
                <a:srgbClr val="F24747"/>
              </a:gs>
              <a:gs pos="50000">
                <a:srgbClr val="F50000"/>
              </a:gs>
              <a:gs pos="100000">
                <a:srgbClr val="E20000"/>
              </a:gs>
            </a:gsLst>
            <a:lin ang="5400012"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39" name="Google Shape;539;g6e383017e1_0_11"/>
          <p:cNvSpPr/>
          <p:nvPr/>
        </p:nvSpPr>
        <p:spPr>
          <a:xfrm>
            <a:off x="3477260" y="3878651"/>
            <a:ext cx="5022000" cy="400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Arial"/>
                <a:ea typeface="Arial"/>
                <a:cs typeface="Arial"/>
                <a:sym typeface="Arial"/>
              </a:rPr>
              <a:t>Filling missing values with median/mean</a:t>
            </a:r>
            <a:endParaRPr sz="2000">
              <a:solidFill>
                <a:schemeClr val="dk1"/>
              </a:solidFill>
              <a:latin typeface="Arial"/>
              <a:ea typeface="Arial"/>
              <a:cs typeface="Arial"/>
              <a:sym typeface="Arial"/>
            </a:endParaRPr>
          </a:p>
        </p:txBody>
      </p:sp>
      <p:sp>
        <p:nvSpPr>
          <p:cNvPr id="540" name="Google Shape;540;g6e383017e1_0_11"/>
          <p:cNvSpPr txBox="1"/>
          <p:nvPr/>
        </p:nvSpPr>
        <p:spPr>
          <a:xfrm>
            <a:off x="2604742" y="469194"/>
            <a:ext cx="7128900" cy="769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400">
                <a:solidFill>
                  <a:schemeClr val="accent1"/>
                </a:solidFill>
                <a:latin typeface="Arial"/>
                <a:ea typeface="Arial"/>
                <a:cs typeface="Arial"/>
                <a:sym typeface="Arial"/>
              </a:rPr>
              <a:t>Filling with me</a:t>
            </a:r>
            <a:r>
              <a:rPr b="1" lang="en-US" sz="4400">
                <a:solidFill>
                  <a:schemeClr val="accent1"/>
                </a:solidFill>
              </a:rPr>
              <a:t>an</a:t>
            </a:r>
            <a:endParaRPr b="1" sz="4400">
              <a:solidFill>
                <a:schemeClr val="accent1"/>
              </a:solidFill>
              <a:latin typeface="Arial"/>
              <a:ea typeface="Arial"/>
              <a:cs typeface="Arial"/>
              <a:sym typeface="Arial"/>
            </a:endParaRPr>
          </a:p>
        </p:txBody>
      </p:sp>
      <p:sp>
        <p:nvSpPr>
          <p:cNvPr id="541" name="Google Shape;541;g6e383017e1_0_11"/>
          <p:cNvSpPr/>
          <p:nvPr/>
        </p:nvSpPr>
        <p:spPr>
          <a:xfrm rot="2700000">
            <a:off x="4026348" y="2579950"/>
            <a:ext cx="201438" cy="602024"/>
          </a:xfrm>
          <a:custGeom>
            <a:rect b="b" l="l" r="r" t="t"/>
            <a:pathLst>
              <a:path extrusionOk="0" h="4153123" w="1035916">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42" name="Google Shape;542;g6e383017e1_0_11"/>
          <p:cNvSpPr txBox="1"/>
          <p:nvPr/>
        </p:nvSpPr>
        <p:spPr>
          <a:xfrm>
            <a:off x="890093" y="2781865"/>
            <a:ext cx="29529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3F3F3F"/>
                </a:solidFill>
              </a:rPr>
              <a:t>It makes use of every element in the dataset</a:t>
            </a:r>
            <a:endParaRPr sz="1200">
              <a:solidFill>
                <a:srgbClr val="3F3F3F"/>
              </a:solidFill>
              <a:latin typeface="Arial"/>
              <a:ea typeface="Arial"/>
              <a:cs typeface="Arial"/>
              <a:sym typeface="Arial"/>
            </a:endParaRPr>
          </a:p>
        </p:txBody>
      </p:sp>
      <p:sp>
        <p:nvSpPr>
          <p:cNvPr id="543" name="Google Shape;543;g6e383017e1_0_11"/>
          <p:cNvSpPr txBox="1"/>
          <p:nvPr/>
        </p:nvSpPr>
        <p:spPr>
          <a:xfrm>
            <a:off x="773293" y="2459620"/>
            <a:ext cx="29529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200">
                <a:solidFill>
                  <a:srgbClr val="3F3F3F"/>
                </a:solidFill>
              </a:rPr>
              <a:t>Every element matters</a:t>
            </a:r>
            <a:endParaRPr b="1" sz="1200">
              <a:solidFill>
                <a:srgbClr val="3F3F3F"/>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Google Shape;548;p24"/>
          <p:cNvSpPr txBox="1"/>
          <p:nvPr/>
        </p:nvSpPr>
        <p:spPr>
          <a:xfrm>
            <a:off x="2919310" y="490807"/>
            <a:ext cx="5227092" cy="83099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4800">
                <a:solidFill>
                  <a:schemeClr val="dk1"/>
                </a:solidFill>
                <a:latin typeface="Arial"/>
                <a:ea typeface="Arial"/>
                <a:cs typeface="Arial"/>
                <a:sym typeface="Arial"/>
              </a:rPr>
              <a:t>What is MICE ?</a:t>
            </a:r>
            <a:endParaRPr b="1" sz="4800">
              <a:solidFill>
                <a:schemeClr val="dk1"/>
              </a:solidFill>
              <a:latin typeface="Arial"/>
              <a:ea typeface="Arial"/>
              <a:cs typeface="Arial"/>
              <a:sym typeface="Arial"/>
            </a:endParaRPr>
          </a:p>
        </p:txBody>
      </p:sp>
      <p:pic>
        <p:nvPicPr>
          <p:cNvPr id="549" name="Google Shape;549;p24"/>
          <p:cNvPicPr preferRelativeResize="0"/>
          <p:nvPr/>
        </p:nvPicPr>
        <p:blipFill rotWithShape="1">
          <a:blip r:embed="rId3">
            <a:alphaModFix/>
          </a:blip>
          <a:srcRect b="0" l="0" r="0" t="0"/>
          <a:stretch/>
        </p:blipFill>
        <p:spPr>
          <a:xfrm>
            <a:off x="372234" y="1321804"/>
            <a:ext cx="11409770" cy="512520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25"/>
          <p:cNvSpPr txBox="1"/>
          <p:nvPr>
            <p:ph idx="1" type="body"/>
          </p:nvPr>
        </p:nvSpPr>
        <p:spPr>
          <a:xfrm>
            <a:off x="363989" y="881675"/>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t>MICE phases</a:t>
            </a:r>
            <a:endParaRPr/>
          </a:p>
        </p:txBody>
      </p:sp>
      <p:sp>
        <p:nvSpPr>
          <p:cNvPr id="555" name="Google Shape;555;p25"/>
          <p:cNvSpPr txBox="1"/>
          <p:nvPr/>
        </p:nvSpPr>
        <p:spPr>
          <a:xfrm>
            <a:off x="2379058" y="2225310"/>
            <a:ext cx="7137176" cy="286232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Arial"/>
              <a:buAutoNum type="arabicPeriod"/>
            </a:pPr>
            <a:r>
              <a:rPr b="1" lang="en-US" sz="1800">
                <a:solidFill>
                  <a:schemeClr val="dk1"/>
                </a:solidFill>
                <a:latin typeface="Arial"/>
                <a:ea typeface="Arial"/>
                <a:cs typeface="Arial"/>
                <a:sym typeface="Arial"/>
              </a:rPr>
              <a:t>Imputation</a:t>
            </a:r>
            <a:r>
              <a:rPr lang="en-US" sz="1800">
                <a:solidFill>
                  <a:schemeClr val="dk1"/>
                </a:solidFill>
                <a:latin typeface="Arial"/>
                <a:ea typeface="Arial"/>
                <a:cs typeface="Arial"/>
                <a:sym typeface="Arial"/>
              </a:rPr>
              <a:t>: Impute the missing entries of the incomplete data sets </a:t>
            </a:r>
            <a:r>
              <a:rPr i="1" lang="en-US" sz="1800">
                <a:solidFill>
                  <a:schemeClr val="dk1"/>
                </a:solidFill>
                <a:latin typeface="Arial"/>
                <a:ea typeface="Arial"/>
                <a:cs typeface="Arial"/>
                <a:sym typeface="Arial"/>
              </a:rPr>
              <a:t>m </a:t>
            </a:r>
            <a:r>
              <a:rPr lang="en-US" sz="1800">
                <a:solidFill>
                  <a:schemeClr val="dk1"/>
                </a:solidFill>
                <a:latin typeface="Arial"/>
                <a:ea typeface="Arial"/>
                <a:cs typeface="Arial"/>
                <a:sym typeface="Arial"/>
              </a:rPr>
              <a:t>times (</a:t>
            </a:r>
            <a:r>
              <a:rPr i="1" lang="en-US" sz="1800">
                <a:solidFill>
                  <a:schemeClr val="dk1"/>
                </a:solidFill>
                <a:latin typeface="Arial"/>
                <a:ea typeface="Arial"/>
                <a:cs typeface="Arial"/>
                <a:sym typeface="Arial"/>
              </a:rPr>
              <a:t>m</a:t>
            </a:r>
            <a:r>
              <a:rPr lang="en-US" sz="1800">
                <a:solidFill>
                  <a:schemeClr val="dk1"/>
                </a:solidFill>
                <a:latin typeface="Arial"/>
                <a:ea typeface="Arial"/>
                <a:cs typeface="Arial"/>
                <a:sym typeface="Arial"/>
              </a:rPr>
              <a:t>=3 in the figure). Note that imputed values are drawn from a distribution. Simulating random draws doesn’t include uncertainty in model parameters. Better approach is to use Markov Chain Monte Carlo (MCMC) simulation. This step results in m complete data sets.</a:t>
            </a:r>
            <a:endParaRPr/>
          </a:p>
          <a:p>
            <a:pPr indent="-342900" lvl="0" marL="342900" marR="0" rtl="0" algn="l">
              <a:spcBef>
                <a:spcPts val="0"/>
              </a:spcBef>
              <a:spcAft>
                <a:spcPts val="0"/>
              </a:spcAft>
              <a:buClr>
                <a:schemeClr val="dk1"/>
              </a:buClr>
              <a:buSzPts val="1800"/>
              <a:buFont typeface="Arial"/>
              <a:buAutoNum type="arabicPeriod"/>
            </a:pPr>
            <a:r>
              <a:rPr b="1" lang="en-US" sz="1800">
                <a:solidFill>
                  <a:schemeClr val="dk1"/>
                </a:solidFill>
                <a:latin typeface="Arial"/>
                <a:ea typeface="Arial"/>
                <a:cs typeface="Arial"/>
                <a:sym typeface="Arial"/>
              </a:rPr>
              <a:t>Analysis</a:t>
            </a:r>
            <a:r>
              <a:rPr lang="en-US" sz="1800">
                <a:solidFill>
                  <a:schemeClr val="dk1"/>
                </a:solidFill>
                <a:latin typeface="Arial"/>
                <a:ea typeface="Arial"/>
                <a:cs typeface="Arial"/>
                <a:sym typeface="Arial"/>
              </a:rPr>
              <a:t>: Analyze each of the </a:t>
            </a:r>
            <a:r>
              <a:rPr i="1" lang="en-US" sz="1800">
                <a:solidFill>
                  <a:schemeClr val="dk1"/>
                </a:solidFill>
                <a:latin typeface="Arial"/>
                <a:ea typeface="Arial"/>
                <a:cs typeface="Arial"/>
                <a:sym typeface="Arial"/>
              </a:rPr>
              <a:t>m</a:t>
            </a:r>
            <a:r>
              <a:rPr lang="en-US" sz="1800">
                <a:solidFill>
                  <a:schemeClr val="dk1"/>
                </a:solidFill>
                <a:latin typeface="Arial"/>
                <a:ea typeface="Arial"/>
                <a:cs typeface="Arial"/>
                <a:sym typeface="Arial"/>
              </a:rPr>
              <a:t> completed data sets.</a:t>
            </a:r>
            <a:endParaRPr/>
          </a:p>
          <a:p>
            <a:pPr indent="-342900" lvl="0" marL="342900" marR="0" rtl="0" algn="l">
              <a:spcBef>
                <a:spcPts val="0"/>
              </a:spcBef>
              <a:spcAft>
                <a:spcPts val="0"/>
              </a:spcAft>
              <a:buClr>
                <a:schemeClr val="dk1"/>
              </a:buClr>
              <a:buSzPts val="1800"/>
              <a:buFont typeface="Arial"/>
              <a:buAutoNum type="arabicPeriod"/>
            </a:pPr>
            <a:r>
              <a:rPr b="1" lang="en-US" sz="1800">
                <a:solidFill>
                  <a:schemeClr val="dk1"/>
                </a:solidFill>
                <a:latin typeface="Arial"/>
                <a:ea typeface="Arial"/>
                <a:cs typeface="Arial"/>
                <a:sym typeface="Arial"/>
              </a:rPr>
              <a:t>Pooling</a:t>
            </a:r>
            <a:r>
              <a:rPr lang="en-US" sz="1800">
                <a:solidFill>
                  <a:schemeClr val="dk1"/>
                </a:solidFill>
                <a:latin typeface="Arial"/>
                <a:ea typeface="Arial"/>
                <a:cs typeface="Arial"/>
                <a:sym typeface="Arial"/>
              </a:rPr>
              <a:t>: Integrate the </a:t>
            </a:r>
            <a:r>
              <a:rPr i="1" lang="en-US" sz="1800">
                <a:solidFill>
                  <a:schemeClr val="dk1"/>
                </a:solidFill>
                <a:latin typeface="Arial"/>
                <a:ea typeface="Arial"/>
                <a:cs typeface="Arial"/>
                <a:sym typeface="Arial"/>
              </a:rPr>
              <a:t>m</a:t>
            </a:r>
            <a:r>
              <a:rPr lang="en-US" sz="1800">
                <a:solidFill>
                  <a:schemeClr val="dk1"/>
                </a:solidFill>
                <a:latin typeface="Arial"/>
                <a:ea typeface="Arial"/>
                <a:cs typeface="Arial"/>
                <a:sym typeface="Arial"/>
              </a:rPr>
              <a:t> analysis results into a final result</a:t>
            </a:r>
            <a:endParaRPr/>
          </a:p>
          <a:p>
            <a:pPr indent="0" lvl="0" marL="0" marR="0" rtl="0" algn="l">
              <a:spcBef>
                <a:spcPts val="0"/>
              </a:spcBef>
              <a:spcAft>
                <a:spcPts val="0"/>
              </a:spcAft>
              <a:buNone/>
            </a:pPr>
            <a:br>
              <a:rPr lang="en-US"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Google Shape;560;p26"/>
          <p:cNvSpPr txBox="1"/>
          <p:nvPr/>
        </p:nvSpPr>
        <p:spPr>
          <a:xfrm>
            <a:off x="3681799" y="5308225"/>
            <a:ext cx="116633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accent5"/>
                </a:solidFill>
                <a:latin typeface="Arial"/>
                <a:ea typeface="Arial"/>
                <a:cs typeface="Arial"/>
                <a:sym typeface="Arial"/>
              </a:rPr>
              <a:t>Pros</a:t>
            </a:r>
            <a:endParaRPr b="1" sz="2800">
              <a:solidFill>
                <a:schemeClr val="accent5"/>
              </a:solidFill>
              <a:latin typeface="Arial"/>
              <a:ea typeface="Arial"/>
              <a:cs typeface="Arial"/>
              <a:sym typeface="Arial"/>
            </a:endParaRPr>
          </a:p>
        </p:txBody>
      </p:sp>
      <p:sp>
        <p:nvSpPr>
          <p:cNvPr id="561" name="Google Shape;561;p26"/>
          <p:cNvSpPr txBox="1"/>
          <p:nvPr/>
        </p:nvSpPr>
        <p:spPr>
          <a:xfrm>
            <a:off x="7343869" y="5308225"/>
            <a:ext cx="116633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accent6"/>
                </a:solidFill>
                <a:latin typeface="Arial"/>
                <a:ea typeface="Arial"/>
                <a:cs typeface="Arial"/>
                <a:sym typeface="Arial"/>
              </a:rPr>
              <a:t>Cons</a:t>
            </a:r>
            <a:endParaRPr b="1" sz="2800">
              <a:solidFill>
                <a:schemeClr val="accent6"/>
              </a:solidFill>
              <a:latin typeface="Arial"/>
              <a:ea typeface="Arial"/>
              <a:cs typeface="Arial"/>
              <a:sym typeface="Arial"/>
            </a:endParaRPr>
          </a:p>
        </p:txBody>
      </p:sp>
      <p:sp>
        <p:nvSpPr>
          <p:cNvPr id="562" name="Google Shape;562;p26"/>
          <p:cNvSpPr/>
          <p:nvPr/>
        </p:nvSpPr>
        <p:spPr>
          <a:xfrm flipH="1">
            <a:off x="1230726" y="3378862"/>
            <a:ext cx="1510669" cy="2130536"/>
          </a:xfrm>
          <a:prstGeom prst="upArrow">
            <a:avLst>
              <a:gd fmla="val 50000" name="adj1"/>
              <a:gd fmla="val 61937" name="adj2"/>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63" name="Google Shape;563;p26"/>
          <p:cNvSpPr/>
          <p:nvPr/>
        </p:nvSpPr>
        <p:spPr>
          <a:xfrm flipH="1" rot="10800000">
            <a:off x="9450606" y="4242957"/>
            <a:ext cx="1510669" cy="2130536"/>
          </a:xfrm>
          <a:prstGeom prst="upArrow">
            <a:avLst>
              <a:gd fmla="val 50000" name="adj1"/>
              <a:gd fmla="val 61937" name="adj2"/>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64" name="Google Shape;564;p26"/>
          <p:cNvSpPr/>
          <p:nvPr/>
        </p:nvSpPr>
        <p:spPr>
          <a:xfrm rot="2700000">
            <a:off x="3851193" y="1244896"/>
            <a:ext cx="296664" cy="602024"/>
          </a:xfrm>
          <a:custGeom>
            <a:rect b="b" l="l" r="r" t="t"/>
            <a:pathLst>
              <a:path extrusionOk="0" h="4153123" w="1035916">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65" name="Google Shape;565;p26"/>
          <p:cNvSpPr/>
          <p:nvPr/>
        </p:nvSpPr>
        <p:spPr>
          <a:xfrm rot="2700000">
            <a:off x="8017969" y="1069358"/>
            <a:ext cx="201438" cy="602024"/>
          </a:xfrm>
          <a:custGeom>
            <a:rect b="b" l="l" r="r" t="t"/>
            <a:pathLst>
              <a:path extrusionOk="0" h="4153123" w="1035916">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gradFill>
            <a:gsLst>
              <a:gs pos="0">
                <a:srgbClr val="F24747"/>
              </a:gs>
              <a:gs pos="50000">
                <a:srgbClr val="F50000"/>
              </a:gs>
              <a:gs pos="100000">
                <a:srgbClr val="E20000"/>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66" name="Google Shape;566;p26"/>
          <p:cNvSpPr/>
          <p:nvPr/>
        </p:nvSpPr>
        <p:spPr>
          <a:xfrm>
            <a:off x="3477260" y="3878651"/>
            <a:ext cx="5021855"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Creating multiple imputations, as opposed to single imputations to “complete” datasets that accounts for the statistical uncertainty in the imputations.</a:t>
            </a:r>
            <a:endParaRPr/>
          </a:p>
        </p:txBody>
      </p:sp>
      <p:sp>
        <p:nvSpPr>
          <p:cNvPr id="567" name="Google Shape;567;p26"/>
          <p:cNvSpPr txBox="1"/>
          <p:nvPr/>
        </p:nvSpPr>
        <p:spPr>
          <a:xfrm>
            <a:off x="2423742" y="197344"/>
            <a:ext cx="7128900" cy="7695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4400">
                <a:solidFill>
                  <a:schemeClr val="accent1"/>
                </a:solidFill>
                <a:latin typeface="Arial"/>
                <a:ea typeface="Arial"/>
                <a:cs typeface="Arial"/>
                <a:sym typeface="Arial"/>
              </a:rPr>
              <a:t>Filling with MICE</a:t>
            </a:r>
            <a:endParaRPr b="1" sz="4400">
              <a:solidFill>
                <a:schemeClr val="accent1"/>
              </a:solidFill>
              <a:latin typeface="Arial"/>
              <a:ea typeface="Arial"/>
              <a:cs typeface="Arial"/>
              <a:sym typeface="Arial"/>
            </a:endParaRPr>
          </a:p>
        </p:txBody>
      </p:sp>
      <p:sp>
        <p:nvSpPr>
          <p:cNvPr id="568" name="Google Shape;568;p26"/>
          <p:cNvSpPr/>
          <p:nvPr/>
        </p:nvSpPr>
        <p:spPr>
          <a:xfrm rot="2700000">
            <a:off x="4116631" y="1938496"/>
            <a:ext cx="296664" cy="602024"/>
          </a:xfrm>
          <a:custGeom>
            <a:rect b="b" l="l" r="r" t="t"/>
            <a:pathLst>
              <a:path extrusionOk="0" h="4153123" w="1035916">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nvGrpSpPr>
          <p:cNvPr id="569" name="Google Shape;569;p26"/>
          <p:cNvGrpSpPr/>
          <p:nvPr/>
        </p:nvGrpSpPr>
        <p:grpSpPr>
          <a:xfrm>
            <a:off x="883116" y="1213752"/>
            <a:ext cx="2939713" cy="1443898"/>
            <a:chOff x="765526" y="1370091"/>
            <a:chExt cx="2939713" cy="1197262"/>
          </a:xfrm>
        </p:grpSpPr>
        <p:grpSp>
          <p:nvGrpSpPr>
            <p:cNvPr id="570" name="Google Shape;570;p26"/>
            <p:cNvGrpSpPr/>
            <p:nvPr/>
          </p:nvGrpSpPr>
          <p:grpSpPr>
            <a:xfrm>
              <a:off x="765657" y="1957172"/>
              <a:ext cx="2939582" cy="610181"/>
              <a:chOff x="-384646" y="2517683"/>
              <a:chExt cx="1400401" cy="610181"/>
            </a:xfrm>
          </p:grpSpPr>
          <p:sp>
            <p:nvSpPr>
              <p:cNvPr id="571" name="Google Shape;571;p26"/>
              <p:cNvSpPr txBox="1"/>
              <p:nvPr/>
            </p:nvSpPr>
            <p:spPr>
              <a:xfrm>
                <a:off x="-384646" y="2517683"/>
                <a:ext cx="1400400" cy="24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Easy to use</a:t>
                </a:r>
                <a:endParaRPr b="1" sz="1200">
                  <a:solidFill>
                    <a:srgbClr val="3F3F3F"/>
                  </a:solidFill>
                  <a:latin typeface="Arial"/>
                  <a:ea typeface="Arial"/>
                  <a:cs typeface="Arial"/>
                  <a:sym typeface="Arial"/>
                </a:endParaRPr>
              </a:p>
            </p:txBody>
          </p:sp>
          <p:sp>
            <p:nvSpPr>
              <p:cNvPr id="572" name="Google Shape;572;p26"/>
              <p:cNvSpPr txBox="1"/>
              <p:nvPr/>
            </p:nvSpPr>
            <p:spPr>
              <a:xfrm>
                <a:off x="-384645" y="2721664"/>
                <a:ext cx="1400400" cy="40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MICE is an easy method to use (already implemented)</a:t>
                </a:r>
                <a:endParaRPr sz="1200">
                  <a:solidFill>
                    <a:srgbClr val="3F3F3F"/>
                  </a:solidFill>
                  <a:latin typeface="Arial"/>
                  <a:ea typeface="Arial"/>
                  <a:cs typeface="Arial"/>
                  <a:sym typeface="Arial"/>
                </a:endParaRPr>
              </a:p>
            </p:txBody>
          </p:sp>
        </p:grpSp>
        <p:grpSp>
          <p:nvGrpSpPr>
            <p:cNvPr id="573" name="Google Shape;573;p26"/>
            <p:cNvGrpSpPr/>
            <p:nvPr/>
          </p:nvGrpSpPr>
          <p:grpSpPr>
            <a:xfrm>
              <a:off x="765526" y="1370091"/>
              <a:ext cx="2939586" cy="460980"/>
              <a:chOff x="-384709" y="1144882"/>
              <a:chExt cx="1400403" cy="460980"/>
            </a:xfrm>
          </p:grpSpPr>
          <p:sp>
            <p:nvSpPr>
              <p:cNvPr id="574" name="Google Shape;574;p26"/>
              <p:cNvSpPr txBox="1"/>
              <p:nvPr/>
            </p:nvSpPr>
            <p:spPr>
              <a:xfrm>
                <a:off x="-384706" y="1144882"/>
                <a:ext cx="1400400" cy="24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rPr>
                  <a:t>Accounts for uncertainty</a:t>
                </a:r>
                <a:endParaRPr b="1" sz="1200">
                  <a:solidFill>
                    <a:srgbClr val="3F3F3F"/>
                  </a:solidFill>
                  <a:latin typeface="Arial"/>
                  <a:ea typeface="Arial"/>
                  <a:cs typeface="Arial"/>
                  <a:sym typeface="Arial"/>
                </a:endParaRPr>
              </a:p>
            </p:txBody>
          </p:sp>
          <p:sp>
            <p:nvSpPr>
              <p:cNvPr id="575" name="Google Shape;575;p26"/>
              <p:cNvSpPr txBox="1"/>
              <p:nvPr/>
            </p:nvSpPr>
            <p:spPr>
              <a:xfrm>
                <a:off x="-384709" y="1362262"/>
                <a:ext cx="1400400" cy="24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MICE </a:t>
                </a:r>
                <a:r>
                  <a:rPr lang="en-US" sz="1200">
                    <a:solidFill>
                      <a:srgbClr val="3F3F3F"/>
                    </a:solidFill>
                  </a:rPr>
                  <a:t>takes in consideration many imputations which eliminates uncertainty</a:t>
                </a:r>
                <a:r>
                  <a:rPr lang="en-US" sz="1200">
                    <a:solidFill>
                      <a:srgbClr val="3F3F3F"/>
                    </a:solidFill>
                    <a:latin typeface="Arial"/>
                    <a:ea typeface="Arial"/>
                    <a:cs typeface="Arial"/>
                    <a:sym typeface="Arial"/>
                  </a:rPr>
                  <a:t> </a:t>
                </a:r>
                <a:endParaRPr sz="1200">
                  <a:solidFill>
                    <a:srgbClr val="3F3F3F"/>
                  </a:solidFill>
                  <a:latin typeface="Arial"/>
                  <a:ea typeface="Arial"/>
                  <a:cs typeface="Arial"/>
                  <a:sym typeface="Arial"/>
                </a:endParaRPr>
              </a:p>
            </p:txBody>
          </p:sp>
        </p:grpSp>
      </p:grpSp>
      <p:sp>
        <p:nvSpPr>
          <p:cNvPr id="576" name="Google Shape;576;p26"/>
          <p:cNvSpPr txBox="1"/>
          <p:nvPr/>
        </p:nvSpPr>
        <p:spPr>
          <a:xfrm>
            <a:off x="8849372" y="1074477"/>
            <a:ext cx="2939700" cy="293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3F3F3F"/>
                </a:solidFill>
              </a:rPr>
              <a:t>Harder task</a:t>
            </a:r>
            <a:endParaRPr b="1" sz="1200">
              <a:solidFill>
                <a:srgbClr val="3F3F3F"/>
              </a:solidFill>
              <a:latin typeface="Arial"/>
              <a:ea typeface="Arial"/>
              <a:cs typeface="Arial"/>
              <a:sym typeface="Arial"/>
            </a:endParaRPr>
          </a:p>
        </p:txBody>
      </p:sp>
      <p:sp>
        <p:nvSpPr>
          <p:cNvPr id="577" name="Google Shape;577;p26"/>
          <p:cNvSpPr txBox="1"/>
          <p:nvPr/>
        </p:nvSpPr>
        <p:spPr>
          <a:xfrm>
            <a:off x="8736088" y="1475815"/>
            <a:ext cx="29397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3F3F3F"/>
                </a:solidFill>
              </a:rPr>
              <a:t>Have to think about imputation model in addition to analysis model.</a:t>
            </a:r>
            <a:endParaRPr sz="1200">
              <a:solidFill>
                <a:srgbClr val="3F3F3F"/>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sp>
        <p:nvSpPr>
          <p:cNvPr id="582" name="Google Shape;582;p27"/>
          <p:cNvSpPr txBox="1"/>
          <p:nvPr/>
        </p:nvSpPr>
        <p:spPr>
          <a:xfrm>
            <a:off x="5970007" y="1745687"/>
            <a:ext cx="5650155" cy="3046988"/>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4800">
                <a:solidFill>
                  <a:schemeClr val="dk1"/>
                </a:solidFill>
                <a:latin typeface="Arial"/>
                <a:ea typeface="Arial"/>
                <a:cs typeface="Arial"/>
                <a:sym typeface="Arial"/>
              </a:rPr>
              <a:t>Dealing with missing numerical and categorical values</a:t>
            </a:r>
            <a:endParaRPr b="1" sz="4800">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6" name="Shape 586"/>
        <p:cNvGrpSpPr/>
        <p:nvPr/>
      </p:nvGrpSpPr>
      <p:grpSpPr>
        <a:xfrm>
          <a:off x="0" y="0"/>
          <a:ext cx="0" cy="0"/>
          <a:chOff x="0" y="0"/>
          <a:chExt cx="0" cy="0"/>
        </a:xfrm>
      </p:grpSpPr>
      <p:sp>
        <p:nvSpPr>
          <p:cNvPr id="587" name="Google Shape;587;p28"/>
          <p:cNvSpPr txBox="1"/>
          <p:nvPr/>
        </p:nvSpPr>
        <p:spPr>
          <a:xfrm>
            <a:off x="3681799" y="5308225"/>
            <a:ext cx="116633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accent5"/>
                </a:solidFill>
                <a:latin typeface="Arial"/>
                <a:ea typeface="Arial"/>
                <a:cs typeface="Arial"/>
                <a:sym typeface="Arial"/>
              </a:rPr>
              <a:t>Pros</a:t>
            </a:r>
            <a:endParaRPr b="1" sz="2800">
              <a:solidFill>
                <a:schemeClr val="accent5"/>
              </a:solidFill>
              <a:latin typeface="Arial"/>
              <a:ea typeface="Arial"/>
              <a:cs typeface="Arial"/>
              <a:sym typeface="Arial"/>
            </a:endParaRPr>
          </a:p>
        </p:txBody>
      </p:sp>
      <p:sp>
        <p:nvSpPr>
          <p:cNvPr id="588" name="Google Shape;588;p28"/>
          <p:cNvSpPr txBox="1"/>
          <p:nvPr/>
        </p:nvSpPr>
        <p:spPr>
          <a:xfrm>
            <a:off x="7343869" y="5308225"/>
            <a:ext cx="116633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accent6"/>
                </a:solidFill>
                <a:latin typeface="Arial"/>
                <a:ea typeface="Arial"/>
                <a:cs typeface="Arial"/>
                <a:sym typeface="Arial"/>
              </a:rPr>
              <a:t>Cons</a:t>
            </a:r>
            <a:endParaRPr b="1" sz="2800">
              <a:solidFill>
                <a:schemeClr val="accent6"/>
              </a:solidFill>
              <a:latin typeface="Arial"/>
              <a:ea typeface="Arial"/>
              <a:cs typeface="Arial"/>
              <a:sym typeface="Arial"/>
            </a:endParaRPr>
          </a:p>
        </p:txBody>
      </p:sp>
      <p:grpSp>
        <p:nvGrpSpPr>
          <p:cNvPr id="589" name="Google Shape;589;p28"/>
          <p:cNvGrpSpPr/>
          <p:nvPr/>
        </p:nvGrpSpPr>
        <p:grpSpPr>
          <a:xfrm>
            <a:off x="773293" y="1393908"/>
            <a:ext cx="2952988" cy="886701"/>
            <a:chOff x="635515" y="1393908"/>
            <a:chExt cx="2952988" cy="779909"/>
          </a:xfrm>
        </p:grpSpPr>
        <p:sp>
          <p:nvSpPr>
            <p:cNvPr id="590" name="Google Shape;590;p28"/>
            <p:cNvSpPr txBox="1"/>
            <p:nvPr/>
          </p:nvSpPr>
          <p:spPr>
            <a:xfrm>
              <a:off x="635515" y="1393908"/>
              <a:ext cx="2952988" cy="243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Irrelevance</a:t>
              </a:r>
              <a:endParaRPr b="1" sz="1200">
                <a:solidFill>
                  <a:srgbClr val="3F3F3F"/>
                </a:solidFill>
                <a:latin typeface="Arial"/>
                <a:ea typeface="Arial"/>
                <a:cs typeface="Arial"/>
                <a:sym typeface="Arial"/>
              </a:endParaRPr>
            </a:p>
          </p:txBody>
        </p:sp>
        <p:sp>
          <p:nvSpPr>
            <p:cNvPr id="591" name="Google Shape;591;p28"/>
            <p:cNvSpPr txBox="1"/>
            <p:nvPr/>
          </p:nvSpPr>
          <p:spPr>
            <a:xfrm>
              <a:off x="635515" y="1767617"/>
              <a:ext cx="2952900" cy="40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Filling with mode doesn’t change the result too much.  </a:t>
              </a:r>
              <a:r>
                <a:rPr lang="en-US" sz="1200">
                  <a:solidFill>
                    <a:srgbClr val="3F3F3F"/>
                  </a:solidFill>
                </a:rPr>
                <a:t>I</a:t>
              </a:r>
              <a:r>
                <a:rPr lang="en-US" sz="1200">
                  <a:solidFill>
                    <a:srgbClr val="3F3F3F"/>
                  </a:solidFill>
                  <a:latin typeface="Arial"/>
                  <a:ea typeface="Arial"/>
                  <a:cs typeface="Arial"/>
                  <a:sym typeface="Arial"/>
                </a:rPr>
                <a:t>t keeps data intact. </a:t>
              </a:r>
              <a:endParaRPr sz="1200">
                <a:solidFill>
                  <a:srgbClr val="3F3F3F"/>
                </a:solidFill>
                <a:latin typeface="Arial"/>
                <a:ea typeface="Arial"/>
                <a:cs typeface="Arial"/>
                <a:sym typeface="Arial"/>
              </a:endParaRPr>
            </a:p>
          </p:txBody>
        </p:sp>
      </p:grpSp>
      <p:sp>
        <p:nvSpPr>
          <p:cNvPr id="592" name="Google Shape;592;p28"/>
          <p:cNvSpPr/>
          <p:nvPr/>
        </p:nvSpPr>
        <p:spPr>
          <a:xfrm flipH="1">
            <a:off x="1315270" y="3378862"/>
            <a:ext cx="1510800" cy="2130600"/>
          </a:xfrm>
          <a:prstGeom prst="upArrow">
            <a:avLst>
              <a:gd fmla="val 50000" name="adj1"/>
              <a:gd fmla="val 61937" name="adj2"/>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93" name="Google Shape;593;p28"/>
          <p:cNvSpPr/>
          <p:nvPr/>
        </p:nvSpPr>
        <p:spPr>
          <a:xfrm flipH="1" rot="10800000">
            <a:off x="9450606" y="4242957"/>
            <a:ext cx="1510669" cy="2130536"/>
          </a:xfrm>
          <a:prstGeom prst="upArrow">
            <a:avLst>
              <a:gd fmla="val 50000" name="adj1"/>
              <a:gd fmla="val 61937" name="adj2"/>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94" name="Google Shape;594;p28"/>
          <p:cNvSpPr/>
          <p:nvPr/>
        </p:nvSpPr>
        <p:spPr>
          <a:xfrm rot="2700000">
            <a:off x="4028901" y="1377535"/>
            <a:ext cx="200267" cy="595288"/>
          </a:xfrm>
          <a:custGeom>
            <a:rect b="b" l="l" r="r" t="t"/>
            <a:pathLst>
              <a:path extrusionOk="0" h="4153123" w="1035916">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95" name="Google Shape;595;p28"/>
          <p:cNvSpPr/>
          <p:nvPr/>
        </p:nvSpPr>
        <p:spPr>
          <a:xfrm rot="2700000">
            <a:off x="7969722" y="1544080"/>
            <a:ext cx="200267" cy="595288"/>
          </a:xfrm>
          <a:custGeom>
            <a:rect b="b" l="l" r="r" t="t"/>
            <a:pathLst>
              <a:path extrusionOk="0" h="4153123" w="1035916">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gradFill>
            <a:gsLst>
              <a:gs pos="0">
                <a:srgbClr val="F24747"/>
              </a:gs>
              <a:gs pos="50000">
                <a:srgbClr val="F50000"/>
              </a:gs>
              <a:gs pos="100000">
                <a:srgbClr val="E20000"/>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96" name="Google Shape;596;p28"/>
          <p:cNvSpPr/>
          <p:nvPr/>
        </p:nvSpPr>
        <p:spPr>
          <a:xfrm rot="2700000">
            <a:off x="7904984" y="2421173"/>
            <a:ext cx="200267" cy="595288"/>
          </a:xfrm>
          <a:custGeom>
            <a:rect b="b" l="l" r="r" t="t"/>
            <a:pathLst>
              <a:path extrusionOk="0" h="4153123" w="1035916">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gradFill>
            <a:gsLst>
              <a:gs pos="0">
                <a:srgbClr val="F24747"/>
              </a:gs>
              <a:gs pos="50000">
                <a:srgbClr val="F50000"/>
              </a:gs>
              <a:gs pos="100000">
                <a:srgbClr val="E20000"/>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97" name="Google Shape;597;p28"/>
          <p:cNvSpPr/>
          <p:nvPr/>
        </p:nvSpPr>
        <p:spPr>
          <a:xfrm>
            <a:off x="3477260" y="3878651"/>
            <a:ext cx="5021855"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Arial"/>
                <a:ea typeface="Arial"/>
                <a:cs typeface="Arial"/>
                <a:sym typeface="Arial"/>
              </a:rPr>
              <a:t>Filling with mode replace all missing values with the most frequent value</a:t>
            </a:r>
            <a:endParaRPr sz="2000">
              <a:solidFill>
                <a:schemeClr val="dk1"/>
              </a:solidFill>
              <a:latin typeface="Arial"/>
              <a:ea typeface="Arial"/>
              <a:cs typeface="Arial"/>
              <a:sym typeface="Arial"/>
            </a:endParaRPr>
          </a:p>
        </p:txBody>
      </p:sp>
      <p:sp>
        <p:nvSpPr>
          <p:cNvPr id="598" name="Google Shape;598;p28"/>
          <p:cNvSpPr txBox="1"/>
          <p:nvPr/>
        </p:nvSpPr>
        <p:spPr>
          <a:xfrm>
            <a:off x="2531542" y="476394"/>
            <a:ext cx="7128900" cy="7695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4400">
                <a:solidFill>
                  <a:schemeClr val="accent1"/>
                </a:solidFill>
                <a:latin typeface="Arial"/>
                <a:ea typeface="Arial"/>
                <a:cs typeface="Arial"/>
                <a:sym typeface="Arial"/>
              </a:rPr>
              <a:t>Fill with mode</a:t>
            </a:r>
            <a:endParaRPr b="1" sz="4400">
              <a:solidFill>
                <a:schemeClr val="accent1"/>
              </a:solidFill>
              <a:latin typeface="Arial"/>
              <a:ea typeface="Arial"/>
              <a:cs typeface="Arial"/>
              <a:sym typeface="Arial"/>
            </a:endParaRPr>
          </a:p>
        </p:txBody>
      </p:sp>
      <p:sp>
        <p:nvSpPr>
          <p:cNvPr id="599" name="Google Shape;599;p28"/>
          <p:cNvSpPr txBox="1"/>
          <p:nvPr/>
        </p:nvSpPr>
        <p:spPr>
          <a:xfrm>
            <a:off x="8499116" y="1393909"/>
            <a:ext cx="293976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rPr>
              <a:t>mode is relative</a:t>
            </a:r>
            <a:endParaRPr b="1" sz="1200">
              <a:solidFill>
                <a:srgbClr val="3F3F3F"/>
              </a:solidFill>
              <a:latin typeface="Arial"/>
              <a:ea typeface="Arial"/>
              <a:cs typeface="Arial"/>
              <a:sym typeface="Arial"/>
            </a:endParaRPr>
          </a:p>
        </p:txBody>
      </p:sp>
      <p:sp>
        <p:nvSpPr>
          <p:cNvPr id="600" name="Google Shape;600;p28"/>
          <p:cNvSpPr txBox="1"/>
          <p:nvPr/>
        </p:nvSpPr>
        <p:spPr>
          <a:xfrm>
            <a:off x="8473631" y="1658171"/>
            <a:ext cx="293976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rPr>
              <a:t>The data set may have more than one modes or no mode at all</a:t>
            </a:r>
            <a:endParaRPr sz="1200">
              <a:solidFill>
                <a:srgbClr val="3F3F3F"/>
              </a:solidFill>
              <a:latin typeface="Arial"/>
              <a:ea typeface="Arial"/>
              <a:cs typeface="Arial"/>
              <a:sym typeface="Arial"/>
            </a:endParaRPr>
          </a:p>
        </p:txBody>
      </p:sp>
      <p:sp>
        <p:nvSpPr>
          <p:cNvPr id="601" name="Google Shape;601;p28"/>
          <p:cNvSpPr txBox="1"/>
          <p:nvPr/>
        </p:nvSpPr>
        <p:spPr>
          <a:xfrm>
            <a:off x="8519107" y="2441818"/>
            <a:ext cx="293976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Biased</a:t>
            </a:r>
            <a:endParaRPr b="1" sz="1200">
              <a:solidFill>
                <a:srgbClr val="3F3F3F"/>
              </a:solidFill>
              <a:latin typeface="Arial"/>
              <a:ea typeface="Arial"/>
              <a:cs typeface="Arial"/>
              <a:sym typeface="Arial"/>
            </a:endParaRPr>
          </a:p>
        </p:txBody>
      </p:sp>
      <p:sp>
        <p:nvSpPr>
          <p:cNvPr id="602" name="Google Shape;602;p28"/>
          <p:cNvSpPr txBox="1"/>
          <p:nvPr/>
        </p:nvSpPr>
        <p:spPr>
          <a:xfrm>
            <a:off x="8539100" y="2713972"/>
            <a:ext cx="2939767" cy="4616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Filling with such number is biased and can change</a:t>
            </a:r>
            <a:endParaRPr sz="1200">
              <a:solidFill>
                <a:srgbClr val="3F3F3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grpSp>
        <p:nvGrpSpPr>
          <p:cNvPr id="271" name="Google Shape;271;p3"/>
          <p:cNvGrpSpPr/>
          <p:nvPr/>
        </p:nvGrpSpPr>
        <p:grpSpPr>
          <a:xfrm>
            <a:off x="0" y="5595675"/>
            <a:ext cx="12192000" cy="1262326"/>
            <a:chOff x="0" y="5595675"/>
            <a:chExt cx="12192000" cy="1262326"/>
          </a:xfrm>
        </p:grpSpPr>
        <p:sp>
          <p:nvSpPr>
            <p:cNvPr id="272" name="Google Shape;272;p3"/>
            <p:cNvSpPr/>
            <p:nvPr/>
          </p:nvSpPr>
          <p:spPr>
            <a:xfrm>
              <a:off x="0" y="5595675"/>
              <a:ext cx="6664569" cy="1262326"/>
            </a:xfrm>
            <a:custGeom>
              <a:rect b="b" l="l" r="r" t="t"/>
              <a:pathLst>
                <a:path extrusionOk="0" h="1682495" w="8882887">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sp>
          <p:nvSpPr>
            <p:cNvPr id="273" name="Google Shape;273;p3"/>
            <p:cNvSpPr/>
            <p:nvPr/>
          </p:nvSpPr>
          <p:spPr>
            <a:xfrm>
              <a:off x="6570868" y="6276408"/>
              <a:ext cx="3651746" cy="581593"/>
            </a:xfrm>
            <a:custGeom>
              <a:rect b="b" l="l" r="r" t="t"/>
              <a:pathLst>
                <a:path extrusionOk="0" h="1941773" w="12192148">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4" name="Google Shape;274;p3"/>
            <p:cNvSpPr/>
            <p:nvPr/>
          </p:nvSpPr>
          <p:spPr>
            <a:xfrm flipH="1">
              <a:off x="11318872" y="6387731"/>
              <a:ext cx="873128" cy="470270"/>
            </a:xfrm>
            <a:custGeom>
              <a:rect b="b" l="l" r="r" t="t"/>
              <a:pathLst>
                <a:path extrusionOk="0" h="470270" w="873128">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sp>
          <p:nvSpPr>
            <p:cNvPr id="275" name="Google Shape;275;p3"/>
            <p:cNvSpPr/>
            <p:nvPr/>
          </p:nvSpPr>
          <p:spPr>
            <a:xfrm>
              <a:off x="10222614" y="6322479"/>
              <a:ext cx="1673378" cy="535522"/>
            </a:xfrm>
            <a:custGeom>
              <a:rect b="b" l="l" r="r" t="t"/>
              <a:pathLst>
                <a:path extrusionOk="0" h="449340" w="140408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grpSp>
      <p:sp>
        <p:nvSpPr>
          <p:cNvPr id="276" name="Google Shape;276;p3"/>
          <p:cNvSpPr txBox="1"/>
          <p:nvPr/>
        </p:nvSpPr>
        <p:spPr>
          <a:xfrm>
            <a:off x="2568878" y="3487055"/>
            <a:ext cx="7054245" cy="83099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4800">
                <a:solidFill>
                  <a:schemeClr val="lt1"/>
                </a:solidFill>
                <a:latin typeface="Arial"/>
                <a:ea typeface="Arial"/>
                <a:cs typeface="Arial"/>
                <a:sym typeface="Arial"/>
              </a:rPr>
              <a:t>Introduction</a:t>
            </a:r>
            <a:endParaRPr sz="4800">
              <a:solidFill>
                <a:schemeClr val="lt1"/>
              </a:solidFill>
              <a:latin typeface="Arial"/>
              <a:ea typeface="Arial"/>
              <a:cs typeface="Arial"/>
              <a:sym typeface="Arial"/>
            </a:endParaRPr>
          </a:p>
        </p:txBody>
      </p:sp>
      <p:grpSp>
        <p:nvGrpSpPr>
          <p:cNvPr id="277" name="Google Shape;277;p3"/>
          <p:cNvGrpSpPr/>
          <p:nvPr/>
        </p:nvGrpSpPr>
        <p:grpSpPr>
          <a:xfrm>
            <a:off x="5293641" y="1717900"/>
            <a:ext cx="1570335" cy="946374"/>
            <a:chOff x="3767143" y="2846931"/>
            <a:chExt cx="1053838" cy="635103"/>
          </a:xfrm>
        </p:grpSpPr>
        <p:sp>
          <p:nvSpPr>
            <p:cNvPr id="278" name="Google Shape;278;p3"/>
            <p:cNvSpPr/>
            <p:nvPr/>
          </p:nvSpPr>
          <p:spPr>
            <a:xfrm>
              <a:off x="3813737" y="2889799"/>
              <a:ext cx="967795" cy="543968"/>
            </a:xfrm>
            <a:custGeom>
              <a:rect b="b" l="l" r="r" t="t"/>
              <a:pathLst>
                <a:path extrusionOk="0" h="543968" w="967795">
                  <a:moveTo>
                    <a:pt x="0" y="543968"/>
                  </a:moveTo>
                  <a:lnTo>
                    <a:pt x="230044" y="233606"/>
                  </a:lnTo>
                  <a:lnTo>
                    <a:pt x="480336" y="430652"/>
                  </a:lnTo>
                  <a:lnTo>
                    <a:pt x="724178" y="280327"/>
                  </a:lnTo>
                  <a:lnTo>
                    <a:pt x="967795" y="0"/>
                  </a:lnTo>
                </a:path>
              </a:pathLst>
            </a:custGeom>
            <a:no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9" name="Google Shape;279;p3"/>
            <p:cNvSpPr/>
            <p:nvPr/>
          </p:nvSpPr>
          <p:spPr>
            <a:xfrm>
              <a:off x="3767143" y="3389488"/>
              <a:ext cx="92546" cy="92546"/>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0" name="Google Shape;280;p3"/>
            <p:cNvSpPr/>
            <p:nvPr/>
          </p:nvSpPr>
          <p:spPr>
            <a:xfrm>
              <a:off x="4000642" y="3081351"/>
              <a:ext cx="92546" cy="92546"/>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1" name="Google Shape;281;p3"/>
            <p:cNvSpPr/>
            <p:nvPr/>
          </p:nvSpPr>
          <p:spPr>
            <a:xfrm>
              <a:off x="4247789" y="3267775"/>
              <a:ext cx="92546" cy="92546"/>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2" name="Google Shape;282;p3"/>
            <p:cNvSpPr/>
            <p:nvPr/>
          </p:nvSpPr>
          <p:spPr>
            <a:xfrm>
              <a:off x="4488112" y="3127624"/>
              <a:ext cx="92546" cy="92546"/>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3" name="Google Shape;283;p3"/>
            <p:cNvSpPr/>
            <p:nvPr/>
          </p:nvSpPr>
          <p:spPr>
            <a:xfrm>
              <a:off x="4728435" y="2846931"/>
              <a:ext cx="92546" cy="92546"/>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6" name="Shape 606"/>
        <p:cNvGrpSpPr/>
        <p:nvPr/>
      </p:nvGrpSpPr>
      <p:grpSpPr>
        <a:xfrm>
          <a:off x="0" y="0"/>
          <a:ext cx="0" cy="0"/>
          <a:chOff x="0" y="0"/>
          <a:chExt cx="0" cy="0"/>
        </a:xfrm>
      </p:grpSpPr>
      <p:sp>
        <p:nvSpPr>
          <p:cNvPr id="607" name="Google Shape;607;g6e3daf5fd3_3_9"/>
          <p:cNvSpPr/>
          <p:nvPr/>
        </p:nvSpPr>
        <p:spPr>
          <a:xfrm>
            <a:off x="3843350" y="514375"/>
            <a:ext cx="4171800" cy="100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solidFill>
                  <a:schemeClr val="accent1"/>
                </a:solidFill>
              </a:rPr>
              <a:t>Imputing the data</a:t>
            </a:r>
            <a:endParaRPr sz="3000"/>
          </a:p>
        </p:txBody>
      </p:sp>
      <p:sp>
        <p:nvSpPr>
          <p:cNvPr id="608" name="Google Shape;608;g6e3daf5fd3_3_9"/>
          <p:cNvSpPr/>
          <p:nvPr/>
        </p:nvSpPr>
        <p:spPr>
          <a:xfrm>
            <a:off x="0" y="4621950"/>
            <a:ext cx="2357400" cy="58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Font typeface="Arial"/>
              <a:buNone/>
            </a:pPr>
            <a:r>
              <a:rPr b="1" lang="en-US">
                <a:solidFill>
                  <a:schemeClr val="accent1"/>
                </a:solidFill>
              </a:rPr>
              <a:t>Filling with -9999,0 </a:t>
            </a:r>
            <a:endParaRPr/>
          </a:p>
        </p:txBody>
      </p:sp>
      <p:sp>
        <p:nvSpPr>
          <p:cNvPr id="609" name="Google Shape;609;g6e3daf5fd3_3_9"/>
          <p:cNvSpPr/>
          <p:nvPr/>
        </p:nvSpPr>
        <p:spPr>
          <a:xfrm>
            <a:off x="2433625" y="4621950"/>
            <a:ext cx="2357400" cy="58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accent1"/>
                </a:solidFill>
              </a:rPr>
              <a:t>Filling with median</a:t>
            </a:r>
            <a:endParaRPr/>
          </a:p>
        </p:txBody>
      </p:sp>
      <p:sp>
        <p:nvSpPr>
          <p:cNvPr id="610" name="Google Shape;610;g6e3daf5fd3_3_9"/>
          <p:cNvSpPr/>
          <p:nvPr/>
        </p:nvSpPr>
        <p:spPr>
          <a:xfrm>
            <a:off x="4841100" y="4636325"/>
            <a:ext cx="2357400" cy="58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accent1"/>
                </a:solidFill>
              </a:rPr>
              <a:t>Filling with mean</a:t>
            </a:r>
            <a:endParaRPr/>
          </a:p>
        </p:txBody>
      </p:sp>
      <p:sp>
        <p:nvSpPr>
          <p:cNvPr id="611" name="Google Shape;611;g6e3daf5fd3_3_9"/>
          <p:cNvSpPr/>
          <p:nvPr/>
        </p:nvSpPr>
        <p:spPr>
          <a:xfrm>
            <a:off x="9877425" y="4621950"/>
            <a:ext cx="2357400" cy="58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accent1"/>
                </a:solidFill>
              </a:rPr>
              <a:t>Fill with mode</a:t>
            </a:r>
            <a:endParaRPr/>
          </a:p>
        </p:txBody>
      </p:sp>
      <p:cxnSp>
        <p:nvCxnSpPr>
          <p:cNvPr id="612" name="Google Shape;612;g6e3daf5fd3_3_9"/>
          <p:cNvCxnSpPr/>
          <p:nvPr/>
        </p:nvCxnSpPr>
        <p:spPr>
          <a:xfrm flipH="1" rot="10800000">
            <a:off x="1400175" y="3000275"/>
            <a:ext cx="5257800" cy="14400"/>
          </a:xfrm>
          <a:prstGeom prst="straightConnector1">
            <a:avLst/>
          </a:prstGeom>
          <a:noFill/>
          <a:ln cap="flat" cmpd="sng" w="9525">
            <a:solidFill>
              <a:schemeClr val="dk2"/>
            </a:solidFill>
            <a:prstDash val="solid"/>
            <a:round/>
            <a:headEnd len="med" w="med" type="none"/>
            <a:tailEnd len="med" w="med" type="none"/>
          </a:ln>
        </p:spPr>
      </p:cxnSp>
      <p:cxnSp>
        <p:nvCxnSpPr>
          <p:cNvPr id="613" name="Google Shape;613;g6e3daf5fd3_3_9"/>
          <p:cNvCxnSpPr/>
          <p:nvPr/>
        </p:nvCxnSpPr>
        <p:spPr>
          <a:xfrm flipH="1" rot="10800000">
            <a:off x="9182100" y="2957400"/>
            <a:ext cx="2400300" cy="14400"/>
          </a:xfrm>
          <a:prstGeom prst="straightConnector1">
            <a:avLst/>
          </a:prstGeom>
          <a:noFill/>
          <a:ln cap="flat" cmpd="sng" w="9525">
            <a:solidFill>
              <a:schemeClr val="dk2"/>
            </a:solidFill>
            <a:prstDash val="solid"/>
            <a:round/>
            <a:headEnd len="med" w="med" type="none"/>
            <a:tailEnd len="med" w="med" type="none"/>
          </a:ln>
        </p:spPr>
      </p:cxnSp>
      <p:cxnSp>
        <p:nvCxnSpPr>
          <p:cNvPr id="614" name="Google Shape;614;g6e3daf5fd3_3_9"/>
          <p:cNvCxnSpPr>
            <a:stCxn id="607" idx="2"/>
          </p:cNvCxnSpPr>
          <p:nvPr/>
        </p:nvCxnSpPr>
        <p:spPr>
          <a:xfrm flipH="1">
            <a:off x="3743450" y="1514575"/>
            <a:ext cx="2185800" cy="1485900"/>
          </a:xfrm>
          <a:prstGeom prst="straightConnector1">
            <a:avLst/>
          </a:prstGeom>
          <a:noFill/>
          <a:ln cap="flat" cmpd="sng" w="28575">
            <a:solidFill>
              <a:schemeClr val="dk2"/>
            </a:solidFill>
            <a:prstDash val="solid"/>
            <a:round/>
            <a:headEnd len="med" w="med" type="none"/>
            <a:tailEnd len="med" w="med" type="triangle"/>
          </a:ln>
        </p:spPr>
      </p:cxnSp>
      <p:cxnSp>
        <p:nvCxnSpPr>
          <p:cNvPr id="615" name="Google Shape;615;g6e3daf5fd3_3_9"/>
          <p:cNvCxnSpPr>
            <a:stCxn id="607" idx="2"/>
          </p:cNvCxnSpPr>
          <p:nvPr/>
        </p:nvCxnSpPr>
        <p:spPr>
          <a:xfrm>
            <a:off x="5929250" y="1514575"/>
            <a:ext cx="4538700" cy="1457100"/>
          </a:xfrm>
          <a:prstGeom prst="straightConnector1">
            <a:avLst/>
          </a:prstGeom>
          <a:noFill/>
          <a:ln cap="flat" cmpd="sng" w="28575">
            <a:solidFill>
              <a:schemeClr val="dk2"/>
            </a:solidFill>
            <a:prstDash val="solid"/>
            <a:round/>
            <a:headEnd len="med" w="med" type="none"/>
            <a:tailEnd len="med" w="med" type="triangle"/>
          </a:ln>
        </p:spPr>
      </p:cxnSp>
      <p:cxnSp>
        <p:nvCxnSpPr>
          <p:cNvPr id="616" name="Google Shape;616;g6e3daf5fd3_3_9"/>
          <p:cNvCxnSpPr>
            <a:endCxn id="608" idx="0"/>
          </p:cNvCxnSpPr>
          <p:nvPr/>
        </p:nvCxnSpPr>
        <p:spPr>
          <a:xfrm flipH="1">
            <a:off x="1178700" y="3014550"/>
            <a:ext cx="2564700" cy="1607400"/>
          </a:xfrm>
          <a:prstGeom prst="straightConnector1">
            <a:avLst/>
          </a:prstGeom>
          <a:noFill/>
          <a:ln cap="flat" cmpd="sng" w="28575">
            <a:solidFill>
              <a:schemeClr val="dk2"/>
            </a:solidFill>
            <a:prstDash val="solid"/>
            <a:round/>
            <a:headEnd len="med" w="med" type="none"/>
            <a:tailEnd len="med" w="med" type="triangle"/>
          </a:ln>
        </p:spPr>
      </p:cxnSp>
      <p:cxnSp>
        <p:nvCxnSpPr>
          <p:cNvPr id="617" name="Google Shape;617;g6e3daf5fd3_3_9"/>
          <p:cNvCxnSpPr>
            <a:endCxn id="611" idx="0"/>
          </p:cNvCxnSpPr>
          <p:nvPr/>
        </p:nvCxnSpPr>
        <p:spPr>
          <a:xfrm>
            <a:off x="10458525" y="3014550"/>
            <a:ext cx="597600" cy="1607400"/>
          </a:xfrm>
          <a:prstGeom prst="straightConnector1">
            <a:avLst/>
          </a:prstGeom>
          <a:noFill/>
          <a:ln cap="flat" cmpd="sng" w="28575">
            <a:solidFill>
              <a:schemeClr val="dk2"/>
            </a:solidFill>
            <a:prstDash val="solid"/>
            <a:round/>
            <a:headEnd len="med" w="med" type="none"/>
            <a:tailEnd len="med" w="med" type="triangle"/>
          </a:ln>
        </p:spPr>
      </p:cxnSp>
      <p:cxnSp>
        <p:nvCxnSpPr>
          <p:cNvPr id="618" name="Google Shape;618;g6e3daf5fd3_3_9"/>
          <p:cNvCxnSpPr>
            <a:endCxn id="610" idx="0"/>
          </p:cNvCxnSpPr>
          <p:nvPr/>
        </p:nvCxnSpPr>
        <p:spPr>
          <a:xfrm>
            <a:off x="3828900" y="3057425"/>
            <a:ext cx="2190900" cy="1578900"/>
          </a:xfrm>
          <a:prstGeom prst="straightConnector1">
            <a:avLst/>
          </a:prstGeom>
          <a:noFill/>
          <a:ln cap="flat" cmpd="sng" w="28575">
            <a:solidFill>
              <a:schemeClr val="dk2"/>
            </a:solidFill>
            <a:prstDash val="solid"/>
            <a:round/>
            <a:headEnd len="med" w="med" type="none"/>
            <a:tailEnd len="med" w="med" type="triangle"/>
          </a:ln>
        </p:spPr>
      </p:cxnSp>
      <p:cxnSp>
        <p:nvCxnSpPr>
          <p:cNvPr id="619" name="Google Shape;619;g6e3daf5fd3_3_9"/>
          <p:cNvCxnSpPr>
            <a:endCxn id="609" idx="0"/>
          </p:cNvCxnSpPr>
          <p:nvPr/>
        </p:nvCxnSpPr>
        <p:spPr>
          <a:xfrm flipH="1">
            <a:off x="3612325" y="3000150"/>
            <a:ext cx="174000" cy="1621800"/>
          </a:xfrm>
          <a:prstGeom prst="straightConnector1">
            <a:avLst/>
          </a:prstGeom>
          <a:noFill/>
          <a:ln cap="flat" cmpd="sng" w="28575">
            <a:solidFill>
              <a:schemeClr val="dk2"/>
            </a:solidFill>
            <a:prstDash val="solid"/>
            <a:round/>
            <a:headEnd len="med" w="med" type="none"/>
            <a:tailEnd len="med" w="med" type="triangle"/>
          </a:ln>
        </p:spPr>
      </p:cxnSp>
      <p:sp>
        <p:nvSpPr>
          <p:cNvPr id="620" name="Google Shape;620;g6e3daf5fd3_3_9"/>
          <p:cNvSpPr txBox="1"/>
          <p:nvPr/>
        </p:nvSpPr>
        <p:spPr>
          <a:xfrm>
            <a:off x="7454225" y="2552850"/>
            <a:ext cx="5870100" cy="96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Font typeface="Arial"/>
              <a:buNone/>
            </a:pPr>
            <a:r>
              <a:rPr b="1" lang="en-US" sz="1800">
                <a:solidFill>
                  <a:schemeClr val="dk1"/>
                </a:solidFill>
              </a:rPr>
              <a:t>numerical and categorical values</a:t>
            </a:r>
            <a:endParaRPr b="1" sz="1800">
              <a:solidFill>
                <a:schemeClr val="dk1"/>
              </a:solidFill>
            </a:endParaRPr>
          </a:p>
          <a:p>
            <a:pPr indent="0" lvl="0" marL="0" rtl="0" algn="l">
              <a:spcBef>
                <a:spcPts val="0"/>
              </a:spcBef>
              <a:spcAft>
                <a:spcPts val="0"/>
              </a:spcAft>
              <a:buNone/>
            </a:pPr>
            <a:r>
              <a:t/>
            </a:r>
            <a:endParaRPr sz="1800"/>
          </a:p>
        </p:txBody>
      </p:sp>
      <p:sp>
        <p:nvSpPr>
          <p:cNvPr id="621" name="Google Shape;621;g6e3daf5fd3_3_9"/>
          <p:cNvSpPr txBox="1"/>
          <p:nvPr/>
        </p:nvSpPr>
        <p:spPr>
          <a:xfrm>
            <a:off x="977225" y="2552850"/>
            <a:ext cx="5870100" cy="96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800">
                <a:solidFill>
                  <a:schemeClr val="dk1"/>
                </a:solidFill>
              </a:rPr>
              <a:t>numerical values</a:t>
            </a:r>
            <a:endParaRPr b="1" sz="1800">
              <a:solidFill>
                <a:schemeClr val="dk1"/>
              </a:solidFill>
            </a:endParaRPr>
          </a:p>
          <a:p>
            <a:pPr indent="0" lvl="0" marL="0" rtl="0" algn="l">
              <a:spcBef>
                <a:spcPts val="0"/>
              </a:spcBef>
              <a:spcAft>
                <a:spcPts val="0"/>
              </a:spcAft>
              <a:buNone/>
            </a:pPr>
            <a:r>
              <a:t/>
            </a:r>
            <a:endParaRPr sz="1800"/>
          </a:p>
        </p:txBody>
      </p:sp>
      <p:sp>
        <p:nvSpPr>
          <p:cNvPr id="622" name="Google Shape;622;g6e3daf5fd3_3_9"/>
          <p:cNvSpPr/>
          <p:nvPr/>
        </p:nvSpPr>
        <p:spPr>
          <a:xfrm>
            <a:off x="7359263" y="4664925"/>
            <a:ext cx="2357400" cy="58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accent1"/>
                </a:solidFill>
              </a:rPr>
              <a:t>Filling with MICE</a:t>
            </a:r>
            <a:endParaRPr/>
          </a:p>
        </p:txBody>
      </p:sp>
      <p:cxnSp>
        <p:nvCxnSpPr>
          <p:cNvPr id="623" name="Google Shape;623;g6e3daf5fd3_3_9"/>
          <p:cNvCxnSpPr>
            <a:endCxn id="622" idx="0"/>
          </p:cNvCxnSpPr>
          <p:nvPr/>
        </p:nvCxnSpPr>
        <p:spPr>
          <a:xfrm>
            <a:off x="3814763" y="3029025"/>
            <a:ext cx="4723200" cy="16359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7" name="Shape 627"/>
        <p:cNvGrpSpPr/>
        <p:nvPr/>
      </p:nvGrpSpPr>
      <p:grpSpPr>
        <a:xfrm>
          <a:off x="0" y="0"/>
          <a:ext cx="0" cy="0"/>
          <a:chOff x="0" y="0"/>
          <a:chExt cx="0" cy="0"/>
        </a:xfrm>
      </p:grpSpPr>
      <p:sp>
        <p:nvSpPr>
          <p:cNvPr id="628" name="Google Shape;628;g6e3daf5fd3_3_30"/>
          <p:cNvSpPr/>
          <p:nvPr/>
        </p:nvSpPr>
        <p:spPr>
          <a:xfrm>
            <a:off x="2757475" y="285750"/>
            <a:ext cx="6900900" cy="571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solidFill>
                  <a:srgbClr val="434343"/>
                </a:solidFill>
              </a:rPr>
              <a:t>Dealing with missing values</a:t>
            </a:r>
            <a:endParaRPr b="1" sz="3000">
              <a:solidFill>
                <a:srgbClr val="434343"/>
              </a:solidFill>
            </a:endParaRPr>
          </a:p>
        </p:txBody>
      </p:sp>
      <p:sp>
        <p:nvSpPr>
          <p:cNvPr id="629" name="Google Shape;629;g6e3daf5fd3_3_30"/>
          <p:cNvSpPr/>
          <p:nvPr/>
        </p:nvSpPr>
        <p:spPr>
          <a:xfrm>
            <a:off x="8529150" y="2069000"/>
            <a:ext cx="2838900" cy="863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solidFill>
                  <a:srgbClr val="3F3F3F"/>
                </a:solidFill>
              </a:rPr>
              <a:t>Dropping the missing data</a:t>
            </a:r>
            <a:endParaRPr b="1" sz="2000">
              <a:solidFill>
                <a:srgbClr val="3F3F3F"/>
              </a:solidFill>
            </a:endParaRPr>
          </a:p>
          <a:p>
            <a:pPr indent="0" lvl="0" marL="0" rtl="0" algn="l">
              <a:spcBef>
                <a:spcPts val="0"/>
              </a:spcBef>
              <a:spcAft>
                <a:spcPts val="0"/>
              </a:spcAft>
              <a:buNone/>
            </a:pPr>
            <a:r>
              <a:t/>
            </a:r>
            <a:endParaRPr/>
          </a:p>
        </p:txBody>
      </p:sp>
      <p:sp>
        <p:nvSpPr>
          <p:cNvPr id="630" name="Google Shape;630;g6e3daf5fd3_3_30"/>
          <p:cNvSpPr/>
          <p:nvPr/>
        </p:nvSpPr>
        <p:spPr>
          <a:xfrm>
            <a:off x="10377817" y="3757421"/>
            <a:ext cx="1804800" cy="518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rgbClr val="3F3F3F"/>
                </a:solidFill>
              </a:rPr>
              <a:t>Dropping features</a:t>
            </a:r>
            <a:endParaRPr sz="1800"/>
          </a:p>
        </p:txBody>
      </p:sp>
      <p:sp>
        <p:nvSpPr>
          <p:cNvPr id="631" name="Google Shape;631;g6e3daf5fd3_3_30"/>
          <p:cNvSpPr/>
          <p:nvPr/>
        </p:nvSpPr>
        <p:spPr>
          <a:xfrm>
            <a:off x="7781925" y="3796581"/>
            <a:ext cx="1804800" cy="518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rgbClr val="3F3F3F"/>
                </a:solidFill>
              </a:rPr>
              <a:t>Dropping rows</a:t>
            </a:r>
            <a:endParaRPr sz="1800"/>
          </a:p>
        </p:txBody>
      </p:sp>
      <p:cxnSp>
        <p:nvCxnSpPr>
          <p:cNvPr id="632" name="Google Shape;632;g6e3daf5fd3_3_30"/>
          <p:cNvCxnSpPr>
            <a:stCxn id="629" idx="2"/>
            <a:endCxn id="631" idx="0"/>
          </p:cNvCxnSpPr>
          <p:nvPr/>
        </p:nvCxnSpPr>
        <p:spPr>
          <a:xfrm flipH="1">
            <a:off x="8684400" y="2932700"/>
            <a:ext cx="1264200" cy="864000"/>
          </a:xfrm>
          <a:prstGeom prst="straightConnector1">
            <a:avLst/>
          </a:prstGeom>
          <a:noFill/>
          <a:ln cap="flat" cmpd="sng" w="28575">
            <a:solidFill>
              <a:schemeClr val="dk2"/>
            </a:solidFill>
            <a:prstDash val="solid"/>
            <a:round/>
            <a:headEnd len="med" w="med" type="none"/>
            <a:tailEnd len="med" w="med" type="triangle"/>
          </a:ln>
        </p:spPr>
      </p:cxnSp>
      <p:cxnSp>
        <p:nvCxnSpPr>
          <p:cNvPr id="633" name="Google Shape;633;g6e3daf5fd3_3_30"/>
          <p:cNvCxnSpPr>
            <a:stCxn id="629" idx="2"/>
            <a:endCxn id="630" idx="0"/>
          </p:cNvCxnSpPr>
          <p:nvPr/>
        </p:nvCxnSpPr>
        <p:spPr>
          <a:xfrm>
            <a:off x="9948600" y="2932700"/>
            <a:ext cx="1331700" cy="824700"/>
          </a:xfrm>
          <a:prstGeom prst="straightConnector1">
            <a:avLst/>
          </a:prstGeom>
          <a:noFill/>
          <a:ln cap="flat" cmpd="sng" w="28575">
            <a:solidFill>
              <a:schemeClr val="dk2"/>
            </a:solidFill>
            <a:prstDash val="solid"/>
            <a:round/>
            <a:headEnd len="med" w="med" type="none"/>
            <a:tailEnd len="med" w="med" type="triangle"/>
          </a:ln>
        </p:spPr>
      </p:cxnSp>
      <p:cxnSp>
        <p:nvCxnSpPr>
          <p:cNvPr id="634" name="Google Shape;634;g6e3daf5fd3_3_30"/>
          <p:cNvCxnSpPr>
            <a:stCxn id="628" idx="2"/>
            <a:endCxn id="629" idx="0"/>
          </p:cNvCxnSpPr>
          <p:nvPr/>
        </p:nvCxnSpPr>
        <p:spPr>
          <a:xfrm>
            <a:off x="6207925" y="857250"/>
            <a:ext cx="3740700" cy="1211700"/>
          </a:xfrm>
          <a:prstGeom prst="straightConnector1">
            <a:avLst/>
          </a:prstGeom>
          <a:noFill/>
          <a:ln cap="flat" cmpd="sng" w="28575">
            <a:solidFill>
              <a:schemeClr val="dk2"/>
            </a:solidFill>
            <a:prstDash val="solid"/>
            <a:round/>
            <a:headEnd len="med" w="med" type="none"/>
            <a:tailEnd len="med" w="med" type="triangle"/>
          </a:ln>
        </p:spPr>
      </p:cxnSp>
      <p:sp>
        <p:nvSpPr>
          <p:cNvPr id="635" name="Google Shape;635;g6e3daf5fd3_3_30"/>
          <p:cNvSpPr/>
          <p:nvPr/>
        </p:nvSpPr>
        <p:spPr>
          <a:xfrm>
            <a:off x="2068829" y="2190750"/>
            <a:ext cx="2245500" cy="855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solidFill>
                  <a:srgbClr val="434343"/>
                </a:solidFill>
              </a:rPr>
              <a:t>Imputing the data</a:t>
            </a:r>
            <a:endParaRPr b="1" sz="2000">
              <a:solidFill>
                <a:srgbClr val="434343"/>
              </a:solidFill>
            </a:endParaRPr>
          </a:p>
        </p:txBody>
      </p:sp>
      <p:sp>
        <p:nvSpPr>
          <p:cNvPr id="636" name="Google Shape;636;g6e3daf5fd3_3_30"/>
          <p:cNvSpPr/>
          <p:nvPr/>
        </p:nvSpPr>
        <p:spPr>
          <a:xfrm>
            <a:off x="0" y="5703599"/>
            <a:ext cx="1269000" cy="682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accent1"/>
                </a:solidFill>
              </a:rPr>
              <a:t>Filling with -9999,0 </a:t>
            </a:r>
            <a:endParaRPr/>
          </a:p>
        </p:txBody>
      </p:sp>
      <p:sp>
        <p:nvSpPr>
          <p:cNvPr id="637" name="Google Shape;637;g6e3daf5fd3_3_30"/>
          <p:cNvSpPr/>
          <p:nvPr/>
        </p:nvSpPr>
        <p:spPr>
          <a:xfrm>
            <a:off x="1310000" y="5703599"/>
            <a:ext cx="1269000" cy="682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accent1"/>
                </a:solidFill>
              </a:rPr>
              <a:t>Filling with median</a:t>
            </a:r>
            <a:endParaRPr b="1">
              <a:solidFill>
                <a:schemeClr val="accent1"/>
              </a:solidFill>
            </a:endParaRPr>
          </a:p>
          <a:p>
            <a:pPr indent="0" lvl="0" marL="0" rtl="0" algn="l">
              <a:spcBef>
                <a:spcPts val="0"/>
              </a:spcBef>
              <a:spcAft>
                <a:spcPts val="0"/>
              </a:spcAft>
              <a:buNone/>
            </a:pPr>
            <a:r>
              <a:t/>
            </a:r>
            <a:endParaRPr/>
          </a:p>
        </p:txBody>
      </p:sp>
      <p:sp>
        <p:nvSpPr>
          <p:cNvPr id="638" name="Google Shape;638;g6e3daf5fd3_3_30"/>
          <p:cNvSpPr/>
          <p:nvPr/>
        </p:nvSpPr>
        <p:spPr>
          <a:xfrm>
            <a:off x="2605900" y="5715900"/>
            <a:ext cx="1269000" cy="682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accent1"/>
                </a:solidFill>
              </a:rPr>
              <a:t>Filling with mean</a:t>
            </a:r>
            <a:endParaRPr b="1">
              <a:solidFill>
                <a:schemeClr val="accent1"/>
              </a:solidFill>
            </a:endParaRPr>
          </a:p>
          <a:p>
            <a:pPr indent="0" lvl="0" marL="0" rtl="0" algn="l">
              <a:spcBef>
                <a:spcPts val="0"/>
              </a:spcBef>
              <a:spcAft>
                <a:spcPts val="0"/>
              </a:spcAft>
              <a:buNone/>
            </a:pPr>
            <a:r>
              <a:t/>
            </a:r>
            <a:endParaRPr/>
          </a:p>
        </p:txBody>
      </p:sp>
      <p:sp>
        <p:nvSpPr>
          <p:cNvPr id="639" name="Google Shape;639;g6e3daf5fd3_3_30"/>
          <p:cNvSpPr/>
          <p:nvPr/>
        </p:nvSpPr>
        <p:spPr>
          <a:xfrm>
            <a:off x="5316900" y="5703599"/>
            <a:ext cx="1269000" cy="682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accent1"/>
                </a:solidFill>
              </a:rPr>
              <a:t>Fill with mode</a:t>
            </a:r>
            <a:endParaRPr b="1">
              <a:solidFill>
                <a:schemeClr val="accent1"/>
              </a:solidFill>
            </a:endParaRPr>
          </a:p>
          <a:p>
            <a:pPr indent="0" lvl="0" marL="0" rtl="0" algn="l">
              <a:spcBef>
                <a:spcPts val="0"/>
              </a:spcBef>
              <a:spcAft>
                <a:spcPts val="0"/>
              </a:spcAft>
              <a:buNone/>
            </a:pPr>
            <a:r>
              <a:t/>
            </a:r>
            <a:endParaRPr/>
          </a:p>
        </p:txBody>
      </p:sp>
      <p:cxnSp>
        <p:nvCxnSpPr>
          <p:cNvPr id="640" name="Google Shape;640;g6e3daf5fd3_3_30"/>
          <p:cNvCxnSpPr/>
          <p:nvPr/>
        </p:nvCxnSpPr>
        <p:spPr>
          <a:xfrm flipH="1" rot="10800000">
            <a:off x="753697" y="4316740"/>
            <a:ext cx="2830200" cy="12300"/>
          </a:xfrm>
          <a:prstGeom prst="straightConnector1">
            <a:avLst/>
          </a:prstGeom>
          <a:noFill/>
          <a:ln cap="flat" cmpd="sng" w="9525">
            <a:solidFill>
              <a:schemeClr val="dk2"/>
            </a:solidFill>
            <a:prstDash val="solid"/>
            <a:round/>
            <a:headEnd len="med" w="med" type="none"/>
            <a:tailEnd len="med" w="med" type="none"/>
          </a:ln>
        </p:spPr>
      </p:cxnSp>
      <p:cxnSp>
        <p:nvCxnSpPr>
          <p:cNvPr id="641" name="Google Shape;641;g6e3daf5fd3_3_30"/>
          <p:cNvCxnSpPr/>
          <p:nvPr/>
        </p:nvCxnSpPr>
        <p:spPr>
          <a:xfrm flipH="1" rot="10800000">
            <a:off x="4942615" y="4280073"/>
            <a:ext cx="1292100" cy="12300"/>
          </a:xfrm>
          <a:prstGeom prst="straightConnector1">
            <a:avLst/>
          </a:prstGeom>
          <a:noFill/>
          <a:ln cap="flat" cmpd="sng" w="9525">
            <a:solidFill>
              <a:schemeClr val="dk2"/>
            </a:solidFill>
            <a:prstDash val="solid"/>
            <a:round/>
            <a:headEnd len="med" w="med" type="none"/>
            <a:tailEnd len="med" w="med" type="none"/>
          </a:ln>
        </p:spPr>
      </p:cxnSp>
      <p:cxnSp>
        <p:nvCxnSpPr>
          <p:cNvPr id="642" name="Google Shape;642;g6e3daf5fd3_3_30"/>
          <p:cNvCxnSpPr>
            <a:stCxn id="635" idx="2"/>
          </p:cNvCxnSpPr>
          <p:nvPr/>
        </p:nvCxnSpPr>
        <p:spPr>
          <a:xfrm flipH="1">
            <a:off x="2014979" y="3046050"/>
            <a:ext cx="1176600" cy="1270800"/>
          </a:xfrm>
          <a:prstGeom prst="straightConnector1">
            <a:avLst/>
          </a:prstGeom>
          <a:noFill/>
          <a:ln cap="flat" cmpd="sng" w="28575">
            <a:solidFill>
              <a:schemeClr val="dk2"/>
            </a:solidFill>
            <a:prstDash val="solid"/>
            <a:round/>
            <a:headEnd len="med" w="med" type="none"/>
            <a:tailEnd len="med" w="med" type="triangle"/>
          </a:ln>
        </p:spPr>
      </p:cxnSp>
      <p:cxnSp>
        <p:nvCxnSpPr>
          <p:cNvPr id="643" name="Google Shape;643;g6e3daf5fd3_3_30"/>
          <p:cNvCxnSpPr>
            <a:stCxn id="635" idx="2"/>
          </p:cNvCxnSpPr>
          <p:nvPr/>
        </p:nvCxnSpPr>
        <p:spPr>
          <a:xfrm>
            <a:off x="3191579" y="3046050"/>
            <a:ext cx="2443200" cy="1246200"/>
          </a:xfrm>
          <a:prstGeom prst="straightConnector1">
            <a:avLst/>
          </a:prstGeom>
          <a:noFill/>
          <a:ln cap="flat" cmpd="sng" w="28575">
            <a:solidFill>
              <a:schemeClr val="dk2"/>
            </a:solidFill>
            <a:prstDash val="solid"/>
            <a:round/>
            <a:headEnd len="med" w="med" type="none"/>
            <a:tailEnd len="med" w="med" type="triangle"/>
          </a:ln>
        </p:spPr>
      </p:cxnSp>
      <p:cxnSp>
        <p:nvCxnSpPr>
          <p:cNvPr id="644" name="Google Shape;644;g6e3daf5fd3_3_30"/>
          <p:cNvCxnSpPr>
            <a:endCxn id="636" idx="0"/>
          </p:cNvCxnSpPr>
          <p:nvPr/>
        </p:nvCxnSpPr>
        <p:spPr>
          <a:xfrm flipH="1">
            <a:off x="634500" y="4328999"/>
            <a:ext cx="1380600" cy="1374600"/>
          </a:xfrm>
          <a:prstGeom prst="straightConnector1">
            <a:avLst/>
          </a:prstGeom>
          <a:noFill/>
          <a:ln cap="flat" cmpd="sng" w="28575">
            <a:solidFill>
              <a:schemeClr val="dk2"/>
            </a:solidFill>
            <a:prstDash val="solid"/>
            <a:round/>
            <a:headEnd len="med" w="med" type="none"/>
            <a:tailEnd len="med" w="med" type="triangle"/>
          </a:ln>
        </p:spPr>
      </p:cxnSp>
      <p:cxnSp>
        <p:nvCxnSpPr>
          <p:cNvPr id="645" name="Google Shape;645;g6e3daf5fd3_3_30"/>
          <p:cNvCxnSpPr>
            <a:endCxn id="639" idx="0"/>
          </p:cNvCxnSpPr>
          <p:nvPr/>
        </p:nvCxnSpPr>
        <p:spPr>
          <a:xfrm>
            <a:off x="5629800" y="4328999"/>
            <a:ext cx="321600" cy="1374600"/>
          </a:xfrm>
          <a:prstGeom prst="straightConnector1">
            <a:avLst/>
          </a:prstGeom>
          <a:noFill/>
          <a:ln cap="flat" cmpd="sng" w="28575">
            <a:solidFill>
              <a:schemeClr val="dk2"/>
            </a:solidFill>
            <a:prstDash val="solid"/>
            <a:round/>
            <a:headEnd len="med" w="med" type="none"/>
            <a:tailEnd len="med" w="med" type="triangle"/>
          </a:ln>
        </p:spPr>
      </p:cxnSp>
      <p:cxnSp>
        <p:nvCxnSpPr>
          <p:cNvPr id="646" name="Google Shape;646;g6e3daf5fd3_3_30"/>
          <p:cNvCxnSpPr>
            <a:endCxn id="638" idx="0"/>
          </p:cNvCxnSpPr>
          <p:nvPr/>
        </p:nvCxnSpPr>
        <p:spPr>
          <a:xfrm>
            <a:off x="2061100" y="4365600"/>
            <a:ext cx="1179300" cy="1350300"/>
          </a:xfrm>
          <a:prstGeom prst="straightConnector1">
            <a:avLst/>
          </a:prstGeom>
          <a:noFill/>
          <a:ln cap="flat" cmpd="sng" w="28575">
            <a:solidFill>
              <a:schemeClr val="dk2"/>
            </a:solidFill>
            <a:prstDash val="solid"/>
            <a:round/>
            <a:headEnd len="med" w="med" type="none"/>
            <a:tailEnd len="med" w="med" type="triangle"/>
          </a:ln>
        </p:spPr>
      </p:cxnSp>
      <p:cxnSp>
        <p:nvCxnSpPr>
          <p:cNvPr id="647" name="Google Shape;647;g6e3daf5fd3_3_30"/>
          <p:cNvCxnSpPr>
            <a:endCxn id="637" idx="0"/>
          </p:cNvCxnSpPr>
          <p:nvPr/>
        </p:nvCxnSpPr>
        <p:spPr>
          <a:xfrm flipH="1">
            <a:off x="1944500" y="4316699"/>
            <a:ext cx="93600" cy="1386900"/>
          </a:xfrm>
          <a:prstGeom prst="straightConnector1">
            <a:avLst/>
          </a:prstGeom>
          <a:noFill/>
          <a:ln cap="flat" cmpd="sng" w="28575">
            <a:solidFill>
              <a:schemeClr val="dk2"/>
            </a:solidFill>
            <a:prstDash val="solid"/>
            <a:round/>
            <a:headEnd len="med" w="med" type="none"/>
            <a:tailEnd len="med" w="med" type="triangle"/>
          </a:ln>
        </p:spPr>
      </p:cxnSp>
      <p:sp>
        <p:nvSpPr>
          <p:cNvPr id="648" name="Google Shape;648;g6e3daf5fd3_3_30"/>
          <p:cNvSpPr txBox="1"/>
          <p:nvPr/>
        </p:nvSpPr>
        <p:spPr>
          <a:xfrm>
            <a:off x="4012520" y="3934081"/>
            <a:ext cx="3159900" cy="82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800">
                <a:solidFill>
                  <a:schemeClr val="dk1"/>
                </a:solidFill>
              </a:rPr>
              <a:t>numerical and categorical values</a:t>
            </a:r>
            <a:endParaRPr b="1" sz="1800">
              <a:solidFill>
                <a:schemeClr val="dk1"/>
              </a:solidFill>
            </a:endParaRPr>
          </a:p>
          <a:p>
            <a:pPr indent="0" lvl="0" marL="0" rtl="0" algn="l">
              <a:spcBef>
                <a:spcPts val="0"/>
              </a:spcBef>
              <a:spcAft>
                <a:spcPts val="0"/>
              </a:spcAft>
              <a:buNone/>
            </a:pPr>
            <a:r>
              <a:t/>
            </a:r>
            <a:endParaRPr sz="1800"/>
          </a:p>
        </p:txBody>
      </p:sp>
      <p:sp>
        <p:nvSpPr>
          <p:cNvPr id="649" name="Google Shape;649;g6e3daf5fd3_3_30"/>
          <p:cNvSpPr txBox="1"/>
          <p:nvPr/>
        </p:nvSpPr>
        <p:spPr>
          <a:xfrm>
            <a:off x="526029" y="3934081"/>
            <a:ext cx="3159900" cy="82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800">
                <a:solidFill>
                  <a:schemeClr val="dk1"/>
                </a:solidFill>
              </a:rPr>
              <a:t>numerical values</a:t>
            </a:r>
            <a:endParaRPr b="1" sz="1800">
              <a:solidFill>
                <a:schemeClr val="dk1"/>
              </a:solidFill>
            </a:endParaRPr>
          </a:p>
          <a:p>
            <a:pPr indent="0" lvl="0" marL="0" rtl="0" algn="l">
              <a:spcBef>
                <a:spcPts val="0"/>
              </a:spcBef>
              <a:spcAft>
                <a:spcPts val="0"/>
              </a:spcAft>
              <a:buNone/>
            </a:pPr>
            <a:r>
              <a:t/>
            </a:r>
            <a:endParaRPr sz="1800"/>
          </a:p>
        </p:txBody>
      </p:sp>
      <p:sp>
        <p:nvSpPr>
          <p:cNvPr id="650" name="Google Shape;650;g6e3daf5fd3_3_30"/>
          <p:cNvSpPr/>
          <p:nvPr/>
        </p:nvSpPr>
        <p:spPr>
          <a:xfrm>
            <a:off x="3961400" y="5740348"/>
            <a:ext cx="1269000" cy="682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accent1"/>
                </a:solidFill>
              </a:rPr>
              <a:t>Filling with median</a:t>
            </a:r>
            <a:endParaRPr b="1">
              <a:solidFill>
                <a:schemeClr val="accent1"/>
              </a:solidFill>
            </a:endParaRPr>
          </a:p>
          <a:p>
            <a:pPr indent="0" lvl="0" marL="0" rtl="0" algn="l">
              <a:spcBef>
                <a:spcPts val="0"/>
              </a:spcBef>
              <a:spcAft>
                <a:spcPts val="0"/>
              </a:spcAft>
              <a:buNone/>
            </a:pPr>
            <a:r>
              <a:t/>
            </a:r>
            <a:endParaRPr/>
          </a:p>
        </p:txBody>
      </p:sp>
      <p:cxnSp>
        <p:nvCxnSpPr>
          <p:cNvPr id="651" name="Google Shape;651;g6e3daf5fd3_3_30"/>
          <p:cNvCxnSpPr>
            <a:endCxn id="650" idx="0"/>
          </p:cNvCxnSpPr>
          <p:nvPr/>
        </p:nvCxnSpPr>
        <p:spPr>
          <a:xfrm>
            <a:off x="2053400" y="4341448"/>
            <a:ext cx="2542500" cy="1398900"/>
          </a:xfrm>
          <a:prstGeom prst="straightConnector1">
            <a:avLst/>
          </a:prstGeom>
          <a:noFill/>
          <a:ln cap="flat" cmpd="sng" w="28575">
            <a:solidFill>
              <a:schemeClr val="dk2"/>
            </a:solidFill>
            <a:prstDash val="solid"/>
            <a:round/>
            <a:headEnd len="med" w="med" type="none"/>
            <a:tailEnd len="med" w="med" type="triangle"/>
          </a:ln>
        </p:spPr>
      </p:cxnSp>
      <p:cxnSp>
        <p:nvCxnSpPr>
          <p:cNvPr id="652" name="Google Shape;652;g6e3daf5fd3_3_30"/>
          <p:cNvCxnSpPr>
            <a:stCxn id="628" idx="2"/>
            <a:endCxn id="635" idx="0"/>
          </p:cNvCxnSpPr>
          <p:nvPr/>
        </p:nvCxnSpPr>
        <p:spPr>
          <a:xfrm flipH="1">
            <a:off x="3191725" y="857250"/>
            <a:ext cx="3016200" cy="13335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6" name="Shape 656"/>
        <p:cNvGrpSpPr/>
        <p:nvPr/>
      </p:nvGrpSpPr>
      <p:grpSpPr>
        <a:xfrm>
          <a:off x="0" y="0"/>
          <a:ext cx="0" cy="0"/>
          <a:chOff x="0" y="0"/>
          <a:chExt cx="0" cy="0"/>
        </a:xfrm>
      </p:grpSpPr>
      <p:sp>
        <p:nvSpPr>
          <p:cNvPr id="657" name="Google Shape;657;p29"/>
          <p:cNvSpPr txBox="1"/>
          <p:nvPr/>
        </p:nvSpPr>
        <p:spPr>
          <a:xfrm>
            <a:off x="5808167" y="1831797"/>
            <a:ext cx="5227092" cy="2308324"/>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4800">
                <a:solidFill>
                  <a:schemeClr val="dk1"/>
                </a:solidFill>
                <a:latin typeface="Arial"/>
                <a:ea typeface="Arial"/>
                <a:cs typeface="Arial"/>
                <a:sym typeface="Arial"/>
              </a:rPr>
              <a:t>General vs specific</a:t>
            </a:r>
            <a:endParaRPr b="1" sz="4800">
              <a:solidFill>
                <a:schemeClr val="dk1"/>
              </a:solidFill>
              <a:latin typeface="Arial"/>
              <a:ea typeface="Arial"/>
              <a:cs typeface="Arial"/>
              <a:sym typeface="Arial"/>
            </a:endParaRPr>
          </a:p>
          <a:p>
            <a:pPr indent="0" lvl="0" marL="0" marR="0" rtl="0" algn="l">
              <a:spcBef>
                <a:spcPts val="0"/>
              </a:spcBef>
              <a:spcAft>
                <a:spcPts val="0"/>
              </a:spcAft>
              <a:buNone/>
            </a:pPr>
            <a:r>
              <a:rPr b="1" lang="en-US" sz="4800">
                <a:solidFill>
                  <a:schemeClr val="dk1"/>
                </a:solidFill>
                <a:latin typeface="Arial"/>
                <a:ea typeface="Arial"/>
                <a:cs typeface="Arial"/>
                <a:sym typeface="Arial"/>
              </a:rPr>
              <a:t>methods ?</a:t>
            </a:r>
            <a:endParaRPr b="1" sz="4800">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1" name="Shape 661"/>
        <p:cNvGrpSpPr/>
        <p:nvPr/>
      </p:nvGrpSpPr>
      <p:grpSpPr>
        <a:xfrm>
          <a:off x="0" y="0"/>
          <a:ext cx="0" cy="0"/>
          <a:chOff x="0" y="0"/>
          <a:chExt cx="0" cy="0"/>
        </a:xfrm>
      </p:grpSpPr>
      <p:grpSp>
        <p:nvGrpSpPr>
          <p:cNvPr id="662" name="Google Shape;662;p30"/>
          <p:cNvGrpSpPr/>
          <p:nvPr/>
        </p:nvGrpSpPr>
        <p:grpSpPr>
          <a:xfrm>
            <a:off x="0" y="5595675"/>
            <a:ext cx="12192000" cy="1262326"/>
            <a:chOff x="0" y="5595675"/>
            <a:chExt cx="12192000" cy="1262326"/>
          </a:xfrm>
        </p:grpSpPr>
        <p:sp>
          <p:nvSpPr>
            <p:cNvPr id="663" name="Google Shape;663;p30"/>
            <p:cNvSpPr/>
            <p:nvPr/>
          </p:nvSpPr>
          <p:spPr>
            <a:xfrm>
              <a:off x="0" y="5595675"/>
              <a:ext cx="6664569" cy="1262326"/>
            </a:xfrm>
            <a:custGeom>
              <a:rect b="b" l="l" r="r" t="t"/>
              <a:pathLst>
                <a:path extrusionOk="0" h="1682495" w="8882887">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sp>
          <p:nvSpPr>
            <p:cNvPr id="664" name="Google Shape;664;p30"/>
            <p:cNvSpPr/>
            <p:nvPr/>
          </p:nvSpPr>
          <p:spPr>
            <a:xfrm>
              <a:off x="6570868" y="6276408"/>
              <a:ext cx="3651746" cy="581593"/>
            </a:xfrm>
            <a:custGeom>
              <a:rect b="b" l="l" r="r" t="t"/>
              <a:pathLst>
                <a:path extrusionOk="0" h="1941773" w="12192148">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5" name="Google Shape;665;p30"/>
            <p:cNvSpPr/>
            <p:nvPr/>
          </p:nvSpPr>
          <p:spPr>
            <a:xfrm flipH="1">
              <a:off x="11318872" y="6387731"/>
              <a:ext cx="873128" cy="470270"/>
            </a:xfrm>
            <a:custGeom>
              <a:rect b="b" l="l" r="r" t="t"/>
              <a:pathLst>
                <a:path extrusionOk="0" h="470270" w="873128">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sp>
          <p:nvSpPr>
            <p:cNvPr id="666" name="Google Shape;666;p30"/>
            <p:cNvSpPr/>
            <p:nvPr/>
          </p:nvSpPr>
          <p:spPr>
            <a:xfrm>
              <a:off x="10222614" y="6322479"/>
              <a:ext cx="1673378" cy="535522"/>
            </a:xfrm>
            <a:custGeom>
              <a:rect b="b" l="l" r="r" t="t"/>
              <a:pathLst>
                <a:path extrusionOk="0" h="449340" w="140408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grpSp>
      <p:sp>
        <p:nvSpPr>
          <p:cNvPr id="667" name="Google Shape;667;p30"/>
          <p:cNvSpPr txBox="1"/>
          <p:nvPr/>
        </p:nvSpPr>
        <p:spPr>
          <a:xfrm>
            <a:off x="2568878" y="3117724"/>
            <a:ext cx="7054245" cy="156966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4800">
                <a:solidFill>
                  <a:schemeClr val="lt1"/>
                </a:solidFill>
                <a:latin typeface="Arial"/>
                <a:ea typeface="Arial"/>
                <a:cs typeface="Arial"/>
                <a:sym typeface="Arial"/>
              </a:rPr>
              <a:t>Encoding categorical features</a:t>
            </a:r>
            <a:endParaRPr sz="4800">
              <a:solidFill>
                <a:schemeClr val="lt1"/>
              </a:solidFill>
              <a:latin typeface="Arial"/>
              <a:ea typeface="Arial"/>
              <a:cs typeface="Arial"/>
              <a:sym typeface="Arial"/>
            </a:endParaRPr>
          </a:p>
        </p:txBody>
      </p:sp>
      <p:grpSp>
        <p:nvGrpSpPr>
          <p:cNvPr id="668" name="Google Shape;668;p30"/>
          <p:cNvGrpSpPr/>
          <p:nvPr/>
        </p:nvGrpSpPr>
        <p:grpSpPr>
          <a:xfrm>
            <a:off x="5293641" y="1717900"/>
            <a:ext cx="1570335" cy="946374"/>
            <a:chOff x="3767143" y="2846931"/>
            <a:chExt cx="1053838" cy="635103"/>
          </a:xfrm>
        </p:grpSpPr>
        <p:sp>
          <p:nvSpPr>
            <p:cNvPr id="669" name="Google Shape;669;p30"/>
            <p:cNvSpPr/>
            <p:nvPr/>
          </p:nvSpPr>
          <p:spPr>
            <a:xfrm>
              <a:off x="3813737" y="2889799"/>
              <a:ext cx="967795" cy="543968"/>
            </a:xfrm>
            <a:custGeom>
              <a:rect b="b" l="l" r="r" t="t"/>
              <a:pathLst>
                <a:path extrusionOk="0" h="543968" w="967795">
                  <a:moveTo>
                    <a:pt x="0" y="543968"/>
                  </a:moveTo>
                  <a:lnTo>
                    <a:pt x="230044" y="233606"/>
                  </a:lnTo>
                  <a:lnTo>
                    <a:pt x="480336" y="430652"/>
                  </a:lnTo>
                  <a:lnTo>
                    <a:pt x="724178" y="280327"/>
                  </a:lnTo>
                  <a:lnTo>
                    <a:pt x="967795" y="0"/>
                  </a:lnTo>
                </a:path>
              </a:pathLst>
            </a:custGeom>
            <a:no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70" name="Google Shape;670;p30"/>
            <p:cNvSpPr/>
            <p:nvPr/>
          </p:nvSpPr>
          <p:spPr>
            <a:xfrm>
              <a:off x="3767143" y="3389488"/>
              <a:ext cx="92546" cy="92546"/>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71" name="Google Shape;671;p30"/>
            <p:cNvSpPr/>
            <p:nvPr/>
          </p:nvSpPr>
          <p:spPr>
            <a:xfrm>
              <a:off x="4000642" y="3081351"/>
              <a:ext cx="92546" cy="92546"/>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72" name="Google Shape;672;p30"/>
            <p:cNvSpPr/>
            <p:nvPr/>
          </p:nvSpPr>
          <p:spPr>
            <a:xfrm>
              <a:off x="4247789" y="3267775"/>
              <a:ext cx="92546" cy="92546"/>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73" name="Google Shape;673;p30"/>
            <p:cNvSpPr/>
            <p:nvPr/>
          </p:nvSpPr>
          <p:spPr>
            <a:xfrm>
              <a:off x="4488112" y="3127624"/>
              <a:ext cx="92546" cy="92546"/>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74" name="Google Shape;674;p30"/>
            <p:cNvSpPr/>
            <p:nvPr/>
          </p:nvSpPr>
          <p:spPr>
            <a:xfrm>
              <a:off x="4728435" y="2846931"/>
              <a:ext cx="92546" cy="92546"/>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8" name="Shape 678"/>
        <p:cNvGrpSpPr/>
        <p:nvPr/>
      </p:nvGrpSpPr>
      <p:grpSpPr>
        <a:xfrm>
          <a:off x="0" y="0"/>
          <a:ext cx="0" cy="0"/>
          <a:chOff x="0" y="0"/>
          <a:chExt cx="0" cy="0"/>
        </a:xfrm>
      </p:grpSpPr>
      <p:sp>
        <p:nvSpPr>
          <p:cNvPr id="679" name="Google Shape;679;p31"/>
          <p:cNvSpPr/>
          <p:nvPr/>
        </p:nvSpPr>
        <p:spPr>
          <a:xfrm flipH="1" rot="-5400000">
            <a:off x="6426438" y="0"/>
            <a:ext cx="5765562" cy="5765562"/>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80" name="Google Shape;680;p31"/>
          <p:cNvSpPr txBox="1"/>
          <p:nvPr/>
        </p:nvSpPr>
        <p:spPr>
          <a:xfrm>
            <a:off x="631495" y="153441"/>
            <a:ext cx="4010324" cy="341632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5400">
                <a:solidFill>
                  <a:schemeClr val="accent1"/>
                </a:solidFill>
                <a:latin typeface="Arial"/>
                <a:ea typeface="Arial"/>
                <a:cs typeface="Arial"/>
                <a:sym typeface="Arial"/>
              </a:rPr>
              <a:t>Encoding categorical features ?</a:t>
            </a:r>
            <a:endParaRPr b="1" sz="5400">
              <a:solidFill>
                <a:schemeClr val="accent1"/>
              </a:solidFill>
              <a:latin typeface="Arial"/>
              <a:ea typeface="Arial"/>
              <a:cs typeface="Arial"/>
              <a:sym typeface="Arial"/>
            </a:endParaRPr>
          </a:p>
          <a:p>
            <a:pPr indent="0" lvl="0" marL="0" marR="0" rtl="0" algn="l">
              <a:spcBef>
                <a:spcPts val="0"/>
              </a:spcBef>
              <a:spcAft>
                <a:spcPts val="0"/>
              </a:spcAft>
              <a:buNone/>
            </a:pPr>
            <a:r>
              <a:rPr b="1" lang="en-US" sz="5400">
                <a:solidFill>
                  <a:schemeClr val="lt1"/>
                </a:solidFill>
                <a:latin typeface="Arial"/>
                <a:ea typeface="Arial"/>
                <a:cs typeface="Arial"/>
                <a:sym typeface="Arial"/>
              </a:rPr>
              <a:t>SLIDE</a:t>
            </a:r>
            <a:endParaRPr b="1" sz="5400">
              <a:solidFill>
                <a:schemeClr val="lt1"/>
              </a:solidFill>
              <a:latin typeface="Arial"/>
              <a:ea typeface="Arial"/>
              <a:cs typeface="Arial"/>
              <a:sym typeface="Arial"/>
            </a:endParaRPr>
          </a:p>
        </p:txBody>
      </p:sp>
      <p:sp>
        <p:nvSpPr>
          <p:cNvPr id="681" name="Google Shape;681;p31"/>
          <p:cNvSpPr txBox="1"/>
          <p:nvPr/>
        </p:nvSpPr>
        <p:spPr>
          <a:xfrm>
            <a:off x="895487" y="4907801"/>
            <a:ext cx="4900426" cy="615553"/>
          </a:xfrm>
          <a:prstGeom prst="rect">
            <a:avLst/>
          </a:prstGeom>
          <a:noFill/>
          <a:ln>
            <a:noFill/>
          </a:ln>
        </p:spPr>
        <p:txBody>
          <a:bodyPr anchorCtr="0" anchor="t" bIns="0" lIns="36000" spcFirstLastPara="1" rIns="36000" wrap="square" tIns="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We Create Quality Professional </a:t>
            </a:r>
            <a:endParaRPr/>
          </a:p>
          <a:p>
            <a:pPr indent="0" lvl="0" marL="0" marR="0" rtl="0" algn="l">
              <a:spcBef>
                <a:spcPts val="0"/>
              </a:spcBef>
              <a:spcAft>
                <a:spcPts val="0"/>
              </a:spcAft>
              <a:buNone/>
            </a:pPr>
            <a:r>
              <a:rPr b="1" lang="en-US" sz="2000">
                <a:solidFill>
                  <a:schemeClr val="lt1"/>
                </a:solidFill>
                <a:latin typeface="Arial"/>
                <a:ea typeface="Arial"/>
                <a:cs typeface="Arial"/>
                <a:sym typeface="Arial"/>
              </a:rPr>
              <a:t>PPT Presentation</a:t>
            </a:r>
            <a:endParaRPr b="1" sz="2000">
              <a:solidFill>
                <a:schemeClr val="lt1"/>
              </a:solidFill>
              <a:latin typeface="Arial"/>
              <a:ea typeface="Arial"/>
              <a:cs typeface="Arial"/>
              <a:sym typeface="Arial"/>
            </a:endParaRPr>
          </a:p>
        </p:txBody>
      </p:sp>
      <p:sp>
        <p:nvSpPr>
          <p:cNvPr id="682" name="Google Shape;682;p31"/>
          <p:cNvSpPr txBox="1"/>
          <p:nvPr/>
        </p:nvSpPr>
        <p:spPr>
          <a:xfrm>
            <a:off x="631495" y="3710142"/>
            <a:ext cx="5256497" cy="1077218"/>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It is very common to see categorical features in a dataset. However, our machine learning algorithm can only read numerical values. It is essential to encoding categorical features into numerical values.</a:t>
            </a:r>
            <a:endParaRPr b="1" sz="1600">
              <a:solidFill>
                <a:schemeClr val="lt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6" name="Shape 686"/>
        <p:cNvGrpSpPr/>
        <p:nvPr/>
      </p:nvGrpSpPr>
      <p:grpSpPr>
        <a:xfrm>
          <a:off x="0" y="0"/>
          <a:ext cx="0" cy="0"/>
          <a:chOff x="0" y="0"/>
          <a:chExt cx="0" cy="0"/>
        </a:xfrm>
      </p:grpSpPr>
      <p:sp>
        <p:nvSpPr>
          <p:cNvPr id="687" name="Google Shape;687;p32"/>
          <p:cNvSpPr/>
          <p:nvPr/>
        </p:nvSpPr>
        <p:spPr>
          <a:xfrm rot="5400000">
            <a:off x="3804828" y="1990064"/>
            <a:ext cx="3892275" cy="3892275"/>
          </a:xfrm>
          <a:prstGeom prst="blockArc">
            <a:avLst>
              <a:gd fmla="val 11864761" name="adj1"/>
              <a:gd fmla="val 20597355" name="adj2"/>
              <a:gd fmla="val 1016" name="adj3"/>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688" name="Google Shape;688;p32"/>
          <p:cNvSpPr/>
          <p:nvPr/>
        </p:nvSpPr>
        <p:spPr>
          <a:xfrm rot="-5400000">
            <a:off x="4322767" y="1990064"/>
            <a:ext cx="3892275" cy="3892275"/>
          </a:xfrm>
          <a:prstGeom prst="blockArc">
            <a:avLst>
              <a:gd fmla="val 11864761" name="adj1"/>
              <a:gd fmla="val 20578708" name="adj2"/>
              <a:gd fmla="val 1002" name="adj3"/>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689" name="Google Shape;689;p32"/>
          <p:cNvSpPr txBox="1"/>
          <p:nvPr/>
        </p:nvSpPr>
        <p:spPr>
          <a:xfrm>
            <a:off x="7997233" y="2091840"/>
            <a:ext cx="251283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One hot encoder</a:t>
            </a:r>
            <a:endParaRPr b="1" sz="1200">
              <a:solidFill>
                <a:srgbClr val="3F3F3F"/>
              </a:solidFill>
              <a:latin typeface="Arial"/>
              <a:ea typeface="Arial"/>
              <a:cs typeface="Arial"/>
              <a:sym typeface="Arial"/>
            </a:endParaRPr>
          </a:p>
        </p:txBody>
      </p:sp>
      <p:sp>
        <p:nvSpPr>
          <p:cNvPr id="690" name="Google Shape;690;p32"/>
          <p:cNvSpPr txBox="1"/>
          <p:nvPr/>
        </p:nvSpPr>
        <p:spPr>
          <a:xfrm>
            <a:off x="9253649" y="3657969"/>
            <a:ext cx="251283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rPr>
              <a:t>Target </a:t>
            </a:r>
            <a:r>
              <a:rPr b="1" lang="en-US" sz="1200">
                <a:solidFill>
                  <a:srgbClr val="3F3F3F"/>
                </a:solidFill>
                <a:latin typeface="Arial"/>
                <a:ea typeface="Arial"/>
                <a:cs typeface="Arial"/>
                <a:sym typeface="Arial"/>
              </a:rPr>
              <a:t> encoder</a:t>
            </a:r>
            <a:endParaRPr b="1" sz="1200">
              <a:solidFill>
                <a:srgbClr val="3F3F3F"/>
              </a:solidFill>
              <a:latin typeface="Arial"/>
              <a:ea typeface="Arial"/>
              <a:cs typeface="Arial"/>
              <a:sym typeface="Arial"/>
            </a:endParaRPr>
          </a:p>
        </p:txBody>
      </p:sp>
      <p:sp>
        <p:nvSpPr>
          <p:cNvPr id="691" name="Google Shape;691;p32"/>
          <p:cNvSpPr txBox="1"/>
          <p:nvPr/>
        </p:nvSpPr>
        <p:spPr>
          <a:xfrm>
            <a:off x="1122274" y="2345141"/>
            <a:ext cx="2600888" cy="27699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200">
                <a:solidFill>
                  <a:srgbClr val="3F3F3F"/>
                </a:solidFill>
                <a:latin typeface="Arial"/>
                <a:ea typeface="Arial"/>
                <a:cs typeface="Arial"/>
                <a:sym typeface="Arial"/>
              </a:rPr>
              <a:t>Label encoder</a:t>
            </a:r>
            <a:endParaRPr b="1" sz="1200">
              <a:solidFill>
                <a:srgbClr val="3F3F3F"/>
              </a:solidFill>
              <a:latin typeface="Arial"/>
              <a:ea typeface="Arial"/>
              <a:cs typeface="Arial"/>
              <a:sym typeface="Arial"/>
            </a:endParaRPr>
          </a:p>
        </p:txBody>
      </p:sp>
      <p:cxnSp>
        <p:nvCxnSpPr>
          <p:cNvPr id="692" name="Google Shape;692;p32"/>
          <p:cNvCxnSpPr>
            <a:stCxn id="693" idx="6"/>
          </p:cNvCxnSpPr>
          <p:nvPr/>
        </p:nvCxnSpPr>
        <p:spPr>
          <a:xfrm flipH="1" rot="10800000">
            <a:off x="7899236" y="3796453"/>
            <a:ext cx="1139700" cy="3600"/>
          </a:xfrm>
          <a:prstGeom prst="bentConnector3">
            <a:avLst>
              <a:gd fmla="val 49994" name="adj1"/>
            </a:avLst>
          </a:prstGeom>
          <a:noFill/>
          <a:ln cap="flat" cmpd="sng" w="38100">
            <a:solidFill>
              <a:schemeClr val="accent3"/>
            </a:solidFill>
            <a:prstDash val="dot"/>
            <a:miter lim="800000"/>
            <a:headEnd len="sm" w="sm" type="none"/>
            <a:tailEnd len="med" w="med" type="triangle"/>
          </a:ln>
        </p:spPr>
      </p:cxnSp>
      <p:sp>
        <p:nvSpPr>
          <p:cNvPr id="694" name="Google Shape;694;p32"/>
          <p:cNvSpPr/>
          <p:nvPr/>
        </p:nvSpPr>
        <p:spPr>
          <a:xfrm>
            <a:off x="6765996" y="2262100"/>
            <a:ext cx="360040" cy="36004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93" name="Google Shape;693;p32"/>
          <p:cNvSpPr/>
          <p:nvPr/>
        </p:nvSpPr>
        <p:spPr>
          <a:xfrm>
            <a:off x="7539196" y="3620033"/>
            <a:ext cx="360040" cy="36004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95" name="Google Shape;695;p32"/>
          <p:cNvSpPr/>
          <p:nvPr/>
        </p:nvSpPr>
        <p:spPr>
          <a:xfrm>
            <a:off x="4605899" y="2576429"/>
            <a:ext cx="360040" cy="36004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cxnSp>
        <p:nvCxnSpPr>
          <p:cNvPr id="696" name="Google Shape;696;p32"/>
          <p:cNvCxnSpPr/>
          <p:nvPr/>
        </p:nvCxnSpPr>
        <p:spPr>
          <a:xfrm rot="10800000">
            <a:off x="3933976" y="2489229"/>
            <a:ext cx="777600" cy="265800"/>
          </a:xfrm>
          <a:prstGeom prst="bentConnector3">
            <a:avLst>
              <a:gd fmla="val 50000" name="adj1"/>
            </a:avLst>
          </a:prstGeom>
          <a:noFill/>
          <a:ln cap="flat" cmpd="sng" w="38100">
            <a:solidFill>
              <a:schemeClr val="accent4"/>
            </a:solidFill>
            <a:prstDash val="dot"/>
            <a:miter lim="800000"/>
            <a:headEnd len="sm" w="sm" type="none"/>
            <a:tailEnd len="med" w="med" type="triangle"/>
          </a:ln>
        </p:spPr>
      </p:cxnSp>
      <p:cxnSp>
        <p:nvCxnSpPr>
          <p:cNvPr id="697" name="Google Shape;697;p32"/>
          <p:cNvCxnSpPr/>
          <p:nvPr/>
        </p:nvCxnSpPr>
        <p:spPr>
          <a:xfrm flipH="1" rot="10800000">
            <a:off x="6835112" y="2176320"/>
            <a:ext cx="777600" cy="265800"/>
          </a:xfrm>
          <a:prstGeom prst="bentConnector3">
            <a:avLst>
              <a:gd fmla="val 50000" name="adj1"/>
            </a:avLst>
          </a:prstGeom>
          <a:noFill/>
          <a:ln cap="flat" cmpd="sng" w="38100">
            <a:solidFill>
              <a:schemeClr val="accent3"/>
            </a:solidFill>
            <a:prstDash val="dot"/>
            <a:miter lim="800000"/>
            <a:headEnd len="sm" w="sm" type="none"/>
            <a:tailEnd len="med" w="med" type="triangle"/>
          </a:ln>
        </p:spPr>
      </p:cxnSp>
      <p:sp>
        <p:nvSpPr>
          <p:cNvPr id="698" name="Google Shape;698;p32"/>
          <p:cNvSpPr txBox="1"/>
          <p:nvPr/>
        </p:nvSpPr>
        <p:spPr>
          <a:xfrm>
            <a:off x="4724596" y="3395298"/>
            <a:ext cx="1222303"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BUY</a:t>
            </a:r>
            <a:endParaRPr b="1" sz="3200">
              <a:solidFill>
                <a:schemeClr val="lt1"/>
              </a:solidFill>
              <a:latin typeface="Arial"/>
              <a:ea typeface="Arial"/>
              <a:cs typeface="Arial"/>
              <a:sym typeface="Arial"/>
            </a:endParaRPr>
          </a:p>
        </p:txBody>
      </p:sp>
      <p:sp>
        <p:nvSpPr>
          <p:cNvPr id="699" name="Google Shape;699;p32"/>
          <p:cNvSpPr txBox="1"/>
          <p:nvPr/>
        </p:nvSpPr>
        <p:spPr>
          <a:xfrm>
            <a:off x="6223961" y="3395298"/>
            <a:ext cx="1222303"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SLL</a:t>
            </a:r>
            <a:endParaRPr b="1" sz="3200">
              <a:solidFill>
                <a:schemeClr val="lt1"/>
              </a:solidFill>
              <a:latin typeface="Arial"/>
              <a:ea typeface="Arial"/>
              <a:cs typeface="Arial"/>
              <a:sym typeface="Arial"/>
            </a:endParaRPr>
          </a:p>
        </p:txBody>
      </p:sp>
      <p:sp>
        <p:nvSpPr>
          <p:cNvPr id="700" name="Google Shape;700;p32"/>
          <p:cNvSpPr txBox="1"/>
          <p:nvPr/>
        </p:nvSpPr>
        <p:spPr>
          <a:xfrm>
            <a:off x="2604742" y="115251"/>
            <a:ext cx="7128768" cy="1477328"/>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3000">
                <a:solidFill>
                  <a:schemeClr val="accent1"/>
                </a:solidFill>
                <a:latin typeface="Arial"/>
                <a:ea typeface="Arial"/>
                <a:cs typeface="Arial"/>
                <a:sym typeface="Arial"/>
              </a:rPr>
              <a:t>Methods to encode categorical features</a:t>
            </a:r>
            <a:endParaRPr b="1" sz="3000">
              <a:solidFill>
                <a:schemeClr val="accent1"/>
              </a:solidFill>
              <a:latin typeface="Arial"/>
              <a:ea typeface="Arial"/>
              <a:cs typeface="Arial"/>
              <a:sym typeface="Arial"/>
            </a:endParaRPr>
          </a:p>
          <a:p>
            <a:pPr indent="0" lvl="0" marL="0" marR="0" rtl="0" algn="l">
              <a:spcBef>
                <a:spcPts val="0"/>
              </a:spcBef>
              <a:spcAft>
                <a:spcPts val="0"/>
              </a:spcAft>
              <a:buNone/>
            </a:pPr>
            <a:r>
              <a:rPr b="1" lang="en-US" sz="3000">
                <a:solidFill>
                  <a:schemeClr val="lt1"/>
                </a:solidFill>
                <a:latin typeface="Arial"/>
                <a:ea typeface="Arial"/>
                <a:cs typeface="Arial"/>
                <a:sym typeface="Arial"/>
              </a:rPr>
              <a:t>SLIDE</a:t>
            </a:r>
            <a:endParaRPr b="1" sz="3000">
              <a:solidFill>
                <a:schemeClr val="lt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4" name="Shape 704"/>
        <p:cNvGrpSpPr/>
        <p:nvPr/>
      </p:nvGrpSpPr>
      <p:grpSpPr>
        <a:xfrm>
          <a:off x="0" y="0"/>
          <a:ext cx="0" cy="0"/>
          <a:chOff x="0" y="0"/>
          <a:chExt cx="0" cy="0"/>
        </a:xfrm>
      </p:grpSpPr>
      <p:sp>
        <p:nvSpPr>
          <p:cNvPr id="705" name="Google Shape;705;g76a58ceab4_2_16"/>
          <p:cNvSpPr txBox="1"/>
          <p:nvPr/>
        </p:nvSpPr>
        <p:spPr>
          <a:xfrm>
            <a:off x="2604742" y="469194"/>
            <a:ext cx="7128900" cy="769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400">
                <a:solidFill>
                  <a:schemeClr val="accent1"/>
                </a:solidFill>
                <a:latin typeface="Arial"/>
                <a:ea typeface="Arial"/>
                <a:cs typeface="Arial"/>
                <a:sym typeface="Arial"/>
              </a:rPr>
              <a:t>Label Encoder</a:t>
            </a:r>
            <a:endParaRPr b="1" sz="4400">
              <a:solidFill>
                <a:schemeClr val="accent1"/>
              </a:solidFill>
              <a:latin typeface="Arial"/>
              <a:ea typeface="Arial"/>
              <a:cs typeface="Arial"/>
              <a:sym typeface="Arial"/>
            </a:endParaRPr>
          </a:p>
        </p:txBody>
      </p:sp>
      <p:pic>
        <p:nvPicPr>
          <p:cNvPr id="706" name="Google Shape;706;g76a58ceab4_2_16"/>
          <p:cNvPicPr preferRelativeResize="0"/>
          <p:nvPr/>
        </p:nvPicPr>
        <p:blipFill>
          <a:blip r:embed="rId3">
            <a:alphaModFix/>
          </a:blip>
          <a:stretch>
            <a:fillRect/>
          </a:stretch>
        </p:blipFill>
        <p:spPr>
          <a:xfrm>
            <a:off x="7247450" y="2776551"/>
            <a:ext cx="4571875" cy="2495336"/>
          </a:xfrm>
          <a:prstGeom prst="rect">
            <a:avLst/>
          </a:prstGeom>
          <a:noFill/>
          <a:ln>
            <a:noFill/>
          </a:ln>
        </p:spPr>
      </p:pic>
      <p:pic>
        <p:nvPicPr>
          <p:cNvPr id="707" name="Google Shape;707;g76a58ceab4_2_16"/>
          <p:cNvPicPr preferRelativeResize="0"/>
          <p:nvPr/>
        </p:nvPicPr>
        <p:blipFill>
          <a:blip r:embed="rId4">
            <a:alphaModFix/>
          </a:blip>
          <a:stretch>
            <a:fillRect/>
          </a:stretch>
        </p:blipFill>
        <p:spPr>
          <a:xfrm>
            <a:off x="186275" y="2777075"/>
            <a:ext cx="3962400" cy="2494300"/>
          </a:xfrm>
          <a:prstGeom prst="rect">
            <a:avLst/>
          </a:prstGeom>
          <a:noFill/>
          <a:ln>
            <a:noFill/>
          </a:ln>
        </p:spPr>
      </p:pic>
      <p:sp>
        <p:nvSpPr>
          <p:cNvPr id="708" name="Google Shape;708;g76a58ceab4_2_16"/>
          <p:cNvSpPr/>
          <p:nvPr/>
        </p:nvSpPr>
        <p:spPr>
          <a:xfrm>
            <a:off x="4876800" y="3655500"/>
            <a:ext cx="1134600" cy="3852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highlight>
                <a:schemeClr val="accent1"/>
              </a:high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2" name="Shape 712"/>
        <p:cNvGrpSpPr/>
        <p:nvPr/>
      </p:nvGrpSpPr>
      <p:grpSpPr>
        <a:xfrm>
          <a:off x="0" y="0"/>
          <a:ext cx="0" cy="0"/>
          <a:chOff x="0" y="0"/>
          <a:chExt cx="0" cy="0"/>
        </a:xfrm>
      </p:grpSpPr>
      <p:sp>
        <p:nvSpPr>
          <p:cNvPr id="713" name="Google Shape;713;p33"/>
          <p:cNvSpPr txBox="1"/>
          <p:nvPr/>
        </p:nvSpPr>
        <p:spPr>
          <a:xfrm>
            <a:off x="3681799" y="5308225"/>
            <a:ext cx="116633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accent5"/>
                </a:solidFill>
                <a:latin typeface="Arial"/>
                <a:ea typeface="Arial"/>
                <a:cs typeface="Arial"/>
                <a:sym typeface="Arial"/>
              </a:rPr>
              <a:t>Pros</a:t>
            </a:r>
            <a:endParaRPr b="1" sz="2800">
              <a:solidFill>
                <a:schemeClr val="accent5"/>
              </a:solidFill>
              <a:latin typeface="Arial"/>
              <a:ea typeface="Arial"/>
              <a:cs typeface="Arial"/>
              <a:sym typeface="Arial"/>
            </a:endParaRPr>
          </a:p>
        </p:txBody>
      </p:sp>
      <p:sp>
        <p:nvSpPr>
          <p:cNvPr id="714" name="Google Shape;714;p33"/>
          <p:cNvSpPr txBox="1"/>
          <p:nvPr/>
        </p:nvSpPr>
        <p:spPr>
          <a:xfrm>
            <a:off x="7343869" y="5308225"/>
            <a:ext cx="116633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accent6"/>
                </a:solidFill>
                <a:latin typeface="Arial"/>
                <a:ea typeface="Arial"/>
                <a:cs typeface="Arial"/>
                <a:sym typeface="Arial"/>
              </a:rPr>
              <a:t>Cons</a:t>
            </a:r>
            <a:endParaRPr b="1" sz="2800">
              <a:solidFill>
                <a:schemeClr val="accent6"/>
              </a:solidFill>
              <a:latin typeface="Arial"/>
              <a:ea typeface="Arial"/>
              <a:cs typeface="Arial"/>
              <a:sym typeface="Arial"/>
            </a:endParaRPr>
          </a:p>
        </p:txBody>
      </p:sp>
      <p:sp>
        <p:nvSpPr>
          <p:cNvPr id="715" name="Google Shape;715;p33"/>
          <p:cNvSpPr/>
          <p:nvPr/>
        </p:nvSpPr>
        <p:spPr>
          <a:xfrm flipH="1">
            <a:off x="1230726" y="3378862"/>
            <a:ext cx="1510669" cy="2130536"/>
          </a:xfrm>
          <a:prstGeom prst="upArrow">
            <a:avLst>
              <a:gd fmla="val 50000" name="adj1"/>
              <a:gd fmla="val 61937" name="adj2"/>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16" name="Google Shape;716;p33"/>
          <p:cNvSpPr/>
          <p:nvPr/>
        </p:nvSpPr>
        <p:spPr>
          <a:xfrm flipH="1" rot="10800000">
            <a:off x="9450606" y="4242957"/>
            <a:ext cx="1510669" cy="2130536"/>
          </a:xfrm>
          <a:prstGeom prst="upArrow">
            <a:avLst>
              <a:gd fmla="val 50000" name="adj1"/>
              <a:gd fmla="val 61937" name="adj2"/>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17" name="Google Shape;717;p33"/>
          <p:cNvSpPr/>
          <p:nvPr/>
        </p:nvSpPr>
        <p:spPr>
          <a:xfrm rot="2700000">
            <a:off x="3937848" y="1376938"/>
            <a:ext cx="201438" cy="602024"/>
          </a:xfrm>
          <a:custGeom>
            <a:rect b="b" l="l" r="r" t="t"/>
            <a:pathLst>
              <a:path extrusionOk="0" h="4153123" w="1035916">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18" name="Google Shape;718;p33"/>
          <p:cNvSpPr/>
          <p:nvPr/>
        </p:nvSpPr>
        <p:spPr>
          <a:xfrm rot="2700000">
            <a:off x="7969722" y="1544080"/>
            <a:ext cx="200267" cy="595288"/>
          </a:xfrm>
          <a:custGeom>
            <a:rect b="b" l="l" r="r" t="t"/>
            <a:pathLst>
              <a:path extrusionOk="0" h="4153123" w="1035916">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gradFill>
            <a:gsLst>
              <a:gs pos="0">
                <a:srgbClr val="F24747"/>
              </a:gs>
              <a:gs pos="50000">
                <a:srgbClr val="F50000"/>
              </a:gs>
              <a:gs pos="100000">
                <a:srgbClr val="E20000"/>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19" name="Google Shape;719;p33"/>
          <p:cNvSpPr/>
          <p:nvPr/>
        </p:nvSpPr>
        <p:spPr>
          <a:xfrm>
            <a:off x="3477260" y="3878651"/>
            <a:ext cx="5021855"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Arial"/>
                <a:ea typeface="Arial"/>
                <a:cs typeface="Arial"/>
                <a:sym typeface="Arial"/>
              </a:rPr>
              <a:t>Encode labels with value between 0 and n_classes-1.</a:t>
            </a:r>
            <a:endParaRPr/>
          </a:p>
        </p:txBody>
      </p:sp>
      <p:sp>
        <p:nvSpPr>
          <p:cNvPr id="720" name="Google Shape;720;p33"/>
          <p:cNvSpPr txBox="1"/>
          <p:nvPr/>
        </p:nvSpPr>
        <p:spPr>
          <a:xfrm>
            <a:off x="2604742" y="469194"/>
            <a:ext cx="7128900" cy="769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400">
                <a:solidFill>
                  <a:schemeClr val="accent1"/>
                </a:solidFill>
                <a:latin typeface="Arial"/>
                <a:ea typeface="Arial"/>
                <a:cs typeface="Arial"/>
                <a:sym typeface="Arial"/>
              </a:rPr>
              <a:t>Label Encoder</a:t>
            </a:r>
            <a:endParaRPr b="1" sz="4400">
              <a:solidFill>
                <a:schemeClr val="accent1"/>
              </a:solidFill>
              <a:latin typeface="Arial"/>
              <a:ea typeface="Arial"/>
              <a:cs typeface="Arial"/>
              <a:sym typeface="Arial"/>
            </a:endParaRPr>
          </a:p>
        </p:txBody>
      </p:sp>
      <p:grpSp>
        <p:nvGrpSpPr>
          <p:cNvPr id="721" name="Google Shape;721;p33"/>
          <p:cNvGrpSpPr/>
          <p:nvPr/>
        </p:nvGrpSpPr>
        <p:grpSpPr>
          <a:xfrm>
            <a:off x="826430" y="1393870"/>
            <a:ext cx="10685541" cy="1601783"/>
            <a:chOff x="635515" y="1393908"/>
            <a:chExt cx="10685541" cy="1408904"/>
          </a:xfrm>
        </p:grpSpPr>
        <p:sp>
          <p:nvSpPr>
            <p:cNvPr id="722" name="Google Shape;722;p33"/>
            <p:cNvSpPr txBox="1"/>
            <p:nvPr/>
          </p:nvSpPr>
          <p:spPr>
            <a:xfrm>
              <a:off x="635515" y="1393908"/>
              <a:ext cx="2952900" cy="2436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a:solidFill>
                    <a:srgbClr val="3F3F3F"/>
                  </a:solidFill>
                </a:rPr>
                <a:t>The order</a:t>
              </a:r>
              <a:endParaRPr b="1">
                <a:solidFill>
                  <a:srgbClr val="3F3F3F"/>
                </a:solidFill>
                <a:latin typeface="Arial"/>
                <a:ea typeface="Arial"/>
                <a:cs typeface="Arial"/>
                <a:sym typeface="Arial"/>
              </a:endParaRPr>
            </a:p>
          </p:txBody>
        </p:sp>
        <p:grpSp>
          <p:nvGrpSpPr>
            <p:cNvPr id="723" name="Google Shape;723;p33"/>
            <p:cNvGrpSpPr/>
            <p:nvPr/>
          </p:nvGrpSpPr>
          <p:grpSpPr>
            <a:xfrm>
              <a:off x="8361482" y="1393908"/>
              <a:ext cx="2959574" cy="885577"/>
              <a:chOff x="3233964" y="1954419"/>
              <a:chExt cx="1409925" cy="885577"/>
            </a:xfrm>
          </p:grpSpPr>
          <p:sp>
            <p:nvSpPr>
              <p:cNvPr id="724" name="Google Shape;724;p33"/>
              <p:cNvSpPr txBox="1"/>
              <p:nvPr/>
            </p:nvSpPr>
            <p:spPr>
              <a:xfrm>
                <a:off x="3233964" y="1954419"/>
                <a:ext cx="14004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a:solidFill>
                      <a:srgbClr val="3F3F3F"/>
                    </a:solidFill>
                  </a:rPr>
                  <a:t>The order</a:t>
                </a:r>
                <a:endParaRPr b="1">
                  <a:solidFill>
                    <a:srgbClr val="3F3F3F"/>
                  </a:solidFill>
                  <a:latin typeface="Arial"/>
                  <a:ea typeface="Arial"/>
                  <a:cs typeface="Arial"/>
                  <a:sym typeface="Arial"/>
                </a:endParaRPr>
              </a:p>
            </p:txBody>
          </p:sp>
          <p:sp>
            <p:nvSpPr>
              <p:cNvPr id="725" name="Google Shape;725;p33"/>
              <p:cNvSpPr txBox="1"/>
              <p:nvPr/>
            </p:nvSpPr>
            <p:spPr>
              <a:xfrm>
                <a:off x="3243489" y="2193796"/>
                <a:ext cx="14004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3F3F3F"/>
                    </a:solidFill>
                  </a:rPr>
                  <a:t>the model will misunderstand the data to be in some kind of order if there isn’t one.</a:t>
                </a:r>
                <a:endParaRPr sz="1200">
                  <a:solidFill>
                    <a:srgbClr val="3F3F3F"/>
                  </a:solidFill>
                  <a:latin typeface="Arial"/>
                  <a:ea typeface="Arial"/>
                  <a:cs typeface="Arial"/>
                  <a:sym typeface="Arial"/>
                </a:endParaRPr>
              </a:p>
            </p:txBody>
          </p:sp>
        </p:grpSp>
        <p:sp>
          <p:nvSpPr>
            <p:cNvPr id="726" name="Google Shape;726;p33"/>
            <p:cNvSpPr txBox="1"/>
            <p:nvPr/>
          </p:nvSpPr>
          <p:spPr>
            <a:xfrm>
              <a:off x="635515" y="1696305"/>
              <a:ext cx="2952900" cy="406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3F3F3F"/>
                  </a:solidFill>
                </a:rPr>
                <a:t>If there is an order between values label encoder will preserve it</a:t>
              </a:r>
              <a:endParaRPr sz="1200">
                <a:solidFill>
                  <a:srgbClr val="3F3F3F"/>
                </a:solidFill>
                <a:latin typeface="Arial"/>
                <a:ea typeface="Arial"/>
                <a:cs typeface="Arial"/>
                <a:sym typeface="Arial"/>
              </a:endParaRPr>
            </a:p>
          </p:txBody>
        </p:sp>
        <p:sp>
          <p:nvSpPr>
            <p:cNvPr id="727" name="Google Shape;727;p33"/>
            <p:cNvSpPr txBox="1"/>
            <p:nvPr/>
          </p:nvSpPr>
          <p:spPr>
            <a:xfrm>
              <a:off x="8381476" y="2396612"/>
              <a:ext cx="2939580" cy="40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rgbClr val="3F3F3F"/>
                </a:solidFill>
                <a:latin typeface="Arial"/>
                <a:ea typeface="Arial"/>
                <a:cs typeface="Arial"/>
                <a:sym typeface="Arial"/>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1" name="Shape 731"/>
        <p:cNvGrpSpPr/>
        <p:nvPr/>
      </p:nvGrpSpPr>
      <p:grpSpPr>
        <a:xfrm>
          <a:off x="0" y="0"/>
          <a:ext cx="0" cy="0"/>
          <a:chOff x="0" y="0"/>
          <a:chExt cx="0" cy="0"/>
        </a:xfrm>
      </p:grpSpPr>
      <p:sp>
        <p:nvSpPr>
          <p:cNvPr id="732" name="Google Shape;732;g76a58ceab4_2_21"/>
          <p:cNvSpPr txBox="1"/>
          <p:nvPr/>
        </p:nvSpPr>
        <p:spPr>
          <a:xfrm>
            <a:off x="2604742" y="469194"/>
            <a:ext cx="7128900" cy="769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400">
                <a:solidFill>
                  <a:schemeClr val="accent1"/>
                </a:solidFill>
                <a:latin typeface="Arial"/>
                <a:ea typeface="Arial"/>
                <a:cs typeface="Arial"/>
                <a:sym typeface="Arial"/>
              </a:rPr>
              <a:t>One Hot Encoder</a:t>
            </a:r>
            <a:endParaRPr b="1" sz="4400">
              <a:solidFill>
                <a:schemeClr val="accent1"/>
              </a:solidFill>
              <a:latin typeface="Arial"/>
              <a:ea typeface="Arial"/>
              <a:cs typeface="Arial"/>
              <a:sym typeface="Arial"/>
            </a:endParaRPr>
          </a:p>
        </p:txBody>
      </p:sp>
      <p:pic>
        <p:nvPicPr>
          <p:cNvPr id="733" name="Google Shape;733;g76a58ceab4_2_21"/>
          <p:cNvPicPr preferRelativeResize="0"/>
          <p:nvPr/>
        </p:nvPicPr>
        <p:blipFill>
          <a:blip r:embed="rId3">
            <a:alphaModFix/>
          </a:blip>
          <a:stretch>
            <a:fillRect/>
          </a:stretch>
        </p:blipFill>
        <p:spPr>
          <a:xfrm>
            <a:off x="6096000" y="1998150"/>
            <a:ext cx="5791200" cy="2624675"/>
          </a:xfrm>
          <a:prstGeom prst="rect">
            <a:avLst/>
          </a:prstGeom>
          <a:noFill/>
          <a:ln>
            <a:noFill/>
          </a:ln>
        </p:spPr>
      </p:pic>
      <p:pic>
        <p:nvPicPr>
          <p:cNvPr id="734" name="Google Shape;734;g76a58ceab4_2_21"/>
          <p:cNvPicPr preferRelativeResize="0"/>
          <p:nvPr/>
        </p:nvPicPr>
        <p:blipFill>
          <a:blip r:embed="rId4">
            <a:alphaModFix/>
          </a:blip>
          <a:stretch>
            <a:fillRect/>
          </a:stretch>
        </p:blipFill>
        <p:spPr>
          <a:xfrm>
            <a:off x="0" y="1998150"/>
            <a:ext cx="3962400" cy="2494300"/>
          </a:xfrm>
          <a:prstGeom prst="rect">
            <a:avLst/>
          </a:prstGeom>
          <a:noFill/>
          <a:ln>
            <a:noFill/>
          </a:ln>
        </p:spPr>
      </p:pic>
      <p:sp>
        <p:nvSpPr>
          <p:cNvPr id="735" name="Google Shape;735;g76a58ceab4_2_21"/>
          <p:cNvSpPr/>
          <p:nvPr/>
        </p:nvSpPr>
        <p:spPr>
          <a:xfrm>
            <a:off x="4461900" y="3052700"/>
            <a:ext cx="1134600" cy="3852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highlight>
                <a:schemeClr val="accent1"/>
              </a:high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9" name="Shape 739"/>
        <p:cNvGrpSpPr/>
        <p:nvPr/>
      </p:nvGrpSpPr>
      <p:grpSpPr>
        <a:xfrm>
          <a:off x="0" y="0"/>
          <a:ext cx="0" cy="0"/>
          <a:chOff x="0" y="0"/>
          <a:chExt cx="0" cy="0"/>
        </a:xfrm>
      </p:grpSpPr>
      <p:sp>
        <p:nvSpPr>
          <p:cNvPr id="740" name="Google Shape;740;p34"/>
          <p:cNvSpPr txBox="1"/>
          <p:nvPr/>
        </p:nvSpPr>
        <p:spPr>
          <a:xfrm>
            <a:off x="3681799" y="5308225"/>
            <a:ext cx="116633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accent5"/>
                </a:solidFill>
                <a:latin typeface="Arial"/>
                <a:ea typeface="Arial"/>
                <a:cs typeface="Arial"/>
                <a:sym typeface="Arial"/>
              </a:rPr>
              <a:t>Pros</a:t>
            </a:r>
            <a:endParaRPr b="1" sz="2800">
              <a:solidFill>
                <a:schemeClr val="accent5"/>
              </a:solidFill>
              <a:latin typeface="Arial"/>
              <a:ea typeface="Arial"/>
              <a:cs typeface="Arial"/>
              <a:sym typeface="Arial"/>
            </a:endParaRPr>
          </a:p>
        </p:txBody>
      </p:sp>
      <p:sp>
        <p:nvSpPr>
          <p:cNvPr id="741" name="Google Shape;741;p34"/>
          <p:cNvSpPr txBox="1"/>
          <p:nvPr/>
        </p:nvSpPr>
        <p:spPr>
          <a:xfrm>
            <a:off x="7343869" y="5308225"/>
            <a:ext cx="116633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accent6"/>
                </a:solidFill>
                <a:latin typeface="Arial"/>
                <a:ea typeface="Arial"/>
                <a:cs typeface="Arial"/>
                <a:sym typeface="Arial"/>
              </a:rPr>
              <a:t>Cons</a:t>
            </a:r>
            <a:endParaRPr b="1" sz="2800">
              <a:solidFill>
                <a:schemeClr val="accent6"/>
              </a:solidFill>
              <a:latin typeface="Arial"/>
              <a:ea typeface="Arial"/>
              <a:cs typeface="Arial"/>
              <a:sym typeface="Arial"/>
            </a:endParaRPr>
          </a:p>
        </p:txBody>
      </p:sp>
      <p:grpSp>
        <p:nvGrpSpPr>
          <p:cNvPr id="742" name="Google Shape;742;p34"/>
          <p:cNvGrpSpPr/>
          <p:nvPr/>
        </p:nvGrpSpPr>
        <p:grpSpPr>
          <a:xfrm>
            <a:off x="773293" y="1393906"/>
            <a:ext cx="10685581" cy="1089436"/>
            <a:chOff x="635515" y="1393908"/>
            <a:chExt cx="10685581" cy="641311"/>
          </a:xfrm>
        </p:grpSpPr>
        <p:sp>
          <p:nvSpPr>
            <p:cNvPr id="743" name="Google Shape;743;p34"/>
            <p:cNvSpPr txBox="1"/>
            <p:nvPr/>
          </p:nvSpPr>
          <p:spPr>
            <a:xfrm>
              <a:off x="635515" y="1393908"/>
              <a:ext cx="2952988" cy="16305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200">
                  <a:solidFill>
                    <a:srgbClr val="3F3F3F"/>
                  </a:solidFill>
                  <a:latin typeface="Arial"/>
                  <a:ea typeface="Arial"/>
                  <a:cs typeface="Arial"/>
                  <a:sym typeface="Arial"/>
                </a:rPr>
                <a:t>Doesn’t assume order</a:t>
              </a:r>
              <a:endParaRPr b="1" sz="1200">
                <a:solidFill>
                  <a:srgbClr val="3F3F3F"/>
                </a:solidFill>
                <a:latin typeface="Arial"/>
                <a:ea typeface="Arial"/>
                <a:cs typeface="Arial"/>
                <a:sym typeface="Arial"/>
              </a:endParaRPr>
            </a:p>
          </p:txBody>
        </p:sp>
        <p:grpSp>
          <p:nvGrpSpPr>
            <p:cNvPr id="744" name="Google Shape;744;p34"/>
            <p:cNvGrpSpPr/>
            <p:nvPr/>
          </p:nvGrpSpPr>
          <p:grpSpPr>
            <a:xfrm>
              <a:off x="8376630" y="1408930"/>
              <a:ext cx="2944466" cy="626289"/>
              <a:chOff x="3241250" y="1969441"/>
              <a:chExt cx="1402758" cy="626289"/>
            </a:xfrm>
          </p:grpSpPr>
          <p:sp>
            <p:nvSpPr>
              <p:cNvPr id="745" name="Google Shape;745;p34"/>
              <p:cNvSpPr txBox="1"/>
              <p:nvPr/>
            </p:nvSpPr>
            <p:spPr>
              <a:xfrm>
                <a:off x="3241250" y="1969441"/>
                <a:ext cx="1400519" cy="2717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rPr>
                  <a:t>High cardinality</a:t>
                </a:r>
                <a:endParaRPr b="1" sz="1200">
                  <a:solidFill>
                    <a:srgbClr val="3F3F3F"/>
                  </a:solidFill>
                  <a:latin typeface="Arial"/>
                  <a:ea typeface="Arial"/>
                  <a:cs typeface="Arial"/>
                  <a:sym typeface="Arial"/>
                </a:endParaRPr>
              </a:p>
            </p:txBody>
          </p:sp>
          <p:sp>
            <p:nvSpPr>
              <p:cNvPr id="746" name="Google Shape;746;p34"/>
              <p:cNvSpPr txBox="1"/>
              <p:nvPr/>
            </p:nvSpPr>
            <p:spPr>
              <a:xfrm>
                <a:off x="3243489" y="2323965"/>
                <a:ext cx="1400519" cy="271765"/>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1200">
                    <a:solidFill>
                      <a:srgbClr val="3F3F3F"/>
                    </a:solidFill>
                  </a:rPr>
                  <a:t>C</a:t>
                </a:r>
                <a:r>
                  <a:rPr lang="en-US" sz="1200">
                    <a:solidFill>
                      <a:srgbClr val="3F3F3F"/>
                    </a:solidFill>
                  </a:rPr>
                  <a:t>olumns with many unique values will create huge datasets</a:t>
                </a:r>
                <a:endParaRPr sz="1200">
                  <a:solidFill>
                    <a:srgbClr val="3F3F3F"/>
                  </a:solidFill>
                </a:endParaRPr>
              </a:p>
              <a:p>
                <a:pPr indent="0" lvl="0" marL="0" marR="0" rtl="0" algn="l">
                  <a:spcBef>
                    <a:spcPts val="0"/>
                  </a:spcBef>
                  <a:spcAft>
                    <a:spcPts val="0"/>
                  </a:spcAft>
                  <a:buNone/>
                </a:pPr>
                <a:r>
                  <a:t/>
                </a:r>
                <a:endParaRPr sz="1200">
                  <a:solidFill>
                    <a:schemeClr val="dk1"/>
                  </a:solidFill>
                </a:endParaRPr>
              </a:p>
            </p:txBody>
          </p:sp>
        </p:grpSp>
        <p:sp>
          <p:nvSpPr>
            <p:cNvPr id="747" name="Google Shape;747;p34"/>
            <p:cNvSpPr txBox="1"/>
            <p:nvPr/>
          </p:nvSpPr>
          <p:spPr>
            <a:xfrm>
              <a:off x="635515" y="1696305"/>
              <a:ext cx="2952988" cy="2717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200">
                  <a:solidFill>
                    <a:srgbClr val="3F3F3F"/>
                  </a:solidFill>
                  <a:latin typeface="Arial"/>
                  <a:ea typeface="Arial"/>
                  <a:cs typeface="Arial"/>
                  <a:sym typeface="Arial"/>
                </a:rPr>
                <a:t>This approach works well with non ordinal features (Example color,…)</a:t>
              </a:r>
              <a:endParaRPr sz="1200">
                <a:solidFill>
                  <a:srgbClr val="3F3F3F"/>
                </a:solidFill>
                <a:latin typeface="Arial"/>
                <a:ea typeface="Arial"/>
                <a:cs typeface="Arial"/>
                <a:sym typeface="Arial"/>
              </a:endParaRPr>
            </a:p>
          </p:txBody>
        </p:sp>
      </p:grpSp>
      <p:sp>
        <p:nvSpPr>
          <p:cNvPr id="748" name="Google Shape;748;p34"/>
          <p:cNvSpPr/>
          <p:nvPr/>
        </p:nvSpPr>
        <p:spPr>
          <a:xfrm flipH="1">
            <a:off x="1230726" y="3878651"/>
            <a:ext cx="1510669" cy="2130536"/>
          </a:xfrm>
          <a:prstGeom prst="upArrow">
            <a:avLst>
              <a:gd fmla="val 50000" name="adj1"/>
              <a:gd fmla="val 61937" name="adj2"/>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49" name="Google Shape;749;p34"/>
          <p:cNvSpPr/>
          <p:nvPr/>
        </p:nvSpPr>
        <p:spPr>
          <a:xfrm flipH="1" rot="10800000">
            <a:off x="9450606" y="4242957"/>
            <a:ext cx="1510669" cy="2130536"/>
          </a:xfrm>
          <a:prstGeom prst="upArrow">
            <a:avLst>
              <a:gd fmla="val 50000" name="adj1"/>
              <a:gd fmla="val 61937" name="adj2"/>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50" name="Google Shape;750;p34"/>
          <p:cNvSpPr/>
          <p:nvPr/>
        </p:nvSpPr>
        <p:spPr>
          <a:xfrm rot="2700000">
            <a:off x="4028901" y="1377535"/>
            <a:ext cx="200267" cy="595288"/>
          </a:xfrm>
          <a:custGeom>
            <a:rect b="b" l="l" r="r" t="t"/>
            <a:pathLst>
              <a:path extrusionOk="0" h="4153123" w="1035916">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51" name="Google Shape;751;p34"/>
          <p:cNvSpPr/>
          <p:nvPr/>
        </p:nvSpPr>
        <p:spPr>
          <a:xfrm rot="2700000">
            <a:off x="8053625" y="1442762"/>
            <a:ext cx="200267" cy="595288"/>
          </a:xfrm>
          <a:custGeom>
            <a:rect b="b" l="l" r="r" t="t"/>
            <a:pathLst>
              <a:path extrusionOk="0" h="4153123" w="1035916">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gradFill>
            <a:gsLst>
              <a:gs pos="0">
                <a:srgbClr val="F24747"/>
              </a:gs>
              <a:gs pos="50000">
                <a:srgbClr val="F50000"/>
              </a:gs>
              <a:gs pos="100000">
                <a:srgbClr val="E20000"/>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52" name="Google Shape;752;p34"/>
          <p:cNvSpPr/>
          <p:nvPr/>
        </p:nvSpPr>
        <p:spPr>
          <a:xfrm>
            <a:off x="3477260" y="3878651"/>
            <a:ext cx="5021855"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Encode categorical integer features as a one-hot numeric array.One hot encoder creates new columns indicating the presence (or absence) of each possible value in the original data</a:t>
            </a:r>
            <a:endParaRPr/>
          </a:p>
        </p:txBody>
      </p:sp>
      <p:sp>
        <p:nvSpPr>
          <p:cNvPr id="753" name="Google Shape;753;p34"/>
          <p:cNvSpPr txBox="1"/>
          <p:nvPr/>
        </p:nvSpPr>
        <p:spPr>
          <a:xfrm>
            <a:off x="2604742" y="469194"/>
            <a:ext cx="7128900" cy="769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400">
                <a:solidFill>
                  <a:schemeClr val="accent1"/>
                </a:solidFill>
                <a:latin typeface="Arial"/>
                <a:ea typeface="Arial"/>
                <a:cs typeface="Arial"/>
                <a:sym typeface="Arial"/>
              </a:rPr>
              <a:t>One Hot Encoder</a:t>
            </a:r>
            <a:endParaRPr b="1" sz="4400">
              <a:solidFill>
                <a:schemeClr val="accen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
          <p:cNvSpPr txBox="1"/>
          <p:nvPr/>
        </p:nvSpPr>
        <p:spPr>
          <a:xfrm>
            <a:off x="4780479" y="582722"/>
            <a:ext cx="5227092" cy="156966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4800">
                <a:solidFill>
                  <a:schemeClr val="dk1"/>
                </a:solidFill>
                <a:latin typeface="Arial"/>
                <a:ea typeface="Arial"/>
                <a:cs typeface="Arial"/>
                <a:sym typeface="Arial"/>
              </a:rPr>
              <a:t>What is data preprocessing</a:t>
            </a:r>
            <a:endParaRPr b="1" sz="4800">
              <a:solidFill>
                <a:schemeClr val="dk1"/>
              </a:solidFill>
              <a:latin typeface="Arial"/>
              <a:ea typeface="Arial"/>
              <a:cs typeface="Arial"/>
              <a:sym typeface="Arial"/>
            </a:endParaRPr>
          </a:p>
        </p:txBody>
      </p:sp>
      <p:sp>
        <p:nvSpPr>
          <p:cNvPr id="289" name="Google Shape;289;p4"/>
          <p:cNvSpPr txBox="1"/>
          <p:nvPr/>
        </p:nvSpPr>
        <p:spPr>
          <a:xfrm>
            <a:off x="7210083" y="3383312"/>
            <a:ext cx="4344537" cy="1200329"/>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At the heart of Machine Learning is to process data.</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Your </a:t>
            </a:r>
            <a:r>
              <a:rPr b="1" lang="en-US" sz="1800">
                <a:solidFill>
                  <a:schemeClr val="dk1"/>
                </a:solidFill>
                <a:latin typeface="Arial"/>
                <a:ea typeface="Arial"/>
                <a:cs typeface="Arial"/>
                <a:sym typeface="Arial"/>
              </a:rPr>
              <a:t>machine learning tools are as good as the quality of your data</a:t>
            </a:r>
            <a:endParaRPr sz="1800">
              <a:solidFill>
                <a:schemeClr val="dk1"/>
              </a:solidFill>
              <a:latin typeface="Arial"/>
              <a:ea typeface="Arial"/>
              <a:cs typeface="Arial"/>
              <a:sym typeface="Arial"/>
            </a:endParaRPr>
          </a:p>
        </p:txBody>
      </p:sp>
      <p:sp>
        <p:nvSpPr>
          <p:cNvPr id="290" name="Google Shape;290;p4"/>
          <p:cNvSpPr/>
          <p:nvPr/>
        </p:nvSpPr>
        <p:spPr>
          <a:xfrm>
            <a:off x="6391432" y="2695706"/>
            <a:ext cx="588430" cy="544215"/>
          </a:xfrm>
          <a:custGeom>
            <a:rect b="b" l="l" r="r" t="t"/>
            <a:pathLst>
              <a:path extrusionOk="0" h="261194" w="282415">
                <a:moveTo>
                  <a:pt x="258472" y="0"/>
                </a:moveTo>
                <a:lnTo>
                  <a:pt x="282415" y="38091"/>
                </a:lnTo>
                <a:cubicBezTo>
                  <a:pt x="262463" y="46435"/>
                  <a:pt x="247771" y="58859"/>
                  <a:pt x="238339" y="75365"/>
                </a:cubicBezTo>
                <a:cubicBezTo>
                  <a:pt x="228907" y="91871"/>
                  <a:pt x="223647" y="115905"/>
                  <a:pt x="222558" y="147466"/>
                </a:cubicBezTo>
                <a:lnTo>
                  <a:pt x="273709" y="147466"/>
                </a:lnTo>
                <a:lnTo>
                  <a:pt x="273709" y="261194"/>
                </a:lnTo>
                <a:lnTo>
                  <a:pt x="168687" y="261194"/>
                </a:lnTo>
                <a:lnTo>
                  <a:pt x="168687" y="171408"/>
                </a:lnTo>
                <a:cubicBezTo>
                  <a:pt x="168687" y="122797"/>
                  <a:pt x="174491" y="87609"/>
                  <a:pt x="186100" y="65843"/>
                </a:cubicBezTo>
                <a:cubicBezTo>
                  <a:pt x="201336" y="36821"/>
                  <a:pt x="225460" y="14874"/>
                  <a:pt x="258472" y="0"/>
                </a:cubicBezTo>
                <a:close/>
                <a:moveTo>
                  <a:pt x="89785" y="0"/>
                </a:moveTo>
                <a:lnTo>
                  <a:pt x="113728" y="38091"/>
                </a:lnTo>
                <a:cubicBezTo>
                  <a:pt x="93775" y="46435"/>
                  <a:pt x="79083" y="58859"/>
                  <a:pt x="69651" y="75365"/>
                </a:cubicBezTo>
                <a:cubicBezTo>
                  <a:pt x="60219" y="91871"/>
                  <a:pt x="54959" y="115905"/>
                  <a:pt x="53871" y="147466"/>
                </a:cubicBezTo>
                <a:lnTo>
                  <a:pt x="105021" y="147466"/>
                </a:lnTo>
                <a:lnTo>
                  <a:pt x="105021" y="261194"/>
                </a:lnTo>
                <a:lnTo>
                  <a:pt x="0" y="261194"/>
                </a:lnTo>
                <a:lnTo>
                  <a:pt x="0" y="171408"/>
                </a:lnTo>
                <a:cubicBezTo>
                  <a:pt x="0" y="122797"/>
                  <a:pt x="5804" y="87609"/>
                  <a:pt x="17413" y="65843"/>
                </a:cubicBezTo>
                <a:cubicBezTo>
                  <a:pt x="32649" y="36821"/>
                  <a:pt x="56773" y="14874"/>
                  <a:pt x="89785"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7" name="Shape 757"/>
        <p:cNvGrpSpPr/>
        <p:nvPr/>
      </p:nvGrpSpPr>
      <p:grpSpPr>
        <a:xfrm>
          <a:off x="0" y="0"/>
          <a:ext cx="0" cy="0"/>
          <a:chOff x="0" y="0"/>
          <a:chExt cx="0" cy="0"/>
        </a:xfrm>
      </p:grpSpPr>
      <p:sp>
        <p:nvSpPr>
          <p:cNvPr id="758" name="Google Shape;758;g76a58ceab4_2_33"/>
          <p:cNvSpPr txBox="1"/>
          <p:nvPr/>
        </p:nvSpPr>
        <p:spPr>
          <a:xfrm>
            <a:off x="2604742" y="469194"/>
            <a:ext cx="7128900" cy="769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400">
                <a:solidFill>
                  <a:schemeClr val="accent1"/>
                </a:solidFill>
                <a:latin typeface="Arial"/>
                <a:ea typeface="Arial"/>
                <a:cs typeface="Arial"/>
                <a:sym typeface="Arial"/>
              </a:rPr>
              <a:t>Target Encoder</a:t>
            </a:r>
            <a:endParaRPr b="1" sz="4400">
              <a:solidFill>
                <a:schemeClr val="accent1"/>
              </a:solidFill>
              <a:latin typeface="Arial"/>
              <a:ea typeface="Arial"/>
              <a:cs typeface="Arial"/>
              <a:sym typeface="Arial"/>
            </a:endParaRPr>
          </a:p>
        </p:txBody>
      </p:sp>
      <p:pic>
        <p:nvPicPr>
          <p:cNvPr id="759" name="Google Shape;759;g76a58ceab4_2_33"/>
          <p:cNvPicPr preferRelativeResize="0"/>
          <p:nvPr/>
        </p:nvPicPr>
        <p:blipFill>
          <a:blip r:embed="rId3">
            <a:alphaModFix/>
          </a:blip>
          <a:stretch>
            <a:fillRect/>
          </a:stretch>
        </p:blipFill>
        <p:spPr>
          <a:xfrm>
            <a:off x="1670850" y="1465775"/>
            <a:ext cx="8850312" cy="497830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3" name="Shape 763"/>
        <p:cNvGrpSpPr/>
        <p:nvPr/>
      </p:nvGrpSpPr>
      <p:grpSpPr>
        <a:xfrm>
          <a:off x="0" y="0"/>
          <a:ext cx="0" cy="0"/>
          <a:chOff x="0" y="0"/>
          <a:chExt cx="0" cy="0"/>
        </a:xfrm>
      </p:grpSpPr>
      <p:sp>
        <p:nvSpPr>
          <p:cNvPr id="764" name="Google Shape;764;p35"/>
          <p:cNvSpPr txBox="1"/>
          <p:nvPr/>
        </p:nvSpPr>
        <p:spPr>
          <a:xfrm>
            <a:off x="3681799" y="5308225"/>
            <a:ext cx="116633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accent5"/>
                </a:solidFill>
                <a:latin typeface="Arial"/>
                <a:ea typeface="Arial"/>
                <a:cs typeface="Arial"/>
                <a:sym typeface="Arial"/>
              </a:rPr>
              <a:t>Pros</a:t>
            </a:r>
            <a:endParaRPr b="1" sz="2800">
              <a:solidFill>
                <a:schemeClr val="accent5"/>
              </a:solidFill>
              <a:latin typeface="Arial"/>
              <a:ea typeface="Arial"/>
              <a:cs typeface="Arial"/>
              <a:sym typeface="Arial"/>
            </a:endParaRPr>
          </a:p>
        </p:txBody>
      </p:sp>
      <p:sp>
        <p:nvSpPr>
          <p:cNvPr id="765" name="Google Shape;765;p35"/>
          <p:cNvSpPr txBox="1"/>
          <p:nvPr/>
        </p:nvSpPr>
        <p:spPr>
          <a:xfrm>
            <a:off x="7343869" y="5308225"/>
            <a:ext cx="116633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accent6"/>
                </a:solidFill>
                <a:latin typeface="Arial"/>
                <a:ea typeface="Arial"/>
                <a:cs typeface="Arial"/>
                <a:sym typeface="Arial"/>
              </a:rPr>
              <a:t>Cons</a:t>
            </a:r>
            <a:endParaRPr b="1" sz="2800">
              <a:solidFill>
                <a:schemeClr val="accent6"/>
              </a:solidFill>
              <a:latin typeface="Arial"/>
              <a:ea typeface="Arial"/>
              <a:cs typeface="Arial"/>
              <a:sym typeface="Arial"/>
            </a:endParaRPr>
          </a:p>
        </p:txBody>
      </p:sp>
      <p:grpSp>
        <p:nvGrpSpPr>
          <p:cNvPr id="766" name="Google Shape;766;p35"/>
          <p:cNvGrpSpPr/>
          <p:nvPr/>
        </p:nvGrpSpPr>
        <p:grpSpPr>
          <a:xfrm>
            <a:off x="773293" y="1393906"/>
            <a:ext cx="10685581" cy="1274102"/>
            <a:chOff x="635515" y="1393908"/>
            <a:chExt cx="10685581" cy="750017"/>
          </a:xfrm>
        </p:grpSpPr>
        <p:sp>
          <p:nvSpPr>
            <p:cNvPr id="767" name="Google Shape;767;p35"/>
            <p:cNvSpPr txBox="1"/>
            <p:nvPr/>
          </p:nvSpPr>
          <p:spPr>
            <a:xfrm>
              <a:off x="635515" y="1393908"/>
              <a:ext cx="2952988" cy="16305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200">
                  <a:solidFill>
                    <a:srgbClr val="3F3F3F"/>
                  </a:solidFill>
                  <a:latin typeface="Arial"/>
                  <a:ea typeface="Arial"/>
                  <a:cs typeface="Arial"/>
                  <a:sym typeface="Arial"/>
                </a:rPr>
                <a:t>Great help for the model</a:t>
              </a:r>
              <a:endParaRPr b="1" sz="1200">
                <a:solidFill>
                  <a:srgbClr val="3F3F3F"/>
                </a:solidFill>
                <a:latin typeface="Arial"/>
                <a:ea typeface="Arial"/>
                <a:cs typeface="Arial"/>
                <a:sym typeface="Arial"/>
              </a:endParaRPr>
            </a:p>
          </p:txBody>
        </p:sp>
        <p:grpSp>
          <p:nvGrpSpPr>
            <p:cNvPr id="768" name="Google Shape;768;p35"/>
            <p:cNvGrpSpPr/>
            <p:nvPr/>
          </p:nvGrpSpPr>
          <p:grpSpPr>
            <a:xfrm>
              <a:off x="8376630" y="1408930"/>
              <a:ext cx="2944466" cy="734995"/>
              <a:chOff x="3241250" y="1969441"/>
              <a:chExt cx="1402758" cy="734995"/>
            </a:xfrm>
          </p:grpSpPr>
          <p:sp>
            <p:nvSpPr>
              <p:cNvPr id="769" name="Google Shape;769;p35"/>
              <p:cNvSpPr txBox="1"/>
              <p:nvPr/>
            </p:nvSpPr>
            <p:spPr>
              <a:xfrm>
                <a:off x="3241250" y="1969441"/>
                <a:ext cx="1400519" cy="16305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Overfit</a:t>
                </a:r>
                <a:endParaRPr b="1" sz="1200">
                  <a:solidFill>
                    <a:srgbClr val="3F3F3F"/>
                  </a:solidFill>
                  <a:latin typeface="Arial"/>
                  <a:ea typeface="Arial"/>
                  <a:cs typeface="Arial"/>
                  <a:sym typeface="Arial"/>
                </a:endParaRPr>
              </a:p>
            </p:txBody>
          </p:sp>
          <p:sp>
            <p:nvSpPr>
              <p:cNvPr id="770" name="Google Shape;770;p35"/>
              <p:cNvSpPr txBox="1"/>
              <p:nvPr/>
            </p:nvSpPr>
            <p:spPr>
              <a:xfrm>
                <a:off x="3243489" y="2323965"/>
                <a:ext cx="1400519" cy="38047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Due to the usage of the average value,values are bad when the number of values used in average is low</a:t>
                </a:r>
                <a:endParaRPr sz="1200">
                  <a:solidFill>
                    <a:srgbClr val="3F3F3F"/>
                  </a:solidFill>
                  <a:latin typeface="Arial"/>
                  <a:ea typeface="Arial"/>
                  <a:cs typeface="Arial"/>
                  <a:sym typeface="Arial"/>
                </a:endParaRPr>
              </a:p>
            </p:txBody>
          </p:sp>
        </p:grpSp>
        <p:sp>
          <p:nvSpPr>
            <p:cNvPr id="771" name="Google Shape;771;p35"/>
            <p:cNvSpPr txBox="1"/>
            <p:nvPr/>
          </p:nvSpPr>
          <p:spPr>
            <a:xfrm>
              <a:off x="635515" y="1696305"/>
              <a:ext cx="2952988" cy="2717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200">
                  <a:solidFill>
                    <a:srgbClr val="3F3F3F"/>
                  </a:solidFill>
                  <a:latin typeface="Arial"/>
                  <a:ea typeface="Arial"/>
                  <a:cs typeface="Arial"/>
                  <a:sym typeface="Arial"/>
                </a:rPr>
                <a:t>Target encoding is good because it picks up values that can explain the target</a:t>
              </a:r>
              <a:endParaRPr sz="1200">
                <a:solidFill>
                  <a:srgbClr val="3F3F3F"/>
                </a:solidFill>
                <a:latin typeface="Arial"/>
                <a:ea typeface="Arial"/>
                <a:cs typeface="Arial"/>
                <a:sym typeface="Arial"/>
              </a:endParaRPr>
            </a:p>
          </p:txBody>
        </p:sp>
      </p:grpSp>
      <p:sp>
        <p:nvSpPr>
          <p:cNvPr id="772" name="Google Shape;772;p35"/>
          <p:cNvSpPr/>
          <p:nvPr/>
        </p:nvSpPr>
        <p:spPr>
          <a:xfrm flipH="1">
            <a:off x="1230726" y="3878651"/>
            <a:ext cx="1510669" cy="2130536"/>
          </a:xfrm>
          <a:prstGeom prst="upArrow">
            <a:avLst>
              <a:gd fmla="val 50000" name="adj1"/>
              <a:gd fmla="val 61937" name="adj2"/>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73" name="Google Shape;773;p35"/>
          <p:cNvSpPr/>
          <p:nvPr/>
        </p:nvSpPr>
        <p:spPr>
          <a:xfrm flipH="1" rot="10800000">
            <a:off x="9450606" y="4242957"/>
            <a:ext cx="1510669" cy="2130536"/>
          </a:xfrm>
          <a:prstGeom prst="upArrow">
            <a:avLst>
              <a:gd fmla="val 50000" name="adj1"/>
              <a:gd fmla="val 61937" name="adj2"/>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74" name="Google Shape;774;p35"/>
          <p:cNvSpPr/>
          <p:nvPr/>
        </p:nvSpPr>
        <p:spPr>
          <a:xfrm rot="2700000">
            <a:off x="4028901" y="1377535"/>
            <a:ext cx="200267" cy="595288"/>
          </a:xfrm>
          <a:custGeom>
            <a:rect b="b" l="l" r="r" t="t"/>
            <a:pathLst>
              <a:path extrusionOk="0" h="4153123" w="1035916">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75" name="Google Shape;775;p35"/>
          <p:cNvSpPr/>
          <p:nvPr/>
        </p:nvSpPr>
        <p:spPr>
          <a:xfrm rot="2700000">
            <a:off x="8053625" y="1442762"/>
            <a:ext cx="200267" cy="595288"/>
          </a:xfrm>
          <a:custGeom>
            <a:rect b="b" l="l" r="r" t="t"/>
            <a:pathLst>
              <a:path extrusionOk="0" h="4153123" w="1035916">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gradFill>
            <a:gsLst>
              <a:gs pos="0">
                <a:srgbClr val="F24747"/>
              </a:gs>
              <a:gs pos="50000">
                <a:srgbClr val="F50000"/>
              </a:gs>
              <a:gs pos="100000">
                <a:srgbClr val="E20000"/>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76" name="Google Shape;776;p35"/>
          <p:cNvSpPr/>
          <p:nvPr/>
        </p:nvSpPr>
        <p:spPr>
          <a:xfrm>
            <a:off x="3477260" y="3878651"/>
            <a:ext cx="5021855"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Target Encoded features are replaced with a blend of posterior probability of the target given particular categorical value and the prior probability of the target over all the training data.</a:t>
            </a:r>
            <a:endParaRPr/>
          </a:p>
        </p:txBody>
      </p:sp>
      <p:sp>
        <p:nvSpPr>
          <p:cNvPr id="777" name="Google Shape;777;p35"/>
          <p:cNvSpPr txBox="1"/>
          <p:nvPr/>
        </p:nvSpPr>
        <p:spPr>
          <a:xfrm>
            <a:off x="2604742" y="469194"/>
            <a:ext cx="7128900" cy="769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400">
                <a:solidFill>
                  <a:schemeClr val="accent1"/>
                </a:solidFill>
                <a:latin typeface="Arial"/>
                <a:ea typeface="Arial"/>
                <a:cs typeface="Arial"/>
                <a:sym typeface="Arial"/>
              </a:rPr>
              <a:t>Target Encoder</a:t>
            </a:r>
            <a:endParaRPr b="1" sz="4400">
              <a:solidFill>
                <a:schemeClr val="accent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1" name="Shape 781"/>
        <p:cNvGrpSpPr/>
        <p:nvPr/>
      </p:nvGrpSpPr>
      <p:grpSpPr>
        <a:xfrm>
          <a:off x="0" y="0"/>
          <a:ext cx="0" cy="0"/>
          <a:chOff x="0" y="0"/>
          <a:chExt cx="0" cy="0"/>
        </a:xfrm>
      </p:grpSpPr>
      <p:sp>
        <p:nvSpPr>
          <p:cNvPr id="782" name="Google Shape;782;g6e3daf5fd3_3_75"/>
          <p:cNvSpPr/>
          <p:nvPr/>
        </p:nvSpPr>
        <p:spPr>
          <a:xfrm>
            <a:off x="3900500" y="421475"/>
            <a:ext cx="4414800" cy="99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Font typeface="Arial"/>
              <a:buNone/>
            </a:pPr>
            <a:r>
              <a:rPr b="1" lang="en-US" sz="3000">
                <a:solidFill>
                  <a:srgbClr val="666666"/>
                </a:solidFill>
              </a:rPr>
              <a:t>Encoding </a:t>
            </a:r>
            <a:r>
              <a:rPr b="1" lang="en-US" sz="3000">
                <a:solidFill>
                  <a:srgbClr val="FF0000"/>
                </a:solidFill>
              </a:rPr>
              <a:t>categorical </a:t>
            </a:r>
            <a:r>
              <a:rPr b="1" lang="en-US" sz="3000">
                <a:solidFill>
                  <a:srgbClr val="666666"/>
                </a:solidFill>
              </a:rPr>
              <a:t>features</a:t>
            </a:r>
            <a:endParaRPr b="1" sz="3000">
              <a:solidFill>
                <a:srgbClr val="666666"/>
              </a:solidFill>
            </a:endParaRPr>
          </a:p>
        </p:txBody>
      </p:sp>
      <p:sp>
        <p:nvSpPr>
          <p:cNvPr id="783" name="Google Shape;783;g6e3daf5fd3_3_75"/>
          <p:cNvSpPr/>
          <p:nvPr/>
        </p:nvSpPr>
        <p:spPr>
          <a:xfrm>
            <a:off x="163100" y="3646975"/>
            <a:ext cx="3765300" cy="582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solidFill>
                  <a:schemeClr val="accent1"/>
                </a:solidFill>
              </a:rPr>
              <a:t>Target Encoder</a:t>
            </a:r>
            <a:endParaRPr sz="2400"/>
          </a:p>
        </p:txBody>
      </p:sp>
      <p:sp>
        <p:nvSpPr>
          <p:cNvPr id="784" name="Google Shape;784;g6e3daf5fd3_3_75"/>
          <p:cNvSpPr/>
          <p:nvPr/>
        </p:nvSpPr>
        <p:spPr>
          <a:xfrm>
            <a:off x="4237950" y="3646975"/>
            <a:ext cx="3765300" cy="582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solidFill>
                  <a:schemeClr val="accent1"/>
                </a:solidFill>
              </a:rPr>
              <a:t>One Hot Encoder</a:t>
            </a:r>
            <a:endParaRPr sz="2400"/>
          </a:p>
        </p:txBody>
      </p:sp>
      <p:sp>
        <p:nvSpPr>
          <p:cNvPr id="785" name="Google Shape;785;g6e3daf5fd3_3_75"/>
          <p:cNvSpPr/>
          <p:nvPr/>
        </p:nvSpPr>
        <p:spPr>
          <a:xfrm>
            <a:off x="8084200" y="3646975"/>
            <a:ext cx="3765300" cy="582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solidFill>
                  <a:schemeClr val="accent1"/>
                </a:solidFill>
              </a:rPr>
              <a:t>Label Encoder</a:t>
            </a:r>
            <a:endParaRPr sz="2400"/>
          </a:p>
        </p:txBody>
      </p:sp>
      <p:cxnSp>
        <p:nvCxnSpPr>
          <p:cNvPr id="786" name="Google Shape;786;g6e3daf5fd3_3_75"/>
          <p:cNvCxnSpPr>
            <a:stCxn id="782" idx="2"/>
            <a:endCxn id="783" idx="0"/>
          </p:cNvCxnSpPr>
          <p:nvPr/>
        </p:nvCxnSpPr>
        <p:spPr>
          <a:xfrm flipH="1">
            <a:off x="2045900" y="1414475"/>
            <a:ext cx="4062000" cy="2232600"/>
          </a:xfrm>
          <a:prstGeom prst="straightConnector1">
            <a:avLst/>
          </a:prstGeom>
          <a:noFill/>
          <a:ln cap="flat" cmpd="sng" w="28575">
            <a:solidFill>
              <a:schemeClr val="dk2"/>
            </a:solidFill>
            <a:prstDash val="solid"/>
            <a:round/>
            <a:headEnd len="med" w="med" type="none"/>
            <a:tailEnd len="med" w="med" type="triangle"/>
          </a:ln>
        </p:spPr>
      </p:cxnSp>
      <p:cxnSp>
        <p:nvCxnSpPr>
          <p:cNvPr id="787" name="Google Shape;787;g6e3daf5fd3_3_75"/>
          <p:cNvCxnSpPr>
            <a:stCxn id="782" idx="2"/>
            <a:endCxn id="784" idx="0"/>
          </p:cNvCxnSpPr>
          <p:nvPr/>
        </p:nvCxnSpPr>
        <p:spPr>
          <a:xfrm>
            <a:off x="6107900" y="1414475"/>
            <a:ext cx="12600" cy="2232600"/>
          </a:xfrm>
          <a:prstGeom prst="straightConnector1">
            <a:avLst/>
          </a:prstGeom>
          <a:noFill/>
          <a:ln cap="flat" cmpd="sng" w="28575">
            <a:solidFill>
              <a:schemeClr val="dk2"/>
            </a:solidFill>
            <a:prstDash val="solid"/>
            <a:round/>
            <a:headEnd len="med" w="med" type="none"/>
            <a:tailEnd len="med" w="med" type="triangle"/>
          </a:ln>
        </p:spPr>
      </p:cxnSp>
      <p:cxnSp>
        <p:nvCxnSpPr>
          <p:cNvPr id="788" name="Google Shape;788;g6e3daf5fd3_3_75"/>
          <p:cNvCxnSpPr>
            <a:stCxn id="782" idx="2"/>
            <a:endCxn id="785" idx="0"/>
          </p:cNvCxnSpPr>
          <p:nvPr/>
        </p:nvCxnSpPr>
        <p:spPr>
          <a:xfrm>
            <a:off x="6107900" y="1414475"/>
            <a:ext cx="3858900" cy="22326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2" name="Shape 792"/>
        <p:cNvGrpSpPr/>
        <p:nvPr/>
      </p:nvGrpSpPr>
      <p:grpSpPr>
        <a:xfrm>
          <a:off x="0" y="0"/>
          <a:ext cx="0" cy="0"/>
          <a:chOff x="0" y="0"/>
          <a:chExt cx="0" cy="0"/>
        </a:xfrm>
      </p:grpSpPr>
      <p:grpSp>
        <p:nvGrpSpPr>
          <p:cNvPr id="793" name="Google Shape;793;p36"/>
          <p:cNvGrpSpPr/>
          <p:nvPr/>
        </p:nvGrpSpPr>
        <p:grpSpPr>
          <a:xfrm>
            <a:off x="0" y="5595675"/>
            <a:ext cx="12192000" cy="1262326"/>
            <a:chOff x="0" y="5595675"/>
            <a:chExt cx="12192000" cy="1262326"/>
          </a:xfrm>
        </p:grpSpPr>
        <p:sp>
          <p:nvSpPr>
            <p:cNvPr id="794" name="Google Shape;794;p36"/>
            <p:cNvSpPr/>
            <p:nvPr/>
          </p:nvSpPr>
          <p:spPr>
            <a:xfrm>
              <a:off x="0" y="5595675"/>
              <a:ext cx="6664569" cy="1262326"/>
            </a:xfrm>
            <a:custGeom>
              <a:rect b="b" l="l" r="r" t="t"/>
              <a:pathLst>
                <a:path extrusionOk="0" h="1682495" w="8882887">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sp>
          <p:nvSpPr>
            <p:cNvPr id="795" name="Google Shape;795;p36"/>
            <p:cNvSpPr/>
            <p:nvPr/>
          </p:nvSpPr>
          <p:spPr>
            <a:xfrm>
              <a:off x="6570868" y="6276408"/>
              <a:ext cx="3651746" cy="581593"/>
            </a:xfrm>
            <a:custGeom>
              <a:rect b="b" l="l" r="r" t="t"/>
              <a:pathLst>
                <a:path extrusionOk="0" h="1941773" w="12192148">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6" name="Google Shape;796;p36"/>
            <p:cNvSpPr/>
            <p:nvPr/>
          </p:nvSpPr>
          <p:spPr>
            <a:xfrm flipH="1">
              <a:off x="11318872" y="6387731"/>
              <a:ext cx="873128" cy="470270"/>
            </a:xfrm>
            <a:custGeom>
              <a:rect b="b" l="l" r="r" t="t"/>
              <a:pathLst>
                <a:path extrusionOk="0" h="470270" w="873128">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sp>
          <p:nvSpPr>
            <p:cNvPr id="797" name="Google Shape;797;p36"/>
            <p:cNvSpPr/>
            <p:nvPr/>
          </p:nvSpPr>
          <p:spPr>
            <a:xfrm>
              <a:off x="10222614" y="6322479"/>
              <a:ext cx="1673378" cy="535522"/>
            </a:xfrm>
            <a:custGeom>
              <a:rect b="b" l="l" r="r" t="t"/>
              <a:pathLst>
                <a:path extrusionOk="0" h="449340" w="140408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grpSp>
      <p:sp>
        <p:nvSpPr>
          <p:cNvPr id="798" name="Google Shape;798;p36"/>
          <p:cNvSpPr txBox="1"/>
          <p:nvPr/>
        </p:nvSpPr>
        <p:spPr>
          <a:xfrm>
            <a:off x="2568878" y="3117724"/>
            <a:ext cx="7054245" cy="156966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4800">
                <a:solidFill>
                  <a:schemeClr val="lt1"/>
                </a:solidFill>
                <a:latin typeface="Arial"/>
                <a:ea typeface="Arial"/>
                <a:cs typeface="Arial"/>
                <a:sym typeface="Arial"/>
              </a:rPr>
              <a:t>Scaling numerical features</a:t>
            </a:r>
            <a:endParaRPr sz="4800">
              <a:solidFill>
                <a:schemeClr val="lt1"/>
              </a:solidFill>
              <a:latin typeface="Arial"/>
              <a:ea typeface="Arial"/>
              <a:cs typeface="Arial"/>
              <a:sym typeface="Arial"/>
            </a:endParaRPr>
          </a:p>
        </p:txBody>
      </p:sp>
      <p:grpSp>
        <p:nvGrpSpPr>
          <p:cNvPr id="799" name="Google Shape;799;p36"/>
          <p:cNvGrpSpPr/>
          <p:nvPr/>
        </p:nvGrpSpPr>
        <p:grpSpPr>
          <a:xfrm>
            <a:off x="5293641" y="1717900"/>
            <a:ext cx="1570335" cy="946374"/>
            <a:chOff x="3767143" y="2846931"/>
            <a:chExt cx="1053838" cy="635103"/>
          </a:xfrm>
        </p:grpSpPr>
        <p:sp>
          <p:nvSpPr>
            <p:cNvPr id="800" name="Google Shape;800;p36"/>
            <p:cNvSpPr/>
            <p:nvPr/>
          </p:nvSpPr>
          <p:spPr>
            <a:xfrm>
              <a:off x="3813737" y="2889799"/>
              <a:ext cx="967795" cy="543968"/>
            </a:xfrm>
            <a:custGeom>
              <a:rect b="b" l="l" r="r" t="t"/>
              <a:pathLst>
                <a:path extrusionOk="0" h="543968" w="967795">
                  <a:moveTo>
                    <a:pt x="0" y="543968"/>
                  </a:moveTo>
                  <a:lnTo>
                    <a:pt x="230044" y="233606"/>
                  </a:lnTo>
                  <a:lnTo>
                    <a:pt x="480336" y="430652"/>
                  </a:lnTo>
                  <a:lnTo>
                    <a:pt x="724178" y="280327"/>
                  </a:lnTo>
                  <a:lnTo>
                    <a:pt x="967795" y="0"/>
                  </a:lnTo>
                </a:path>
              </a:pathLst>
            </a:custGeom>
            <a:no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01" name="Google Shape;801;p36"/>
            <p:cNvSpPr/>
            <p:nvPr/>
          </p:nvSpPr>
          <p:spPr>
            <a:xfrm>
              <a:off x="3767143" y="3389488"/>
              <a:ext cx="92546" cy="92546"/>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02" name="Google Shape;802;p36"/>
            <p:cNvSpPr/>
            <p:nvPr/>
          </p:nvSpPr>
          <p:spPr>
            <a:xfrm>
              <a:off x="4000642" y="3081351"/>
              <a:ext cx="92546" cy="92546"/>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03" name="Google Shape;803;p36"/>
            <p:cNvSpPr/>
            <p:nvPr/>
          </p:nvSpPr>
          <p:spPr>
            <a:xfrm>
              <a:off x="4247789" y="3267775"/>
              <a:ext cx="92546" cy="92546"/>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04" name="Google Shape;804;p36"/>
            <p:cNvSpPr/>
            <p:nvPr/>
          </p:nvSpPr>
          <p:spPr>
            <a:xfrm>
              <a:off x="4488112" y="3127624"/>
              <a:ext cx="92546" cy="92546"/>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05" name="Google Shape;805;p36"/>
            <p:cNvSpPr/>
            <p:nvPr/>
          </p:nvSpPr>
          <p:spPr>
            <a:xfrm>
              <a:off x="4728435" y="2846931"/>
              <a:ext cx="92546" cy="92546"/>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9" name="Shape 809"/>
        <p:cNvGrpSpPr/>
        <p:nvPr/>
      </p:nvGrpSpPr>
      <p:grpSpPr>
        <a:xfrm>
          <a:off x="0" y="0"/>
          <a:ext cx="0" cy="0"/>
          <a:chOff x="0" y="0"/>
          <a:chExt cx="0" cy="0"/>
        </a:xfrm>
      </p:grpSpPr>
      <p:sp>
        <p:nvSpPr>
          <p:cNvPr id="810" name="Google Shape;810;p37"/>
          <p:cNvSpPr/>
          <p:nvPr/>
        </p:nvSpPr>
        <p:spPr>
          <a:xfrm flipH="1" rot="-5400000">
            <a:off x="6426438" y="0"/>
            <a:ext cx="5765562" cy="5765562"/>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11" name="Google Shape;811;p37"/>
          <p:cNvSpPr txBox="1"/>
          <p:nvPr/>
        </p:nvSpPr>
        <p:spPr>
          <a:xfrm>
            <a:off x="631495" y="153442"/>
            <a:ext cx="4010324" cy="341632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5400">
                <a:solidFill>
                  <a:schemeClr val="accent1"/>
                </a:solidFill>
                <a:latin typeface="Arial"/>
                <a:ea typeface="Arial"/>
                <a:cs typeface="Arial"/>
                <a:sym typeface="Arial"/>
              </a:rPr>
              <a:t>Scaling numerical features ?</a:t>
            </a:r>
            <a:endParaRPr b="1" sz="5400">
              <a:solidFill>
                <a:schemeClr val="accent1"/>
              </a:solidFill>
              <a:latin typeface="Arial"/>
              <a:ea typeface="Arial"/>
              <a:cs typeface="Arial"/>
              <a:sym typeface="Arial"/>
            </a:endParaRPr>
          </a:p>
          <a:p>
            <a:pPr indent="0" lvl="0" marL="0" marR="0" rtl="0" algn="l">
              <a:spcBef>
                <a:spcPts val="0"/>
              </a:spcBef>
              <a:spcAft>
                <a:spcPts val="0"/>
              </a:spcAft>
              <a:buNone/>
            </a:pPr>
            <a:r>
              <a:rPr b="1" lang="en-US" sz="5400">
                <a:solidFill>
                  <a:schemeClr val="lt1"/>
                </a:solidFill>
                <a:latin typeface="Arial"/>
                <a:ea typeface="Arial"/>
                <a:cs typeface="Arial"/>
                <a:sym typeface="Arial"/>
              </a:rPr>
              <a:t>SLIDE</a:t>
            </a:r>
            <a:endParaRPr b="1" sz="5400">
              <a:solidFill>
                <a:schemeClr val="lt1"/>
              </a:solidFill>
              <a:latin typeface="Arial"/>
              <a:ea typeface="Arial"/>
              <a:cs typeface="Arial"/>
              <a:sym typeface="Arial"/>
            </a:endParaRPr>
          </a:p>
        </p:txBody>
      </p:sp>
      <p:sp>
        <p:nvSpPr>
          <p:cNvPr id="812" name="Google Shape;812;p37"/>
          <p:cNvSpPr txBox="1"/>
          <p:nvPr/>
        </p:nvSpPr>
        <p:spPr>
          <a:xfrm>
            <a:off x="895487" y="4907801"/>
            <a:ext cx="4900426" cy="615553"/>
          </a:xfrm>
          <a:prstGeom prst="rect">
            <a:avLst/>
          </a:prstGeom>
          <a:noFill/>
          <a:ln>
            <a:noFill/>
          </a:ln>
        </p:spPr>
        <p:txBody>
          <a:bodyPr anchorCtr="0" anchor="t" bIns="0" lIns="36000" spcFirstLastPara="1" rIns="36000" wrap="square" tIns="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We Create Quality Professional </a:t>
            </a:r>
            <a:endParaRPr/>
          </a:p>
          <a:p>
            <a:pPr indent="0" lvl="0" marL="0" marR="0" rtl="0" algn="l">
              <a:spcBef>
                <a:spcPts val="0"/>
              </a:spcBef>
              <a:spcAft>
                <a:spcPts val="0"/>
              </a:spcAft>
              <a:buNone/>
            </a:pPr>
            <a:r>
              <a:rPr b="1" lang="en-US" sz="2000">
                <a:solidFill>
                  <a:schemeClr val="lt1"/>
                </a:solidFill>
                <a:latin typeface="Arial"/>
                <a:ea typeface="Arial"/>
                <a:cs typeface="Arial"/>
                <a:sym typeface="Arial"/>
              </a:rPr>
              <a:t>PPT Presentation</a:t>
            </a:r>
            <a:endParaRPr b="1" sz="2000">
              <a:solidFill>
                <a:schemeClr val="lt1"/>
              </a:solidFill>
              <a:latin typeface="Arial"/>
              <a:ea typeface="Arial"/>
              <a:cs typeface="Arial"/>
              <a:sym typeface="Arial"/>
            </a:endParaRPr>
          </a:p>
        </p:txBody>
      </p:sp>
      <p:sp>
        <p:nvSpPr>
          <p:cNvPr id="813" name="Google Shape;813;p37"/>
          <p:cNvSpPr txBox="1"/>
          <p:nvPr/>
        </p:nvSpPr>
        <p:spPr>
          <a:xfrm>
            <a:off x="446250" y="3177050"/>
            <a:ext cx="47841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rPr>
              <a:t>Feature </a:t>
            </a:r>
            <a:r>
              <a:rPr b="1" lang="en-US" sz="2000">
                <a:solidFill>
                  <a:schemeClr val="dk1"/>
                </a:solidFill>
              </a:rPr>
              <a:t>scaling</a:t>
            </a:r>
            <a:r>
              <a:rPr lang="en-US" sz="2000">
                <a:solidFill>
                  <a:schemeClr val="dk1"/>
                </a:solidFill>
              </a:rPr>
              <a:t> is a method used to normalize the range of variables or features of </a:t>
            </a:r>
            <a:r>
              <a:rPr b="1" lang="en-US" sz="2000">
                <a:solidFill>
                  <a:schemeClr val="dk1"/>
                </a:solidFill>
              </a:rPr>
              <a:t>data</a:t>
            </a:r>
            <a:r>
              <a:rPr lang="en-US" sz="2000">
                <a:solidFill>
                  <a:schemeClr val="dk1"/>
                </a:solidFill>
              </a:rPr>
              <a:t>. In </a:t>
            </a:r>
            <a:r>
              <a:rPr b="1" lang="en-US" sz="2000">
                <a:solidFill>
                  <a:schemeClr val="dk1"/>
                </a:solidFill>
              </a:rPr>
              <a:t>data</a:t>
            </a:r>
            <a:r>
              <a:rPr lang="en-US" sz="2000">
                <a:solidFill>
                  <a:schemeClr val="dk1"/>
                </a:solidFill>
              </a:rPr>
              <a:t> processing, it is also known as </a:t>
            </a:r>
            <a:r>
              <a:rPr b="1" lang="en-US" sz="2000">
                <a:solidFill>
                  <a:schemeClr val="dk1"/>
                </a:solidFill>
              </a:rPr>
              <a:t>data</a:t>
            </a:r>
            <a:r>
              <a:rPr lang="en-US" sz="2000">
                <a:solidFill>
                  <a:schemeClr val="dk1"/>
                </a:solidFill>
              </a:rPr>
              <a:t> normalization.</a:t>
            </a:r>
            <a:endParaRPr sz="20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7" name="Shape 817"/>
        <p:cNvGrpSpPr/>
        <p:nvPr/>
      </p:nvGrpSpPr>
      <p:grpSpPr>
        <a:xfrm>
          <a:off x="0" y="0"/>
          <a:ext cx="0" cy="0"/>
          <a:chOff x="0" y="0"/>
          <a:chExt cx="0" cy="0"/>
        </a:xfrm>
      </p:grpSpPr>
      <p:sp>
        <p:nvSpPr>
          <p:cNvPr id="818" name="Google Shape;818;g6e3daf5fd3_3_86"/>
          <p:cNvSpPr/>
          <p:nvPr/>
        </p:nvSpPr>
        <p:spPr>
          <a:xfrm rot="5400000">
            <a:off x="3804903" y="1990064"/>
            <a:ext cx="3892200" cy="3892200"/>
          </a:xfrm>
          <a:prstGeom prst="blockArc">
            <a:avLst>
              <a:gd fmla="val 11864761" name="adj1"/>
              <a:gd fmla="val 20597355" name="adj2"/>
              <a:gd fmla="val 1016" name="adj3"/>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819" name="Google Shape;819;g6e3daf5fd3_3_86"/>
          <p:cNvSpPr/>
          <p:nvPr/>
        </p:nvSpPr>
        <p:spPr>
          <a:xfrm rot="-5400000">
            <a:off x="4322767" y="1990139"/>
            <a:ext cx="3892200" cy="3892200"/>
          </a:xfrm>
          <a:prstGeom prst="blockArc">
            <a:avLst>
              <a:gd fmla="val 11864761" name="adj1"/>
              <a:gd fmla="val 20578708" name="adj2"/>
              <a:gd fmla="val 1002" name="adj3"/>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820" name="Google Shape;820;g6e3daf5fd3_3_86"/>
          <p:cNvSpPr txBox="1"/>
          <p:nvPr/>
        </p:nvSpPr>
        <p:spPr>
          <a:xfrm>
            <a:off x="9253649" y="3657969"/>
            <a:ext cx="2512800" cy="2769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b="1" lang="en-US" sz="1500">
                <a:solidFill>
                  <a:schemeClr val="accent1"/>
                </a:solidFill>
              </a:rPr>
              <a:t>Min Max Scaler</a:t>
            </a:r>
            <a:endParaRPr b="1" sz="1500">
              <a:solidFill>
                <a:schemeClr val="accent1"/>
              </a:solidFill>
            </a:endParaRPr>
          </a:p>
          <a:p>
            <a:pPr indent="0" lvl="0" marL="0" marR="0" rtl="0" algn="l">
              <a:spcBef>
                <a:spcPts val="0"/>
              </a:spcBef>
              <a:spcAft>
                <a:spcPts val="0"/>
              </a:spcAft>
              <a:buNone/>
            </a:pPr>
            <a:r>
              <a:t/>
            </a:r>
            <a:endParaRPr b="1" sz="1500">
              <a:solidFill>
                <a:srgbClr val="3F3F3F"/>
              </a:solidFill>
            </a:endParaRPr>
          </a:p>
        </p:txBody>
      </p:sp>
      <p:sp>
        <p:nvSpPr>
          <p:cNvPr id="821" name="Google Shape;821;g6e3daf5fd3_3_86"/>
          <p:cNvSpPr txBox="1"/>
          <p:nvPr/>
        </p:nvSpPr>
        <p:spPr>
          <a:xfrm>
            <a:off x="665074" y="3411941"/>
            <a:ext cx="2601000" cy="2769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b="1" lang="en-US" sz="1200">
                <a:solidFill>
                  <a:schemeClr val="accent1"/>
                </a:solidFill>
              </a:rPr>
              <a:t>Standard Scaler</a:t>
            </a:r>
            <a:endParaRPr b="1" sz="1200">
              <a:solidFill>
                <a:schemeClr val="accent1"/>
              </a:solidFill>
            </a:endParaRPr>
          </a:p>
          <a:p>
            <a:pPr indent="0" lvl="0" marL="0" marR="0" rtl="0" algn="r">
              <a:spcBef>
                <a:spcPts val="0"/>
              </a:spcBef>
              <a:spcAft>
                <a:spcPts val="0"/>
              </a:spcAft>
              <a:buNone/>
            </a:pPr>
            <a:r>
              <a:t/>
            </a:r>
            <a:endParaRPr b="1" sz="1200">
              <a:solidFill>
                <a:srgbClr val="3F3F3F"/>
              </a:solidFill>
            </a:endParaRPr>
          </a:p>
        </p:txBody>
      </p:sp>
      <p:cxnSp>
        <p:nvCxnSpPr>
          <p:cNvPr id="822" name="Google Shape;822;g6e3daf5fd3_3_86"/>
          <p:cNvCxnSpPr>
            <a:stCxn id="823" idx="6"/>
          </p:cNvCxnSpPr>
          <p:nvPr/>
        </p:nvCxnSpPr>
        <p:spPr>
          <a:xfrm flipH="1" rot="10800000">
            <a:off x="7899196" y="3796433"/>
            <a:ext cx="1139700" cy="3600"/>
          </a:xfrm>
          <a:prstGeom prst="bentConnector3">
            <a:avLst>
              <a:gd fmla="val 55622" name="adj1"/>
            </a:avLst>
          </a:prstGeom>
          <a:noFill/>
          <a:ln cap="flat" cmpd="sng" w="38100">
            <a:solidFill>
              <a:schemeClr val="accent3"/>
            </a:solidFill>
            <a:prstDash val="dot"/>
            <a:miter lim="800000"/>
            <a:headEnd len="sm" w="sm" type="none"/>
            <a:tailEnd len="med" w="med" type="triangle"/>
          </a:ln>
        </p:spPr>
      </p:cxnSp>
      <p:sp>
        <p:nvSpPr>
          <p:cNvPr id="823" name="Google Shape;823;g6e3daf5fd3_3_86"/>
          <p:cNvSpPr/>
          <p:nvPr/>
        </p:nvSpPr>
        <p:spPr>
          <a:xfrm>
            <a:off x="7539196" y="3620033"/>
            <a:ext cx="360000" cy="3600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24" name="Google Shape;824;g6e3daf5fd3_3_86"/>
          <p:cNvSpPr/>
          <p:nvPr/>
        </p:nvSpPr>
        <p:spPr>
          <a:xfrm>
            <a:off x="4148699" y="3643229"/>
            <a:ext cx="360000" cy="3600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cxnSp>
        <p:nvCxnSpPr>
          <p:cNvPr id="825" name="Google Shape;825;g6e3daf5fd3_3_86"/>
          <p:cNvCxnSpPr/>
          <p:nvPr/>
        </p:nvCxnSpPr>
        <p:spPr>
          <a:xfrm rot="10800000">
            <a:off x="3476776" y="3556029"/>
            <a:ext cx="777600" cy="265800"/>
          </a:xfrm>
          <a:prstGeom prst="bentConnector3">
            <a:avLst>
              <a:gd fmla="val 50000" name="adj1"/>
            </a:avLst>
          </a:prstGeom>
          <a:noFill/>
          <a:ln cap="flat" cmpd="sng" w="38100">
            <a:solidFill>
              <a:schemeClr val="accent4"/>
            </a:solidFill>
            <a:prstDash val="dot"/>
            <a:miter lim="800000"/>
            <a:headEnd len="sm" w="sm" type="none"/>
            <a:tailEnd len="med" w="med" type="triangle"/>
          </a:ln>
        </p:spPr>
      </p:cxnSp>
      <p:sp>
        <p:nvSpPr>
          <p:cNvPr id="826" name="Google Shape;826;g6e3daf5fd3_3_86"/>
          <p:cNvSpPr txBox="1"/>
          <p:nvPr/>
        </p:nvSpPr>
        <p:spPr>
          <a:xfrm>
            <a:off x="4724596" y="3395298"/>
            <a:ext cx="12222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BUY</a:t>
            </a:r>
            <a:endParaRPr b="1" sz="3200">
              <a:solidFill>
                <a:schemeClr val="lt1"/>
              </a:solidFill>
              <a:latin typeface="Arial"/>
              <a:ea typeface="Arial"/>
              <a:cs typeface="Arial"/>
              <a:sym typeface="Arial"/>
            </a:endParaRPr>
          </a:p>
        </p:txBody>
      </p:sp>
      <p:sp>
        <p:nvSpPr>
          <p:cNvPr id="827" name="Google Shape;827;g6e3daf5fd3_3_86"/>
          <p:cNvSpPr txBox="1"/>
          <p:nvPr/>
        </p:nvSpPr>
        <p:spPr>
          <a:xfrm>
            <a:off x="6223961" y="3395298"/>
            <a:ext cx="12222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SLL</a:t>
            </a:r>
            <a:endParaRPr b="1" sz="3200">
              <a:solidFill>
                <a:schemeClr val="lt1"/>
              </a:solidFill>
              <a:latin typeface="Arial"/>
              <a:ea typeface="Arial"/>
              <a:cs typeface="Arial"/>
              <a:sym typeface="Arial"/>
            </a:endParaRPr>
          </a:p>
        </p:txBody>
      </p:sp>
      <p:sp>
        <p:nvSpPr>
          <p:cNvPr id="828" name="Google Shape;828;g6e3daf5fd3_3_86"/>
          <p:cNvSpPr txBox="1"/>
          <p:nvPr/>
        </p:nvSpPr>
        <p:spPr>
          <a:xfrm>
            <a:off x="2604742" y="115251"/>
            <a:ext cx="7128900" cy="1477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500">
                <a:solidFill>
                  <a:srgbClr val="666666"/>
                </a:solidFill>
                <a:latin typeface="Arial"/>
                <a:ea typeface="Arial"/>
                <a:cs typeface="Arial"/>
                <a:sym typeface="Arial"/>
              </a:rPr>
              <a:t>Methods to </a:t>
            </a:r>
            <a:r>
              <a:rPr b="1" lang="en-US" sz="3500">
                <a:solidFill>
                  <a:srgbClr val="666666"/>
                </a:solidFill>
              </a:rPr>
              <a:t>Scaling numerical features</a:t>
            </a:r>
            <a:endParaRPr b="1" sz="3500">
              <a:solidFill>
                <a:srgbClr val="666666"/>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2" name="Shape 832"/>
        <p:cNvGrpSpPr/>
        <p:nvPr/>
      </p:nvGrpSpPr>
      <p:grpSpPr>
        <a:xfrm>
          <a:off x="0" y="0"/>
          <a:ext cx="0" cy="0"/>
          <a:chOff x="0" y="0"/>
          <a:chExt cx="0" cy="0"/>
        </a:xfrm>
      </p:grpSpPr>
      <p:sp>
        <p:nvSpPr>
          <p:cNvPr id="833" name="Google Shape;833;g76a58ceab4_2_4"/>
          <p:cNvSpPr txBox="1"/>
          <p:nvPr/>
        </p:nvSpPr>
        <p:spPr>
          <a:xfrm>
            <a:off x="664100" y="449113"/>
            <a:ext cx="6062100" cy="12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6000">
                <a:solidFill>
                  <a:schemeClr val="dk2"/>
                </a:solidFill>
              </a:rPr>
              <a:t>Why Scaling ? </a:t>
            </a:r>
            <a:endParaRPr sz="6000">
              <a:solidFill>
                <a:schemeClr val="dk2"/>
              </a:solidFill>
            </a:endParaRPr>
          </a:p>
        </p:txBody>
      </p:sp>
      <p:pic>
        <p:nvPicPr>
          <p:cNvPr id="834" name="Google Shape;834;g76a58ceab4_2_4"/>
          <p:cNvPicPr preferRelativeResize="0"/>
          <p:nvPr/>
        </p:nvPicPr>
        <p:blipFill rotWithShape="1">
          <a:blip r:embed="rId3">
            <a:alphaModFix/>
          </a:blip>
          <a:srcRect b="55193" l="0" r="0" t="0"/>
          <a:stretch/>
        </p:blipFill>
        <p:spPr>
          <a:xfrm>
            <a:off x="2555525" y="2381738"/>
            <a:ext cx="6231450" cy="2183825"/>
          </a:xfrm>
          <a:prstGeom prst="rect">
            <a:avLst/>
          </a:prstGeom>
          <a:noFill/>
          <a:ln>
            <a:noFill/>
          </a:ln>
        </p:spPr>
      </p:pic>
      <p:pic>
        <p:nvPicPr>
          <p:cNvPr id="835" name="Google Shape;835;g76a58ceab4_2_4"/>
          <p:cNvPicPr preferRelativeResize="0"/>
          <p:nvPr/>
        </p:nvPicPr>
        <p:blipFill rotWithShape="1">
          <a:blip r:embed="rId3">
            <a:alphaModFix/>
          </a:blip>
          <a:srcRect b="0" l="0" r="0" t="71178"/>
          <a:stretch/>
        </p:blipFill>
        <p:spPr>
          <a:xfrm>
            <a:off x="2555525" y="4468663"/>
            <a:ext cx="6231450" cy="14047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9" name="Shape 839"/>
        <p:cNvGrpSpPr/>
        <p:nvPr/>
      </p:nvGrpSpPr>
      <p:grpSpPr>
        <a:xfrm>
          <a:off x="0" y="0"/>
          <a:ext cx="0" cy="0"/>
          <a:chOff x="0" y="0"/>
          <a:chExt cx="0" cy="0"/>
        </a:xfrm>
      </p:grpSpPr>
      <p:pic>
        <p:nvPicPr>
          <p:cNvPr id="840" name="Google Shape;840;g76a58ceab4_2_57"/>
          <p:cNvPicPr preferRelativeResize="0"/>
          <p:nvPr/>
        </p:nvPicPr>
        <p:blipFill>
          <a:blip r:embed="rId3">
            <a:alphaModFix/>
          </a:blip>
          <a:stretch>
            <a:fillRect/>
          </a:stretch>
        </p:blipFill>
        <p:spPr>
          <a:xfrm>
            <a:off x="3490500" y="454875"/>
            <a:ext cx="5524100" cy="57340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4" name="Shape 844"/>
        <p:cNvGrpSpPr/>
        <p:nvPr/>
      </p:nvGrpSpPr>
      <p:grpSpPr>
        <a:xfrm>
          <a:off x="0" y="0"/>
          <a:ext cx="0" cy="0"/>
          <a:chOff x="0" y="0"/>
          <a:chExt cx="0" cy="0"/>
        </a:xfrm>
      </p:grpSpPr>
      <p:sp>
        <p:nvSpPr>
          <p:cNvPr id="845" name="Google Shape;845;g76a58ceab4_2_11"/>
          <p:cNvSpPr txBox="1"/>
          <p:nvPr/>
        </p:nvSpPr>
        <p:spPr>
          <a:xfrm>
            <a:off x="2604742" y="469194"/>
            <a:ext cx="7128900" cy="769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400">
                <a:solidFill>
                  <a:schemeClr val="accent1"/>
                </a:solidFill>
              </a:rPr>
              <a:t>Standard Scaler</a:t>
            </a:r>
            <a:endParaRPr b="1" sz="4400">
              <a:solidFill>
                <a:schemeClr val="accent1"/>
              </a:solidFill>
              <a:latin typeface="Arial"/>
              <a:ea typeface="Arial"/>
              <a:cs typeface="Arial"/>
              <a:sym typeface="Arial"/>
            </a:endParaRPr>
          </a:p>
        </p:txBody>
      </p:sp>
      <p:pic>
        <p:nvPicPr>
          <p:cNvPr id="846" name="Google Shape;846;g76a58ceab4_2_11"/>
          <p:cNvPicPr preferRelativeResize="0"/>
          <p:nvPr/>
        </p:nvPicPr>
        <p:blipFill>
          <a:blip r:embed="rId3">
            <a:alphaModFix/>
          </a:blip>
          <a:stretch>
            <a:fillRect/>
          </a:stretch>
        </p:blipFill>
        <p:spPr>
          <a:xfrm>
            <a:off x="3472600" y="1486375"/>
            <a:ext cx="5060000" cy="47234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0" name="Shape 850"/>
        <p:cNvGrpSpPr/>
        <p:nvPr/>
      </p:nvGrpSpPr>
      <p:grpSpPr>
        <a:xfrm>
          <a:off x="0" y="0"/>
          <a:ext cx="0" cy="0"/>
          <a:chOff x="0" y="0"/>
          <a:chExt cx="0" cy="0"/>
        </a:xfrm>
      </p:grpSpPr>
      <p:sp>
        <p:nvSpPr>
          <p:cNvPr id="851" name="Google Shape;851;g76a58ceab4_2_43"/>
          <p:cNvSpPr txBox="1"/>
          <p:nvPr/>
        </p:nvSpPr>
        <p:spPr>
          <a:xfrm>
            <a:off x="2604742" y="469194"/>
            <a:ext cx="7128900" cy="769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400">
                <a:solidFill>
                  <a:schemeClr val="accent1"/>
                </a:solidFill>
              </a:rPr>
              <a:t>Min Max Scaler</a:t>
            </a:r>
            <a:endParaRPr b="1" sz="4400">
              <a:solidFill>
                <a:schemeClr val="accent1"/>
              </a:solidFill>
              <a:latin typeface="Arial"/>
              <a:ea typeface="Arial"/>
              <a:cs typeface="Arial"/>
              <a:sym typeface="Arial"/>
            </a:endParaRPr>
          </a:p>
        </p:txBody>
      </p:sp>
      <p:pic>
        <p:nvPicPr>
          <p:cNvPr id="852" name="Google Shape;852;g76a58ceab4_2_43"/>
          <p:cNvPicPr preferRelativeResize="0"/>
          <p:nvPr/>
        </p:nvPicPr>
        <p:blipFill>
          <a:blip r:embed="rId3">
            <a:alphaModFix/>
          </a:blip>
          <a:stretch>
            <a:fillRect/>
          </a:stretch>
        </p:blipFill>
        <p:spPr>
          <a:xfrm>
            <a:off x="1749375" y="2370501"/>
            <a:ext cx="7787925" cy="2342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6"/>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rgbClr val="262626"/>
              </a:buClr>
              <a:buSzPts val="4810"/>
              <a:buNone/>
            </a:pPr>
            <a:r>
              <a:rPr b="1" lang="en-US" sz="4810">
                <a:latin typeface="Arial"/>
                <a:ea typeface="Arial"/>
                <a:cs typeface="Arial"/>
                <a:sym typeface="Arial"/>
              </a:rPr>
              <a:t>Course</a:t>
            </a:r>
            <a:r>
              <a:rPr b="1" lang="en-US" sz="4995">
                <a:latin typeface="Arial"/>
                <a:ea typeface="Arial"/>
                <a:cs typeface="Arial"/>
                <a:sym typeface="Arial"/>
              </a:rPr>
              <a:t> method</a:t>
            </a:r>
            <a:endParaRPr b="1" sz="4995">
              <a:latin typeface="Arial"/>
              <a:ea typeface="Arial"/>
              <a:cs typeface="Arial"/>
              <a:sym typeface="Arial"/>
            </a:endParaRPr>
          </a:p>
        </p:txBody>
      </p:sp>
      <p:sp>
        <p:nvSpPr>
          <p:cNvPr id="296" name="Google Shape;296;p6"/>
          <p:cNvSpPr txBox="1"/>
          <p:nvPr/>
        </p:nvSpPr>
        <p:spPr>
          <a:xfrm>
            <a:off x="509798" y="2225310"/>
            <a:ext cx="3859901"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 this course, we will be working on the </a:t>
            </a:r>
            <a:r>
              <a:rPr b="1" lang="en-US" sz="1800">
                <a:solidFill>
                  <a:schemeClr val="dk1"/>
                </a:solidFill>
                <a:latin typeface="Arial"/>
                <a:ea typeface="Arial"/>
                <a:cs typeface="Arial"/>
                <a:sym typeface="Arial"/>
              </a:rPr>
              <a:t>Titanic: Machine Learning from Disaster </a:t>
            </a:r>
            <a:r>
              <a:rPr lang="en-US" sz="1800">
                <a:solidFill>
                  <a:schemeClr val="dk1"/>
                </a:solidFill>
                <a:latin typeface="Arial"/>
                <a:ea typeface="Arial"/>
                <a:cs typeface="Arial"/>
                <a:sym typeface="Arial"/>
              </a:rPr>
              <a:t>competition in kaggle in order to make examples of data preprocessing more concrete</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297" name="Google Shape;297;p6"/>
          <p:cNvPicPr preferRelativeResize="0"/>
          <p:nvPr/>
        </p:nvPicPr>
        <p:blipFill rotWithShape="1">
          <a:blip r:embed="rId3">
            <a:alphaModFix/>
          </a:blip>
          <a:srcRect b="0" l="0" r="0" t="0"/>
          <a:stretch/>
        </p:blipFill>
        <p:spPr>
          <a:xfrm>
            <a:off x="5041338" y="1456566"/>
            <a:ext cx="6779230" cy="4861459"/>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6" name="Shape 856"/>
        <p:cNvGrpSpPr/>
        <p:nvPr/>
      </p:nvGrpSpPr>
      <p:grpSpPr>
        <a:xfrm>
          <a:off x="0" y="0"/>
          <a:ext cx="0" cy="0"/>
          <a:chOff x="0" y="0"/>
          <a:chExt cx="0" cy="0"/>
        </a:xfrm>
      </p:grpSpPr>
      <p:sp>
        <p:nvSpPr>
          <p:cNvPr id="857" name="Google Shape;857;g6e3daf5fd3_3_104"/>
          <p:cNvSpPr/>
          <p:nvPr/>
        </p:nvSpPr>
        <p:spPr>
          <a:xfrm>
            <a:off x="3900500" y="1392150"/>
            <a:ext cx="4414800" cy="1241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500">
                <a:solidFill>
                  <a:srgbClr val="666666"/>
                </a:solidFill>
              </a:rPr>
              <a:t>Scaling </a:t>
            </a:r>
            <a:r>
              <a:rPr b="1" lang="en-US" sz="3500">
                <a:solidFill>
                  <a:srgbClr val="FF0000"/>
                </a:solidFill>
              </a:rPr>
              <a:t>numerical </a:t>
            </a:r>
            <a:r>
              <a:rPr b="1" lang="en-US" sz="3500">
                <a:solidFill>
                  <a:srgbClr val="666666"/>
                </a:solidFill>
              </a:rPr>
              <a:t>features</a:t>
            </a:r>
            <a:endParaRPr b="1" sz="3500">
              <a:solidFill>
                <a:srgbClr val="666666"/>
              </a:solidFill>
            </a:endParaRPr>
          </a:p>
        </p:txBody>
      </p:sp>
      <p:sp>
        <p:nvSpPr>
          <p:cNvPr id="858" name="Google Shape;858;g6e3daf5fd3_3_104"/>
          <p:cNvSpPr/>
          <p:nvPr/>
        </p:nvSpPr>
        <p:spPr>
          <a:xfrm>
            <a:off x="961350" y="4866175"/>
            <a:ext cx="3765300" cy="582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solidFill>
                  <a:schemeClr val="accent1"/>
                </a:solidFill>
              </a:rPr>
              <a:t>Standard Scaler</a:t>
            </a:r>
            <a:endParaRPr sz="2000"/>
          </a:p>
        </p:txBody>
      </p:sp>
      <p:sp>
        <p:nvSpPr>
          <p:cNvPr id="859" name="Google Shape;859;g6e3daf5fd3_3_104"/>
          <p:cNvSpPr/>
          <p:nvPr/>
        </p:nvSpPr>
        <p:spPr>
          <a:xfrm>
            <a:off x="8084200" y="4866175"/>
            <a:ext cx="3765300" cy="582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solidFill>
                  <a:schemeClr val="accent1"/>
                </a:solidFill>
              </a:rPr>
              <a:t>Min Max Scaler</a:t>
            </a:r>
            <a:endParaRPr sz="2000"/>
          </a:p>
        </p:txBody>
      </p:sp>
      <p:cxnSp>
        <p:nvCxnSpPr>
          <p:cNvPr id="860" name="Google Shape;860;g6e3daf5fd3_3_104"/>
          <p:cNvCxnSpPr>
            <a:stCxn id="857" idx="2"/>
            <a:endCxn id="858" idx="0"/>
          </p:cNvCxnSpPr>
          <p:nvPr/>
        </p:nvCxnSpPr>
        <p:spPr>
          <a:xfrm flipH="1">
            <a:off x="2843900" y="2633850"/>
            <a:ext cx="3264000" cy="2232300"/>
          </a:xfrm>
          <a:prstGeom prst="straightConnector1">
            <a:avLst/>
          </a:prstGeom>
          <a:noFill/>
          <a:ln cap="flat" cmpd="sng" w="28575">
            <a:solidFill>
              <a:schemeClr val="dk2"/>
            </a:solidFill>
            <a:prstDash val="solid"/>
            <a:round/>
            <a:headEnd len="med" w="med" type="none"/>
            <a:tailEnd len="med" w="med" type="triangle"/>
          </a:ln>
        </p:spPr>
      </p:cxnSp>
      <p:cxnSp>
        <p:nvCxnSpPr>
          <p:cNvPr id="861" name="Google Shape;861;g6e3daf5fd3_3_104"/>
          <p:cNvCxnSpPr>
            <a:stCxn id="857" idx="2"/>
            <a:endCxn id="859" idx="0"/>
          </p:cNvCxnSpPr>
          <p:nvPr/>
        </p:nvCxnSpPr>
        <p:spPr>
          <a:xfrm>
            <a:off x="6107900" y="2633850"/>
            <a:ext cx="3858900" cy="22323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5" name="Shape 865"/>
        <p:cNvGrpSpPr/>
        <p:nvPr/>
      </p:nvGrpSpPr>
      <p:grpSpPr>
        <a:xfrm>
          <a:off x="0" y="0"/>
          <a:ext cx="0" cy="0"/>
          <a:chOff x="0" y="0"/>
          <a:chExt cx="0" cy="0"/>
        </a:xfrm>
      </p:grpSpPr>
      <p:grpSp>
        <p:nvGrpSpPr>
          <p:cNvPr id="866" name="Google Shape;866;g6e383017e1_1_0"/>
          <p:cNvGrpSpPr/>
          <p:nvPr/>
        </p:nvGrpSpPr>
        <p:grpSpPr>
          <a:xfrm>
            <a:off x="0" y="5595675"/>
            <a:ext cx="12192000" cy="1263265"/>
            <a:chOff x="0" y="5595675"/>
            <a:chExt cx="12192000" cy="1263265"/>
          </a:xfrm>
        </p:grpSpPr>
        <p:sp>
          <p:nvSpPr>
            <p:cNvPr id="867" name="Google Shape;867;g6e383017e1_1_0"/>
            <p:cNvSpPr/>
            <p:nvPr/>
          </p:nvSpPr>
          <p:spPr>
            <a:xfrm>
              <a:off x="0" y="5595675"/>
              <a:ext cx="6662165" cy="1261871"/>
            </a:xfrm>
            <a:custGeom>
              <a:rect b="b" l="l" r="r" t="t"/>
              <a:pathLst>
                <a:path extrusionOk="0" h="1682495" w="8882887">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sp>
          <p:nvSpPr>
            <p:cNvPr id="868" name="Google Shape;868;g6e383017e1_1_0"/>
            <p:cNvSpPr/>
            <p:nvPr/>
          </p:nvSpPr>
          <p:spPr>
            <a:xfrm>
              <a:off x="6570868" y="6276408"/>
              <a:ext cx="3657644" cy="582532"/>
            </a:xfrm>
            <a:custGeom>
              <a:rect b="b" l="l" r="r" t="t"/>
              <a:pathLst>
                <a:path extrusionOk="0" h="1941773" w="12192148">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9" name="Google Shape;869;g6e383017e1_1_0"/>
            <p:cNvSpPr/>
            <p:nvPr/>
          </p:nvSpPr>
          <p:spPr>
            <a:xfrm flipH="1">
              <a:off x="11318872" y="6387731"/>
              <a:ext cx="873128" cy="470270"/>
            </a:xfrm>
            <a:custGeom>
              <a:rect b="b" l="l" r="r" t="t"/>
              <a:pathLst>
                <a:path extrusionOk="0" h="470270" w="873128">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sp>
          <p:nvSpPr>
            <p:cNvPr id="870" name="Google Shape;870;g6e383017e1_1_0"/>
            <p:cNvSpPr/>
            <p:nvPr/>
          </p:nvSpPr>
          <p:spPr>
            <a:xfrm>
              <a:off x="10222614" y="6322479"/>
              <a:ext cx="1674365" cy="535838"/>
            </a:xfrm>
            <a:custGeom>
              <a:rect b="b" l="l" r="r" t="t"/>
              <a:pathLst>
                <a:path extrusionOk="0" h="449340" w="140408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grpSp>
      <p:sp>
        <p:nvSpPr>
          <p:cNvPr id="871" name="Google Shape;871;g6e383017e1_1_0"/>
          <p:cNvSpPr txBox="1"/>
          <p:nvPr/>
        </p:nvSpPr>
        <p:spPr>
          <a:xfrm>
            <a:off x="2568878" y="3117724"/>
            <a:ext cx="7054200" cy="1569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800">
                <a:solidFill>
                  <a:schemeClr val="lt1"/>
                </a:solidFill>
              </a:rPr>
              <a:t>Train Test Split</a:t>
            </a:r>
            <a:endParaRPr sz="4800">
              <a:solidFill>
                <a:schemeClr val="lt1"/>
              </a:solidFill>
              <a:latin typeface="Arial"/>
              <a:ea typeface="Arial"/>
              <a:cs typeface="Arial"/>
              <a:sym typeface="Arial"/>
            </a:endParaRPr>
          </a:p>
        </p:txBody>
      </p:sp>
      <p:grpSp>
        <p:nvGrpSpPr>
          <p:cNvPr id="872" name="Google Shape;872;g6e383017e1_1_0"/>
          <p:cNvGrpSpPr/>
          <p:nvPr/>
        </p:nvGrpSpPr>
        <p:grpSpPr>
          <a:xfrm>
            <a:off x="5293602" y="1717869"/>
            <a:ext cx="1570107" cy="946149"/>
            <a:chOff x="3767143" y="2846931"/>
            <a:chExt cx="1053692" cy="634957"/>
          </a:xfrm>
        </p:grpSpPr>
        <p:sp>
          <p:nvSpPr>
            <p:cNvPr id="873" name="Google Shape;873;g6e383017e1_1_0"/>
            <p:cNvSpPr/>
            <p:nvPr/>
          </p:nvSpPr>
          <p:spPr>
            <a:xfrm>
              <a:off x="3813737" y="2889799"/>
              <a:ext cx="967795" cy="543968"/>
            </a:xfrm>
            <a:custGeom>
              <a:rect b="b" l="l" r="r" t="t"/>
              <a:pathLst>
                <a:path extrusionOk="0" h="543968" w="967795">
                  <a:moveTo>
                    <a:pt x="0" y="543968"/>
                  </a:moveTo>
                  <a:lnTo>
                    <a:pt x="230044" y="233606"/>
                  </a:lnTo>
                  <a:lnTo>
                    <a:pt x="480336" y="430652"/>
                  </a:lnTo>
                  <a:lnTo>
                    <a:pt x="724178" y="280327"/>
                  </a:lnTo>
                  <a:lnTo>
                    <a:pt x="967795" y="0"/>
                  </a:lnTo>
                </a:path>
              </a:pathLst>
            </a:custGeom>
            <a:no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74" name="Google Shape;874;g6e383017e1_1_0"/>
            <p:cNvSpPr/>
            <p:nvPr/>
          </p:nvSpPr>
          <p:spPr>
            <a:xfrm>
              <a:off x="3767143" y="3389488"/>
              <a:ext cx="92400" cy="92400"/>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75" name="Google Shape;875;g6e383017e1_1_0"/>
            <p:cNvSpPr/>
            <p:nvPr/>
          </p:nvSpPr>
          <p:spPr>
            <a:xfrm>
              <a:off x="4000642" y="3081351"/>
              <a:ext cx="92400" cy="92400"/>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76" name="Google Shape;876;g6e383017e1_1_0"/>
            <p:cNvSpPr/>
            <p:nvPr/>
          </p:nvSpPr>
          <p:spPr>
            <a:xfrm>
              <a:off x="4247789" y="3267775"/>
              <a:ext cx="92400" cy="92400"/>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77" name="Google Shape;877;g6e383017e1_1_0"/>
            <p:cNvSpPr/>
            <p:nvPr/>
          </p:nvSpPr>
          <p:spPr>
            <a:xfrm>
              <a:off x="4488112" y="3127624"/>
              <a:ext cx="92400" cy="92400"/>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78" name="Google Shape;878;g6e383017e1_1_0"/>
            <p:cNvSpPr/>
            <p:nvPr/>
          </p:nvSpPr>
          <p:spPr>
            <a:xfrm>
              <a:off x="4728435" y="2846931"/>
              <a:ext cx="92400" cy="92400"/>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2" name="Shape 882"/>
        <p:cNvGrpSpPr/>
        <p:nvPr/>
      </p:nvGrpSpPr>
      <p:grpSpPr>
        <a:xfrm>
          <a:off x="0" y="0"/>
          <a:ext cx="0" cy="0"/>
          <a:chOff x="0" y="0"/>
          <a:chExt cx="0" cy="0"/>
        </a:xfrm>
      </p:grpSpPr>
      <p:sp>
        <p:nvSpPr>
          <p:cNvPr id="883" name="Google Shape;883;g6e383017e1_1_25"/>
          <p:cNvSpPr/>
          <p:nvPr/>
        </p:nvSpPr>
        <p:spPr>
          <a:xfrm flipH="1" rot="-5400000">
            <a:off x="6426438" y="0"/>
            <a:ext cx="5765700" cy="576570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84" name="Google Shape;884;g6e383017e1_1_25"/>
          <p:cNvSpPr txBox="1"/>
          <p:nvPr/>
        </p:nvSpPr>
        <p:spPr>
          <a:xfrm>
            <a:off x="631495" y="153442"/>
            <a:ext cx="4010400" cy="3416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5400">
                <a:solidFill>
                  <a:schemeClr val="accent1"/>
                </a:solidFill>
              </a:rPr>
              <a:t>Train Test Split ? </a:t>
            </a:r>
            <a:endParaRPr b="1" sz="5400">
              <a:solidFill>
                <a:schemeClr val="accent1"/>
              </a:solidFill>
              <a:latin typeface="Arial"/>
              <a:ea typeface="Arial"/>
              <a:cs typeface="Arial"/>
              <a:sym typeface="Arial"/>
            </a:endParaRPr>
          </a:p>
          <a:p>
            <a:pPr indent="0" lvl="0" marL="0" marR="0" rtl="0" algn="l">
              <a:spcBef>
                <a:spcPts val="0"/>
              </a:spcBef>
              <a:spcAft>
                <a:spcPts val="0"/>
              </a:spcAft>
              <a:buNone/>
            </a:pPr>
            <a:r>
              <a:rPr b="1" lang="en-US" sz="5400">
                <a:solidFill>
                  <a:schemeClr val="lt1"/>
                </a:solidFill>
                <a:latin typeface="Arial"/>
                <a:ea typeface="Arial"/>
                <a:cs typeface="Arial"/>
                <a:sym typeface="Arial"/>
              </a:rPr>
              <a:t>SLIDE</a:t>
            </a:r>
            <a:endParaRPr b="1" sz="5400">
              <a:solidFill>
                <a:schemeClr val="lt1"/>
              </a:solidFill>
              <a:latin typeface="Arial"/>
              <a:ea typeface="Arial"/>
              <a:cs typeface="Arial"/>
              <a:sym typeface="Arial"/>
            </a:endParaRPr>
          </a:p>
        </p:txBody>
      </p:sp>
      <p:sp>
        <p:nvSpPr>
          <p:cNvPr id="885" name="Google Shape;885;g6e383017e1_1_25"/>
          <p:cNvSpPr txBox="1"/>
          <p:nvPr/>
        </p:nvSpPr>
        <p:spPr>
          <a:xfrm>
            <a:off x="895487" y="4907801"/>
            <a:ext cx="4900500" cy="615600"/>
          </a:xfrm>
          <a:prstGeom prst="rect">
            <a:avLst/>
          </a:prstGeom>
          <a:noFill/>
          <a:ln>
            <a:noFill/>
          </a:ln>
        </p:spPr>
        <p:txBody>
          <a:bodyPr anchorCtr="0" anchor="t" bIns="0" lIns="36000" spcFirstLastPara="1" rIns="36000" wrap="square" tIns="0">
            <a:no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We Create Quality Professional </a:t>
            </a:r>
            <a:endParaRPr/>
          </a:p>
          <a:p>
            <a:pPr indent="0" lvl="0" marL="0" marR="0" rtl="0" algn="l">
              <a:spcBef>
                <a:spcPts val="0"/>
              </a:spcBef>
              <a:spcAft>
                <a:spcPts val="0"/>
              </a:spcAft>
              <a:buNone/>
            </a:pPr>
            <a:r>
              <a:rPr b="1" lang="en-US" sz="2000">
                <a:solidFill>
                  <a:schemeClr val="lt1"/>
                </a:solidFill>
                <a:latin typeface="Arial"/>
                <a:ea typeface="Arial"/>
                <a:cs typeface="Arial"/>
                <a:sym typeface="Arial"/>
              </a:rPr>
              <a:t>PPT Presentation</a:t>
            </a:r>
            <a:endParaRPr b="1" sz="2000">
              <a:solidFill>
                <a:schemeClr val="lt1"/>
              </a:solidFill>
              <a:latin typeface="Arial"/>
              <a:ea typeface="Arial"/>
              <a:cs typeface="Arial"/>
              <a:sym typeface="Arial"/>
            </a:endParaRPr>
          </a:p>
        </p:txBody>
      </p:sp>
      <p:sp>
        <p:nvSpPr>
          <p:cNvPr id="886" name="Google Shape;886;g6e383017e1_1_25"/>
          <p:cNvSpPr txBox="1"/>
          <p:nvPr/>
        </p:nvSpPr>
        <p:spPr>
          <a:xfrm>
            <a:off x="446250" y="3177050"/>
            <a:ext cx="47841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rPr>
              <a:t>The data we use is usually split into </a:t>
            </a:r>
            <a:r>
              <a:rPr b="1" lang="en-US" sz="2000">
                <a:solidFill>
                  <a:schemeClr val="dk1"/>
                </a:solidFill>
              </a:rPr>
              <a:t>training</a:t>
            </a:r>
            <a:r>
              <a:rPr lang="en-US" sz="2000">
                <a:solidFill>
                  <a:schemeClr val="dk1"/>
                </a:solidFill>
              </a:rPr>
              <a:t> data and </a:t>
            </a:r>
            <a:r>
              <a:rPr b="1" lang="en-US" sz="2000">
                <a:solidFill>
                  <a:schemeClr val="dk1"/>
                </a:solidFill>
              </a:rPr>
              <a:t>test</a:t>
            </a:r>
            <a:r>
              <a:rPr lang="en-US" sz="2000">
                <a:solidFill>
                  <a:schemeClr val="dk1"/>
                </a:solidFill>
              </a:rPr>
              <a:t> data. The training set contains a known output and the model learns on this data in order to be generalized to other data later on. We have the test dataset (or subset) in order to test our model’s prediction on this subset.</a:t>
            </a:r>
            <a:endParaRPr sz="20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0" name="Shape 890"/>
        <p:cNvGrpSpPr/>
        <p:nvPr/>
      </p:nvGrpSpPr>
      <p:grpSpPr>
        <a:xfrm>
          <a:off x="0" y="0"/>
          <a:ext cx="0" cy="0"/>
          <a:chOff x="0" y="0"/>
          <a:chExt cx="0" cy="0"/>
        </a:xfrm>
      </p:grpSpPr>
      <p:pic>
        <p:nvPicPr>
          <p:cNvPr id="891" name="Google Shape;891;g6e383017e1_1_33"/>
          <p:cNvPicPr preferRelativeResize="0"/>
          <p:nvPr/>
        </p:nvPicPr>
        <p:blipFill>
          <a:blip r:embed="rId3">
            <a:alphaModFix/>
          </a:blip>
          <a:stretch>
            <a:fillRect/>
          </a:stretch>
        </p:blipFill>
        <p:spPr>
          <a:xfrm>
            <a:off x="1327388" y="1693325"/>
            <a:ext cx="9537224" cy="31136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5" name="Shape 895"/>
        <p:cNvGrpSpPr/>
        <p:nvPr/>
      </p:nvGrpSpPr>
      <p:grpSpPr>
        <a:xfrm>
          <a:off x="0" y="0"/>
          <a:ext cx="0" cy="0"/>
          <a:chOff x="0" y="0"/>
          <a:chExt cx="0" cy="0"/>
        </a:xfrm>
      </p:grpSpPr>
      <p:sp>
        <p:nvSpPr>
          <p:cNvPr id="896" name="Google Shape;896;g6e383017e1_1_52"/>
          <p:cNvSpPr/>
          <p:nvPr/>
        </p:nvSpPr>
        <p:spPr>
          <a:xfrm rot="5400000">
            <a:off x="3804903" y="1990064"/>
            <a:ext cx="3892200" cy="3892200"/>
          </a:xfrm>
          <a:prstGeom prst="blockArc">
            <a:avLst>
              <a:gd fmla="val 11864761" name="adj1"/>
              <a:gd fmla="val 20597355" name="adj2"/>
              <a:gd fmla="val 1016" name="adj3"/>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897" name="Google Shape;897;g6e383017e1_1_52"/>
          <p:cNvSpPr/>
          <p:nvPr/>
        </p:nvSpPr>
        <p:spPr>
          <a:xfrm rot="-5400000">
            <a:off x="4322767" y="1990139"/>
            <a:ext cx="3892200" cy="3892200"/>
          </a:xfrm>
          <a:prstGeom prst="blockArc">
            <a:avLst>
              <a:gd fmla="val 11864761" name="adj1"/>
              <a:gd fmla="val 20578708" name="adj2"/>
              <a:gd fmla="val 1002" name="adj3"/>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898" name="Google Shape;898;g6e383017e1_1_52"/>
          <p:cNvSpPr txBox="1"/>
          <p:nvPr/>
        </p:nvSpPr>
        <p:spPr>
          <a:xfrm>
            <a:off x="9253649" y="3657969"/>
            <a:ext cx="2512800" cy="2769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b="1" lang="en-US" sz="1500">
                <a:solidFill>
                  <a:schemeClr val="accent1"/>
                </a:solidFill>
              </a:rPr>
              <a:t>Based on time</a:t>
            </a:r>
            <a:endParaRPr b="1" sz="1500">
              <a:solidFill>
                <a:schemeClr val="accent1"/>
              </a:solidFill>
            </a:endParaRPr>
          </a:p>
          <a:p>
            <a:pPr indent="0" lvl="0" marL="0" rtl="0" algn="ctr">
              <a:spcBef>
                <a:spcPts val="0"/>
              </a:spcBef>
              <a:spcAft>
                <a:spcPts val="0"/>
              </a:spcAft>
              <a:buClr>
                <a:schemeClr val="dk1"/>
              </a:buClr>
              <a:buFont typeface="Arial"/>
              <a:buNone/>
            </a:pPr>
            <a:r>
              <a:t/>
            </a:r>
            <a:endParaRPr b="1" sz="1500">
              <a:solidFill>
                <a:schemeClr val="accent1"/>
              </a:solidFill>
            </a:endParaRPr>
          </a:p>
          <a:p>
            <a:pPr indent="0" lvl="0" marL="0" marR="0" rtl="0" algn="l">
              <a:spcBef>
                <a:spcPts val="0"/>
              </a:spcBef>
              <a:spcAft>
                <a:spcPts val="0"/>
              </a:spcAft>
              <a:buNone/>
            </a:pPr>
            <a:r>
              <a:t/>
            </a:r>
            <a:endParaRPr b="1" sz="1500">
              <a:solidFill>
                <a:srgbClr val="3F3F3F"/>
              </a:solidFill>
            </a:endParaRPr>
          </a:p>
        </p:txBody>
      </p:sp>
      <p:sp>
        <p:nvSpPr>
          <p:cNvPr id="899" name="Google Shape;899;g6e383017e1_1_52"/>
          <p:cNvSpPr txBox="1"/>
          <p:nvPr/>
        </p:nvSpPr>
        <p:spPr>
          <a:xfrm>
            <a:off x="665074" y="3411941"/>
            <a:ext cx="2601000" cy="2769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b="1" lang="en-US" sz="1200">
                <a:solidFill>
                  <a:schemeClr val="accent1"/>
                </a:solidFill>
              </a:rPr>
              <a:t>Randomly</a:t>
            </a:r>
            <a:endParaRPr b="1" sz="1200">
              <a:solidFill>
                <a:schemeClr val="accent1"/>
              </a:solidFill>
            </a:endParaRPr>
          </a:p>
          <a:p>
            <a:pPr indent="0" lvl="0" marL="0" marR="0" rtl="0" algn="r">
              <a:spcBef>
                <a:spcPts val="0"/>
              </a:spcBef>
              <a:spcAft>
                <a:spcPts val="0"/>
              </a:spcAft>
              <a:buNone/>
            </a:pPr>
            <a:r>
              <a:t/>
            </a:r>
            <a:endParaRPr b="1" sz="1200">
              <a:solidFill>
                <a:srgbClr val="3F3F3F"/>
              </a:solidFill>
            </a:endParaRPr>
          </a:p>
        </p:txBody>
      </p:sp>
      <p:cxnSp>
        <p:nvCxnSpPr>
          <p:cNvPr id="900" name="Google Shape;900;g6e383017e1_1_52"/>
          <p:cNvCxnSpPr>
            <a:stCxn id="901" idx="6"/>
          </p:cNvCxnSpPr>
          <p:nvPr/>
        </p:nvCxnSpPr>
        <p:spPr>
          <a:xfrm flipH="1" rot="10800000">
            <a:off x="7899196" y="3796433"/>
            <a:ext cx="1139700" cy="3600"/>
          </a:xfrm>
          <a:prstGeom prst="bentConnector3">
            <a:avLst>
              <a:gd fmla="val 55622" name="adj1"/>
            </a:avLst>
          </a:prstGeom>
          <a:noFill/>
          <a:ln cap="flat" cmpd="sng" w="38100">
            <a:solidFill>
              <a:schemeClr val="accent3"/>
            </a:solidFill>
            <a:prstDash val="dot"/>
            <a:miter lim="800000"/>
            <a:headEnd len="sm" w="sm" type="none"/>
            <a:tailEnd len="med" w="med" type="triangle"/>
          </a:ln>
        </p:spPr>
      </p:cxnSp>
      <p:sp>
        <p:nvSpPr>
          <p:cNvPr id="901" name="Google Shape;901;g6e383017e1_1_52"/>
          <p:cNvSpPr/>
          <p:nvPr/>
        </p:nvSpPr>
        <p:spPr>
          <a:xfrm>
            <a:off x="7539196" y="3620033"/>
            <a:ext cx="360000" cy="3600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02" name="Google Shape;902;g6e383017e1_1_52"/>
          <p:cNvSpPr/>
          <p:nvPr/>
        </p:nvSpPr>
        <p:spPr>
          <a:xfrm>
            <a:off x="4148699" y="3643229"/>
            <a:ext cx="360000" cy="3600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cxnSp>
        <p:nvCxnSpPr>
          <p:cNvPr id="903" name="Google Shape;903;g6e383017e1_1_52"/>
          <p:cNvCxnSpPr/>
          <p:nvPr/>
        </p:nvCxnSpPr>
        <p:spPr>
          <a:xfrm rot="10800000">
            <a:off x="3476776" y="3556029"/>
            <a:ext cx="777600" cy="265800"/>
          </a:xfrm>
          <a:prstGeom prst="bentConnector3">
            <a:avLst>
              <a:gd fmla="val 50000" name="adj1"/>
            </a:avLst>
          </a:prstGeom>
          <a:noFill/>
          <a:ln cap="flat" cmpd="sng" w="38100">
            <a:solidFill>
              <a:schemeClr val="accent4"/>
            </a:solidFill>
            <a:prstDash val="dot"/>
            <a:miter lim="800000"/>
            <a:headEnd len="sm" w="sm" type="none"/>
            <a:tailEnd len="med" w="med" type="triangle"/>
          </a:ln>
        </p:spPr>
      </p:cxnSp>
      <p:sp>
        <p:nvSpPr>
          <p:cNvPr id="904" name="Google Shape;904;g6e383017e1_1_52"/>
          <p:cNvSpPr txBox="1"/>
          <p:nvPr/>
        </p:nvSpPr>
        <p:spPr>
          <a:xfrm>
            <a:off x="4724596" y="3395298"/>
            <a:ext cx="12222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BUY</a:t>
            </a:r>
            <a:endParaRPr b="1" sz="3200">
              <a:solidFill>
                <a:schemeClr val="lt1"/>
              </a:solidFill>
              <a:latin typeface="Arial"/>
              <a:ea typeface="Arial"/>
              <a:cs typeface="Arial"/>
              <a:sym typeface="Arial"/>
            </a:endParaRPr>
          </a:p>
        </p:txBody>
      </p:sp>
      <p:sp>
        <p:nvSpPr>
          <p:cNvPr id="905" name="Google Shape;905;g6e383017e1_1_52"/>
          <p:cNvSpPr txBox="1"/>
          <p:nvPr/>
        </p:nvSpPr>
        <p:spPr>
          <a:xfrm>
            <a:off x="6223961" y="3395298"/>
            <a:ext cx="12222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SLL</a:t>
            </a:r>
            <a:endParaRPr b="1" sz="3200">
              <a:solidFill>
                <a:schemeClr val="lt1"/>
              </a:solidFill>
              <a:latin typeface="Arial"/>
              <a:ea typeface="Arial"/>
              <a:cs typeface="Arial"/>
              <a:sym typeface="Arial"/>
            </a:endParaRPr>
          </a:p>
        </p:txBody>
      </p:sp>
      <p:sp>
        <p:nvSpPr>
          <p:cNvPr id="906" name="Google Shape;906;g6e383017e1_1_52"/>
          <p:cNvSpPr txBox="1"/>
          <p:nvPr/>
        </p:nvSpPr>
        <p:spPr>
          <a:xfrm>
            <a:off x="2604742" y="115251"/>
            <a:ext cx="7128900" cy="1477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500">
                <a:solidFill>
                  <a:srgbClr val="666666"/>
                </a:solidFill>
              </a:rPr>
              <a:t>Splitting Strategies</a:t>
            </a:r>
            <a:endParaRPr b="1" sz="3500">
              <a:solidFill>
                <a:srgbClr val="666666"/>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0" name="Shape 910"/>
        <p:cNvGrpSpPr/>
        <p:nvPr/>
      </p:nvGrpSpPr>
      <p:grpSpPr>
        <a:xfrm>
          <a:off x="0" y="0"/>
          <a:ext cx="0" cy="0"/>
          <a:chOff x="0" y="0"/>
          <a:chExt cx="0" cy="0"/>
        </a:xfrm>
      </p:grpSpPr>
      <p:sp>
        <p:nvSpPr>
          <p:cNvPr id="911" name="Google Shape;911;g6e383017e1_1_69"/>
          <p:cNvSpPr txBox="1"/>
          <p:nvPr/>
        </p:nvSpPr>
        <p:spPr>
          <a:xfrm>
            <a:off x="2604742" y="469194"/>
            <a:ext cx="7128900" cy="769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400">
                <a:solidFill>
                  <a:schemeClr val="accent1"/>
                </a:solidFill>
              </a:rPr>
              <a:t>Random splitting</a:t>
            </a:r>
            <a:endParaRPr b="1" sz="4400">
              <a:solidFill>
                <a:schemeClr val="accent1"/>
              </a:solidFill>
              <a:latin typeface="Arial"/>
              <a:ea typeface="Arial"/>
              <a:cs typeface="Arial"/>
              <a:sym typeface="Arial"/>
            </a:endParaRPr>
          </a:p>
        </p:txBody>
      </p:sp>
      <p:pic>
        <p:nvPicPr>
          <p:cNvPr id="912" name="Google Shape;912;g6e383017e1_1_69"/>
          <p:cNvPicPr preferRelativeResize="0"/>
          <p:nvPr/>
        </p:nvPicPr>
        <p:blipFill>
          <a:blip r:embed="rId3">
            <a:alphaModFix/>
          </a:blip>
          <a:stretch>
            <a:fillRect/>
          </a:stretch>
        </p:blipFill>
        <p:spPr>
          <a:xfrm>
            <a:off x="2865700" y="1704969"/>
            <a:ext cx="7505700" cy="4286250"/>
          </a:xfrm>
          <a:prstGeom prst="rect">
            <a:avLst/>
          </a:prstGeom>
          <a:noFill/>
          <a:ln>
            <a:noFill/>
          </a:ln>
        </p:spPr>
      </p:pic>
      <p:cxnSp>
        <p:nvCxnSpPr>
          <p:cNvPr id="913" name="Google Shape;913;g6e383017e1_1_69"/>
          <p:cNvCxnSpPr/>
          <p:nvPr/>
        </p:nvCxnSpPr>
        <p:spPr>
          <a:xfrm flipH="1" rot="10800000">
            <a:off x="2895600" y="4860000"/>
            <a:ext cx="7467600" cy="16800"/>
          </a:xfrm>
          <a:prstGeom prst="straightConnector1">
            <a:avLst/>
          </a:prstGeom>
          <a:noFill/>
          <a:ln cap="flat" cmpd="sng" w="19050">
            <a:solidFill>
              <a:schemeClr val="dk2"/>
            </a:solidFill>
            <a:prstDash val="solid"/>
            <a:round/>
            <a:headEnd len="med" w="med" type="none"/>
            <a:tailEnd len="med" w="med" type="none"/>
          </a:ln>
        </p:spPr>
      </p:cxnSp>
      <p:sp>
        <p:nvSpPr>
          <p:cNvPr id="914" name="Google Shape;914;g6e383017e1_1_69"/>
          <p:cNvSpPr/>
          <p:nvPr/>
        </p:nvSpPr>
        <p:spPr>
          <a:xfrm>
            <a:off x="2252150" y="2379125"/>
            <a:ext cx="457200" cy="2438400"/>
          </a:xfrm>
          <a:prstGeom prst="leftBrace">
            <a:avLst>
              <a:gd fmla="val 133331" name="adj1"/>
              <a:gd fmla="val 49999" name="adj2"/>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g6e383017e1_1_69"/>
          <p:cNvSpPr/>
          <p:nvPr/>
        </p:nvSpPr>
        <p:spPr>
          <a:xfrm>
            <a:off x="2376150" y="4876800"/>
            <a:ext cx="333300" cy="1114500"/>
          </a:xfrm>
          <a:prstGeom prst="leftBrace">
            <a:avLst>
              <a:gd fmla="val 76520" name="adj1"/>
              <a:gd fmla="val 54232" name="adj2"/>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g6e383017e1_1_69"/>
          <p:cNvSpPr txBox="1"/>
          <p:nvPr/>
        </p:nvSpPr>
        <p:spPr>
          <a:xfrm>
            <a:off x="-104900" y="3272213"/>
            <a:ext cx="3588000" cy="49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t>Train</a:t>
            </a:r>
            <a:endParaRPr sz="3000"/>
          </a:p>
        </p:txBody>
      </p:sp>
      <p:sp>
        <p:nvSpPr>
          <p:cNvPr id="917" name="Google Shape;917;g6e383017e1_1_69"/>
          <p:cNvSpPr txBox="1"/>
          <p:nvPr/>
        </p:nvSpPr>
        <p:spPr>
          <a:xfrm>
            <a:off x="-189550" y="5178363"/>
            <a:ext cx="3588000" cy="49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t>Test</a:t>
            </a:r>
            <a:endParaRPr sz="30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1" name="Shape 921"/>
        <p:cNvGrpSpPr/>
        <p:nvPr/>
      </p:nvGrpSpPr>
      <p:grpSpPr>
        <a:xfrm>
          <a:off x="0" y="0"/>
          <a:ext cx="0" cy="0"/>
          <a:chOff x="0" y="0"/>
          <a:chExt cx="0" cy="0"/>
        </a:xfrm>
      </p:grpSpPr>
      <p:sp>
        <p:nvSpPr>
          <p:cNvPr id="922" name="Google Shape;922;g6e383017e1_1_74"/>
          <p:cNvSpPr txBox="1"/>
          <p:nvPr/>
        </p:nvSpPr>
        <p:spPr>
          <a:xfrm>
            <a:off x="2604742" y="469194"/>
            <a:ext cx="7128900" cy="769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400">
                <a:solidFill>
                  <a:schemeClr val="accent1"/>
                </a:solidFill>
              </a:rPr>
              <a:t>Based on time</a:t>
            </a:r>
            <a:endParaRPr b="1" sz="4400">
              <a:solidFill>
                <a:schemeClr val="accent1"/>
              </a:solidFill>
              <a:latin typeface="Arial"/>
              <a:ea typeface="Arial"/>
              <a:cs typeface="Arial"/>
              <a:sym typeface="Arial"/>
            </a:endParaRPr>
          </a:p>
        </p:txBody>
      </p:sp>
      <p:pic>
        <p:nvPicPr>
          <p:cNvPr id="923" name="Google Shape;923;g6e383017e1_1_74"/>
          <p:cNvPicPr preferRelativeResize="0"/>
          <p:nvPr/>
        </p:nvPicPr>
        <p:blipFill>
          <a:blip r:embed="rId3">
            <a:alphaModFix/>
          </a:blip>
          <a:stretch>
            <a:fillRect/>
          </a:stretch>
        </p:blipFill>
        <p:spPr>
          <a:xfrm>
            <a:off x="2494700" y="1663700"/>
            <a:ext cx="7992500" cy="4368800"/>
          </a:xfrm>
          <a:prstGeom prst="rect">
            <a:avLst/>
          </a:prstGeom>
          <a:noFill/>
          <a:ln>
            <a:noFill/>
          </a:ln>
        </p:spPr>
      </p:pic>
      <p:sp>
        <p:nvSpPr>
          <p:cNvPr id="924" name="Google Shape;924;g6e383017e1_1_74"/>
          <p:cNvSpPr/>
          <p:nvPr/>
        </p:nvSpPr>
        <p:spPr>
          <a:xfrm>
            <a:off x="7687725" y="1608675"/>
            <a:ext cx="186275" cy="4772925"/>
          </a:xfrm>
          <a:prstGeom prst="flowChartProcess">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g6e383017e1_1_74"/>
          <p:cNvSpPr txBox="1"/>
          <p:nvPr/>
        </p:nvSpPr>
        <p:spPr>
          <a:xfrm>
            <a:off x="3230975" y="6212025"/>
            <a:ext cx="3588000" cy="49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t>Train</a:t>
            </a:r>
            <a:endParaRPr sz="3000"/>
          </a:p>
        </p:txBody>
      </p:sp>
      <p:sp>
        <p:nvSpPr>
          <p:cNvPr id="926" name="Google Shape;926;g6e383017e1_1_74"/>
          <p:cNvSpPr txBox="1"/>
          <p:nvPr/>
        </p:nvSpPr>
        <p:spPr>
          <a:xfrm>
            <a:off x="7874000" y="6212025"/>
            <a:ext cx="2497200" cy="49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t>Test</a:t>
            </a:r>
            <a:endParaRPr sz="30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0" name="Shape 930"/>
        <p:cNvGrpSpPr/>
        <p:nvPr/>
      </p:nvGrpSpPr>
      <p:grpSpPr>
        <a:xfrm>
          <a:off x="0" y="0"/>
          <a:ext cx="0" cy="0"/>
          <a:chOff x="0" y="0"/>
          <a:chExt cx="0" cy="0"/>
        </a:xfrm>
      </p:grpSpPr>
      <p:sp>
        <p:nvSpPr>
          <p:cNvPr id="931" name="Google Shape;931;g76b393c5f7_0_0"/>
          <p:cNvSpPr/>
          <p:nvPr/>
        </p:nvSpPr>
        <p:spPr>
          <a:xfrm>
            <a:off x="3900500" y="421475"/>
            <a:ext cx="4414800" cy="99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Font typeface="Arial"/>
              <a:buNone/>
            </a:pPr>
            <a:r>
              <a:rPr b="1" lang="en-US" sz="3000">
                <a:solidFill>
                  <a:srgbClr val="666666"/>
                </a:solidFill>
              </a:rPr>
              <a:t>Train/Test split</a:t>
            </a:r>
            <a:endParaRPr b="1" sz="3000">
              <a:solidFill>
                <a:srgbClr val="666666"/>
              </a:solidFill>
            </a:endParaRPr>
          </a:p>
        </p:txBody>
      </p:sp>
      <p:sp>
        <p:nvSpPr>
          <p:cNvPr id="932" name="Google Shape;932;g76b393c5f7_0_0"/>
          <p:cNvSpPr/>
          <p:nvPr/>
        </p:nvSpPr>
        <p:spPr>
          <a:xfrm>
            <a:off x="580350" y="3646975"/>
            <a:ext cx="3765300" cy="582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solidFill>
                  <a:schemeClr val="accent1"/>
                </a:solidFill>
              </a:rPr>
              <a:t>Based on time</a:t>
            </a:r>
            <a:endParaRPr sz="2400"/>
          </a:p>
        </p:txBody>
      </p:sp>
      <p:sp>
        <p:nvSpPr>
          <p:cNvPr id="933" name="Google Shape;933;g76b393c5f7_0_0"/>
          <p:cNvSpPr/>
          <p:nvPr/>
        </p:nvSpPr>
        <p:spPr>
          <a:xfrm>
            <a:off x="8084200" y="3646975"/>
            <a:ext cx="3765300" cy="582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solidFill>
                  <a:schemeClr val="accent1"/>
                </a:solidFill>
              </a:rPr>
              <a:t>Random splitting</a:t>
            </a:r>
            <a:endParaRPr sz="2400"/>
          </a:p>
        </p:txBody>
      </p:sp>
      <p:cxnSp>
        <p:nvCxnSpPr>
          <p:cNvPr id="934" name="Google Shape;934;g76b393c5f7_0_0"/>
          <p:cNvCxnSpPr>
            <a:stCxn id="931" idx="2"/>
            <a:endCxn id="932" idx="0"/>
          </p:cNvCxnSpPr>
          <p:nvPr/>
        </p:nvCxnSpPr>
        <p:spPr>
          <a:xfrm flipH="1">
            <a:off x="2462900" y="1414475"/>
            <a:ext cx="3645000" cy="2232600"/>
          </a:xfrm>
          <a:prstGeom prst="straightConnector1">
            <a:avLst/>
          </a:prstGeom>
          <a:noFill/>
          <a:ln cap="flat" cmpd="sng" w="28575">
            <a:solidFill>
              <a:schemeClr val="dk2"/>
            </a:solidFill>
            <a:prstDash val="solid"/>
            <a:round/>
            <a:headEnd len="med" w="med" type="none"/>
            <a:tailEnd len="med" w="med" type="triangle"/>
          </a:ln>
        </p:spPr>
      </p:cxnSp>
      <p:cxnSp>
        <p:nvCxnSpPr>
          <p:cNvPr id="935" name="Google Shape;935;g76b393c5f7_0_0"/>
          <p:cNvCxnSpPr>
            <a:stCxn id="931" idx="2"/>
            <a:endCxn id="933" idx="0"/>
          </p:cNvCxnSpPr>
          <p:nvPr/>
        </p:nvCxnSpPr>
        <p:spPr>
          <a:xfrm>
            <a:off x="6107900" y="1414475"/>
            <a:ext cx="3858900" cy="22326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9" name="Shape 939"/>
        <p:cNvGrpSpPr/>
        <p:nvPr/>
      </p:nvGrpSpPr>
      <p:grpSpPr>
        <a:xfrm>
          <a:off x="0" y="0"/>
          <a:ext cx="0" cy="0"/>
          <a:chOff x="0" y="0"/>
          <a:chExt cx="0" cy="0"/>
        </a:xfrm>
      </p:grpSpPr>
      <p:sp>
        <p:nvSpPr>
          <p:cNvPr id="940" name="Google Shape;940;g6e3daf5fd3_3_115"/>
          <p:cNvSpPr/>
          <p:nvPr/>
        </p:nvSpPr>
        <p:spPr>
          <a:xfrm>
            <a:off x="3493425" y="171800"/>
            <a:ext cx="4867800" cy="644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solidFill>
                  <a:srgbClr val="666666"/>
                </a:solidFill>
              </a:rPr>
              <a:t>Data Preprocessing</a:t>
            </a:r>
            <a:endParaRPr sz="3500">
              <a:solidFill>
                <a:srgbClr val="666666"/>
              </a:solidFill>
            </a:endParaRPr>
          </a:p>
        </p:txBody>
      </p:sp>
      <p:sp>
        <p:nvSpPr>
          <p:cNvPr id="941" name="Google Shape;941;g6e3daf5fd3_3_115"/>
          <p:cNvSpPr/>
          <p:nvPr/>
        </p:nvSpPr>
        <p:spPr>
          <a:xfrm>
            <a:off x="475825" y="1885875"/>
            <a:ext cx="1757700" cy="74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rgbClr val="666666"/>
                </a:solidFill>
              </a:rPr>
              <a:t>Scaling features</a:t>
            </a:r>
            <a:endParaRPr b="1" sz="1800">
              <a:solidFill>
                <a:srgbClr val="666666"/>
              </a:solidFill>
            </a:endParaRPr>
          </a:p>
        </p:txBody>
      </p:sp>
      <p:sp>
        <p:nvSpPr>
          <p:cNvPr id="942" name="Google Shape;942;g6e3daf5fd3_3_115"/>
          <p:cNvSpPr/>
          <p:nvPr/>
        </p:nvSpPr>
        <p:spPr>
          <a:xfrm>
            <a:off x="0" y="4210625"/>
            <a:ext cx="1242900" cy="49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600">
                <a:solidFill>
                  <a:schemeClr val="accent1"/>
                </a:solidFill>
              </a:rPr>
              <a:t>Standard Scaler</a:t>
            </a:r>
            <a:endParaRPr sz="1600"/>
          </a:p>
        </p:txBody>
      </p:sp>
      <p:sp>
        <p:nvSpPr>
          <p:cNvPr id="943" name="Google Shape;943;g6e3daf5fd3_3_115"/>
          <p:cNvSpPr/>
          <p:nvPr/>
        </p:nvSpPr>
        <p:spPr>
          <a:xfrm>
            <a:off x="1355625" y="4210625"/>
            <a:ext cx="1087500" cy="49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600">
                <a:solidFill>
                  <a:schemeClr val="accent1"/>
                </a:solidFill>
              </a:rPr>
              <a:t>Min Max Scaler</a:t>
            </a:r>
            <a:endParaRPr sz="1600"/>
          </a:p>
        </p:txBody>
      </p:sp>
      <p:cxnSp>
        <p:nvCxnSpPr>
          <p:cNvPr id="944" name="Google Shape;944;g6e3daf5fd3_3_115"/>
          <p:cNvCxnSpPr>
            <a:stCxn id="941" idx="2"/>
            <a:endCxn id="942" idx="0"/>
          </p:cNvCxnSpPr>
          <p:nvPr/>
        </p:nvCxnSpPr>
        <p:spPr>
          <a:xfrm flipH="1">
            <a:off x="621475" y="2625975"/>
            <a:ext cx="733200" cy="1584600"/>
          </a:xfrm>
          <a:prstGeom prst="straightConnector1">
            <a:avLst/>
          </a:prstGeom>
          <a:noFill/>
          <a:ln cap="flat" cmpd="sng" w="28575">
            <a:solidFill>
              <a:schemeClr val="dk2"/>
            </a:solidFill>
            <a:prstDash val="solid"/>
            <a:round/>
            <a:headEnd len="med" w="med" type="none"/>
            <a:tailEnd len="med" w="med" type="triangle"/>
          </a:ln>
        </p:spPr>
      </p:cxnSp>
      <p:cxnSp>
        <p:nvCxnSpPr>
          <p:cNvPr id="945" name="Google Shape;945;g6e3daf5fd3_3_115"/>
          <p:cNvCxnSpPr>
            <a:stCxn id="941" idx="2"/>
            <a:endCxn id="943" idx="0"/>
          </p:cNvCxnSpPr>
          <p:nvPr/>
        </p:nvCxnSpPr>
        <p:spPr>
          <a:xfrm>
            <a:off x="1354675" y="2625975"/>
            <a:ext cx="544800" cy="1584600"/>
          </a:xfrm>
          <a:prstGeom prst="straightConnector1">
            <a:avLst/>
          </a:prstGeom>
          <a:noFill/>
          <a:ln cap="flat" cmpd="sng" w="28575">
            <a:solidFill>
              <a:schemeClr val="dk2"/>
            </a:solidFill>
            <a:prstDash val="solid"/>
            <a:round/>
            <a:headEnd len="med" w="med" type="none"/>
            <a:tailEnd len="med" w="med" type="triangle"/>
          </a:ln>
        </p:spPr>
      </p:cxnSp>
      <p:sp>
        <p:nvSpPr>
          <p:cNvPr id="946" name="Google Shape;946;g6e3daf5fd3_3_115"/>
          <p:cNvSpPr/>
          <p:nvPr/>
        </p:nvSpPr>
        <p:spPr>
          <a:xfrm>
            <a:off x="2952775" y="1875975"/>
            <a:ext cx="2475300" cy="74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solidFill>
                  <a:srgbClr val="666666"/>
                </a:solidFill>
              </a:rPr>
              <a:t>Encoding features</a:t>
            </a:r>
            <a:endParaRPr b="1" sz="2000">
              <a:solidFill>
                <a:srgbClr val="666666"/>
              </a:solidFill>
            </a:endParaRPr>
          </a:p>
        </p:txBody>
      </p:sp>
      <p:sp>
        <p:nvSpPr>
          <p:cNvPr id="947" name="Google Shape;947;g6e3daf5fd3_3_115"/>
          <p:cNvSpPr/>
          <p:nvPr/>
        </p:nvSpPr>
        <p:spPr>
          <a:xfrm>
            <a:off x="2571775" y="4233048"/>
            <a:ext cx="1143300" cy="49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600">
                <a:solidFill>
                  <a:schemeClr val="accent1"/>
                </a:solidFill>
              </a:rPr>
              <a:t>Target Encoder</a:t>
            </a:r>
            <a:endParaRPr sz="1600"/>
          </a:p>
        </p:txBody>
      </p:sp>
      <p:sp>
        <p:nvSpPr>
          <p:cNvPr id="948" name="Google Shape;948;g6e3daf5fd3_3_115"/>
          <p:cNvSpPr/>
          <p:nvPr/>
        </p:nvSpPr>
        <p:spPr>
          <a:xfrm>
            <a:off x="3732850" y="4233048"/>
            <a:ext cx="1143300" cy="49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600">
                <a:solidFill>
                  <a:schemeClr val="accent1"/>
                </a:solidFill>
              </a:rPr>
              <a:t>One Hot Encoder</a:t>
            </a:r>
            <a:endParaRPr sz="1600"/>
          </a:p>
        </p:txBody>
      </p:sp>
      <p:sp>
        <p:nvSpPr>
          <p:cNvPr id="949" name="Google Shape;949;g6e3daf5fd3_3_115"/>
          <p:cNvSpPr/>
          <p:nvPr/>
        </p:nvSpPr>
        <p:spPr>
          <a:xfrm>
            <a:off x="4900725" y="4233048"/>
            <a:ext cx="1143300" cy="49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600">
                <a:solidFill>
                  <a:schemeClr val="accent1"/>
                </a:solidFill>
              </a:rPr>
              <a:t>Label Encoder</a:t>
            </a:r>
            <a:endParaRPr sz="1600"/>
          </a:p>
        </p:txBody>
      </p:sp>
      <p:cxnSp>
        <p:nvCxnSpPr>
          <p:cNvPr id="950" name="Google Shape;950;g6e3daf5fd3_3_115"/>
          <p:cNvCxnSpPr>
            <a:stCxn id="946" idx="2"/>
            <a:endCxn id="947" idx="0"/>
          </p:cNvCxnSpPr>
          <p:nvPr/>
        </p:nvCxnSpPr>
        <p:spPr>
          <a:xfrm flipH="1">
            <a:off x="3143425" y="2616075"/>
            <a:ext cx="1047000" cy="1617000"/>
          </a:xfrm>
          <a:prstGeom prst="straightConnector1">
            <a:avLst/>
          </a:prstGeom>
          <a:noFill/>
          <a:ln cap="flat" cmpd="sng" w="28575">
            <a:solidFill>
              <a:schemeClr val="dk2"/>
            </a:solidFill>
            <a:prstDash val="solid"/>
            <a:round/>
            <a:headEnd len="med" w="med" type="none"/>
            <a:tailEnd len="med" w="med" type="triangle"/>
          </a:ln>
        </p:spPr>
      </p:cxnSp>
      <p:cxnSp>
        <p:nvCxnSpPr>
          <p:cNvPr id="951" name="Google Shape;951;g6e3daf5fd3_3_115"/>
          <p:cNvCxnSpPr>
            <a:stCxn id="946" idx="2"/>
            <a:endCxn id="948" idx="0"/>
          </p:cNvCxnSpPr>
          <p:nvPr/>
        </p:nvCxnSpPr>
        <p:spPr>
          <a:xfrm>
            <a:off x="4190425" y="2616075"/>
            <a:ext cx="114000" cy="1617000"/>
          </a:xfrm>
          <a:prstGeom prst="straightConnector1">
            <a:avLst/>
          </a:prstGeom>
          <a:noFill/>
          <a:ln cap="flat" cmpd="sng" w="28575">
            <a:solidFill>
              <a:schemeClr val="dk2"/>
            </a:solidFill>
            <a:prstDash val="solid"/>
            <a:round/>
            <a:headEnd len="med" w="med" type="none"/>
            <a:tailEnd len="med" w="med" type="triangle"/>
          </a:ln>
        </p:spPr>
      </p:cxnSp>
      <p:cxnSp>
        <p:nvCxnSpPr>
          <p:cNvPr id="952" name="Google Shape;952;g6e3daf5fd3_3_115"/>
          <p:cNvCxnSpPr>
            <a:stCxn id="946" idx="2"/>
            <a:endCxn id="949" idx="0"/>
          </p:cNvCxnSpPr>
          <p:nvPr/>
        </p:nvCxnSpPr>
        <p:spPr>
          <a:xfrm>
            <a:off x="4190425" y="2616075"/>
            <a:ext cx="1281900" cy="1617000"/>
          </a:xfrm>
          <a:prstGeom prst="straightConnector1">
            <a:avLst/>
          </a:prstGeom>
          <a:noFill/>
          <a:ln cap="flat" cmpd="sng" w="28575">
            <a:solidFill>
              <a:schemeClr val="dk2"/>
            </a:solidFill>
            <a:prstDash val="solid"/>
            <a:round/>
            <a:headEnd len="med" w="med" type="none"/>
            <a:tailEnd len="med" w="med" type="triangle"/>
          </a:ln>
        </p:spPr>
      </p:cxnSp>
      <p:sp>
        <p:nvSpPr>
          <p:cNvPr id="953" name="Google Shape;953;g6e3daf5fd3_3_115"/>
          <p:cNvSpPr/>
          <p:nvPr/>
        </p:nvSpPr>
        <p:spPr>
          <a:xfrm>
            <a:off x="8588700" y="1814525"/>
            <a:ext cx="2638200" cy="74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solidFill>
                  <a:srgbClr val="434343"/>
                </a:solidFill>
              </a:rPr>
              <a:t>Dealing with missing values</a:t>
            </a:r>
            <a:endParaRPr b="1" sz="2000">
              <a:solidFill>
                <a:srgbClr val="434343"/>
              </a:solidFill>
            </a:endParaRPr>
          </a:p>
        </p:txBody>
      </p:sp>
      <p:sp>
        <p:nvSpPr>
          <p:cNvPr id="954" name="Google Shape;954;g6e3daf5fd3_3_115"/>
          <p:cNvSpPr/>
          <p:nvPr/>
        </p:nvSpPr>
        <p:spPr>
          <a:xfrm>
            <a:off x="9809800" y="3549275"/>
            <a:ext cx="2070900" cy="49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rgbClr val="3F3F3F"/>
                </a:solidFill>
              </a:rPr>
              <a:t>Dropping the missing data</a:t>
            </a:r>
            <a:endParaRPr/>
          </a:p>
        </p:txBody>
      </p:sp>
      <p:sp>
        <p:nvSpPr>
          <p:cNvPr id="955" name="Google Shape;955;g6e3daf5fd3_3_115"/>
          <p:cNvSpPr/>
          <p:nvPr/>
        </p:nvSpPr>
        <p:spPr>
          <a:xfrm>
            <a:off x="10910175" y="4646600"/>
            <a:ext cx="1281900" cy="644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600">
                <a:solidFill>
                  <a:srgbClr val="3F3F3F"/>
                </a:solidFill>
              </a:rPr>
              <a:t>Dropping features</a:t>
            </a:r>
            <a:endParaRPr sz="1600"/>
          </a:p>
        </p:txBody>
      </p:sp>
      <p:sp>
        <p:nvSpPr>
          <p:cNvPr id="956" name="Google Shape;956;g6e3daf5fd3_3_115"/>
          <p:cNvSpPr/>
          <p:nvPr/>
        </p:nvSpPr>
        <p:spPr>
          <a:xfrm>
            <a:off x="9499300" y="4661375"/>
            <a:ext cx="1368900" cy="644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600">
                <a:solidFill>
                  <a:srgbClr val="3F3F3F"/>
                </a:solidFill>
              </a:rPr>
              <a:t>Dropping rows</a:t>
            </a:r>
            <a:endParaRPr sz="1600"/>
          </a:p>
        </p:txBody>
      </p:sp>
      <p:cxnSp>
        <p:nvCxnSpPr>
          <p:cNvPr id="957" name="Google Shape;957;g6e3daf5fd3_3_115"/>
          <p:cNvCxnSpPr>
            <a:stCxn id="954" idx="2"/>
            <a:endCxn id="956" idx="0"/>
          </p:cNvCxnSpPr>
          <p:nvPr/>
        </p:nvCxnSpPr>
        <p:spPr>
          <a:xfrm flipH="1">
            <a:off x="10183750" y="4048775"/>
            <a:ext cx="661500" cy="612600"/>
          </a:xfrm>
          <a:prstGeom prst="straightConnector1">
            <a:avLst/>
          </a:prstGeom>
          <a:noFill/>
          <a:ln cap="flat" cmpd="sng" w="28575">
            <a:solidFill>
              <a:schemeClr val="dk2"/>
            </a:solidFill>
            <a:prstDash val="solid"/>
            <a:round/>
            <a:headEnd len="med" w="med" type="none"/>
            <a:tailEnd len="med" w="med" type="triangle"/>
          </a:ln>
        </p:spPr>
      </p:cxnSp>
      <p:cxnSp>
        <p:nvCxnSpPr>
          <p:cNvPr id="958" name="Google Shape;958;g6e3daf5fd3_3_115"/>
          <p:cNvCxnSpPr>
            <a:stCxn id="954" idx="2"/>
            <a:endCxn id="955" idx="0"/>
          </p:cNvCxnSpPr>
          <p:nvPr/>
        </p:nvCxnSpPr>
        <p:spPr>
          <a:xfrm>
            <a:off x="10845250" y="4048775"/>
            <a:ext cx="705900" cy="597900"/>
          </a:xfrm>
          <a:prstGeom prst="straightConnector1">
            <a:avLst/>
          </a:prstGeom>
          <a:noFill/>
          <a:ln cap="flat" cmpd="sng" w="28575">
            <a:solidFill>
              <a:schemeClr val="dk2"/>
            </a:solidFill>
            <a:prstDash val="solid"/>
            <a:round/>
            <a:headEnd len="med" w="med" type="none"/>
            <a:tailEnd len="med" w="med" type="triangle"/>
          </a:ln>
        </p:spPr>
      </p:cxnSp>
      <p:cxnSp>
        <p:nvCxnSpPr>
          <p:cNvPr id="959" name="Google Shape;959;g6e3daf5fd3_3_115"/>
          <p:cNvCxnSpPr>
            <a:stCxn id="953" idx="2"/>
            <a:endCxn id="954" idx="0"/>
          </p:cNvCxnSpPr>
          <p:nvPr/>
        </p:nvCxnSpPr>
        <p:spPr>
          <a:xfrm>
            <a:off x="9907800" y="2554625"/>
            <a:ext cx="937500" cy="994500"/>
          </a:xfrm>
          <a:prstGeom prst="straightConnector1">
            <a:avLst/>
          </a:prstGeom>
          <a:noFill/>
          <a:ln cap="flat" cmpd="sng" w="28575">
            <a:solidFill>
              <a:schemeClr val="dk2"/>
            </a:solidFill>
            <a:prstDash val="solid"/>
            <a:round/>
            <a:headEnd len="med" w="med" type="none"/>
            <a:tailEnd len="med" w="med" type="triangle"/>
          </a:ln>
        </p:spPr>
      </p:cxnSp>
      <p:sp>
        <p:nvSpPr>
          <p:cNvPr id="960" name="Google Shape;960;g6e3daf5fd3_3_115"/>
          <p:cNvSpPr/>
          <p:nvPr/>
        </p:nvSpPr>
        <p:spPr>
          <a:xfrm>
            <a:off x="7959775" y="3481475"/>
            <a:ext cx="1757700" cy="594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rgbClr val="434343"/>
                </a:solidFill>
              </a:rPr>
              <a:t>Imputing the data</a:t>
            </a:r>
            <a:endParaRPr b="1" sz="1800">
              <a:solidFill>
                <a:srgbClr val="434343"/>
              </a:solidFill>
            </a:endParaRPr>
          </a:p>
        </p:txBody>
      </p:sp>
      <p:sp>
        <p:nvSpPr>
          <p:cNvPr id="961" name="Google Shape;961;g6e3daf5fd3_3_115"/>
          <p:cNvSpPr/>
          <p:nvPr/>
        </p:nvSpPr>
        <p:spPr>
          <a:xfrm>
            <a:off x="5253275" y="5923075"/>
            <a:ext cx="937500" cy="92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accent1"/>
                </a:solidFill>
              </a:rPr>
              <a:t>Filling with -9999,0 </a:t>
            </a:r>
            <a:endParaRPr/>
          </a:p>
        </p:txBody>
      </p:sp>
      <p:sp>
        <p:nvSpPr>
          <p:cNvPr id="962" name="Google Shape;962;g6e3daf5fd3_3_115"/>
          <p:cNvSpPr/>
          <p:nvPr/>
        </p:nvSpPr>
        <p:spPr>
          <a:xfrm>
            <a:off x="6211300" y="5923075"/>
            <a:ext cx="937500" cy="92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accent1"/>
                </a:solidFill>
              </a:rPr>
              <a:t>Filling with median</a:t>
            </a:r>
            <a:endParaRPr b="1">
              <a:solidFill>
                <a:schemeClr val="accent1"/>
              </a:solidFill>
            </a:endParaRPr>
          </a:p>
          <a:p>
            <a:pPr indent="0" lvl="0" marL="0" rtl="0" algn="l">
              <a:spcBef>
                <a:spcPts val="0"/>
              </a:spcBef>
              <a:spcAft>
                <a:spcPts val="0"/>
              </a:spcAft>
              <a:buNone/>
            </a:pPr>
            <a:r>
              <a:t/>
            </a:r>
            <a:endParaRPr/>
          </a:p>
        </p:txBody>
      </p:sp>
      <p:sp>
        <p:nvSpPr>
          <p:cNvPr id="963" name="Google Shape;963;g6e3daf5fd3_3_115"/>
          <p:cNvSpPr/>
          <p:nvPr/>
        </p:nvSpPr>
        <p:spPr>
          <a:xfrm>
            <a:off x="7159150" y="5931625"/>
            <a:ext cx="805500" cy="944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accent1"/>
                </a:solidFill>
              </a:rPr>
              <a:t>Filling with mean</a:t>
            </a:r>
            <a:endParaRPr b="1">
              <a:solidFill>
                <a:schemeClr val="accent1"/>
              </a:solidFill>
            </a:endParaRPr>
          </a:p>
          <a:p>
            <a:pPr indent="0" lvl="0" marL="0" rtl="0" algn="l">
              <a:spcBef>
                <a:spcPts val="0"/>
              </a:spcBef>
              <a:spcAft>
                <a:spcPts val="0"/>
              </a:spcAft>
              <a:buNone/>
            </a:pPr>
            <a:r>
              <a:t/>
            </a:r>
            <a:endParaRPr/>
          </a:p>
        </p:txBody>
      </p:sp>
      <p:sp>
        <p:nvSpPr>
          <p:cNvPr id="964" name="Google Shape;964;g6e3daf5fd3_3_115"/>
          <p:cNvSpPr/>
          <p:nvPr/>
        </p:nvSpPr>
        <p:spPr>
          <a:xfrm>
            <a:off x="8805200" y="5923075"/>
            <a:ext cx="805500" cy="92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accent1"/>
                </a:solidFill>
              </a:rPr>
              <a:t>Fill with mode</a:t>
            </a:r>
            <a:endParaRPr b="1">
              <a:solidFill>
                <a:schemeClr val="accent1"/>
              </a:solidFill>
            </a:endParaRPr>
          </a:p>
          <a:p>
            <a:pPr indent="0" lvl="0" marL="0" rtl="0" algn="l">
              <a:spcBef>
                <a:spcPts val="0"/>
              </a:spcBef>
              <a:spcAft>
                <a:spcPts val="0"/>
              </a:spcAft>
              <a:buNone/>
            </a:pPr>
            <a:r>
              <a:t/>
            </a:r>
            <a:endParaRPr/>
          </a:p>
        </p:txBody>
      </p:sp>
      <p:cxnSp>
        <p:nvCxnSpPr>
          <p:cNvPr id="965" name="Google Shape;965;g6e3daf5fd3_3_115"/>
          <p:cNvCxnSpPr/>
          <p:nvPr/>
        </p:nvCxnSpPr>
        <p:spPr>
          <a:xfrm flipH="1" rot="10800000">
            <a:off x="6632205" y="4933495"/>
            <a:ext cx="1082100" cy="8700"/>
          </a:xfrm>
          <a:prstGeom prst="straightConnector1">
            <a:avLst/>
          </a:prstGeom>
          <a:noFill/>
          <a:ln cap="flat" cmpd="sng" w="9525">
            <a:solidFill>
              <a:schemeClr val="dk2"/>
            </a:solidFill>
            <a:prstDash val="solid"/>
            <a:round/>
            <a:headEnd len="med" w="med" type="none"/>
            <a:tailEnd len="med" w="med" type="none"/>
          </a:ln>
        </p:spPr>
      </p:cxnSp>
      <p:cxnSp>
        <p:nvCxnSpPr>
          <p:cNvPr id="966" name="Google Shape;966;g6e3daf5fd3_3_115"/>
          <p:cNvCxnSpPr/>
          <p:nvPr/>
        </p:nvCxnSpPr>
        <p:spPr>
          <a:xfrm flipH="1" rot="10800000">
            <a:off x="8429625" y="4933525"/>
            <a:ext cx="868500" cy="16200"/>
          </a:xfrm>
          <a:prstGeom prst="straightConnector1">
            <a:avLst/>
          </a:prstGeom>
          <a:noFill/>
          <a:ln cap="flat" cmpd="sng" w="9525">
            <a:solidFill>
              <a:schemeClr val="dk2"/>
            </a:solidFill>
            <a:prstDash val="solid"/>
            <a:round/>
            <a:headEnd len="med" w="med" type="none"/>
            <a:tailEnd len="med" w="med" type="none"/>
          </a:ln>
        </p:spPr>
      </p:cxnSp>
      <p:cxnSp>
        <p:nvCxnSpPr>
          <p:cNvPr id="967" name="Google Shape;967;g6e3daf5fd3_3_115"/>
          <p:cNvCxnSpPr>
            <a:stCxn id="960" idx="2"/>
          </p:cNvCxnSpPr>
          <p:nvPr/>
        </p:nvCxnSpPr>
        <p:spPr>
          <a:xfrm flipH="1">
            <a:off x="7225825" y="4076075"/>
            <a:ext cx="1612800" cy="859500"/>
          </a:xfrm>
          <a:prstGeom prst="straightConnector1">
            <a:avLst/>
          </a:prstGeom>
          <a:noFill/>
          <a:ln cap="flat" cmpd="sng" w="28575">
            <a:solidFill>
              <a:schemeClr val="dk2"/>
            </a:solidFill>
            <a:prstDash val="solid"/>
            <a:round/>
            <a:headEnd len="med" w="med" type="none"/>
            <a:tailEnd len="med" w="med" type="triangle"/>
          </a:ln>
        </p:spPr>
      </p:cxnSp>
      <p:cxnSp>
        <p:nvCxnSpPr>
          <p:cNvPr id="968" name="Google Shape;968;g6e3daf5fd3_3_115"/>
          <p:cNvCxnSpPr>
            <a:stCxn id="960" idx="2"/>
          </p:cNvCxnSpPr>
          <p:nvPr/>
        </p:nvCxnSpPr>
        <p:spPr>
          <a:xfrm>
            <a:off x="8838625" y="4076075"/>
            <a:ext cx="221100" cy="880800"/>
          </a:xfrm>
          <a:prstGeom prst="straightConnector1">
            <a:avLst/>
          </a:prstGeom>
          <a:noFill/>
          <a:ln cap="flat" cmpd="sng" w="28575">
            <a:solidFill>
              <a:schemeClr val="dk2"/>
            </a:solidFill>
            <a:prstDash val="solid"/>
            <a:round/>
            <a:headEnd len="med" w="med" type="none"/>
            <a:tailEnd len="med" w="med" type="triangle"/>
          </a:ln>
        </p:spPr>
      </p:cxnSp>
      <p:cxnSp>
        <p:nvCxnSpPr>
          <p:cNvPr id="969" name="Google Shape;969;g6e3daf5fd3_3_115"/>
          <p:cNvCxnSpPr>
            <a:endCxn id="961" idx="0"/>
          </p:cNvCxnSpPr>
          <p:nvPr/>
        </p:nvCxnSpPr>
        <p:spPr>
          <a:xfrm flipH="1">
            <a:off x="5722025" y="4949575"/>
            <a:ext cx="1440600" cy="973500"/>
          </a:xfrm>
          <a:prstGeom prst="straightConnector1">
            <a:avLst/>
          </a:prstGeom>
          <a:noFill/>
          <a:ln cap="flat" cmpd="sng" w="28575">
            <a:solidFill>
              <a:schemeClr val="dk2"/>
            </a:solidFill>
            <a:prstDash val="solid"/>
            <a:round/>
            <a:headEnd len="med" w="med" type="none"/>
            <a:tailEnd len="med" w="med" type="triangle"/>
          </a:ln>
        </p:spPr>
      </p:cxnSp>
      <p:cxnSp>
        <p:nvCxnSpPr>
          <p:cNvPr id="970" name="Google Shape;970;g6e3daf5fd3_3_115"/>
          <p:cNvCxnSpPr>
            <a:endCxn id="964" idx="0"/>
          </p:cNvCxnSpPr>
          <p:nvPr/>
        </p:nvCxnSpPr>
        <p:spPr>
          <a:xfrm>
            <a:off x="9084950" y="4967575"/>
            <a:ext cx="123000" cy="955500"/>
          </a:xfrm>
          <a:prstGeom prst="straightConnector1">
            <a:avLst/>
          </a:prstGeom>
          <a:noFill/>
          <a:ln cap="flat" cmpd="sng" w="28575">
            <a:solidFill>
              <a:schemeClr val="dk2"/>
            </a:solidFill>
            <a:prstDash val="solid"/>
            <a:round/>
            <a:headEnd len="med" w="med" type="none"/>
            <a:tailEnd len="med" w="med" type="triangle"/>
          </a:ln>
        </p:spPr>
      </p:cxnSp>
      <p:cxnSp>
        <p:nvCxnSpPr>
          <p:cNvPr id="971" name="Google Shape;971;g6e3daf5fd3_3_115"/>
          <p:cNvCxnSpPr>
            <a:endCxn id="963" idx="0"/>
          </p:cNvCxnSpPr>
          <p:nvPr/>
        </p:nvCxnSpPr>
        <p:spPr>
          <a:xfrm>
            <a:off x="7111000" y="4992925"/>
            <a:ext cx="450900" cy="938700"/>
          </a:xfrm>
          <a:prstGeom prst="straightConnector1">
            <a:avLst/>
          </a:prstGeom>
          <a:noFill/>
          <a:ln cap="flat" cmpd="sng" w="28575">
            <a:solidFill>
              <a:schemeClr val="dk2"/>
            </a:solidFill>
            <a:prstDash val="solid"/>
            <a:round/>
            <a:headEnd len="med" w="med" type="none"/>
            <a:tailEnd len="med" w="med" type="triangle"/>
          </a:ln>
        </p:spPr>
      </p:cxnSp>
      <p:cxnSp>
        <p:nvCxnSpPr>
          <p:cNvPr id="972" name="Google Shape;972;g6e3daf5fd3_3_115"/>
          <p:cNvCxnSpPr/>
          <p:nvPr/>
        </p:nvCxnSpPr>
        <p:spPr>
          <a:xfrm flipH="1">
            <a:off x="6680075" y="4964025"/>
            <a:ext cx="449400" cy="959100"/>
          </a:xfrm>
          <a:prstGeom prst="straightConnector1">
            <a:avLst/>
          </a:prstGeom>
          <a:noFill/>
          <a:ln cap="flat" cmpd="sng" w="28575">
            <a:solidFill>
              <a:schemeClr val="dk2"/>
            </a:solidFill>
            <a:prstDash val="solid"/>
            <a:round/>
            <a:headEnd len="med" w="med" type="none"/>
            <a:tailEnd len="med" w="med" type="triangle"/>
          </a:ln>
        </p:spPr>
      </p:cxnSp>
      <p:sp>
        <p:nvSpPr>
          <p:cNvPr id="973" name="Google Shape;973;g6e3daf5fd3_3_115"/>
          <p:cNvSpPr txBox="1"/>
          <p:nvPr/>
        </p:nvSpPr>
        <p:spPr>
          <a:xfrm>
            <a:off x="8344973" y="4575743"/>
            <a:ext cx="1208100" cy="57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solidFill>
                  <a:schemeClr val="dk1"/>
                </a:solidFill>
              </a:rPr>
              <a:t>numerical &amp; categorical </a:t>
            </a:r>
            <a:endParaRPr b="1">
              <a:solidFill>
                <a:schemeClr val="dk1"/>
              </a:solidFill>
            </a:endParaRPr>
          </a:p>
          <a:p>
            <a:pPr indent="0" lvl="0" marL="0" rtl="0" algn="l">
              <a:spcBef>
                <a:spcPts val="0"/>
              </a:spcBef>
              <a:spcAft>
                <a:spcPts val="0"/>
              </a:spcAft>
              <a:buNone/>
            </a:pPr>
            <a:r>
              <a:t/>
            </a:r>
            <a:endParaRPr/>
          </a:p>
        </p:txBody>
      </p:sp>
      <p:sp>
        <p:nvSpPr>
          <p:cNvPr id="974" name="Google Shape;974;g6e3daf5fd3_3_115"/>
          <p:cNvSpPr txBox="1"/>
          <p:nvPr/>
        </p:nvSpPr>
        <p:spPr>
          <a:xfrm>
            <a:off x="6515214" y="4555480"/>
            <a:ext cx="1208100" cy="57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solidFill>
                  <a:schemeClr val="dk1"/>
                </a:solidFill>
              </a:rPr>
              <a:t>numerical </a:t>
            </a:r>
            <a:endParaRPr b="1">
              <a:solidFill>
                <a:schemeClr val="dk1"/>
              </a:solidFill>
            </a:endParaRPr>
          </a:p>
          <a:p>
            <a:pPr indent="0" lvl="0" marL="0" rtl="0" algn="l">
              <a:spcBef>
                <a:spcPts val="0"/>
              </a:spcBef>
              <a:spcAft>
                <a:spcPts val="0"/>
              </a:spcAft>
              <a:buNone/>
            </a:pPr>
            <a:r>
              <a:t/>
            </a:r>
            <a:endParaRPr sz="1800"/>
          </a:p>
        </p:txBody>
      </p:sp>
      <p:sp>
        <p:nvSpPr>
          <p:cNvPr id="975" name="Google Shape;975;g6e3daf5fd3_3_115"/>
          <p:cNvSpPr/>
          <p:nvPr/>
        </p:nvSpPr>
        <p:spPr>
          <a:xfrm>
            <a:off x="7961775" y="5948625"/>
            <a:ext cx="805500" cy="88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accent1"/>
                </a:solidFill>
              </a:rPr>
              <a:t>Filling with mice</a:t>
            </a:r>
            <a:endParaRPr/>
          </a:p>
        </p:txBody>
      </p:sp>
      <p:cxnSp>
        <p:nvCxnSpPr>
          <p:cNvPr id="976" name="Google Shape;976;g6e3daf5fd3_3_115"/>
          <p:cNvCxnSpPr>
            <a:endCxn id="975" idx="0"/>
          </p:cNvCxnSpPr>
          <p:nvPr/>
        </p:nvCxnSpPr>
        <p:spPr>
          <a:xfrm>
            <a:off x="7115025" y="4992525"/>
            <a:ext cx="1249500" cy="956100"/>
          </a:xfrm>
          <a:prstGeom prst="straightConnector1">
            <a:avLst/>
          </a:prstGeom>
          <a:noFill/>
          <a:ln cap="flat" cmpd="sng" w="28575">
            <a:solidFill>
              <a:schemeClr val="dk2"/>
            </a:solidFill>
            <a:prstDash val="solid"/>
            <a:round/>
            <a:headEnd len="med" w="med" type="none"/>
            <a:tailEnd len="med" w="med" type="triangle"/>
          </a:ln>
        </p:spPr>
      </p:cxnSp>
      <p:cxnSp>
        <p:nvCxnSpPr>
          <p:cNvPr id="977" name="Google Shape;977;g6e3daf5fd3_3_115"/>
          <p:cNvCxnSpPr>
            <a:stCxn id="953" idx="2"/>
            <a:endCxn id="960" idx="0"/>
          </p:cNvCxnSpPr>
          <p:nvPr/>
        </p:nvCxnSpPr>
        <p:spPr>
          <a:xfrm flipH="1">
            <a:off x="8838600" y="2554625"/>
            <a:ext cx="1069200" cy="926700"/>
          </a:xfrm>
          <a:prstGeom prst="straightConnector1">
            <a:avLst/>
          </a:prstGeom>
          <a:noFill/>
          <a:ln cap="flat" cmpd="sng" w="28575">
            <a:solidFill>
              <a:schemeClr val="dk2"/>
            </a:solidFill>
            <a:prstDash val="solid"/>
            <a:round/>
            <a:headEnd len="med" w="med" type="none"/>
            <a:tailEnd len="med" w="med" type="triangle"/>
          </a:ln>
        </p:spPr>
      </p:cxnSp>
      <p:cxnSp>
        <p:nvCxnSpPr>
          <p:cNvPr id="978" name="Google Shape;978;g6e3daf5fd3_3_115"/>
          <p:cNvCxnSpPr/>
          <p:nvPr/>
        </p:nvCxnSpPr>
        <p:spPr>
          <a:xfrm>
            <a:off x="621475" y="1491300"/>
            <a:ext cx="1357200" cy="14400"/>
          </a:xfrm>
          <a:prstGeom prst="straightConnector1">
            <a:avLst/>
          </a:prstGeom>
          <a:noFill/>
          <a:ln cap="flat" cmpd="sng" w="9525">
            <a:solidFill>
              <a:schemeClr val="dk2"/>
            </a:solidFill>
            <a:prstDash val="solid"/>
            <a:round/>
            <a:headEnd len="med" w="med" type="none"/>
            <a:tailEnd len="med" w="med" type="none"/>
          </a:ln>
        </p:spPr>
      </p:cxnSp>
      <p:cxnSp>
        <p:nvCxnSpPr>
          <p:cNvPr id="979" name="Google Shape;979;g6e3daf5fd3_3_115"/>
          <p:cNvCxnSpPr/>
          <p:nvPr/>
        </p:nvCxnSpPr>
        <p:spPr>
          <a:xfrm>
            <a:off x="3511825" y="1491288"/>
            <a:ext cx="1357200" cy="14400"/>
          </a:xfrm>
          <a:prstGeom prst="straightConnector1">
            <a:avLst/>
          </a:prstGeom>
          <a:noFill/>
          <a:ln cap="flat" cmpd="sng" w="9525">
            <a:solidFill>
              <a:schemeClr val="dk2"/>
            </a:solidFill>
            <a:prstDash val="solid"/>
            <a:round/>
            <a:headEnd len="med" w="med" type="none"/>
            <a:tailEnd len="med" w="med" type="none"/>
          </a:ln>
        </p:spPr>
      </p:cxnSp>
      <p:cxnSp>
        <p:nvCxnSpPr>
          <p:cNvPr id="980" name="Google Shape;980;g6e3daf5fd3_3_115"/>
          <p:cNvCxnSpPr/>
          <p:nvPr/>
        </p:nvCxnSpPr>
        <p:spPr>
          <a:xfrm>
            <a:off x="8934475" y="1427975"/>
            <a:ext cx="1357200" cy="14400"/>
          </a:xfrm>
          <a:prstGeom prst="straightConnector1">
            <a:avLst/>
          </a:prstGeom>
          <a:noFill/>
          <a:ln cap="flat" cmpd="sng" w="9525">
            <a:solidFill>
              <a:schemeClr val="dk2"/>
            </a:solidFill>
            <a:prstDash val="solid"/>
            <a:round/>
            <a:headEnd len="med" w="med" type="none"/>
            <a:tailEnd len="med" w="med" type="none"/>
          </a:ln>
        </p:spPr>
      </p:cxnSp>
      <p:sp>
        <p:nvSpPr>
          <p:cNvPr id="981" name="Google Shape;981;g6e3daf5fd3_3_115"/>
          <p:cNvSpPr txBox="1"/>
          <p:nvPr/>
        </p:nvSpPr>
        <p:spPr>
          <a:xfrm>
            <a:off x="696014" y="1197205"/>
            <a:ext cx="1208100" cy="57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solidFill>
                  <a:schemeClr val="dk1"/>
                </a:solidFill>
              </a:rPr>
              <a:t>numerical </a:t>
            </a:r>
            <a:endParaRPr sz="1800"/>
          </a:p>
        </p:txBody>
      </p:sp>
      <p:sp>
        <p:nvSpPr>
          <p:cNvPr id="982" name="Google Shape;982;g6e3daf5fd3_3_115"/>
          <p:cNvSpPr txBox="1"/>
          <p:nvPr/>
        </p:nvSpPr>
        <p:spPr>
          <a:xfrm>
            <a:off x="9030773" y="1070543"/>
            <a:ext cx="1208100" cy="57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solidFill>
                  <a:schemeClr val="dk1"/>
                </a:solidFill>
              </a:rPr>
              <a:t>numerical &amp; categorical </a:t>
            </a:r>
            <a:endParaRPr b="1">
              <a:solidFill>
                <a:schemeClr val="dk1"/>
              </a:solidFill>
            </a:endParaRPr>
          </a:p>
          <a:p>
            <a:pPr indent="0" lvl="0" marL="0" rtl="0" algn="l">
              <a:spcBef>
                <a:spcPts val="0"/>
              </a:spcBef>
              <a:spcAft>
                <a:spcPts val="0"/>
              </a:spcAft>
              <a:buNone/>
            </a:pPr>
            <a:r>
              <a:t/>
            </a:r>
            <a:endParaRPr/>
          </a:p>
        </p:txBody>
      </p:sp>
      <p:sp>
        <p:nvSpPr>
          <p:cNvPr id="983" name="Google Shape;983;g6e3daf5fd3_3_115"/>
          <p:cNvSpPr txBox="1"/>
          <p:nvPr/>
        </p:nvSpPr>
        <p:spPr>
          <a:xfrm>
            <a:off x="3618775" y="1158600"/>
            <a:ext cx="1143300" cy="49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solidFill>
                  <a:schemeClr val="dk1"/>
                </a:solidFill>
              </a:rPr>
              <a:t>categorical </a:t>
            </a:r>
            <a:endParaRPr/>
          </a:p>
        </p:txBody>
      </p:sp>
      <p:cxnSp>
        <p:nvCxnSpPr>
          <p:cNvPr id="984" name="Google Shape;984;g6e3daf5fd3_3_115"/>
          <p:cNvCxnSpPr>
            <a:stCxn id="940" idx="2"/>
          </p:cNvCxnSpPr>
          <p:nvPr/>
        </p:nvCxnSpPr>
        <p:spPr>
          <a:xfrm flipH="1">
            <a:off x="4190325" y="816200"/>
            <a:ext cx="1737000" cy="647100"/>
          </a:xfrm>
          <a:prstGeom prst="straightConnector1">
            <a:avLst/>
          </a:prstGeom>
          <a:noFill/>
          <a:ln cap="flat" cmpd="sng" w="28575">
            <a:solidFill>
              <a:schemeClr val="dk2"/>
            </a:solidFill>
            <a:prstDash val="dot"/>
            <a:round/>
            <a:headEnd len="med" w="med" type="none"/>
            <a:tailEnd len="med" w="med" type="triangle"/>
          </a:ln>
        </p:spPr>
      </p:cxnSp>
      <p:cxnSp>
        <p:nvCxnSpPr>
          <p:cNvPr id="985" name="Google Shape;985;g6e3daf5fd3_3_115"/>
          <p:cNvCxnSpPr>
            <a:stCxn id="940" idx="2"/>
          </p:cNvCxnSpPr>
          <p:nvPr/>
        </p:nvCxnSpPr>
        <p:spPr>
          <a:xfrm flipH="1">
            <a:off x="1300125" y="816200"/>
            <a:ext cx="4627200" cy="685800"/>
          </a:xfrm>
          <a:prstGeom prst="straightConnector1">
            <a:avLst/>
          </a:prstGeom>
          <a:noFill/>
          <a:ln cap="flat" cmpd="sng" w="28575">
            <a:solidFill>
              <a:schemeClr val="dk2"/>
            </a:solidFill>
            <a:prstDash val="dot"/>
            <a:round/>
            <a:headEnd len="med" w="med" type="none"/>
            <a:tailEnd len="med" w="med" type="triangle"/>
          </a:ln>
        </p:spPr>
      </p:cxnSp>
      <p:cxnSp>
        <p:nvCxnSpPr>
          <p:cNvPr id="986" name="Google Shape;986;g6e3daf5fd3_3_115"/>
          <p:cNvCxnSpPr>
            <a:stCxn id="940" idx="2"/>
          </p:cNvCxnSpPr>
          <p:nvPr/>
        </p:nvCxnSpPr>
        <p:spPr>
          <a:xfrm>
            <a:off x="5927325" y="816200"/>
            <a:ext cx="3707400" cy="559200"/>
          </a:xfrm>
          <a:prstGeom prst="straightConnector1">
            <a:avLst/>
          </a:prstGeom>
          <a:noFill/>
          <a:ln cap="flat" cmpd="sng" w="28575">
            <a:solidFill>
              <a:schemeClr val="dk2"/>
            </a:solidFill>
            <a:prstDash val="dot"/>
            <a:round/>
            <a:headEnd len="med" w="med" type="none"/>
            <a:tailEnd len="med" w="med" type="triangle"/>
          </a:ln>
        </p:spPr>
      </p:cxnSp>
      <p:cxnSp>
        <p:nvCxnSpPr>
          <p:cNvPr id="987" name="Google Shape;987;g6e3daf5fd3_3_115"/>
          <p:cNvCxnSpPr>
            <a:endCxn id="941" idx="0"/>
          </p:cNvCxnSpPr>
          <p:nvPr/>
        </p:nvCxnSpPr>
        <p:spPr>
          <a:xfrm>
            <a:off x="1300075" y="1540275"/>
            <a:ext cx="54600" cy="345600"/>
          </a:xfrm>
          <a:prstGeom prst="straightConnector1">
            <a:avLst/>
          </a:prstGeom>
          <a:noFill/>
          <a:ln cap="flat" cmpd="sng" w="9525">
            <a:solidFill>
              <a:schemeClr val="dk2"/>
            </a:solidFill>
            <a:prstDash val="solid"/>
            <a:round/>
            <a:headEnd len="med" w="med" type="none"/>
            <a:tailEnd len="med" w="med" type="triangle"/>
          </a:ln>
        </p:spPr>
      </p:cxnSp>
      <p:cxnSp>
        <p:nvCxnSpPr>
          <p:cNvPr id="988" name="Google Shape;988;g6e3daf5fd3_3_115"/>
          <p:cNvCxnSpPr/>
          <p:nvPr/>
        </p:nvCxnSpPr>
        <p:spPr>
          <a:xfrm>
            <a:off x="9585775" y="1494950"/>
            <a:ext cx="54600" cy="345600"/>
          </a:xfrm>
          <a:prstGeom prst="straightConnector1">
            <a:avLst/>
          </a:prstGeom>
          <a:noFill/>
          <a:ln cap="flat" cmpd="sng" w="9525">
            <a:solidFill>
              <a:schemeClr val="dk2"/>
            </a:solidFill>
            <a:prstDash val="solid"/>
            <a:round/>
            <a:headEnd len="med" w="med" type="none"/>
            <a:tailEnd len="med" w="med" type="triangle"/>
          </a:ln>
        </p:spPr>
      </p:cxnSp>
      <p:cxnSp>
        <p:nvCxnSpPr>
          <p:cNvPr id="989" name="Google Shape;989;g6e3daf5fd3_3_115"/>
          <p:cNvCxnSpPr/>
          <p:nvPr/>
        </p:nvCxnSpPr>
        <p:spPr>
          <a:xfrm>
            <a:off x="4163125" y="1543338"/>
            <a:ext cx="54600" cy="345600"/>
          </a:xfrm>
          <a:prstGeom prst="straightConnector1">
            <a:avLst/>
          </a:prstGeom>
          <a:noFill/>
          <a:ln cap="flat" cmpd="sng" w="9525">
            <a:solidFill>
              <a:schemeClr val="dk2"/>
            </a:solidFill>
            <a:prstDash val="solid"/>
            <a:round/>
            <a:headEnd len="med" w="med" type="none"/>
            <a:tailEnd len="med" w="med" type="triangle"/>
          </a:ln>
        </p:spPr>
      </p:cxnSp>
      <p:sp>
        <p:nvSpPr>
          <p:cNvPr id="990" name="Google Shape;990;g6e3daf5fd3_3_115"/>
          <p:cNvSpPr/>
          <p:nvPr/>
        </p:nvSpPr>
        <p:spPr>
          <a:xfrm>
            <a:off x="5915224" y="1896500"/>
            <a:ext cx="1979100" cy="644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Font typeface="Arial"/>
              <a:buNone/>
            </a:pPr>
            <a:r>
              <a:rPr b="1" lang="en-US" sz="1600">
                <a:solidFill>
                  <a:srgbClr val="666666"/>
                </a:solidFill>
              </a:rPr>
              <a:t>Train/Test split</a:t>
            </a:r>
            <a:endParaRPr b="1" sz="1600">
              <a:solidFill>
                <a:srgbClr val="666666"/>
              </a:solidFill>
            </a:endParaRPr>
          </a:p>
        </p:txBody>
      </p:sp>
      <p:sp>
        <p:nvSpPr>
          <p:cNvPr id="991" name="Google Shape;991;g6e3daf5fd3_3_115"/>
          <p:cNvSpPr/>
          <p:nvPr/>
        </p:nvSpPr>
        <p:spPr>
          <a:xfrm>
            <a:off x="5306250" y="3316401"/>
            <a:ext cx="1143300" cy="597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accent1"/>
                </a:solidFill>
              </a:rPr>
              <a:t>Based on time</a:t>
            </a:r>
            <a:endParaRPr/>
          </a:p>
        </p:txBody>
      </p:sp>
      <p:sp>
        <p:nvSpPr>
          <p:cNvPr id="992" name="Google Shape;992;g6e3daf5fd3_3_115"/>
          <p:cNvSpPr/>
          <p:nvPr/>
        </p:nvSpPr>
        <p:spPr>
          <a:xfrm>
            <a:off x="6522148" y="3316400"/>
            <a:ext cx="1357200" cy="597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accent1"/>
                </a:solidFill>
              </a:rPr>
              <a:t>Random splitting</a:t>
            </a:r>
            <a:endParaRPr/>
          </a:p>
        </p:txBody>
      </p:sp>
      <p:cxnSp>
        <p:nvCxnSpPr>
          <p:cNvPr id="993" name="Google Shape;993;g6e3daf5fd3_3_115"/>
          <p:cNvCxnSpPr>
            <a:stCxn id="990" idx="2"/>
            <a:endCxn id="991" idx="0"/>
          </p:cNvCxnSpPr>
          <p:nvPr/>
        </p:nvCxnSpPr>
        <p:spPr>
          <a:xfrm flipH="1">
            <a:off x="5877874" y="2540900"/>
            <a:ext cx="1026900" cy="775500"/>
          </a:xfrm>
          <a:prstGeom prst="straightConnector1">
            <a:avLst/>
          </a:prstGeom>
          <a:noFill/>
          <a:ln cap="flat" cmpd="sng" w="28575">
            <a:solidFill>
              <a:schemeClr val="dk2"/>
            </a:solidFill>
            <a:prstDash val="solid"/>
            <a:round/>
            <a:headEnd len="med" w="med" type="none"/>
            <a:tailEnd len="med" w="med" type="triangle"/>
          </a:ln>
        </p:spPr>
      </p:cxnSp>
      <p:cxnSp>
        <p:nvCxnSpPr>
          <p:cNvPr id="994" name="Google Shape;994;g6e3daf5fd3_3_115"/>
          <p:cNvCxnSpPr>
            <a:stCxn id="990" idx="2"/>
            <a:endCxn id="992" idx="0"/>
          </p:cNvCxnSpPr>
          <p:nvPr/>
        </p:nvCxnSpPr>
        <p:spPr>
          <a:xfrm>
            <a:off x="6904774" y="2540900"/>
            <a:ext cx="296100" cy="775500"/>
          </a:xfrm>
          <a:prstGeom prst="straightConnector1">
            <a:avLst/>
          </a:prstGeom>
          <a:noFill/>
          <a:ln cap="flat" cmpd="sng" w="28575">
            <a:solidFill>
              <a:schemeClr val="dk2"/>
            </a:solidFill>
            <a:prstDash val="solid"/>
            <a:round/>
            <a:headEnd len="med" w="med" type="none"/>
            <a:tailEnd len="med" w="med" type="triangle"/>
          </a:ln>
        </p:spPr>
      </p:cxnSp>
      <p:cxnSp>
        <p:nvCxnSpPr>
          <p:cNvPr id="995" name="Google Shape;995;g6e3daf5fd3_3_115"/>
          <p:cNvCxnSpPr>
            <a:stCxn id="940" idx="2"/>
            <a:endCxn id="990" idx="0"/>
          </p:cNvCxnSpPr>
          <p:nvPr/>
        </p:nvCxnSpPr>
        <p:spPr>
          <a:xfrm>
            <a:off x="5927325" y="816200"/>
            <a:ext cx="977400" cy="1080300"/>
          </a:xfrm>
          <a:prstGeom prst="straightConnector1">
            <a:avLst/>
          </a:prstGeom>
          <a:noFill/>
          <a:ln cap="flat" cmpd="sng" w="28575">
            <a:solidFill>
              <a:schemeClr val="dk2"/>
            </a:solidFill>
            <a:prstDash val="dot"/>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7"/>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4800"/>
              <a:buNone/>
            </a:pPr>
            <a:r>
              <a:rPr b="1" lang="en-US" sz="4800">
                <a:latin typeface="Arial"/>
                <a:ea typeface="Arial"/>
                <a:cs typeface="Arial"/>
                <a:sym typeface="Arial"/>
              </a:rPr>
              <a:t>Dataset Description</a:t>
            </a:r>
            <a:endParaRPr b="1" sz="4800">
              <a:latin typeface="Arial"/>
              <a:ea typeface="Arial"/>
              <a:cs typeface="Arial"/>
              <a:sym typeface="Arial"/>
            </a:endParaRPr>
          </a:p>
        </p:txBody>
      </p:sp>
      <p:sp>
        <p:nvSpPr>
          <p:cNvPr id="303" name="Google Shape;303;p7"/>
          <p:cNvSpPr txBox="1"/>
          <p:nvPr/>
        </p:nvSpPr>
        <p:spPr>
          <a:xfrm>
            <a:off x="5124301" y="4569933"/>
            <a:ext cx="2039300" cy="18466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Add Skills – 70%</a:t>
            </a:r>
            <a:endParaRPr/>
          </a:p>
        </p:txBody>
      </p:sp>
      <p:sp>
        <p:nvSpPr>
          <p:cNvPr id="304" name="Google Shape;304;p7"/>
          <p:cNvSpPr txBox="1"/>
          <p:nvPr/>
        </p:nvSpPr>
        <p:spPr>
          <a:xfrm>
            <a:off x="5118968" y="4997789"/>
            <a:ext cx="2039300" cy="18466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Add Skills – 80%</a:t>
            </a:r>
            <a:endParaRPr/>
          </a:p>
        </p:txBody>
      </p:sp>
      <p:sp>
        <p:nvSpPr>
          <p:cNvPr id="305" name="Google Shape;305;p7"/>
          <p:cNvSpPr txBox="1"/>
          <p:nvPr/>
        </p:nvSpPr>
        <p:spPr>
          <a:xfrm>
            <a:off x="5113635" y="5425645"/>
            <a:ext cx="2039300" cy="18466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Add Skills – 60%</a:t>
            </a:r>
            <a:endParaRPr/>
          </a:p>
        </p:txBody>
      </p:sp>
      <p:sp>
        <p:nvSpPr>
          <p:cNvPr id="306" name="Google Shape;306;p7"/>
          <p:cNvSpPr txBox="1"/>
          <p:nvPr/>
        </p:nvSpPr>
        <p:spPr>
          <a:xfrm>
            <a:off x="5108302" y="5853501"/>
            <a:ext cx="2039300" cy="18466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Add Skills – 90%</a:t>
            </a:r>
            <a:endParaRPr/>
          </a:p>
        </p:txBody>
      </p:sp>
      <p:sp>
        <p:nvSpPr>
          <p:cNvPr id="307" name="Google Shape;307;p7"/>
          <p:cNvSpPr/>
          <p:nvPr/>
        </p:nvSpPr>
        <p:spPr>
          <a:xfrm>
            <a:off x="762001" y="5717578"/>
            <a:ext cx="320040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Name Here</a:t>
            </a:r>
            <a:endParaRPr/>
          </a:p>
        </p:txBody>
      </p:sp>
      <p:graphicFrame>
        <p:nvGraphicFramePr>
          <p:cNvPr id="308" name="Google Shape;308;p7"/>
          <p:cNvGraphicFramePr/>
          <p:nvPr/>
        </p:nvGraphicFramePr>
        <p:xfrm>
          <a:off x="705270" y="1320628"/>
          <a:ext cx="3000000" cy="3000000"/>
        </p:xfrm>
        <a:graphic>
          <a:graphicData uri="http://schemas.openxmlformats.org/drawingml/2006/table">
            <a:tbl>
              <a:tblPr firstRow="1">
                <a:noFill/>
                <a:tableStyleId>{1810F669-1ABB-4E15-8892-E0C4AC834D09}</a:tableStyleId>
              </a:tblPr>
              <a:tblGrid>
                <a:gridCol w="1646325"/>
                <a:gridCol w="1646325"/>
                <a:gridCol w="1646325"/>
              </a:tblGrid>
              <a:tr h="285625">
                <a:tc>
                  <a:txBody>
                    <a:bodyPr/>
                    <a:lstStyle/>
                    <a:p>
                      <a:pPr indent="0" lvl="0" marL="0" marR="0" rtl="0" algn="l">
                        <a:spcBef>
                          <a:spcPts val="0"/>
                        </a:spcBef>
                        <a:spcAft>
                          <a:spcPts val="0"/>
                        </a:spcAft>
                        <a:buNone/>
                      </a:pPr>
                      <a:r>
                        <a:rPr lang="en-US" sz="1300" u="none" cap="none" strike="noStrike"/>
                        <a:t>Variable</a:t>
                      </a:r>
                      <a:endParaRPr b="0" sz="1300" u="none" cap="none" strike="noStrike">
                        <a:latin typeface="Arial"/>
                        <a:ea typeface="Arial"/>
                        <a:cs typeface="Arial"/>
                        <a:sym typeface="Arial"/>
                      </a:endParaRPr>
                    </a:p>
                  </a:txBody>
                  <a:tcPr marT="49425" marB="38450" marR="131825" marL="131825" anchor="ctr"/>
                </a:tc>
                <a:tc>
                  <a:txBody>
                    <a:bodyPr/>
                    <a:lstStyle/>
                    <a:p>
                      <a:pPr indent="0" lvl="0" marL="0" marR="0" rtl="0" algn="l">
                        <a:spcBef>
                          <a:spcPts val="0"/>
                        </a:spcBef>
                        <a:spcAft>
                          <a:spcPts val="0"/>
                        </a:spcAft>
                        <a:buNone/>
                      </a:pPr>
                      <a:r>
                        <a:rPr lang="en-US" sz="1300" u="none" cap="none" strike="noStrike"/>
                        <a:t>Definition</a:t>
                      </a:r>
                      <a:endParaRPr b="0" sz="1300" u="none" cap="none" strike="noStrike">
                        <a:latin typeface="Arial"/>
                        <a:ea typeface="Arial"/>
                        <a:cs typeface="Arial"/>
                        <a:sym typeface="Arial"/>
                      </a:endParaRPr>
                    </a:p>
                  </a:txBody>
                  <a:tcPr marT="49425" marB="38450" marR="131825" marL="131825" anchor="ctr"/>
                </a:tc>
                <a:tc>
                  <a:txBody>
                    <a:bodyPr/>
                    <a:lstStyle/>
                    <a:p>
                      <a:pPr indent="0" lvl="0" marL="0" marR="0" rtl="0" algn="l">
                        <a:spcBef>
                          <a:spcPts val="0"/>
                        </a:spcBef>
                        <a:spcAft>
                          <a:spcPts val="0"/>
                        </a:spcAft>
                        <a:buNone/>
                      </a:pPr>
                      <a:r>
                        <a:rPr lang="en-US" sz="1300" u="none" cap="none" strike="noStrike"/>
                        <a:t>Key</a:t>
                      </a:r>
                      <a:endParaRPr b="0" sz="1300" u="none" cap="none" strike="noStrike">
                        <a:latin typeface="Arial"/>
                        <a:ea typeface="Arial"/>
                        <a:cs typeface="Arial"/>
                        <a:sym typeface="Arial"/>
                      </a:endParaRPr>
                    </a:p>
                  </a:txBody>
                  <a:tcPr marT="49425" marB="38450" marR="131825" marL="131825" anchor="ctr"/>
                </a:tc>
              </a:tr>
              <a:tr h="285625">
                <a:tc>
                  <a:txBody>
                    <a:bodyPr/>
                    <a:lstStyle/>
                    <a:p>
                      <a:pPr indent="0" lvl="0" marL="0" marR="0" rtl="0" algn="l">
                        <a:spcBef>
                          <a:spcPts val="0"/>
                        </a:spcBef>
                        <a:spcAft>
                          <a:spcPts val="0"/>
                        </a:spcAft>
                        <a:buNone/>
                      </a:pPr>
                      <a:r>
                        <a:rPr lang="en-US" sz="1300" u="none" cap="none" strike="noStrike"/>
                        <a:t>survival</a:t>
                      </a:r>
                      <a:endParaRPr b="0" sz="1300" u="none" cap="none" strike="noStrike">
                        <a:latin typeface="Arial"/>
                        <a:ea typeface="Arial"/>
                        <a:cs typeface="Arial"/>
                        <a:sym typeface="Arial"/>
                      </a:endParaRPr>
                    </a:p>
                  </a:txBody>
                  <a:tcPr marT="49425" marB="38450" marR="131825" marL="131825"/>
                </a:tc>
                <a:tc>
                  <a:txBody>
                    <a:bodyPr/>
                    <a:lstStyle/>
                    <a:p>
                      <a:pPr indent="0" lvl="0" marL="0" marR="0" rtl="0" algn="l">
                        <a:spcBef>
                          <a:spcPts val="0"/>
                        </a:spcBef>
                        <a:spcAft>
                          <a:spcPts val="0"/>
                        </a:spcAft>
                        <a:buNone/>
                      </a:pPr>
                      <a:r>
                        <a:rPr lang="en-US" sz="1300" u="none" cap="none" strike="noStrike"/>
                        <a:t>Survival</a:t>
                      </a:r>
                      <a:endParaRPr b="0" sz="1300" u="none" cap="none" strike="noStrike">
                        <a:latin typeface="Arial"/>
                        <a:ea typeface="Arial"/>
                        <a:cs typeface="Arial"/>
                        <a:sym typeface="Arial"/>
                      </a:endParaRPr>
                    </a:p>
                  </a:txBody>
                  <a:tcPr marT="49425" marB="38450" marR="131825" marL="131825"/>
                </a:tc>
                <a:tc>
                  <a:txBody>
                    <a:bodyPr/>
                    <a:lstStyle/>
                    <a:p>
                      <a:pPr indent="0" lvl="0" marL="0" marR="0" rtl="0" algn="l">
                        <a:spcBef>
                          <a:spcPts val="0"/>
                        </a:spcBef>
                        <a:spcAft>
                          <a:spcPts val="0"/>
                        </a:spcAft>
                        <a:buNone/>
                      </a:pPr>
                      <a:r>
                        <a:rPr lang="en-US" sz="1300" u="none" cap="none" strike="noStrike"/>
                        <a:t>0 = No, 1 = Yes</a:t>
                      </a:r>
                      <a:endParaRPr b="0" sz="1300" u="none" cap="none" strike="noStrike">
                        <a:latin typeface="Arial"/>
                        <a:ea typeface="Arial"/>
                        <a:cs typeface="Arial"/>
                        <a:sym typeface="Arial"/>
                      </a:endParaRPr>
                    </a:p>
                  </a:txBody>
                  <a:tcPr marT="49425" marB="38450" marR="131825" marL="131825"/>
                </a:tc>
              </a:tr>
              <a:tr h="483350">
                <a:tc>
                  <a:txBody>
                    <a:bodyPr/>
                    <a:lstStyle/>
                    <a:p>
                      <a:pPr indent="0" lvl="0" marL="0" marR="0" rtl="0" algn="l">
                        <a:spcBef>
                          <a:spcPts val="0"/>
                        </a:spcBef>
                        <a:spcAft>
                          <a:spcPts val="0"/>
                        </a:spcAft>
                        <a:buNone/>
                      </a:pPr>
                      <a:r>
                        <a:rPr lang="en-US" sz="1300" u="none" cap="none" strike="noStrike"/>
                        <a:t>pclass</a:t>
                      </a:r>
                      <a:endParaRPr b="0" sz="1300" u="none" cap="none" strike="noStrike">
                        <a:latin typeface="Arial"/>
                        <a:ea typeface="Arial"/>
                        <a:cs typeface="Arial"/>
                        <a:sym typeface="Arial"/>
                      </a:endParaRPr>
                    </a:p>
                  </a:txBody>
                  <a:tcPr marT="49425" marB="38450" marR="131825" marL="131825"/>
                </a:tc>
                <a:tc>
                  <a:txBody>
                    <a:bodyPr/>
                    <a:lstStyle/>
                    <a:p>
                      <a:pPr indent="0" lvl="0" marL="0" marR="0" rtl="0" algn="l">
                        <a:spcBef>
                          <a:spcPts val="0"/>
                        </a:spcBef>
                        <a:spcAft>
                          <a:spcPts val="0"/>
                        </a:spcAft>
                        <a:buNone/>
                      </a:pPr>
                      <a:r>
                        <a:rPr lang="en-US" sz="1300" u="none" cap="none" strike="noStrike"/>
                        <a:t>Ticket class</a:t>
                      </a:r>
                      <a:endParaRPr b="0" sz="1300" u="none" cap="none" strike="noStrike">
                        <a:latin typeface="Arial"/>
                        <a:ea typeface="Arial"/>
                        <a:cs typeface="Arial"/>
                        <a:sym typeface="Arial"/>
                      </a:endParaRPr>
                    </a:p>
                  </a:txBody>
                  <a:tcPr marT="49425" marB="38450" marR="131825" marL="131825"/>
                </a:tc>
                <a:tc>
                  <a:txBody>
                    <a:bodyPr/>
                    <a:lstStyle/>
                    <a:p>
                      <a:pPr indent="0" lvl="0" marL="0" marR="0" rtl="0" algn="l">
                        <a:spcBef>
                          <a:spcPts val="0"/>
                        </a:spcBef>
                        <a:spcAft>
                          <a:spcPts val="0"/>
                        </a:spcAft>
                        <a:buNone/>
                      </a:pPr>
                      <a:r>
                        <a:rPr lang="en-US" sz="1300" u="none" cap="none" strike="noStrike"/>
                        <a:t>1 = 1st, 2 = 2nd, 3 = 3rd</a:t>
                      </a:r>
                      <a:endParaRPr b="0" sz="1300" u="none" cap="none" strike="noStrike">
                        <a:latin typeface="Arial"/>
                        <a:ea typeface="Arial"/>
                        <a:cs typeface="Arial"/>
                        <a:sym typeface="Arial"/>
                      </a:endParaRPr>
                    </a:p>
                  </a:txBody>
                  <a:tcPr marT="49425" marB="38450" marR="131825" marL="131825"/>
                </a:tc>
              </a:tr>
              <a:tr h="285625">
                <a:tc>
                  <a:txBody>
                    <a:bodyPr/>
                    <a:lstStyle/>
                    <a:p>
                      <a:pPr indent="0" lvl="0" marL="0" marR="0" rtl="0" algn="l">
                        <a:spcBef>
                          <a:spcPts val="0"/>
                        </a:spcBef>
                        <a:spcAft>
                          <a:spcPts val="0"/>
                        </a:spcAft>
                        <a:buNone/>
                      </a:pPr>
                      <a:r>
                        <a:rPr lang="en-US" sz="1300" u="none" cap="none" strike="noStrike"/>
                        <a:t>sex</a:t>
                      </a:r>
                      <a:endParaRPr b="0" sz="1300" u="none" cap="none" strike="noStrike">
                        <a:latin typeface="Arial"/>
                        <a:ea typeface="Arial"/>
                        <a:cs typeface="Arial"/>
                        <a:sym typeface="Arial"/>
                      </a:endParaRPr>
                    </a:p>
                  </a:txBody>
                  <a:tcPr marT="49425" marB="38450" marR="131825" marL="131825"/>
                </a:tc>
                <a:tc>
                  <a:txBody>
                    <a:bodyPr/>
                    <a:lstStyle/>
                    <a:p>
                      <a:pPr indent="0" lvl="0" marL="0" marR="0" rtl="0" algn="l">
                        <a:spcBef>
                          <a:spcPts val="0"/>
                        </a:spcBef>
                        <a:spcAft>
                          <a:spcPts val="0"/>
                        </a:spcAft>
                        <a:buNone/>
                      </a:pPr>
                      <a:r>
                        <a:rPr lang="en-US" sz="1300" u="none" cap="none" strike="noStrike"/>
                        <a:t>Sex</a:t>
                      </a:r>
                      <a:endParaRPr b="0" sz="1300" u="none" cap="none" strike="noStrike">
                        <a:latin typeface="Arial"/>
                        <a:ea typeface="Arial"/>
                        <a:cs typeface="Arial"/>
                        <a:sym typeface="Arial"/>
                      </a:endParaRPr>
                    </a:p>
                  </a:txBody>
                  <a:tcPr marT="49425" marB="38450" marR="131825" marL="131825"/>
                </a:tc>
                <a:tc>
                  <a:txBody>
                    <a:bodyPr/>
                    <a:lstStyle/>
                    <a:p>
                      <a:pPr indent="0" lvl="0" marL="0" marR="0" rtl="0" algn="l">
                        <a:spcBef>
                          <a:spcPts val="0"/>
                        </a:spcBef>
                        <a:spcAft>
                          <a:spcPts val="0"/>
                        </a:spcAft>
                        <a:buNone/>
                      </a:pPr>
                      <a:r>
                        <a:t/>
                      </a:r>
                      <a:endParaRPr b="0" sz="1300" u="none" cap="none" strike="noStrike">
                        <a:latin typeface="Arial"/>
                        <a:ea typeface="Arial"/>
                        <a:cs typeface="Arial"/>
                        <a:sym typeface="Arial"/>
                      </a:endParaRPr>
                    </a:p>
                  </a:txBody>
                  <a:tcPr marT="49425" marB="38450" marR="131825" marL="131825"/>
                </a:tc>
              </a:tr>
              <a:tr h="285625">
                <a:tc>
                  <a:txBody>
                    <a:bodyPr/>
                    <a:lstStyle/>
                    <a:p>
                      <a:pPr indent="0" lvl="0" marL="0" marR="0" rtl="0" algn="l">
                        <a:spcBef>
                          <a:spcPts val="0"/>
                        </a:spcBef>
                        <a:spcAft>
                          <a:spcPts val="0"/>
                        </a:spcAft>
                        <a:buNone/>
                      </a:pPr>
                      <a:r>
                        <a:rPr lang="en-US" sz="1300" u="none" cap="none" strike="noStrike"/>
                        <a:t>Age</a:t>
                      </a:r>
                      <a:endParaRPr b="0" sz="1300" u="none" cap="none" strike="noStrike">
                        <a:latin typeface="Arial"/>
                        <a:ea typeface="Arial"/>
                        <a:cs typeface="Arial"/>
                        <a:sym typeface="Arial"/>
                      </a:endParaRPr>
                    </a:p>
                  </a:txBody>
                  <a:tcPr marT="49425" marB="38450" marR="131825" marL="131825"/>
                </a:tc>
                <a:tc>
                  <a:txBody>
                    <a:bodyPr/>
                    <a:lstStyle/>
                    <a:p>
                      <a:pPr indent="0" lvl="0" marL="0" marR="0" rtl="0" algn="l">
                        <a:spcBef>
                          <a:spcPts val="0"/>
                        </a:spcBef>
                        <a:spcAft>
                          <a:spcPts val="0"/>
                        </a:spcAft>
                        <a:buNone/>
                      </a:pPr>
                      <a:r>
                        <a:rPr lang="en-US" sz="1300" u="none" cap="none" strike="noStrike"/>
                        <a:t>Age in years</a:t>
                      </a:r>
                      <a:endParaRPr b="0" sz="1300" u="none" cap="none" strike="noStrike">
                        <a:latin typeface="Arial"/>
                        <a:ea typeface="Arial"/>
                        <a:cs typeface="Arial"/>
                        <a:sym typeface="Arial"/>
                      </a:endParaRPr>
                    </a:p>
                  </a:txBody>
                  <a:tcPr marT="49425" marB="38450" marR="131825" marL="131825"/>
                </a:tc>
                <a:tc>
                  <a:txBody>
                    <a:bodyPr/>
                    <a:lstStyle/>
                    <a:p>
                      <a:pPr indent="0" lvl="0" marL="0" marR="0" rtl="0" algn="l">
                        <a:spcBef>
                          <a:spcPts val="0"/>
                        </a:spcBef>
                        <a:spcAft>
                          <a:spcPts val="0"/>
                        </a:spcAft>
                        <a:buNone/>
                      </a:pPr>
                      <a:r>
                        <a:t/>
                      </a:r>
                      <a:endParaRPr b="0" sz="1300" u="none" cap="none" strike="noStrike">
                        <a:latin typeface="Arial"/>
                        <a:ea typeface="Arial"/>
                        <a:cs typeface="Arial"/>
                        <a:sym typeface="Arial"/>
                      </a:endParaRPr>
                    </a:p>
                  </a:txBody>
                  <a:tcPr marT="49425" marB="38450" marR="131825" marL="131825"/>
                </a:tc>
              </a:tr>
              <a:tr h="681100">
                <a:tc>
                  <a:txBody>
                    <a:bodyPr/>
                    <a:lstStyle/>
                    <a:p>
                      <a:pPr indent="0" lvl="0" marL="0" marR="0" rtl="0" algn="l">
                        <a:spcBef>
                          <a:spcPts val="0"/>
                        </a:spcBef>
                        <a:spcAft>
                          <a:spcPts val="0"/>
                        </a:spcAft>
                        <a:buNone/>
                      </a:pPr>
                      <a:r>
                        <a:rPr lang="en-US" sz="1300" u="none" cap="none" strike="noStrike"/>
                        <a:t>sibsp</a:t>
                      </a:r>
                      <a:endParaRPr b="0" sz="1300" u="none" cap="none" strike="noStrike">
                        <a:latin typeface="Arial"/>
                        <a:ea typeface="Arial"/>
                        <a:cs typeface="Arial"/>
                        <a:sym typeface="Arial"/>
                      </a:endParaRPr>
                    </a:p>
                  </a:txBody>
                  <a:tcPr marT="49425" marB="38450" marR="131825" marL="131825"/>
                </a:tc>
                <a:tc>
                  <a:txBody>
                    <a:bodyPr/>
                    <a:lstStyle/>
                    <a:p>
                      <a:pPr indent="0" lvl="0" marL="0" marR="0" rtl="0" algn="l">
                        <a:spcBef>
                          <a:spcPts val="0"/>
                        </a:spcBef>
                        <a:spcAft>
                          <a:spcPts val="0"/>
                        </a:spcAft>
                        <a:buNone/>
                      </a:pPr>
                      <a:r>
                        <a:rPr lang="en-US" sz="1300" u="none" cap="none" strike="noStrike"/>
                        <a:t># of siblings / spouses aboard the Titanic</a:t>
                      </a:r>
                      <a:endParaRPr b="0" sz="1300" u="none" cap="none" strike="noStrike">
                        <a:latin typeface="Arial"/>
                        <a:ea typeface="Arial"/>
                        <a:cs typeface="Arial"/>
                        <a:sym typeface="Arial"/>
                      </a:endParaRPr>
                    </a:p>
                  </a:txBody>
                  <a:tcPr marT="49425" marB="38450" marR="131825" marL="131825"/>
                </a:tc>
                <a:tc>
                  <a:txBody>
                    <a:bodyPr/>
                    <a:lstStyle/>
                    <a:p>
                      <a:pPr indent="0" lvl="0" marL="0" marR="0" rtl="0" algn="l">
                        <a:spcBef>
                          <a:spcPts val="0"/>
                        </a:spcBef>
                        <a:spcAft>
                          <a:spcPts val="0"/>
                        </a:spcAft>
                        <a:buNone/>
                      </a:pPr>
                      <a:r>
                        <a:t/>
                      </a:r>
                      <a:endParaRPr b="0" sz="1300" u="none" cap="none" strike="noStrike">
                        <a:latin typeface="Arial"/>
                        <a:ea typeface="Arial"/>
                        <a:cs typeface="Arial"/>
                        <a:sym typeface="Arial"/>
                      </a:endParaRPr>
                    </a:p>
                  </a:txBody>
                  <a:tcPr marT="49425" marB="38450" marR="131825" marL="131825"/>
                </a:tc>
              </a:tr>
              <a:tr h="681100">
                <a:tc>
                  <a:txBody>
                    <a:bodyPr/>
                    <a:lstStyle/>
                    <a:p>
                      <a:pPr indent="0" lvl="0" marL="0" marR="0" rtl="0" algn="l">
                        <a:spcBef>
                          <a:spcPts val="0"/>
                        </a:spcBef>
                        <a:spcAft>
                          <a:spcPts val="0"/>
                        </a:spcAft>
                        <a:buNone/>
                      </a:pPr>
                      <a:r>
                        <a:rPr lang="en-US" sz="1300" u="none" cap="none" strike="noStrike"/>
                        <a:t>parch</a:t>
                      </a:r>
                      <a:endParaRPr b="0" sz="1300" u="none" cap="none" strike="noStrike">
                        <a:latin typeface="Arial"/>
                        <a:ea typeface="Arial"/>
                        <a:cs typeface="Arial"/>
                        <a:sym typeface="Arial"/>
                      </a:endParaRPr>
                    </a:p>
                  </a:txBody>
                  <a:tcPr marT="49425" marB="38450" marR="131825" marL="131825"/>
                </a:tc>
                <a:tc>
                  <a:txBody>
                    <a:bodyPr/>
                    <a:lstStyle/>
                    <a:p>
                      <a:pPr indent="0" lvl="0" marL="0" marR="0" rtl="0" algn="l">
                        <a:spcBef>
                          <a:spcPts val="0"/>
                        </a:spcBef>
                        <a:spcAft>
                          <a:spcPts val="0"/>
                        </a:spcAft>
                        <a:buNone/>
                      </a:pPr>
                      <a:r>
                        <a:rPr lang="en-US" sz="1300" u="none" cap="none" strike="noStrike"/>
                        <a:t># of parents / children aboard the Titanic</a:t>
                      </a:r>
                      <a:endParaRPr b="0" sz="1300" u="none" cap="none" strike="noStrike">
                        <a:latin typeface="Arial"/>
                        <a:ea typeface="Arial"/>
                        <a:cs typeface="Arial"/>
                        <a:sym typeface="Arial"/>
                      </a:endParaRPr>
                    </a:p>
                  </a:txBody>
                  <a:tcPr marT="49425" marB="38450" marR="131825" marL="131825"/>
                </a:tc>
                <a:tc>
                  <a:txBody>
                    <a:bodyPr/>
                    <a:lstStyle/>
                    <a:p>
                      <a:pPr indent="0" lvl="0" marL="0" marR="0" rtl="0" algn="l">
                        <a:spcBef>
                          <a:spcPts val="0"/>
                        </a:spcBef>
                        <a:spcAft>
                          <a:spcPts val="0"/>
                        </a:spcAft>
                        <a:buNone/>
                      </a:pPr>
                      <a:r>
                        <a:t/>
                      </a:r>
                      <a:endParaRPr b="0" sz="1300" u="none" cap="none" strike="noStrike">
                        <a:latin typeface="Arial"/>
                        <a:ea typeface="Arial"/>
                        <a:cs typeface="Arial"/>
                        <a:sym typeface="Arial"/>
                      </a:endParaRPr>
                    </a:p>
                  </a:txBody>
                  <a:tcPr marT="49425" marB="38450" marR="131825" marL="131825"/>
                </a:tc>
              </a:tr>
              <a:tr h="285625">
                <a:tc>
                  <a:txBody>
                    <a:bodyPr/>
                    <a:lstStyle/>
                    <a:p>
                      <a:pPr indent="0" lvl="0" marL="0" marR="0" rtl="0" algn="l">
                        <a:spcBef>
                          <a:spcPts val="0"/>
                        </a:spcBef>
                        <a:spcAft>
                          <a:spcPts val="0"/>
                        </a:spcAft>
                        <a:buNone/>
                      </a:pPr>
                      <a:r>
                        <a:rPr lang="en-US" sz="1300" u="none" cap="none" strike="noStrike"/>
                        <a:t>ticket</a:t>
                      </a:r>
                      <a:endParaRPr b="0" sz="1300" u="none" cap="none" strike="noStrike">
                        <a:latin typeface="Arial"/>
                        <a:ea typeface="Arial"/>
                        <a:cs typeface="Arial"/>
                        <a:sym typeface="Arial"/>
                      </a:endParaRPr>
                    </a:p>
                  </a:txBody>
                  <a:tcPr marT="49425" marB="38450" marR="131825" marL="131825"/>
                </a:tc>
                <a:tc>
                  <a:txBody>
                    <a:bodyPr/>
                    <a:lstStyle/>
                    <a:p>
                      <a:pPr indent="0" lvl="0" marL="0" marR="0" rtl="0" algn="l">
                        <a:spcBef>
                          <a:spcPts val="0"/>
                        </a:spcBef>
                        <a:spcAft>
                          <a:spcPts val="0"/>
                        </a:spcAft>
                        <a:buNone/>
                      </a:pPr>
                      <a:r>
                        <a:rPr lang="en-US" sz="1300" u="none" cap="none" strike="noStrike"/>
                        <a:t>Ticket number</a:t>
                      </a:r>
                      <a:endParaRPr b="0" sz="1300" u="none" cap="none" strike="noStrike">
                        <a:latin typeface="Arial"/>
                        <a:ea typeface="Arial"/>
                        <a:cs typeface="Arial"/>
                        <a:sym typeface="Arial"/>
                      </a:endParaRPr>
                    </a:p>
                  </a:txBody>
                  <a:tcPr marT="49425" marB="38450" marR="131825" marL="131825"/>
                </a:tc>
                <a:tc>
                  <a:txBody>
                    <a:bodyPr/>
                    <a:lstStyle/>
                    <a:p>
                      <a:pPr indent="0" lvl="0" marL="0" marR="0" rtl="0" algn="l">
                        <a:spcBef>
                          <a:spcPts val="0"/>
                        </a:spcBef>
                        <a:spcAft>
                          <a:spcPts val="0"/>
                        </a:spcAft>
                        <a:buNone/>
                      </a:pPr>
                      <a:r>
                        <a:t/>
                      </a:r>
                      <a:endParaRPr b="0" sz="1300" u="none" cap="none" strike="noStrike">
                        <a:latin typeface="Arial"/>
                        <a:ea typeface="Arial"/>
                        <a:cs typeface="Arial"/>
                        <a:sym typeface="Arial"/>
                      </a:endParaRPr>
                    </a:p>
                  </a:txBody>
                  <a:tcPr marT="49425" marB="38450" marR="131825" marL="131825"/>
                </a:tc>
              </a:tr>
              <a:tr h="285625">
                <a:tc>
                  <a:txBody>
                    <a:bodyPr/>
                    <a:lstStyle/>
                    <a:p>
                      <a:pPr indent="0" lvl="0" marL="0" marR="0" rtl="0" algn="l">
                        <a:spcBef>
                          <a:spcPts val="0"/>
                        </a:spcBef>
                        <a:spcAft>
                          <a:spcPts val="0"/>
                        </a:spcAft>
                        <a:buNone/>
                      </a:pPr>
                      <a:r>
                        <a:rPr lang="en-US" sz="1300" u="none" cap="none" strike="noStrike"/>
                        <a:t>fare</a:t>
                      </a:r>
                      <a:endParaRPr b="0" sz="1300" u="none" cap="none" strike="noStrike">
                        <a:latin typeface="Arial"/>
                        <a:ea typeface="Arial"/>
                        <a:cs typeface="Arial"/>
                        <a:sym typeface="Arial"/>
                      </a:endParaRPr>
                    </a:p>
                  </a:txBody>
                  <a:tcPr marT="49425" marB="38450" marR="131825" marL="131825"/>
                </a:tc>
                <a:tc>
                  <a:txBody>
                    <a:bodyPr/>
                    <a:lstStyle/>
                    <a:p>
                      <a:pPr indent="0" lvl="0" marL="0" marR="0" rtl="0" algn="l">
                        <a:spcBef>
                          <a:spcPts val="0"/>
                        </a:spcBef>
                        <a:spcAft>
                          <a:spcPts val="0"/>
                        </a:spcAft>
                        <a:buNone/>
                      </a:pPr>
                      <a:r>
                        <a:rPr lang="en-US" sz="1300" u="none" cap="none" strike="noStrike"/>
                        <a:t>Passenger fare</a:t>
                      </a:r>
                      <a:endParaRPr b="0" sz="1300" u="none" cap="none" strike="noStrike">
                        <a:latin typeface="Arial"/>
                        <a:ea typeface="Arial"/>
                        <a:cs typeface="Arial"/>
                        <a:sym typeface="Arial"/>
                      </a:endParaRPr>
                    </a:p>
                  </a:txBody>
                  <a:tcPr marT="49425" marB="38450" marR="131825" marL="131825"/>
                </a:tc>
                <a:tc>
                  <a:txBody>
                    <a:bodyPr/>
                    <a:lstStyle/>
                    <a:p>
                      <a:pPr indent="0" lvl="0" marL="0" marR="0" rtl="0" algn="l">
                        <a:spcBef>
                          <a:spcPts val="0"/>
                        </a:spcBef>
                        <a:spcAft>
                          <a:spcPts val="0"/>
                        </a:spcAft>
                        <a:buNone/>
                      </a:pPr>
                      <a:r>
                        <a:t/>
                      </a:r>
                      <a:endParaRPr b="0" sz="1300" u="none" cap="none" strike="noStrike">
                        <a:latin typeface="Arial"/>
                        <a:ea typeface="Arial"/>
                        <a:cs typeface="Arial"/>
                        <a:sym typeface="Arial"/>
                      </a:endParaRPr>
                    </a:p>
                  </a:txBody>
                  <a:tcPr marT="49425" marB="38450" marR="131825" marL="131825"/>
                </a:tc>
              </a:tr>
              <a:tr h="285625">
                <a:tc>
                  <a:txBody>
                    <a:bodyPr/>
                    <a:lstStyle/>
                    <a:p>
                      <a:pPr indent="0" lvl="0" marL="0" marR="0" rtl="0" algn="l">
                        <a:spcBef>
                          <a:spcPts val="0"/>
                        </a:spcBef>
                        <a:spcAft>
                          <a:spcPts val="0"/>
                        </a:spcAft>
                        <a:buNone/>
                      </a:pPr>
                      <a:r>
                        <a:rPr lang="en-US" sz="1300" u="none" cap="none" strike="noStrike"/>
                        <a:t>cabin</a:t>
                      </a:r>
                      <a:endParaRPr b="0" sz="1300" u="none" cap="none" strike="noStrike">
                        <a:latin typeface="Arial"/>
                        <a:ea typeface="Arial"/>
                        <a:cs typeface="Arial"/>
                        <a:sym typeface="Arial"/>
                      </a:endParaRPr>
                    </a:p>
                  </a:txBody>
                  <a:tcPr marT="49425" marB="38450" marR="131825" marL="131825"/>
                </a:tc>
                <a:tc>
                  <a:txBody>
                    <a:bodyPr/>
                    <a:lstStyle/>
                    <a:p>
                      <a:pPr indent="0" lvl="0" marL="0" marR="0" rtl="0" algn="l">
                        <a:spcBef>
                          <a:spcPts val="0"/>
                        </a:spcBef>
                        <a:spcAft>
                          <a:spcPts val="0"/>
                        </a:spcAft>
                        <a:buNone/>
                      </a:pPr>
                      <a:r>
                        <a:rPr lang="en-US" sz="1300" u="none" cap="none" strike="noStrike"/>
                        <a:t>Cabin number</a:t>
                      </a:r>
                      <a:endParaRPr b="0" sz="1300" u="none" cap="none" strike="noStrike">
                        <a:latin typeface="Arial"/>
                        <a:ea typeface="Arial"/>
                        <a:cs typeface="Arial"/>
                        <a:sym typeface="Arial"/>
                      </a:endParaRPr>
                    </a:p>
                  </a:txBody>
                  <a:tcPr marT="49425" marB="38450" marR="131825" marL="131825"/>
                </a:tc>
                <a:tc>
                  <a:txBody>
                    <a:bodyPr/>
                    <a:lstStyle/>
                    <a:p>
                      <a:pPr indent="0" lvl="0" marL="0" marR="0" rtl="0" algn="l">
                        <a:spcBef>
                          <a:spcPts val="0"/>
                        </a:spcBef>
                        <a:spcAft>
                          <a:spcPts val="0"/>
                        </a:spcAft>
                        <a:buNone/>
                      </a:pPr>
                      <a:r>
                        <a:t/>
                      </a:r>
                      <a:endParaRPr b="0" sz="1300" u="none" cap="none" strike="noStrike">
                        <a:latin typeface="Arial"/>
                        <a:ea typeface="Arial"/>
                        <a:cs typeface="Arial"/>
                        <a:sym typeface="Arial"/>
                      </a:endParaRPr>
                    </a:p>
                  </a:txBody>
                  <a:tcPr marT="49425" marB="38450" marR="131825" marL="131825"/>
                </a:tc>
              </a:tr>
              <a:tr h="681100">
                <a:tc>
                  <a:txBody>
                    <a:bodyPr/>
                    <a:lstStyle/>
                    <a:p>
                      <a:pPr indent="0" lvl="0" marL="0" marR="0" rtl="0" algn="l">
                        <a:spcBef>
                          <a:spcPts val="0"/>
                        </a:spcBef>
                        <a:spcAft>
                          <a:spcPts val="0"/>
                        </a:spcAft>
                        <a:buNone/>
                      </a:pPr>
                      <a:r>
                        <a:rPr lang="en-US" sz="1300" u="none" cap="none" strike="noStrike"/>
                        <a:t>embarked</a:t>
                      </a:r>
                      <a:endParaRPr b="0" sz="1300" u="none" cap="none" strike="noStrike">
                        <a:latin typeface="Arial"/>
                        <a:ea typeface="Arial"/>
                        <a:cs typeface="Arial"/>
                        <a:sym typeface="Arial"/>
                      </a:endParaRPr>
                    </a:p>
                  </a:txBody>
                  <a:tcPr marT="49425" marB="38450" marR="131825" marL="131825"/>
                </a:tc>
                <a:tc>
                  <a:txBody>
                    <a:bodyPr/>
                    <a:lstStyle/>
                    <a:p>
                      <a:pPr indent="0" lvl="0" marL="0" marR="0" rtl="0" algn="l">
                        <a:spcBef>
                          <a:spcPts val="0"/>
                        </a:spcBef>
                        <a:spcAft>
                          <a:spcPts val="0"/>
                        </a:spcAft>
                        <a:buNone/>
                      </a:pPr>
                      <a:r>
                        <a:rPr lang="en-US" sz="1300" u="none" cap="none" strike="noStrike"/>
                        <a:t>Port of Embarkation</a:t>
                      </a:r>
                      <a:endParaRPr b="0" sz="1300" u="none" cap="none" strike="noStrike">
                        <a:latin typeface="Arial"/>
                        <a:ea typeface="Arial"/>
                        <a:cs typeface="Arial"/>
                        <a:sym typeface="Arial"/>
                      </a:endParaRPr>
                    </a:p>
                  </a:txBody>
                  <a:tcPr marT="49425" marB="38450" marR="131825" marL="131825"/>
                </a:tc>
                <a:tc>
                  <a:txBody>
                    <a:bodyPr/>
                    <a:lstStyle/>
                    <a:p>
                      <a:pPr indent="0" lvl="0" marL="0" marR="0" rtl="0" algn="l">
                        <a:spcBef>
                          <a:spcPts val="0"/>
                        </a:spcBef>
                        <a:spcAft>
                          <a:spcPts val="0"/>
                        </a:spcAft>
                        <a:buNone/>
                      </a:pPr>
                      <a:r>
                        <a:rPr lang="en-US" sz="1300" u="none" cap="none" strike="noStrike"/>
                        <a:t>C = Cherbourg, Q = Queenstown, S = Southampton</a:t>
                      </a:r>
                      <a:endParaRPr b="0" sz="1300" u="none" cap="none" strike="noStrike">
                        <a:latin typeface="Arial"/>
                        <a:ea typeface="Arial"/>
                        <a:cs typeface="Arial"/>
                        <a:sym typeface="Arial"/>
                      </a:endParaRPr>
                    </a:p>
                  </a:txBody>
                  <a:tcPr marT="49425" marB="38450" marR="131825" marL="131825"/>
                </a:tc>
              </a:tr>
            </a:tbl>
          </a:graphicData>
        </a:graphic>
      </p:graphicFrame>
      <p:graphicFrame>
        <p:nvGraphicFramePr>
          <p:cNvPr id="309" name="Google Shape;309;p7"/>
          <p:cNvGraphicFramePr/>
          <p:nvPr/>
        </p:nvGraphicFramePr>
        <p:xfrm>
          <a:off x="6796832" y="1716766"/>
          <a:ext cx="4572000" cy="3598912"/>
        </p:xfrm>
        <a:graphic>
          <a:graphicData uri="http://schemas.openxmlformats.org/drawingml/2006/chart">
            <c:chart r:id="rId3"/>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8"/>
          <p:cNvSpPr txBox="1"/>
          <p:nvPr/>
        </p:nvSpPr>
        <p:spPr>
          <a:xfrm>
            <a:off x="2501959" y="906281"/>
            <a:ext cx="5317686" cy="707886"/>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4000">
                <a:solidFill>
                  <a:schemeClr val="accent3"/>
                </a:solidFill>
                <a:latin typeface="Arial"/>
                <a:ea typeface="Arial"/>
                <a:cs typeface="Arial"/>
                <a:sym typeface="Arial"/>
              </a:rPr>
              <a:t>Variable definition</a:t>
            </a:r>
            <a:endParaRPr b="1" sz="4000">
              <a:solidFill>
                <a:schemeClr val="accent3"/>
              </a:solidFill>
              <a:latin typeface="Arial"/>
              <a:ea typeface="Arial"/>
              <a:cs typeface="Arial"/>
              <a:sym typeface="Arial"/>
            </a:endParaRPr>
          </a:p>
        </p:txBody>
      </p:sp>
      <p:sp>
        <p:nvSpPr>
          <p:cNvPr id="315" name="Google Shape;315;p8"/>
          <p:cNvSpPr txBox="1"/>
          <p:nvPr/>
        </p:nvSpPr>
        <p:spPr>
          <a:xfrm>
            <a:off x="1359461" y="1933641"/>
            <a:ext cx="9063079"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X_full : The training set backup.</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X_test : The testing set (we are going to work only with the training set).</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Submission : An exemple of the a submission.</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X : The training set with the changes we make.</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num_feat : array with numerical features column’s name</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cat_feat : array with categorical features column’s name</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num_nan : array with numerical features with missing values</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cat_nan : array with categorical features with missing values</a:t>
            </a:r>
            <a:endParaRPr sz="2000">
              <a:solidFill>
                <a:schemeClr val="dk1"/>
              </a:solidFill>
              <a:latin typeface="Arial"/>
              <a:ea typeface="Arial"/>
              <a:cs typeface="Arial"/>
              <a:sym typeface="Arial"/>
            </a:endParaRPr>
          </a:p>
        </p:txBody>
      </p:sp>
      <p:pic>
        <p:nvPicPr>
          <p:cNvPr id="316" name="Google Shape;316;p8"/>
          <p:cNvPicPr preferRelativeResize="0"/>
          <p:nvPr/>
        </p:nvPicPr>
        <p:blipFill rotWithShape="1">
          <a:blip r:embed="rId3">
            <a:alphaModFix/>
          </a:blip>
          <a:srcRect b="0" l="0" r="0" t="0"/>
          <a:stretch/>
        </p:blipFill>
        <p:spPr>
          <a:xfrm>
            <a:off x="1818137" y="5216749"/>
            <a:ext cx="7439025" cy="1237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9"/>
          <p:cNvSpPr txBox="1"/>
          <p:nvPr/>
        </p:nvSpPr>
        <p:spPr>
          <a:xfrm>
            <a:off x="2639524" y="605118"/>
            <a:ext cx="5317686" cy="553998"/>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3000">
                <a:solidFill>
                  <a:schemeClr val="accent3"/>
                </a:solidFill>
                <a:latin typeface="Arial"/>
                <a:ea typeface="Arial"/>
                <a:cs typeface="Arial"/>
                <a:sym typeface="Arial"/>
              </a:rPr>
              <a:t>Features type</a:t>
            </a:r>
            <a:endParaRPr b="1" sz="3000">
              <a:solidFill>
                <a:schemeClr val="accent3"/>
              </a:solidFill>
              <a:latin typeface="Arial"/>
              <a:ea typeface="Arial"/>
              <a:cs typeface="Arial"/>
              <a:sym typeface="Arial"/>
            </a:endParaRPr>
          </a:p>
        </p:txBody>
      </p:sp>
      <p:pic>
        <p:nvPicPr>
          <p:cNvPr id="322" name="Google Shape;322;p9"/>
          <p:cNvPicPr preferRelativeResize="0"/>
          <p:nvPr/>
        </p:nvPicPr>
        <p:blipFill rotWithShape="1">
          <a:blip r:embed="rId3">
            <a:alphaModFix/>
          </a:blip>
          <a:srcRect b="0" l="0" r="0" t="0"/>
          <a:stretch/>
        </p:blipFill>
        <p:spPr>
          <a:xfrm>
            <a:off x="8449771" y="2447462"/>
            <a:ext cx="2057400" cy="3743325"/>
          </a:xfrm>
          <a:prstGeom prst="rect">
            <a:avLst/>
          </a:prstGeom>
          <a:noFill/>
          <a:ln>
            <a:noFill/>
          </a:ln>
        </p:spPr>
      </p:pic>
      <p:graphicFrame>
        <p:nvGraphicFramePr>
          <p:cNvPr id="323" name="Google Shape;323;p9"/>
          <p:cNvGraphicFramePr/>
          <p:nvPr/>
        </p:nvGraphicFramePr>
        <p:xfrm>
          <a:off x="1747880" y="2447462"/>
          <a:ext cx="3000000" cy="3000000"/>
        </p:xfrm>
        <a:graphic>
          <a:graphicData uri="http://schemas.openxmlformats.org/drawingml/2006/table">
            <a:tbl>
              <a:tblPr bandRow="1" firstRow="1">
                <a:noFill/>
                <a:tableStyleId>{E706715A-E724-4439-B64A-7ABB07CE8A76}</a:tableStyleId>
              </a:tblPr>
              <a:tblGrid>
                <a:gridCol w="2319200"/>
                <a:gridCol w="2319200"/>
              </a:tblGrid>
              <a:tr h="459325">
                <a:tc>
                  <a:txBody>
                    <a:bodyPr/>
                    <a:lstStyle/>
                    <a:p>
                      <a:pPr indent="0" lvl="0" marL="0" marR="0" rtl="0" algn="l">
                        <a:spcBef>
                          <a:spcPts val="0"/>
                        </a:spcBef>
                        <a:spcAft>
                          <a:spcPts val="0"/>
                        </a:spcAft>
                        <a:buNone/>
                      </a:pPr>
                      <a:r>
                        <a:rPr lang="en-US" sz="1800" u="none" cap="none" strike="noStrike"/>
                        <a:t>Numerical</a:t>
                      </a:r>
                      <a:endParaRPr sz="1800"/>
                    </a:p>
                  </a:txBody>
                  <a:tcPr marT="45725" marB="45725" marR="91450" marL="91450"/>
                </a:tc>
                <a:tc>
                  <a:txBody>
                    <a:bodyPr/>
                    <a:lstStyle/>
                    <a:p>
                      <a:pPr indent="0" lvl="0" marL="0" marR="0" rtl="0" algn="l">
                        <a:spcBef>
                          <a:spcPts val="0"/>
                        </a:spcBef>
                        <a:spcAft>
                          <a:spcPts val="0"/>
                        </a:spcAft>
                        <a:buNone/>
                      </a:pPr>
                      <a:r>
                        <a:rPr lang="en-US" sz="1800"/>
                        <a:t>Categorical</a:t>
                      </a:r>
                      <a:endParaRPr sz="1800"/>
                    </a:p>
                  </a:txBody>
                  <a:tcPr marT="45725" marB="45725" marR="91450" marL="91450"/>
                </a:tc>
              </a:tr>
              <a:tr h="370850">
                <a:tc>
                  <a:txBody>
                    <a:bodyPr/>
                    <a:lstStyle/>
                    <a:p>
                      <a:pPr indent="0" lvl="0" marL="0" marR="0" rtl="0" algn="l">
                        <a:spcBef>
                          <a:spcPts val="0"/>
                        </a:spcBef>
                        <a:spcAft>
                          <a:spcPts val="0"/>
                        </a:spcAft>
                        <a:buNone/>
                      </a:pPr>
                      <a:r>
                        <a:rPr lang="en-US" sz="1800"/>
                        <a:t>Survived</a:t>
                      </a:r>
                      <a:endParaRPr sz="1800"/>
                    </a:p>
                  </a:txBody>
                  <a:tcPr marT="45725" marB="45725" marR="91450" marL="91450"/>
                </a:tc>
                <a:tc>
                  <a:txBody>
                    <a:bodyPr/>
                    <a:lstStyle/>
                    <a:p>
                      <a:pPr indent="0" lvl="0" marL="0" marR="0" rtl="0" algn="l">
                        <a:spcBef>
                          <a:spcPts val="0"/>
                        </a:spcBef>
                        <a:spcAft>
                          <a:spcPts val="0"/>
                        </a:spcAft>
                        <a:buNone/>
                      </a:pPr>
                      <a:r>
                        <a:rPr lang="en-US" sz="1800"/>
                        <a:t>Name</a:t>
                      </a:r>
                      <a:endParaRPr sz="1800"/>
                    </a:p>
                  </a:txBody>
                  <a:tcPr marT="45725" marB="45725" marR="91450" marL="91450"/>
                </a:tc>
              </a:tr>
              <a:tr h="370850">
                <a:tc>
                  <a:txBody>
                    <a:bodyPr/>
                    <a:lstStyle/>
                    <a:p>
                      <a:pPr indent="0" lvl="0" marL="0" marR="0" rtl="0" algn="l">
                        <a:spcBef>
                          <a:spcPts val="0"/>
                        </a:spcBef>
                        <a:spcAft>
                          <a:spcPts val="0"/>
                        </a:spcAft>
                        <a:buNone/>
                      </a:pPr>
                      <a:r>
                        <a:rPr lang="en-US" sz="1800"/>
                        <a:t>Pclass</a:t>
                      </a:r>
                      <a:endParaRPr sz="1800"/>
                    </a:p>
                  </a:txBody>
                  <a:tcPr marT="45725" marB="45725" marR="91450" marL="91450"/>
                </a:tc>
                <a:tc>
                  <a:txBody>
                    <a:bodyPr/>
                    <a:lstStyle/>
                    <a:p>
                      <a:pPr indent="0" lvl="0" marL="0" marR="0" rtl="0" algn="l">
                        <a:spcBef>
                          <a:spcPts val="0"/>
                        </a:spcBef>
                        <a:spcAft>
                          <a:spcPts val="0"/>
                        </a:spcAft>
                        <a:buNone/>
                      </a:pPr>
                      <a:r>
                        <a:rPr lang="en-US" sz="1800"/>
                        <a:t>Sex</a:t>
                      </a:r>
                      <a:endParaRPr sz="1800"/>
                    </a:p>
                  </a:txBody>
                  <a:tcPr marT="45725" marB="45725" marR="91450" marL="91450"/>
                </a:tc>
              </a:tr>
              <a:tr h="370850">
                <a:tc>
                  <a:txBody>
                    <a:bodyPr/>
                    <a:lstStyle/>
                    <a:p>
                      <a:pPr indent="0" lvl="0" marL="0" marR="0" rtl="0" algn="l">
                        <a:spcBef>
                          <a:spcPts val="0"/>
                        </a:spcBef>
                        <a:spcAft>
                          <a:spcPts val="0"/>
                        </a:spcAft>
                        <a:buNone/>
                      </a:pPr>
                      <a:r>
                        <a:rPr lang="en-US" sz="1800"/>
                        <a:t>Age</a:t>
                      </a:r>
                      <a:endParaRPr sz="1800"/>
                    </a:p>
                  </a:txBody>
                  <a:tcPr marT="45725" marB="45725" marR="91450" marL="91450"/>
                </a:tc>
                <a:tc>
                  <a:txBody>
                    <a:bodyPr/>
                    <a:lstStyle/>
                    <a:p>
                      <a:pPr indent="0" lvl="0" marL="0" marR="0" rtl="0" algn="l">
                        <a:spcBef>
                          <a:spcPts val="0"/>
                        </a:spcBef>
                        <a:spcAft>
                          <a:spcPts val="0"/>
                        </a:spcAft>
                        <a:buNone/>
                      </a:pPr>
                      <a:r>
                        <a:rPr lang="en-US" sz="1800"/>
                        <a:t>Ticket</a:t>
                      </a:r>
                      <a:endParaRPr sz="1800"/>
                    </a:p>
                  </a:txBody>
                  <a:tcPr marT="45725" marB="45725" marR="91450" marL="91450"/>
                </a:tc>
              </a:tr>
              <a:tr h="370850">
                <a:tc>
                  <a:txBody>
                    <a:bodyPr/>
                    <a:lstStyle/>
                    <a:p>
                      <a:pPr indent="0" lvl="0" marL="0" marR="0" rtl="0" algn="l">
                        <a:spcBef>
                          <a:spcPts val="0"/>
                        </a:spcBef>
                        <a:spcAft>
                          <a:spcPts val="0"/>
                        </a:spcAft>
                        <a:buNone/>
                      </a:pPr>
                      <a:r>
                        <a:rPr lang="en-US" sz="1800"/>
                        <a:t>SibSp</a:t>
                      </a:r>
                      <a:endParaRPr sz="1800"/>
                    </a:p>
                  </a:txBody>
                  <a:tcPr marT="45725" marB="45725" marR="91450" marL="91450"/>
                </a:tc>
                <a:tc>
                  <a:txBody>
                    <a:bodyPr/>
                    <a:lstStyle/>
                    <a:p>
                      <a:pPr indent="0" lvl="0" marL="0" marR="0" rtl="0" algn="l">
                        <a:spcBef>
                          <a:spcPts val="0"/>
                        </a:spcBef>
                        <a:spcAft>
                          <a:spcPts val="0"/>
                        </a:spcAft>
                        <a:buNone/>
                      </a:pPr>
                      <a:r>
                        <a:rPr lang="en-US" sz="1800"/>
                        <a:t>Cabin</a:t>
                      </a:r>
                      <a:endParaRPr sz="1800"/>
                    </a:p>
                  </a:txBody>
                  <a:tcPr marT="45725" marB="45725" marR="91450" marL="91450"/>
                </a:tc>
              </a:tr>
              <a:tr h="370850">
                <a:tc>
                  <a:txBody>
                    <a:bodyPr/>
                    <a:lstStyle/>
                    <a:p>
                      <a:pPr indent="0" lvl="0" marL="0" marR="0" rtl="0" algn="l">
                        <a:spcBef>
                          <a:spcPts val="0"/>
                        </a:spcBef>
                        <a:spcAft>
                          <a:spcPts val="0"/>
                        </a:spcAft>
                        <a:buNone/>
                      </a:pPr>
                      <a:r>
                        <a:rPr lang="en-US" sz="1800"/>
                        <a:t>Parch</a:t>
                      </a:r>
                      <a:endParaRPr sz="1800"/>
                    </a:p>
                  </a:txBody>
                  <a:tcPr marT="45725" marB="45725" marR="91450" marL="91450"/>
                </a:tc>
                <a:tc>
                  <a:txBody>
                    <a:bodyPr/>
                    <a:lstStyle/>
                    <a:p>
                      <a:pPr indent="0" lvl="0" marL="0" marR="0" rtl="0" algn="l">
                        <a:spcBef>
                          <a:spcPts val="0"/>
                        </a:spcBef>
                        <a:spcAft>
                          <a:spcPts val="0"/>
                        </a:spcAft>
                        <a:buNone/>
                      </a:pPr>
                      <a:r>
                        <a:rPr lang="en-US" sz="1800"/>
                        <a:t>Embarked</a:t>
                      </a:r>
                      <a:endParaRPr sz="1800"/>
                    </a:p>
                  </a:txBody>
                  <a:tcPr marT="45725" marB="45725" marR="91450" marL="91450"/>
                </a:tc>
              </a:tr>
              <a:tr h="370850">
                <a:tc>
                  <a:txBody>
                    <a:bodyPr/>
                    <a:lstStyle/>
                    <a:p>
                      <a:pPr indent="0" lvl="0" marL="0" marR="0" rtl="0" algn="l">
                        <a:spcBef>
                          <a:spcPts val="0"/>
                        </a:spcBef>
                        <a:spcAft>
                          <a:spcPts val="0"/>
                        </a:spcAft>
                        <a:buNone/>
                      </a:pPr>
                      <a:r>
                        <a:rPr lang="en-US" sz="1800"/>
                        <a:t>Fare</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10"/>
          <p:cNvSpPr txBox="1"/>
          <p:nvPr/>
        </p:nvSpPr>
        <p:spPr>
          <a:xfrm>
            <a:off x="2639524" y="374286"/>
            <a:ext cx="5317686" cy="101566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3000">
                <a:solidFill>
                  <a:schemeClr val="accent3"/>
                </a:solidFill>
                <a:latin typeface="Arial"/>
                <a:ea typeface="Arial"/>
                <a:cs typeface="Arial"/>
                <a:sym typeface="Arial"/>
              </a:rPr>
              <a:t>Features with missing values</a:t>
            </a:r>
            <a:endParaRPr b="1" sz="3000">
              <a:solidFill>
                <a:schemeClr val="accent3"/>
              </a:solidFill>
              <a:latin typeface="Arial"/>
              <a:ea typeface="Arial"/>
              <a:cs typeface="Arial"/>
              <a:sym typeface="Arial"/>
            </a:endParaRPr>
          </a:p>
        </p:txBody>
      </p:sp>
      <p:graphicFrame>
        <p:nvGraphicFramePr>
          <p:cNvPr id="329" name="Google Shape;329;p10"/>
          <p:cNvGraphicFramePr/>
          <p:nvPr/>
        </p:nvGraphicFramePr>
        <p:xfrm>
          <a:off x="1747880" y="2447462"/>
          <a:ext cx="3000000" cy="3000000"/>
        </p:xfrm>
        <a:graphic>
          <a:graphicData uri="http://schemas.openxmlformats.org/drawingml/2006/table">
            <a:tbl>
              <a:tblPr bandRow="1" firstRow="1">
                <a:noFill/>
                <a:tableStyleId>{E706715A-E724-4439-B64A-7ABB07CE8A76}</a:tableStyleId>
              </a:tblPr>
              <a:tblGrid>
                <a:gridCol w="2319200"/>
                <a:gridCol w="2319200"/>
              </a:tblGrid>
              <a:tr h="459325">
                <a:tc>
                  <a:txBody>
                    <a:bodyPr/>
                    <a:lstStyle/>
                    <a:p>
                      <a:pPr indent="0" lvl="0" marL="0" marR="0" rtl="0" algn="l">
                        <a:spcBef>
                          <a:spcPts val="0"/>
                        </a:spcBef>
                        <a:spcAft>
                          <a:spcPts val="0"/>
                        </a:spcAft>
                        <a:buNone/>
                      </a:pPr>
                      <a:r>
                        <a:rPr lang="en-US" sz="1800"/>
                        <a:t>Numerical features with missing values</a:t>
                      </a:r>
                      <a:endParaRPr sz="1800"/>
                    </a:p>
                  </a:txBody>
                  <a:tcPr marT="45725" marB="45725" marR="91450" marL="91450"/>
                </a:tc>
                <a:tc>
                  <a:txBody>
                    <a:bodyPr/>
                    <a:lstStyle/>
                    <a:p>
                      <a:pPr indent="0" lvl="0" marL="0" marR="0" rtl="0" algn="l">
                        <a:spcBef>
                          <a:spcPts val="0"/>
                        </a:spcBef>
                        <a:spcAft>
                          <a:spcPts val="0"/>
                        </a:spcAft>
                        <a:buNone/>
                      </a:pPr>
                      <a:r>
                        <a:rPr lang="en-US" sz="1800"/>
                        <a:t>Categorical features with missing values</a:t>
                      </a:r>
                      <a:endParaRPr sz="1800"/>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Arial"/>
                        <a:buNone/>
                      </a:pPr>
                      <a:r>
                        <a:rPr lang="en-US" sz="1800"/>
                        <a:t>Age</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US" sz="1800"/>
                        <a:t>Cabin</a:t>
                      </a:r>
                      <a:endParaRPr sz="1800"/>
                    </a:p>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Arial"/>
                        <a:buNone/>
                      </a:pPr>
                      <a:r>
                        <a:t/>
                      </a:r>
                      <a:endParaRPr sz="1800"/>
                    </a:p>
                  </a:txBody>
                  <a:tcPr marT="45725" marB="45725" marR="91450" marL="91450"/>
                </a:tc>
                <a:tc>
                  <a:txBody>
                    <a:bodyPr/>
                    <a:lstStyle/>
                    <a:p>
                      <a:pPr indent="0" lvl="0" marL="0" marR="0" rtl="0" algn="l">
                        <a:spcBef>
                          <a:spcPts val="0"/>
                        </a:spcBef>
                        <a:spcAft>
                          <a:spcPts val="0"/>
                        </a:spcAft>
                        <a:buNone/>
                      </a:pPr>
                      <a:r>
                        <a:rPr lang="en-US" sz="1800"/>
                        <a:t>Embarked</a:t>
                      </a:r>
                      <a:endParaRPr sz="1800"/>
                    </a:p>
                  </a:txBody>
                  <a:tcPr marT="45725" marB="45725" marR="91450" marL="91450"/>
                </a:tc>
              </a:tr>
            </a:tbl>
          </a:graphicData>
        </a:graphic>
      </p:graphicFrame>
      <p:pic>
        <p:nvPicPr>
          <p:cNvPr id="330" name="Google Shape;330;p10"/>
          <p:cNvPicPr preferRelativeResize="0"/>
          <p:nvPr/>
        </p:nvPicPr>
        <p:blipFill rotWithShape="1">
          <a:blip r:embed="rId3">
            <a:alphaModFix/>
          </a:blip>
          <a:srcRect b="0" l="0" r="0" t="0"/>
          <a:stretch/>
        </p:blipFill>
        <p:spPr>
          <a:xfrm>
            <a:off x="8338758" y="2068990"/>
            <a:ext cx="2457450" cy="3933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ver and End Slide Master">
  <a:themeElements>
    <a:clrScheme name="Stock">
      <a:dk1>
        <a:srgbClr val="000000"/>
      </a:dk1>
      <a:lt1>
        <a:srgbClr val="FFFFFF"/>
      </a:lt1>
      <a:dk2>
        <a:srgbClr val="44546A"/>
      </a:dk2>
      <a:lt2>
        <a:srgbClr val="E7E6E6"/>
      </a:lt2>
      <a:accent1>
        <a:srgbClr val="4A5D62"/>
      </a:accent1>
      <a:accent2>
        <a:srgbClr val="4A7886"/>
      </a:accent2>
      <a:accent3>
        <a:srgbClr val="88BABE"/>
      </a:accent3>
      <a:accent4>
        <a:srgbClr val="9CCCD2"/>
      </a:accent4>
      <a:accent5>
        <a:srgbClr val="70AD47"/>
      </a:accent5>
      <a:accent6>
        <a:srgbClr val="EA0000"/>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ection Break Slide Master">
  <a:themeElements>
    <a:clrScheme name="ALLPPT-STOCK">
      <a:dk1>
        <a:srgbClr val="000000"/>
      </a:dk1>
      <a:lt1>
        <a:srgbClr val="FFFFFF"/>
      </a:lt1>
      <a:dk2>
        <a:srgbClr val="44546A"/>
      </a:dk2>
      <a:lt2>
        <a:srgbClr val="E7E6E6"/>
      </a:lt2>
      <a:accent1>
        <a:srgbClr val="4A5D62"/>
      </a:accent1>
      <a:accent2>
        <a:srgbClr val="4A7886"/>
      </a:accent2>
      <a:accent3>
        <a:srgbClr val="88BABE"/>
      </a:accent3>
      <a:accent4>
        <a:srgbClr val="9CCCD2"/>
      </a:accent4>
      <a:accent5>
        <a:srgbClr val="70AD47"/>
      </a:accent5>
      <a:accent6>
        <a:srgbClr val="EA0000"/>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ntents Slide Master">
  <a:themeElements>
    <a:clrScheme name="Stock">
      <a:dk1>
        <a:srgbClr val="000000"/>
      </a:dk1>
      <a:lt1>
        <a:srgbClr val="FFFFFF"/>
      </a:lt1>
      <a:dk2>
        <a:srgbClr val="44546A"/>
      </a:dk2>
      <a:lt2>
        <a:srgbClr val="E7E6E6"/>
      </a:lt2>
      <a:accent1>
        <a:srgbClr val="4A5D62"/>
      </a:accent1>
      <a:accent2>
        <a:srgbClr val="4A7886"/>
      </a:accent2>
      <a:accent3>
        <a:srgbClr val="88BABE"/>
      </a:accent3>
      <a:accent4>
        <a:srgbClr val="9CCCD2"/>
      </a:accent4>
      <a:accent5>
        <a:srgbClr val="70AD47"/>
      </a:accent5>
      <a:accent6>
        <a:srgbClr val="EA0000"/>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2018-04-24T17:14:44Z</dcterms:created>
  <dc:creator>Allppt.com;Googleslidesppt.com</dc:creator>
</cp:coreProperties>
</file>