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65"/>
  </p:notesMasterIdLst>
  <p:handoutMasterIdLst>
    <p:handoutMasterId r:id="rId66"/>
  </p:handoutMasterIdLst>
  <p:sldIdLst>
    <p:sldId id="330" r:id="rId3"/>
    <p:sldId id="331" r:id="rId4"/>
    <p:sldId id="332" r:id="rId5"/>
    <p:sldId id="333" r:id="rId6"/>
    <p:sldId id="33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9" r:id="rId21"/>
    <p:sldId id="335"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36" r:id="rId38"/>
    <p:sldId id="387" r:id="rId39"/>
    <p:sldId id="337" r:id="rId40"/>
    <p:sldId id="338" r:id="rId41"/>
    <p:sldId id="388" r:id="rId42"/>
    <p:sldId id="389" r:id="rId43"/>
    <p:sldId id="390" r:id="rId44"/>
    <p:sldId id="396" r:id="rId45"/>
    <p:sldId id="413" r:id="rId46"/>
    <p:sldId id="393" r:id="rId47"/>
    <p:sldId id="397" r:id="rId48"/>
    <p:sldId id="395" r:id="rId49"/>
    <p:sldId id="339" r:id="rId50"/>
    <p:sldId id="398" r:id="rId51"/>
    <p:sldId id="399" r:id="rId52"/>
    <p:sldId id="400" r:id="rId53"/>
    <p:sldId id="401" r:id="rId54"/>
    <p:sldId id="402" r:id="rId55"/>
    <p:sldId id="403" r:id="rId56"/>
    <p:sldId id="404" r:id="rId57"/>
    <p:sldId id="410" r:id="rId58"/>
    <p:sldId id="411" r:id="rId59"/>
    <p:sldId id="407" r:id="rId60"/>
    <p:sldId id="408" r:id="rId61"/>
    <p:sldId id="409" r:id="rId62"/>
    <p:sldId id="340" r:id="rId63"/>
    <p:sldId id="412" r:id="rId64"/>
  </p:sldIdLst>
  <p:sldSz cx="9144000" cy="6858000" type="screen4x3"/>
  <p:notesSz cx="6858000" cy="9144000"/>
  <p:embeddedFontLst>
    <p:embeddedFont>
      <p:font typeface="Consolas" panose="020B0609020204030204" pitchFamily="49" charset="0"/>
      <p:regular r:id="rId67"/>
      <p:bold r:id="rId68"/>
      <p:italic r:id="rId69"/>
      <p:boldItalic r:id="rId70"/>
    </p:embeddedFont>
    <p:embeddedFont>
      <p:font typeface="Noto Sans Symbols" panose="020B0604020202020204" charset="0"/>
      <p:regular r:id="rId71"/>
      <p:bold r:id="rId72"/>
      <p:italic r:id="rId73"/>
      <p:boldItalic r:id="rId74"/>
    </p:embeddedFont>
    <p:embeddedFont>
      <p:font typeface="Times" panose="02020603050405020304" pitchFamily="18" charset="0"/>
      <p:regular r:id="rId75"/>
      <p:bold r:id="rId76"/>
      <p:italic r:id="rId77"/>
      <p:boldItalic r:id="rId78"/>
    </p:embeddedFont>
    <p:embeddedFont>
      <p:font typeface="Verdana" panose="020B0604030504040204" pitchFamily="34"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822" userDrawn="1">
          <p15:clr>
            <a:srgbClr val="A4A3A4"/>
          </p15:clr>
        </p15:guide>
        <p15:guide id="6" orient="horz" pos="981"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3666" autoAdjust="0"/>
  </p:normalViewPr>
  <p:slideViewPr>
    <p:cSldViewPr snapToGrid="0" snapToObjects="1">
      <p:cViewPr varScale="1">
        <p:scale>
          <a:sx n="95" d="100"/>
          <a:sy n="95" d="100"/>
        </p:scale>
        <p:origin x="1476" y="90"/>
      </p:cViewPr>
      <p:guideLst>
        <p:guide orient="horz" pos="3997"/>
        <p:guide pos="295"/>
        <p:guide orient="horz" pos="4178"/>
        <p:guide orient="horz" pos="119"/>
        <p:guide orient="horz" pos="822"/>
        <p:guide orient="horz" pos="981"/>
        <p:guide pos="6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2.fntdata"/><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0.fntdata"/><Relationship Id="rId7" Type="http://schemas.openxmlformats.org/officeDocument/2006/relationships/slide" Target="slides/slide5.xml"/><Relationship Id="rId71"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handoutMaster" Target="handoutMasters/handoutMaster1.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ndran, Radhakrishnan" userId="S::radhakrishnan.rajendran@pearson.com::d3835bcd-5615-4d2c-9101-e15f41dc4a5d" providerId="AD" clId="Web-{A9E32DD2-036F-2B40-7CD5-1DA06A352A65}"/>
    <pc:docChg chg="modSld">
      <pc:chgData name="Rajendran, Radhakrishnan" userId="S::radhakrishnan.rajendran@pearson.com::d3835bcd-5615-4d2c-9101-e15f41dc4a5d" providerId="AD" clId="Web-{A9E32DD2-036F-2B40-7CD5-1DA06A352A65}" dt="2021-08-20T07:51:05.654" v="3" actId="1076"/>
      <pc:docMkLst>
        <pc:docMk/>
      </pc:docMkLst>
      <pc:sldChg chg="modSp">
        <pc:chgData name="Rajendran, Radhakrishnan" userId="S::radhakrishnan.rajendran@pearson.com::d3835bcd-5615-4d2c-9101-e15f41dc4a5d" providerId="AD" clId="Web-{A9E32DD2-036F-2B40-7CD5-1DA06A352A65}" dt="2021-08-20T07:51:05.654" v="3" actId="1076"/>
        <pc:sldMkLst>
          <pc:docMk/>
          <pc:sldMk cId="2159247061" sldId="399"/>
        </pc:sldMkLst>
        <pc:graphicFrameChg chg="mod">
          <ac:chgData name="Rajendran, Radhakrishnan" userId="S::radhakrishnan.rajendran@pearson.com::d3835bcd-5615-4d2c-9101-e15f41dc4a5d" providerId="AD" clId="Web-{A9E32DD2-036F-2B40-7CD5-1DA06A352A65}" dt="2021-08-20T07:51:00.638" v="1" actId="1076"/>
          <ac:graphicFrameMkLst>
            <pc:docMk/>
            <pc:sldMk cId="2159247061" sldId="399"/>
            <ac:graphicFrameMk id="16" creationId="{00000000-0000-0000-0000-000000000000}"/>
          </ac:graphicFrameMkLst>
        </pc:graphicFrameChg>
        <pc:graphicFrameChg chg="mod">
          <ac:chgData name="Rajendran, Radhakrishnan" userId="S::radhakrishnan.rajendran@pearson.com::d3835bcd-5615-4d2c-9101-e15f41dc4a5d" providerId="AD" clId="Web-{A9E32DD2-036F-2B40-7CD5-1DA06A352A65}" dt="2021-08-20T07:51:05.654" v="3" actId="1076"/>
          <ac:graphicFrameMkLst>
            <pc:docMk/>
            <pc:sldMk cId="2159247061" sldId="399"/>
            <ac:graphicFrameMk id="20"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pitchFamily="-109"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56793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18896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Three memory blocks depicted by boxes one below the other are labeled integer 1, integer 2, and sum from top to bottom that store the values 45, 72, and 117, respectively. </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4235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An expression with operators is as follows: z equals p asterisk r percentage q plus w forward slash x minus y semicolon. The order of precedence from 1 to 6 is asterisk, percentage, forward slash, plus, minus, and equals, respectively.</a:t>
            </a:r>
            <a:r>
              <a:rPr lang="en-US" dirty="0"/>
              <a:t> </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93713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An expression with operators is as follows: y equals “a” asterisk x asterisk x plus b asterisk x plus c semicolon. The order of precedence from 1 to 6 is first asterisk, second asterisk, third asterisk, plus, plus, equals, respectively.</a:t>
            </a:r>
            <a:r>
              <a:rPr lang="en-US" dirty="0"/>
              <a:t> </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9146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The diagram contains six steps and steps 1 to 5 contain two lines each. Step 1: Line 1: An expression with operators is as follows: y equals 2 asterisk 5 asterisk 5 plus 3 asterisk 5 plus 7 semicolon. Line 2: 2 asterisk 5 is 10. A label reads "Leftmost multiplication". Step 2: Line 1: The expression with operators is as follows: y equals 10 asterisk 5 plus 3 asterisk 5 plus 7 semicolon. An arrow from 10 in step 1 line 2 points to the 10 in step 2 line 1. Line 2: 10 asterisk 5 is 50. A label reads "Leftmost multiplication". Step 3: Line 1: The expression with operators is as follows: y equals 50 plus 3 asterisk 5 plus 7 semicolon. An arrow from 50 in step 2 line 2 points to the 50 in step 3 line 1. Line 2: 3 asterisk 5 is 15. A label reads "multiplication before addition". Step 4: Line 1: The expression with operators is as follows: y equals 50 plus 15 plus 7 semicolon. An arrow from 15 in step 3 line 2 points to the 15 in step 4 line 1. Line 2: 50 plus 15 is 65. A label reads "Leftmost addition". Step 5: Line 1: The expression with an operator is as follows: y equals 65 plus 7 semicolon. An arrow from 65 in step 4 line 2 points to the 65 in step 5 line 1. Line 2: 65 plus 7 is 72. A label reads "Last addition". Step 6: An expression is as follows: y equals 72. An arrow from 72 in step 5 line 2 points to the 72 in step 6. A label reads “Last operation hyphen place 72 in y”.</a:t>
            </a:r>
            <a:r>
              <a:rPr lang="en-US" dirty="0"/>
              <a:t> </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1691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237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723671"/>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5295983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Sev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8229600"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8229600"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8229600"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82296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8229600"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8229600"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1.jp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algn="r"/>
            <a:r>
              <a:rPr lang="en-US" sz="1200" dirty="0"/>
              <a:t>Copyright © 2023 Pearson Education Ltd.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7"/>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3" r:id="rId9"/>
    <p:sldLayoutId id="2147483671" r:id="rId10"/>
    <p:sldLayoutId id="2147483673" r:id="rId11"/>
    <p:sldLayoutId id="2147483670" r:id="rId12"/>
    <p:sldLayoutId id="2147483669" r:id="rId13"/>
    <p:sldLayoutId id="2147483655" r:id="rId14"/>
    <p:sldLayoutId id="214748368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6.bin"/><Relationship Id="rId1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17"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9.wmf"/><Relationship Id="rId19" Type="http://schemas.openxmlformats.org/officeDocument/2006/relationships/oleObject" Target="../embeddings/oleObject9.bin"/><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image" Target="../media/image1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11.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3.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9.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9.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9.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vmlDrawing" Target="../drawings/vmlDrawing6.vml"/><Relationship Id="rId6" Type="http://schemas.openxmlformats.org/officeDocument/2006/relationships/image" Target="../media/image25.jpg"/><Relationship Id="rId5" Type="http://schemas.openxmlformats.org/officeDocument/2006/relationships/image" Target="../media/image24.wmf"/><Relationship Id="rId4" Type="http://schemas.openxmlformats.org/officeDocument/2006/relationships/oleObject" Target="../embeddings/oleObject19.bin"/></Relationships>
</file>

<file path=ppt/slides/_rels/slide4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2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6.bin"/><Relationship Id="rId18" Type="http://schemas.openxmlformats.org/officeDocument/2006/relationships/image" Target="../media/image36.wmf"/><Relationship Id="rId3" Type="http://schemas.openxmlformats.org/officeDocument/2006/relationships/oleObject" Target="../embeddings/oleObject21.bin"/><Relationship Id="rId21" Type="http://schemas.openxmlformats.org/officeDocument/2006/relationships/oleObject" Target="../embeddings/oleObject30.bin"/><Relationship Id="rId7" Type="http://schemas.openxmlformats.org/officeDocument/2006/relationships/oleObject" Target="../embeddings/oleObject23.bin"/><Relationship Id="rId12" Type="http://schemas.openxmlformats.org/officeDocument/2006/relationships/image" Target="../media/image33.wmf"/><Relationship Id="rId17" Type="http://schemas.openxmlformats.org/officeDocument/2006/relationships/oleObject" Target="../embeddings/oleObject28.bin"/><Relationship Id="rId2" Type="http://schemas.openxmlformats.org/officeDocument/2006/relationships/slideLayout" Target="../slideLayouts/slideLayout9.xml"/><Relationship Id="rId16" Type="http://schemas.openxmlformats.org/officeDocument/2006/relationships/image" Target="../media/image35.wmf"/><Relationship Id="rId20" Type="http://schemas.openxmlformats.org/officeDocument/2006/relationships/image" Target="../media/image37.wmf"/><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25.bin"/><Relationship Id="rId24" Type="http://schemas.openxmlformats.org/officeDocument/2006/relationships/image" Target="../media/image39.w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10" Type="http://schemas.openxmlformats.org/officeDocument/2006/relationships/image" Target="../media/image32.wmf"/><Relationship Id="rId19" Type="http://schemas.openxmlformats.org/officeDocument/2006/relationships/oleObject" Target="../embeddings/oleObject29.bin"/><Relationship Id="rId4" Type="http://schemas.openxmlformats.org/officeDocument/2006/relationships/image" Target="../media/image29.wmf"/><Relationship Id="rId9" Type="http://schemas.openxmlformats.org/officeDocument/2006/relationships/oleObject" Target="../embeddings/oleObject24.bin"/><Relationship Id="rId14" Type="http://schemas.openxmlformats.org/officeDocument/2006/relationships/image" Target="../media/image34.wmf"/><Relationship Id="rId22" Type="http://schemas.openxmlformats.org/officeDocument/2006/relationships/image" Target="../media/image3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9.xml"/><Relationship Id="rId1" Type="http://schemas.openxmlformats.org/officeDocument/2006/relationships/vmlDrawing" Target="../drawings/vmlDrawing9.vml"/><Relationship Id="rId4" Type="http://schemas.openxmlformats.org/officeDocument/2006/relationships/image" Target="../media/image4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229601" cy="987333"/>
          </a:xfrm>
        </p:spPr>
        <p:txBody>
          <a:bodyPr anchor="ctr"/>
          <a:lstStyle/>
          <a:p>
            <a:r>
              <a:rPr lang="en-IN" dirty="0"/>
              <a:t>C How to Program</a:t>
            </a:r>
            <a:endParaRPr lang="en-US" sz="3200" dirty="0"/>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092450"/>
            <a:ext cx="8229600" cy="413524"/>
          </a:xfrm>
        </p:spPr>
        <p:txBody>
          <a:bodyPr anchor="ctr"/>
          <a:lstStyle/>
          <a:p>
            <a:r>
              <a:rPr lang="en-US" dirty="0">
                <a:solidFill>
                  <a:schemeClr val="tx2"/>
                </a:solidFill>
              </a:rPr>
              <a:t>Ninth Edition, Global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solidFill>
                  <a:schemeClr val="tx1"/>
                </a:solidFill>
                <a:latin typeface="+mn-lt"/>
              </a:rPr>
              <a:t>Chapter 2</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786139"/>
          </a:xfrm>
        </p:spPr>
        <p:txBody>
          <a:bodyPr/>
          <a:lstStyle/>
          <a:p>
            <a:pPr lvl="0">
              <a:buSzPct val="25000"/>
            </a:pPr>
            <a:r>
              <a:rPr lang="en-US" dirty="0"/>
              <a:t>Intro to C Programming</a:t>
            </a:r>
            <a:endParaRPr lang="en-IN" dirty="0">
              <a:solidFill>
                <a:schemeClr val="tx1"/>
              </a:solidFill>
            </a:endParaRPr>
          </a:p>
        </p:txBody>
      </p:sp>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algn="r"/>
            <a:r>
              <a:rPr lang="en-US" sz="1200" dirty="0"/>
              <a:t>Copyright © 2023 Pearson Education Ltd.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3"/>
          <a:srcRect t="22152" b="22152"/>
          <a:stretch>
            <a:fillRect/>
          </a:stretch>
        </p:blipFill>
        <p:spPr>
          <a:xfrm>
            <a:off x="315677" y="6420639"/>
            <a:ext cx="1176574" cy="296443"/>
          </a:xfrm>
        </p:spPr>
      </p:pic>
      <p:pic>
        <p:nvPicPr>
          <p:cNvPr id="9" name="Picture 8" descr="Front Cover: C How to Program, Ninth Edition, Global Edition, by Harvey Deitel&#10;&#10;">
            <a:extLst>
              <a:ext uri="{FF2B5EF4-FFF2-40B4-BE49-F238E27FC236}">
                <a16:creationId xmlns:a16="http://schemas.microsoft.com/office/drawing/2014/main" id="{7B09D33E-8E72-49D2-8A4E-3860A14BF0B2}"/>
              </a:ext>
            </a:extLst>
          </p:cNvPr>
          <p:cNvPicPr>
            <a:picLocks noChangeAspect="1"/>
          </p:cNvPicPr>
          <p:nvPr/>
        </p:nvPicPr>
        <p:blipFill>
          <a:blip r:embed="rId4"/>
          <a:stretch>
            <a:fillRect/>
          </a:stretch>
        </p:blipFill>
        <p:spPr>
          <a:xfrm>
            <a:off x="567734" y="1639733"/>
            <a:ext cx="3466683" cy="4400550"/>
          </a:xfrm>
          <a:prstGeom prst="rect">
            <a:avLst/>
          </a:prstGeo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(6 of 15)</a:t>
            </a:r>
            <a:endParaRPr lang="en-IN" sz="3200" b="0" dirty="0"/>
          </a:p>
        </p:txBody>
      </p:sp>
      <p:sp>
        <p:nvSpPr>
          <p:cNvPr id="3" name="Content Placeholder 2"/>
          <p:cNvSpPr>
            <a:spLocks noGrp="1"/>
          </p:cNvSpPr>
          <p:nvPr>
            <p:ph sz="quarter" idx="13"/>
          </p:nvPr>
        </p:nvSpPr>
        <p:spPr>
          <a:xfrm>
            <a:off x="457199" y="1556327"/>
            <a:ext cx="8469087" cy="4586896"/>
          </a:xfrm>
        </p:spPr>
        <p:txBody>
          <a:bodyPr/>
          <a:lstStyle/>
          <a:p>
            <a:pPr marL="0" indent="0">
              <a:buNone/>
            </a:pPr>
            <a:r>
              <a:rPr lang="en-US" b="1" dirty="0">
                <a:solidFill>
                  <a:schemeClr val="tx1"/>
                </a:solidFill>
              </a:rPr>
              <a:t>The </a:t>
            </a:r>
            <a:r>
              <a:rPr lang="en-US" b="1" dirty="0">
                <a:solidFill>
                  <a:schemeClr val="tx1"/>
                </a:solidFill>
                <a:latin typeface="Courier New" panose="02070309020205020404" pitchFamily="49" charset="0"/>
                <a:cs typeface="Courier New" panose="02070309020205020404" pitchFamily="49" charset="0"/>
              </a:rPr>
              <a:t>main</a:t>
            </a:r>
            <a:r>
              <a:rPr lang="en-US" b="1" dirty="0">
                <a:solidFill>
                  <a:schemeClr val="tx1"/>
                </a:solidFill>
              </a:rPr>
              <a:t> Function</a:t>
            </a:r>
          </a:p>
          <a:p>
            <a:r>
              <a:rPr lang="en-US" dirty="0">
                <a:solidFill>
                  <a:schemeClr val="tx1"/>
                </a:solidFill>
              </a:rPr>
              <a:t>Functions can receive information </a:t>
            </a:r>
          </a:p>
          <a:p>
            <a:pPr lvl="1"/>
            <a:r>
              <a:rPr lang="en-US" dirty="0">
                <a:solidFill>
                  <a:schemeClr val="tx1"/>
                </a:solidFill>
                <a:latin typeface="Courier New" panose="02070309020205020404" pitchFamily="49" charset="0"/>
                <a:cs typeface="Courier New" panose="02070309020205020404" pitchFamily="49" charset="0"/>
              </a:rPr>
              <a:t>void</a:t>
            </a:r>
            <a:r>
              <a:rPr lang="en-US" dirty="0">
                <a:solidFill>
                  <a:schemeClr val="tx1"/>
                </a:solidFill>
              </a:rPr>
              <a:t> in parentheses means </a:t>
            </a:r>
            <a:r>
              <a:rPr lang="en-US" dirty="0">
                <a:solidFill>
                  <a:schemeClr val="tx1"/>
                </a:solidFill>
                <a:latin typeface="Courier New" panose="02070309020205020404" pitchFamily="49" charset="0"/>
                <a:cs typeface="Courier New" panose="02070309020205020404" pitchFamily="49" charset="0"/>
              </a:rPr>
              <a:t>main</a:t>
            </a:r>
            <a:r>
              <a:rPr lang="en-US" dirty="0">
                <a:solidFill>
                  <a:schemeClr val="tx1"/>
                </a:solidFill>
              </a:rPr>
              <a:t> does not receive any information</a:t>
            </a:r>
          </a:p>
          <a:p>
            <a:r>
              <a:rPr lang="en-US" dirty="0">
                <a:solidFill>
                  <a:schemeClr val="tx1"/>
                </a:solidFill>
              </a:rPr>
              <a:t>A left brace, </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tx1"/>
                </a:solidFill>
              </a:rPr>
              <a:t>, begins each function’s </a:t>
            </a:r>
            <a:r>
              <a:rPr lang="en-US" b="1" dirty="0">
                <a:solidFill>
                  <a:schemeClr val="tx1"/>
                </a:solidFill>
              </a:rPr>
              <a:t>body</a:t>
            </a:r>
          </a:p>
          <a:p>
            <a:r>
              <a:rPr lang="en-US" dirty="0">
                <a:solidFill>
                  <a:schemeClr val="tx1"/>
                </a:solidFill>
              </a:rPr>
              <a:t>A corresponding </a:t>
            </a:r>
            <a:r>
              <a:rPr lang="en-US" b="1" dirty="0">
                <a:solidFill>
                  <a:schemeClr val="tx1"/>
                </a:solidFill>
              </a:rPr>
              <a:t>right brace</a:t>
            </a:r>
            <a:r>
              <a:rPr lang="en-US" dirty="0">
                <a:solidFill>
                  <a:schemeClr val="tx1"/>
                </a:solidFill>
              </a:rPr>
              <a:t>, </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tx1"/>
                </a:solidFill>
              </a:rPr>
              <a:t>, ends each function’s body</a:t>
            </a:r>
          </a:p>
          <a:p>
            <a:r>
              <a:rPr lang="en-US" dirty="0">
                <a:solidFill>
                  <a:schemeClr val="tx1"/>
                </a:solidFill>
              </a:rPr>
              <a:t>A program terminates upon reaching </a:t>
            </a:r>
            <a:r>
              <a:rPr lang="en-US" dirty="0">
                <a:solidFill>
                  <a:schemeClr val="tx1"/>
                </a:solidFill>
                <a:latin typeface="Courier New" panose="02070309020205020404" pitchFamily="49" charset="0"/>
                <a:cs typeface="Courier New" panose="02070309020205020404" pitchFamily="49" charset="0"/>
              </a:rPr>
              <a:t>main</a:t>
            </a:r>
            <a:r>
              <a:rPr lang="en-US" dirty="0">
                <a:solidFill>
                  <a:schemeClr val="tx1"/>
                </a:solidFill>
              </a:rPr>
              <a:t>’s closing right brace</a:t>
            </a:r>
          </a:p>
          <a:p>
            <a:r>
              <a:rPr lang="en-US" dirty="0">
                <a:solidFill>
                  <a:schemeClr val="tx1"/>
                </a:solidFill>
              </a:rPr>
              <a:t>The braces form a block</a:t>
            </a:r>
          </a:p>
        </p:txBody>
      </p:sp>
    </p:spTree>
    <p:extLst>
      <p:ext uri="{BB962C8B-B14F-4D97-AF65-F5344CB8AC3E}">
        <p14:creationId xmlns:p14="http://schemas.microsoft.com/office/powerpoint/2010/main" val="170053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(7 of 15)</a:t>
            </a:r>
            <a:endParaRPr lang="en-IN" sz="3200" b="0" dirty="0"/>
          </a:p>
        </p:txBody>
      </p:sp>
      <p:sp>
        <p:nvSpPr>
          <p:cNvPr id="3" name="Content Placeholder 2"/>
          <p:cNvSpPr>
            <a:spLocks noGrp="1"/>
          </p:cNvSpPr>
          <p:nvPr>
            <p:ph sz="quarter" idx="13"/>
          </p:nvPr>
        </p:nvSpPr>
        <p:spPr>
          <a:xfrm>
            <a:off x="457200" y="1556327"/>
            <a:ext cx="8229600" cy="4713844"/>
          </a:xfrm>
        </p:spPr>
        <p:txBody>
          <a:bodyPr/>
          <a:lstStyle/>
          <a:p>
            <a:pPr marL="0" indent="0">
              <a:buNone/>
            </a:pPr>
            <a:r>
              <a:rPr lang="en-US" sz="2200" b="1" dirty="0">
                <a:solidFill>
                  <a:schemeClr val="tx1"/>
                </a:solidFill>
              </a:rPr>
              <a:t>An Output Statement</a:t>
            </a:r>
          </a:p>
          <a:p>
            <a:r>
              <a:rPr lang="en-US" sz="2200" dirty="0">
                <a:solidFill>
                  <a:schemeClr val="tx1"/>
                </a:solidFill>
                <a:latin typeface="Courier New" panose="02070309020205020404" pitchFamily="49" charset="0"/>
                <a:cs typeface="Courier New" panose="02070309020205020404" pitchFamily="49" charset="0"/>
              </a:rPr>
              <a:t>printf("Welcome to C!\n");</a:t>
            </a:r>
          </a:p>
          <a:p>
            <a:pPr lvl="1"/>
            <a:r>
              <a:rPr lang="en-US" sz="2200" dirty="0">
                <a:solidFill>
                  <a:schemeClr val="tx1"/>
                </a:solidFill>
              </a:rPr>
              <a:t>“f” in </a:t>
            </a:r>
            <a:r>
              <a:rPr lang="en-US" sz="2200" dirty="0">
                <a:solidFill>
                  <a:schemeClr val="tx1"/>
                </a:solidFill>
                <a:latin typeface="Courier New" panose="02070309020205020404" pitchFamily="49" charset="0"/>
                <a:cs typeface="Courier New" panose="02070309020205020404" pitchFamily="49" charset="0"/>
              </a:rPr>
              <a:t>printf</a:t>
            </a:r>
            <a:r>
              <a:rPr lang="en-US" sz="2200" dirty="0">
                <a:solidFill>
                  <a:schemeClr val="tx1"/>
                </a:solidFill>
              </a:rPr>
              <a:t> stands for “formatted”</a:t>
            </a:r>
            <a:endParaRPr lang="en-US" sz="2200" dirty="0">
              <a:solidFill>
                <a:schemeClr val="tx1"/>
              </a:solidFill>
              <a:latin typeface="Consolas" panose="020B0609020204030204" pitchFamily="49" charset="0"/>
            </a:endParaRPr>
          </a:p>
          <a:p>
            <a:r>
              <a:rPr lang="en-US" sz="2200" dirty="0">
                <a:solidFill>
                  <a:schemeClr val="tx1"/>
                </a:solidFill>
              </a:rPr>
              <a:t>Performs an </a:t>
            </a:r>
            <a:r>
              <a:rPr lang="en-US" sz="2200" b="1" dirty="0">
                <a:solidFill>
                  <a:schemeClr val="tx1"/>
                </a:solidFill>
              </a:rPr>
              <a:t>action</a:t>
            </a:r>
            <a:r>
              <a:rPr lang="en-US" sz="2200" dirty="0">
                <a:solidFill>
                  <a:schemeClr val="tx1"/>
                </a:solidFill>
              </a:rPr>
              <a:t>—displays the </a:t>
            </a:r>
            <a:r>
              <a:rPr lang="en-US" sz="2200" b="1" dirty="0">
                <a:solidFill>
                  <a:schemeClr val="tx1"/>
                </a:solidFill>
              </a:rPr>
              <a:t>string</a:t>
            </a:r>
            <a:r>
              <a:rPr lang="en-US" sz="2200" dirty="0">
                <a:solidFill>
                  <a:schemeClr val="tx1"/>
                </a:solidFill>
              </a:rPr>
              <a:t> in the quotes </a:t>
            </a:r>
          </a:p>
          <a:p>
            <a:pPr lvl="1"/>
            <a:r>
              <a:rPr lang="en-US" sz="2200" dirty="0">
                <a:solidFill>
                  <a:schemeClr val="tx1"/>
                </a:solidFill>
              </a:rPr>
              <a:t>A string is also called a </a:t>
            </a:r>
            <a:r>
              <a:rPr lang="en-US" sz="2200" b="1" dirty="0">
                <a:solidFill>
                  <a:schemeClr val="tx1"/>
                </a:solidFill>
              </a:rPr>
              <a:t>character string</a:t>
            </a:r>
            <a:r>
              <a:rPr lang="en-US" sz="2200" dirty="0">
                <a:solidFill>
                  <a:schemeClr val="tx1"/>
                </a:solidFill>
              </a:rPr>
              <a:t>, a </a:t>
            </a:r>
            <a:r>
              <a:rPr lang="en-US" sz="2200" b="1" dirty="0">
                <a:solidFill>
                  <a:schemeClr val="tx1"/>
                </a:solidFill>
              </a:rPr>
              <a:t>message</a:t>
            </a:r>
            <a:r>
              <a:rPr lang="en-US" sz="2200" dirty="0">
                <a:solidFill>
                  <a:schemeClr val="tx1"/>
                </a:solidFill>
              </a:rPr>
              <a:t> or a </a:t>
            </a:r>
            <a:r>
              <a:rPr lang="en-US" sz="2200" b="1" dirty="0">
                <a:solidFill>
                  <a:schemeClr val="tx1"/>
                </a:solidFill>
              </a:rPr>
              <a:t>literal</a:t>
            </a:r>
          </a:p>
          <a:p>
            <a:r>
              <a:rPr lang="en-US" sz="2200" dirty="0">
                <a:solidFill>
                  <a:schemeClr val="tx1"/>
                </a:solidFill>
              </a:rPr>
              <a:t>The entire line is called a </a:t>
            </a:r>
            <a:r>
              <a:rPr lang="en-US" sz="2200" b="1" dirty="0">
                <a:solidFill>
                  <a:schemeClr val="tx1"/>
                </a:solidFill>
              </a:rPr>
              <a:t>statement</a:t>
            </a:r>
          </a:p>
          <a:p>
            <a:r>
              <a:rPr lang="en-US" sz="2200" dirty="0">
                <a:solidFill>
                  <a:schemeClr val="tx1"/>
                </a:solidFill>
              </a:rPr>
              <a:t>Every statement ends with a semicolon </a:t>
            </a:r>
            <a:r>
              <a:rPr lang="en-US" sz="2200" b="1" dirty="0">
                <a:solidFill>
                  <a:schemeClr val="tx1"/>
                </a:solidFill>
              </a:rPr>
              <a:t>statement terminator</a:t>
            </a:r>
          </a:p>
          <a:p>
            <a:r>
              <a:rPr lang="en-US" sz="2200" dirty="0">
                <a:solidFill>
                  <a:schemeClr val="tx1"/>
                </a:solidFill>
              </a:rPr>
              <a:t>Characters usually print as they appear between </a:t>
            </a:r>
          </a:p>
          <a:p>
            <a:pPr lvl="1"/>
            <a:r>
              <a:rPr lang="en-US" sz="2200" dirty="0">
                <a:solidFill>
                  <a:schemeClr val="tx1"/>
                </a:solidFill>
              </a:rPr>
              <a:t>Notice the characters </a:t>
            </a:r>
            <a:r>
              <a:rPr lang="en-US" sz="2200" dirty="0">
                <a:solidFill>
                  <a:schemeClr val="tx1"/>
                </a:solidFill>
                <a:latin typeface="Courier New" panose="02070309020205020404" pitchFamily="49" charset="0"/>
                <a:cs typeface="Courier New" panose="02070309020205020404" pitchFamily="49" charset="0"/>
              </a:rPr>
              <a:t>\n</a:t>
            </a:r>
            <a:r>
              <a:rPr lang="en-US" sz="2200" dirty="0">
                <a:solidFill>
                  <a:schemeClr val="tx1"/>
                </a:solidFill>
              </a:rPr>
              <a:t> were not displayed.</a:t>
            </a:r>
          </a:p>
        </p:txBody>
      </p:sp>
    </p:spTree>
    <p:extLst>
      <p:ext uri="{BB962C8B-B14F-4D97-AF65-F5344CB8AC3E}">
        <p14:creationId xmlns:p14="http://schemas.microsoft.com/office/powerpoint/2010/main" val="180332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(8 of 15)</a:t>
            </a:r>
            <a:endParaRPr lang="en-IN" sz="3200" b="0" dirty="0"/>
          </a:p>
        </p:txBody>
      </p:sp>
      <p:sp>
        <p:nvSpPr>
          <p:cNvPr id="3" name="Content Placeholder 2"/>
          <p:cNvSpPr>
            <a:spLocks noGrp="1"/>
          </p:cNvSpPr>
          <p:nvPr>
            <p:ph sz="quarter" idx="13"/>
          </p:nvPr>
        </p:nvSpPr>
        <p:spPr>
          <a:xfrm>
            <a:off x="457199" y="1556327"/>
            <a:ext cx="8396515" cy="4586896"/>
          </a:xfrm>
        </p:spPr>
        <p:txBody>
          <a:bodyPr/>
          <a:lstStyle/>
          <a:p>
            <a:pPr marL="0" indent="0">
              <a:buNone/>
            </a:pPr>
            <a:r>
              <a:rPr lang="en-US" b="1" dirty="0">
                <a:solidFill>
                  <a:schemeClr val="tx1"/>
                </a:solidFill>
              </a:rPr>
              <a:t>Escape Sequences</a:t>
            </a:r>
          </a:p>
          <a:p>
            <a:r>
              <a:rPr lang="en-US" dirty="0">
                <a:solidFill>
                  <a:schemeClr val="tx1"/>
                </a:solidFill>
              </a:rPr>
              <a:t>In a string, backslash (</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tx1"/>
                </a:solidFill>
              </a:rPr>
              <a:t>) is an </a:t>
            </a:r>
            <a:r>
              <a:rPr lang="en-US" b="1" dirty="0">
                <a:solidFill>
                  <a:schemeClr val="tx1"/>
                </a:solidFill>
              </a:rPr>
              <a:t>escape character</a:t>
            </a:r>
          </a:p>
          <a:p>
            <a:r>
              <a:rPr lang="en-US" dirty="0">
                <a:solidFill>
                  <a:schemeClr val="tx1"/>
                </a:solidFill>
              </a:rPr>
              <a:t>Compiler combines a backslash with the next character to form an </a:t>
            </a:r>
            <a:r>
              <a:rPr lang="en-US" b="1" dirty="0">
                <a:solidFill>
                  <a:schemeClr val="tx1"/>
                </a:solidFill>
              </a:rPr>
              <a:t>escape sequence</a:t>
            </a:r>
          </a:p>
          <a:p>
            <a:r>
              <a:rPr lang="en-US" b="1" dirty="0">
                <a:solidFill>
                  <a:schemeClr val="tx1"/>
                </a:solidFill>
                <a:latin typeface="Courier New" panose="02070309020205020404" pitchFamily="49" charset="0"/>
                <a:cs typeface="Courier New" panose="02070309020205020404" pitchFamily="49" charset="0"/>
              </a:rPr>
              <a:t>\n</a:t>
            </a:r>
            <a:r>
              <a:rPr lang="en-US" dirty="0">
                <a:solidFill>
                  <a:schemeClr val="tx1"/>
                </a:solidFill>
              </a:rPr>
              <a:t> means </a:t>
            </a:r>
            <a:r>
              <a:rPr lang="en-US" b="1" dirty="0">
                <a:solidFill>
                  <a:schemeClr val="tx1"/>
                </a:solidFill>
              </a:rPr>
              <a:t>newline</a:t>
            </a:r>
          </a:p>
          <a:p>
            <a:r>
              <a:rPr lang="en-US" dirty="0">
                <a:solidFill>
                  <a:schemeClr val="tx1"/>
                </a:solidFill>
              </a:rPr>
              <a:t>When </a:t>
            </a:r>
            <a:r>
              <a:rPr lang="en-US" dirty="0">
                <a:solidFill>
                  <a:schemeClr val="tx1"/>
                </a:solidFill>
                <a:latin typeface="Courier New" panose="02070309020205020404" pitchFamily="49" charset="0"/>
                <a:cs typeface="Courier New" panose="02070309020205020404" pitchFamily="49" charset="0"/>
              </a:rPr>
              <a:t>printf</a:t>
            </a:r>
            <a:r>
              <a:rPr lang="en-US" dirty="0">
                <a:solidFill>
                  <a:schemeClr val="tx1"/>
                </a:solidFill>
              </a:rPr>
              <a:t> encounters a newline in a string, it positions the output cursor to the beginning of the next line</a:t>
            </a:r>
          </a:p>
        </p:txBody>
      </p:sp>
    </p:spTree>
    <p:extLst>
      <p:ext uri="{BB962C8B-B14F-4D97-AF65-F5344CB8AC3E}">
        <p14:creationId xmlns:p14="http://schemas.microsoft.com/office/powerpoint/2010/main" val="3829874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(9 of 15)</a:t>
            </a:r>
            <a:endParaRPr lang="en-IN" sz="3200" b="0"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917403944"/>
              </p:ext>
            </p:extLst>
          </p:nvPr>
        </p:nvGraphicFramePr>
        <p:xfrm>
          <a:off x="544285" y="1555746"/>
          <a:ext cx="8229600" cy="4598310"/>
        </p:xfrm>
        <a:graphic>
          <a:graphicData uri="http://schemas.openxmlformats.org/drawingml/2006/table">
            <a:tbl>
              <a:tblPr firstRow="1" bandRow="1">
                <a:tableStyleId>{40F9630F-82C1-40B7-BC3A-925EFCFF5E92}</a:tableStyleId>
              </a:tblPr>
              <a:tblGrid>
                <a:gridCol w="1995715">
                  <a:extLst>
                    <a:ext uri="{9D8B030D-6E8A-4147-A177-3AD203B41FA5}">
                      <a16:colId xmlns:a16="http://schemas.microsoft.com/office/drawing/2014/main" val="2701336991"/>
                    </a:ext>
                  </a:extLst>
                </a:gridCol>
                <a:gridCol w="6233885">
                  <a:extLst>
                    <a:ext uri="{9D8B030D-6E8A-4147-A177-3AD203B41FA5}">
                      <a16:colId xmlns:a16="http://schemas.microsoft.com/office/drawing/2014/main" val="2249002537"/>
                    </a:ext>
                  </a:extLst>
                </a:gridCol>
              </a:tblGrid>
              <a:tr h="766385">
                <a:tc>
                  <a:txBody>
                    <a:bodyPr/>
                    <a:lstStyle/>
                    <a:p>
                      <a:r>
                        <a:rPr lang="en-IN" sz="1600" dirty="0">
                          <a:latin typeface="+mn-lt"/>
                        </a:rPr>
                        <a:t>Escape Sequence</a:t>
                      </a: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latin typeface="+mn-l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188636"/>
                  </a:ext>
                </a:extLst>
              </a:tr>
              <a:tr h="766385">
                <a:tc>
                  <a:txBody>
                    <a:bodyPr/>
                    <a:lstStyle/>
                    <a:p>
                      <a:r>
                        <a:rPr lang="en-US" sz="1600" b="1" dirty="0">
                          <a:solidFill>
                            <a:schemeClr val="tx1"/>
                          </a:solidFill>
                          <a:latin typeface="Courier New" panose="02070309020205020404" pitchFamily="49" charset="0"/>
                          <a:cs typeface="Courier New" panose="02070309020205020404" pitchFamily="49" charset="0"/>
                        </a:rPr>
                        <a:t>\n</a:t>
                      </a:r>
                      <a:endParaRPr lang="en-IN" sz="1600" dirty="0">
                        <a:latin typeface="Courier New" panose="02070309020205020404" pitchFamily="49" charset="0"/>
                        <a:cs typeface="Courier New" panose="02070309020205020404" pitchFamily="49" charset="0"/>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latin typeface="+mn-lt"/>
                        </a:rPr>
                        <a:t>Moves the cursor</a:t>
                      </a:r>
                      <a:r>
                        <a:rPr lang="en-IN" sz="1600" baseline="0" dirty="0">
                          <a:latin typeface="+mn-lt"/>
                        </a:rPr>
                        <a:t> to the beginning of the next line.</a:t>
                      </a:r>
                      <a:endParaRPr lang="en-IN" sz="16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2847860"/>
                  </a:ext>
                </a:extLst>
              </a:tr>
              <a:tr h="766385">
                <a:tc>
                  <a:txBody>
                    <a:bodyPr/>
                    <a:lstStyle/>
                    <a:p>
                      <a:r>
                        <a:rPr lang="en-US" sz="1600" b="1" dirty="0">
                          <a:solidFill>
                            <a:schemeClr val="tx1"/>
                          </a:solidFill>
                          <a:latin typeface="Courier New" panose="02070309020205020404" pitchFamily="49" charset="0"/>
                          <a:cs typeface="Courier New" panose="02070309020205020404" pitchFamily="49" charset="0"/>
                        </a:rPr>
                        <a:t>\t</a:t>
                      </a:r>
                      <a:endParaRPr lang="en-IN" sz="1600" dirty="0">
                        <a:latin typeface="Courier New" panose="02070309020205020404" pitchFamily="49" charset="0"/>
                        <a:cs typeface="Courier New" panose="02070309020205020404" pitchFamily="49" charset="0"/>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Moves the cursor</a:t>
                      </a:r>
                      <a:r>
                        <a:rPr lang="en-IN" sz="1600" baseline="0" dirty="0">
                          <a:latin typeface="+mn-lt"/>
                        </a:rPr>
                        <a:t> to the next horizontal tab stop.</a:t>
                      </a:r>
                      <a:endParaRPr lang="en-IN" sz="16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8085061"/>
                  </a:ext>
                </a:extLst>
              </a:tr>
              <a:tr h="766385">
                <a:tc>
                  <a:txBody>
                    <a:bodyPr/>
                    <a:lstStyle/>
                    <a:p>
                      <a:r>
                        <a:rPr lang="en-US" sz="1600" b="1" dirty="0">
                          <a:solidFill>
                            <a:schemeClr val="tx1"/>
                          </a:solidFill>
                          <a:latin typeface="Courier New" panose="02070309020205020404" pitchFamily="49" charset="0"/>
                          <a:cs typeface="Courier New" panose="02070309020205020404" pitchFamily="49" charset="0"/>
                        </a:rPr>
                        <a:t>\a</a:t>
                      </a:r>
                      <a:endParaRPr lang="en-IN" sz="1600" dirty="0">
                        <a:latin typeface="Courier New" panose="02070309020205020404" pitchFamily="49" charset="0"/>
                        <a:cs typeface="Courier New" panose="02070309020205020404" pitchFamily="49" charset="0"/>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latin typeface="+mn-lt"/>
                        </a:rPr>
                        <a:t>Produces</a:t>
                      </a:r>
                      <a:r>
                        <a:rPr lang="en-IN" sz="1600" baseline="0" dirty="0">
                          <a:latin typeface="+mn-lt"/>
                        </a:rPr>
                        <a:t> a sound or visible alert without changing the current cursor position.</a:t>
                      </a:r>
                      <a:endParaRPr lang="en-IN" sz="16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9262875"/>
                  </a:ext>
                </a:extLst>
              </a:tr>
              <a:tr h="766385">
                <a:tc>
                  <a:txBody>
                    <a:bodyPr/>
                    <a:lstStyle/>
                    <a:p>
                      <a:r>
                        <a:rPr lang="en-US" sz="1600" b="1" dirty="0">
                          <a:solidFill>
                            <a:schemeClr val="tx1"/>
                          </a:solidFill>
                          <a:latin typeface="Courier New" panose="02070309020205020404" pitchFamily="49" charset="0"/>
                          <a:cs typeface="Courier New" panose="02070309020205020404" pitchFamily="49" charset="0"/>
                        </a:rPr>
                        <a:t>\\</a:t>
                      </a:r>
                      <a:endParaRPr lang="en-IN" sz="1600" dirty="0">
                        <a:latin typeface="Courier New" panose="02070309020205020404" pitchFamily="49" charset="0"/>
                        <a:cs typeface="Courier New" panose="02070309020205020404" pitchFamily="49" charset="0"/>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Because the backslash has special meaning in a</a:t>
                      </a:r>
                      <a:r>
                        <a:rPr lang="en-IN" sz="1600" baseline="0" dirty="0">
                          <a:latin typeface="+mn-lt"/>
                        </a:rPr>
                        <a:t> string, </a:t>
                      </a:r>
                      <a:r>
                        <a:rPr lang="en-US" sz="1600" b="1" dirty="0">
                          <a:solidFill>
                            <a:schemeClr val="tx1"/>
                          </a:solidFill>
                          <a:latin typeface="Courier New" panose="02070309020205020404" pitchFamily="49" charset="0"/>
                          <a:cs typeface="Courier New" panose="02070309020205020404" pitchFamily="49" charset="0"/>
                        </a:rPr>
                        <a:t>\\</a:t>
                      </a:r>
                      <a:r>
                        <a:rPr lang="en-IN" sz="1600" b="0" baseline="0" dirty="0">
                          <a:solidFill>
                            <a:schemeClr val="dk1"/>
                          </a:solidFill>
                          <a:latin typeface="+mn-lt"/>
                          <a:cs typeface="Arial"/>
                        </a:rPr>
                        <a:t> is required to insert a backslash character in a string.</a:t>
                      </a:r>
                      <a:endParaRPr lang="en-IN" sz="16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4971722"/>
                  </a:ext>
                </a:extLst>
              </a:tr>
              <a:tr h="766385">
                <a:tc>
                  <a:txBody>
                    <a:bodyPr/>
                    <a:lstStyle/>
                    <a:p>
                      <a:r>
                        <a:rPr lang="en-US" sz="1600" b="1" dirty="0">
                          <a:solidFill>
                            <a:schemeClr val="tx1"/>
                          </a:solidFill>
                          <a:latin typeface="Courier New" panose="02070309020205020404" pitchFamily="49" charset="0"/>
                          <a:cs typeface="Courier New" panose="02070309020205020404" pitchFamily="49" charset="0"/>
                        </a:rPr>
                        <a:t>\”</a:t>
                      </a:r>
                      <a:endParaRPr lang="en-IN" sz="1600" dirty="0">
                        <a:latin typeface="Courier New" panose="02070309020205020404" pitchFamily="49" charset="0"/>
                        <a:cs typeface="Courier New" panose="02070309020205020404" pitchFamily="49" charset="0"/>
                      </a:endParaRPr>
                    </a:p>
                  </a:txBody>
                  <a:tcPr marL="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latin typeface="+mn-lt"/>
                        </a:rPr>
                        <a:t>Because</a:t>
                      </a:r>
                      <a:r>
                        <a:rPr lang="en-IN" sz="1600" baseline="0" dirty="0">
                          <a:latin typeface="+mn-lt"/>
                        </a:rPr>
                        <a:t> strings are enclosed in double quotes, </a:t>
                      </a:r>
                      <a:r>
                        <a:rPr lang="en-US" sz="1600" b="1" dirty="0">
                          <a:solidFill>
                            <a:schemeClr val="tx1"/>
                          </a:solidFill>
                          <a:latin typeface="Courier New" panose="02070309020205020404" pitchFamily="49" charset="0"/>
                          <a:cs typeface="Courier New" panose="02070309020205020404" pitchFamily="49" charset="0"/>
                        </a:rPr>
                        <a:t>\”</a:t>
                      </a:r>
                      <a:r>
                        <a:rPr lang="en-US" sz="1600" b="0" dirty="0">
                          <a:solidFill>
                            <a:schemeClr val="tx1"/>
                          </a:solidFill>
                          <a:latin typeface="+mn-lt"/>
                          <a:cs typeface="Courier New" panose="02070309020205020404" pitchFamily="49" charset="0"/>
                        </a:rPr>
                        <a:t> is required to insert a double-quote character in a string.</a:t>
                      </a:r>
                      <a:endParaRPr lang="en-IN" sz="1600" b="0" dirty="0">
                        <a:latin typeface="+mn-lt"/>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657558"/>
                  </a:ext>
                </a:extLst>
              </a:tr>
            </a:tbl>
          </a:graphicData>
        </a:graphic>
      </p:graphicFrame>
    </p:spTree>
    <p:extLst>
      <p:ext uri="{BB962C8B-B14F-4D97-AF65-F5344CB8AC3E}">
        <p14:creationId xmlns:p14="http://schemas.microsoft.com/office/powerpoint/2010/main" val="397746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(10 of 15)</a:t>
            </a:r>
            <a:endParaRPr lang="en-IN" sz="3200" b="0" dirty="0"/>
          </a:p>
        </p:txBody>
      </p:sp>
      <p:sp>
        <p:nvSpPr>
          <p:cNvPr id="3" name="Content Placeholder 2"/>
          <p:cNvSpPr>
            <a:spLocks noGrp="1"/>
          </p:cNvSpPr>
          <p:nvPr>
            <p:ph sz="quarter" idx="13"/>
          </p:nvPr>
        </p:nvSpPr>
        <p:spPr>
          <a:xfrm>
            <a:off x="457200" y="1556327"/>
            <a:ext cx="8367486" cy="4586896"/>
          </a:xfrm>
        </p:spPr>
        <p:txBody>
          <a:bodyPr/>
          <a:lstStyle/>
          <a:p>
            <a:pPr marL="0" indent="0">
              <a:buNone/>
            </a:pPr>
            <a:r>
              <a:rPr lang="en-US" sz="2200" b="1" dirty="0">
                <a:solidFill>
                  <a:schemeClr val="tx1"/>
                </a:solidFill>
              </a:rPr>
              <a:t>The Linker and Executables</a:t>
            </a:r>
          </a:p>
          <a:p>
            <a:r>
              <a:rPr lang="en-US" sz="2200" dirty="0">
                <a:solidFill>
                  <a:schemeClr val="tx1"/>
                </a:solidFill>
              </a:rPr>
              <a:t>When compiling a </a:t>
            </a:r>
            <a:r>
              <a:rPr lang="en-US" sz="2200" dirty="0">
                <a:solidFill>
                  <a:schemeClr val="tx1"/>
                </a:solidFill>
                <a:latin typeface="Courier New" panose="02070309020205020404" pitchFamily="49" charset="0"/>
                <a:cs typeface="Courier New" panose="02070309020205020404" pitchFamily="49" charset="0"/>
              </a:rPr>
              <a:t>printf</a:t>
            </a:r>
            <a:r>
              <a:rPr lang="en-US" sz="2200" dirty="0">
                <a:solidFill>
                  <a:schemeClr val="tx1"/>
                </a:solidFill>
              </a:rPr>
              <a:t> statement, the compiler merely provides space in the object program for a “call” to the function </a:t>
            </a:r>
          </a:p>
          <a:p>
            <a:r>
              <a:rPr lang="en-US" sz="2200" dirty="0">
                <a:solidFill>
                  <a:schemeClr val="tx1"/>
                </a:solidFill>
              </a:rPr>
              <a:t>The compiler does not know where the library functions are—the linker does</a:t>
            </a:r>
          </a:p>
          <a:p>
            <a:r>
              <a:rPr lang="en-US" sz="2200" dirty="0">
                <a:solidFill>
                  <a:schemeClr val="tx1"/>
                </a:solidFill>
              </a:rPr>
              <a:t>When the linker runs, it locates the library functions and inserts the proper calls to these functions in the object program</a:t>
            </a:r>
          </a:p>
          <a:p>
            <a:r>
              <a:rPr lang="en-US" sz="2200" dirty="0">
                <a:solidFill>
                  <a:schemeClr val="tx1"/>
                </a:solidFill>
              </a:rPr>
              <a:t>Now the object program is complete and ready to execute</a:t>
            </a:r>
          </a:p>
          <a:p>
            <a:r>
              <a:rPr lang="en-US" sz="2200" dirty="0">
                <a:solidFill>
                  <a:schemeClr val="tx1"/>
                </a:solidFill>
              </a:rPr>
              <a:t>The linked program is called an </a:t>
            </a:r>
            <a:r>
              <a:rPr lang="en-US" sz="2200" b="1" dirty="0">
                <a:solidFill>
                  <a:schemeClr val="tx1"/>
                </a:solidFill>
              </a:rPr>
              <a:t>executable</a:t>
            </a:r>
          </a:p>
        </p:txBody>
      </p:sp>
    </p:spTree>
    <p:extLst>
      <p:ext uri="{BB962C8B-B14F-4D97-AF65-F5344CB8AC3E}">
        <p14:creationId xmlns:p14="http://schemas.microsoft.com/office/powerpoint/2010/main" val="3502112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(11 of 15)</a:t>
            </a:r>
            <a:endParaRPr lang="en-IN" sz="3200" b="0" dirty="0"/>
          </a:p>
        </p:txBody>
      </p:sp>
      <p:sp>
        <p:nvSpPr>
          <p:cNvPr id="3" name="Content Placeholder 2"/>
          <p:cNvSpPr>
            <a:spLocks noGrp="1"/>
          </p:cNvSpPr>
          <p:nvPr>
            <p:ph sz="quarter" idx="13"/>
          </p:nvPr>
        </p:nvSpPr>
        <p:spPr>
          <a:xfrm>
            <a:off x="457200" y="1556327"/>
            <a:ext cx="8229600" cy="4674656"/>
          </a:xfrm>
        </p:spPr>
        <p:txBody>
          <a:bodyPr/>
          <a:lstStyle/>
          <a:p>
            <a:pPr marL="0" indent="0">
              <a:buNone/>
            </a:pPr>
            <a:r>
              <a:rPr lang="en-US" b="1" dirty="0">
                <a:solidFill>
                  <a:schemeClr val="tx1"/>
                </a:solidFill>
              </a:rPr>
              <a:t>Indentation Conventions</a:t>
            </a:r>
          </a:p>
          <a:p>
            <a:r>
              <a:rPr lang="en-US" dirty="0">
                <a:solidFill>
                  <a:srgbClr val="000000"/>
                </a:solidFill>
              </a:rPr>
              <a:t>Indent the entire body of each function one level of indentation within the braces that define the function’s body</a:t>
            </a:r>
          </a:p>
          <a:p>
            <a:r>
              <a:rPr lang="en-US" dirty="0">
                <a:solidFill>
                  <a:srgbClr val="000000"/>
                </a:solidFill>
              </a:rPr>
              <a:t>Emphasizes a program’s functional structure and helps make them easier to read</a:t>
            </a:r>
          </a:p>
          <a:p>
            <a:r>
              <a:rPr lang="en-US" dirty="0">
                <a:solidFill>
                  <a:srgbClr val="000000"/>
                </a:solidFill>
              </a:rPr>
              <a:t>Set an indentation convention and uniformly apply that convention</a:t>
            </a:r>
          </a:p>
          <a:p>
            <a:r>
              <a:rPr lang="en-US" dirty="0">
                <a:solidFill>
                  <a:srgbClr val="000000"/>
                </a:solidFill>
              </a:rPr>
              <a:t>Style guides often recommend using spaces rather than tabs</a:t>
            </a:r>
          </a:p>
        </p:txBody>
      </p:sp>
    </p:spTree>
    <p:extLst>
      <p:ext uri="{BB962C8B-B14F-4D97-AF65-F5344CB8AC3E}">
        <p14:creationId xmlns:p14="http://schemas.microsoft.com/office/powerpoint/2010/main" val="3298125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(12 of 15)</a:t>
            </a:r>
            <a:endParaRPr lang="en-IN" sz="3200" b="0" dirty="0"/>
          </a:p>
        </p:txBody>
      </p:sp>
      <p:sp>
        <p:nvSpPr>
          <p:cNvPr id="3" name="Content Placeholder 2"/>
          <p:cNvSpPr>
            <a:spLocks noGrp="1"/>
          </p:cNvSpPr>
          <p:nvPr>
            <p:ph sz="quarter" idx="13"/>
          </p:nvPr>
        </p:nvSpPr>
        <p:spPr/>
        <p:txBody>
          <a:bodyPr/>
          <a:lstStyle/>
          <a:p>
            <a:pPr marL="0" indent="0">
              <a:buNone/>
            </a:pPr>
            <a:r>
              <a:rPr lang="en-US" b="1" dirty="0">
                <a:solidFill>
                  <a:schemeClr val="tx1"/>
                </a:solidFill>
              </a:rPr>
              <a:t>Using Multiple </a:t>
            </a:r>
            <a:r>
              <a:rPr lang="en-US" b="1" dirty="0">
                <a:solidFill>
                  <a:schemeClr val="tx1"/>
                </a:solidFill>
                <a:latin typeface="Courier New" panose="02070309020205020404" pitchFamily="49" charset="0"/>
                <a:cs typeface="Courier New" panose="02070309020205020404" pitchFamily="49" charset="0"/>
              </a:rPr>
              <a:t>printf</a:t>
            </a:r>
            <a:r>
              <a:rPr lang="en-US" b="1" dirty="0">
                <a:solidFill>
                  <a:schemeClr val="tx1"/>
                </a:solidFill>
              </a:rPr>
              <a:t>s</a:t>
            </a:r>
          </a:p>
          <a:p>
            <a:r>
              <a:rPr lang="en-US" dirty="0">
                <a:solidFill>
                  <a:schemeClr val="tx1"/>
                </a:solidFill>
              </a:rPr>
              <a:t>Fig. 2.2 uses two statements to produce the same output as Fig. 2.1</a:t>
            </a:r>
          </a:p>
          <a:p>
            <a:r>
              <a:rPr lang="en-US" dirty="0">
                <a:solidFill>
                  <a:schemeClr val="tx1"/>
                </a:solidFill>
              </a:rPr>
              <a:t>Works because each </a:t>
            </a:r>
            <a:r>
              <a:rPr lang="en-US" dirty="0">
                <a:solidFill>
                  <a:schemeClr val="tx1"/>
                </a:solidFill>
                <a:latin typeface="Courier New" panose="02070309020205020404" pitchFamily="49" charset="0"/>
                <a:cs typeface="Courier New" panose="02070309020205020404" pitchFamily="49" charset="0"/>
              </a:rPr>
              <a:t>printf</a:t>
            </a:r>
            <a:r>
              <a:rPr lang="en-US" dirty="0">
                <a:solidFill>
                  <a:schemeClr val="tx1"/>
                </a:solidFill>
              </a:rPr>
              <a:t> resumes printing where the previous one finished</a:t>
            </a:r>
          </a:p>
          <a:p>
            <a:r>
              <a:rPr lang="en-US" dirty="0">
                <a:solidFill>
                  <a:schemeClr val="tx1"/>
                </a:solidFill>
              </a:rPr>
              <a:t>Line 7 displays </a:t>
            </a:r>
            <a:r>
              <a:rPr lang="en-US" dirty="0">
                <a:solidFill>
                  <a:schemeClr val="tx1"/>
                </a:solidFill>
                <a:latin typeface="Courier New" panose="02070309020205020404" pitchFamily="49" charset="0"/>
                <a:cs typeface="Courier New" panose="02070309020205020404" pitchFamily="49" charset="0"/>
              </a:rPr>
              <a:t>Welcome</a:t>
            </a:r>
            <a:r>
              <a:rPr lang="en-US" dirty="0">
                <a:solidFill>
                  <a:schemeClr val="tx1"/>
                </a:solidFill>
              </a:rPr>
              <a:t> followed by a space (but no newline)</a:t>
            </a:r>
          </a:p>
          <a:p>
            <a:r>
              <a:rPr lang="en-US" dirty="0">
                <a:solidFill>
                  <a:schemeClr val="tx1"/>
                </a:solidFill>
              </a:rPr>
              <a:t>Line 8’s </a:t>
            </a:r>
            <a:r>
              <a:rPr lang="en-US" dirty="0">
                <a:solidFill>
                  <a:schemeClr val="tx1"/>
                </a:solidFill>
                <a:latin typeface="Courier New" panose="02070309020205020404" pitchFamily="49" charset="0"/>
                <a:cs typeface="Courier New" panose="02070309020205020404" pitchFamily="49" charset="0"/>
              </a:rPr>
              <a:t>printf</a:t>
            </a:r>
            <a:r>
              <a:rPr lang="en-US" dirty="0">
                <a:solidFill>
                  <a:schemeClr val="tx1"/>
                </a:solidFill>
              </a:rPr>
              <a:t> begins printing immediately following the space</a:t>
            </a:r>
          </a:p>
        </p:txBody>
      </p:sp>
    </p:spTree>
    <p:extLst>
      <p:ext uri="{BB962C8B-B14F-4D97-AF65-F5344CB8AC3E}">
        <p14:creationId xmlns:p14="http://schemas.microsoft.com/office/powerpoint/2010/main" val="1512060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(13 of 15)</a:t>
            </a:r>
            <a:endParaRPr lang="en-IN" sz="3200" b="0" dirty="0"/>
          </a:p>
        </p:txBody>
      </p:sp>
      <p:sp>
        <p:nvSpPr>
          <p:cNvPr id="4" name="Content Placeholder 3"/>
          <p:cNvSpPr>
            <a:spLocks noGrp="1"/>
          </p:cNvSpPr>
          <p:nvPr>
            <p:ph sz="quarter" idx="13"/>
          </p:nvPr>
        </p:nvSpPr>
        <p:spPr>
          <a:xfrm>
            <a:off x="457200" y="1556327"/>
            <a:ext cx="8229600" cy="3799444"/>
          </a:xfrm>
        </p:spPr>
        <p:txBody>
          <a:bodyPr/>
          <a:lstStyle/>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fig02_02.c</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Printing on one line with two printf statements.</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function main begins program execution </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printf("Welcome ");</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printf("to C!\n"); </a:t>
            </a:r>
          </a:p>
          <a:p>
            <a:pPr marL="432000" indent="-432000">
              <a:spcBef>
                <a:spcPts val="6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 end function main </a:t>
            </a:r>
          </a:p>
        </p:txBody>
      </p:sp>
      <p:sp>
        <p:nvSpPr>
          <p:cNvPr id="5" name="Content Placeholder 4"/>
          <p:cNvSpPr>
            <a:spLocks noGrp="1"/>
          </p:cNvSpPr>
          <p:nvPr>
            <p:ph sz="quarter" idx="14"/>
          </p:nvPr>
        </p:nvSpPr>
        <p:spPr>
          <a:xfrm>
            <a:off x="457200" y="5460887"/>
            <a:ext cx="8229600" cy="848676"/>
          </a:xfrm>
        </p:spPr>
        <p:txBody>
          <a:bodyPr/>
          <a:lstStyle/>
          <a:p>
            <a:r>
              <a:rPr lang="en-US" sz="2000" b="1" dirty="0">
                <a:cs typeface="Calibri" panose="020F0502020204030204" pitchFamily="34" charset="0"/>
              </a:rPr>
              <a:t>OUTPUT:</a:t>
            </a:r>
          </a:p>
          <a:p>
            <a:pPr lvl="1"/>
            <a:r>
              <a:rPr lang="en-US" sz="2000" dirty="0">
                <a:latin typeface="Courier New" panose="02070309020205020404" pitchFamily="49" charset="0"/>
                <a:cs typeface="Courier New" panose="02070309020205020404" pitchFamily="49" charset="0"/>
              </a:rPr>
              <a:t>Welcome to C!</a:t>
            </a:r>
          </a:p>
        </p:txBody>
      </p:sp>
    </p:spTree>
    <p:extLst>
      <p:ext uri="{BB962C8B-B14F-4D97-AF65-F5344CB8AC3E}">
        <p14:creationId xmlns:p14="http://schemas.microsoft.com/office/powerpoint/2010/main" val="379805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(14 of 15)</a:t>
            </a:r>
            <a:endParaRPr lang="en-IN" sz="3200" b="0" dirty="0"/>
          </a:p>
        </p:txBody>
      </p:sp>
      <p:sp>
        <p:nvSpPr>
          <p:cNvPr id="3" name="Content Placeholder 2"/>
          <p:cNvSpPr>
            <a:spLocks noGrp="1"/>
          </p:cNvSpPr>
          <p:nvPr>
            <p:ph sz="quarter" idx="13"/>
          </p:nvPr>
        </p:nvSpPr>
        <p:spPr/>
        <p:txBody>
          <a:bodyPr/>
          <a:lstStyle/>
          <a:p>
            <a:pPr marL="0" indent="0">
              <a:buNone/>
            </a:pPr>
            <a:r>
              <a:rPr lang="en-US" b="1" dirty="0">
                <a:solidFill>
                  <a:schemeClr val="tx1"/>
                </a:solidFill>
              </a:rPr>
              <a:t>Displaying Multiple Lines with a Single </a:t>
            </a:r>
            <a:r>
              <a:rPr lang="en-US" b="1" dirty="0">
                <a:solidFill>
                  <a:schemeClr val="tx1"/>
                </a:solidFill>
                <a:latin typeface="Courier New" panose="02070309020205020404" pitchFamily="49" charset="0"/>
                <a:cs typeface="Courier New" panose="02070309020205020404" pitchFamily="49" charset="0"/>
              </a:rPr>
              <a:t>printf</a:t>
            </a:r>
          </a:p>
          <a:p>
            <a:r>
              <a:rPr lang="en-US" dirty="0">
                <a:solidFill>
                  <a:schemeClr val="tx1"/>
                </a:solidFill>
              </a:rPr>
              <a:t>One </a:t>
            </a:r>
            <a:r>
              <a:rPr lang="en-US" dirty="0">
                <a:solidFill>
                  <a:schemeClr val="tx1"/>
                </a:solidFill>
                <a:latin typeface="Courier New" panose="02070309020205020404" pitchFamily="49" charset="0"/>
                <a:cs typeface="Courier New" panose="02070309020205020404" pitchFamily="49" charset="0"/>
              </a:rPr>
              <a:t>printf</a:t>
            </a:r>
            <a:r>
              <a:rPr lang="en-US" dirty="0">
                <a:solidFill>
                  <a:schemeClr val="tx1"/>
                </a:solidFill>
              </a:rPr>
              <a:t> can display several lines</a:t>
            </a:r>
          </a:p>
          <a:p>
            <a:r>
              <a:rPr lang="en-US" dirty="0">
                <a:solidFill>
                  <a:schemeClr val="tx1"/>
                </a:solidFill>
              </a:rPr>
              <a:t>Each </a:t>
            </a:r>
            <a:r>
              <a:rPr lang="en-US" dirty="0">
                <a:solidFill>
                  <a:schemeClr val="tx1"/>
                </a:solidFill>
                <a:latin typeface="Courier New" panose="02070309020205020404" pitchFamily="49" charset="0"/>
                <a:cs typeface="Courier New" panose="02070309020205020404" pitchFamily="49" charset="0"/>
              </a:rPr>
              <a:t>\n</a:t>
            </a:r>
            <a:r>
              <a:rPr lang="en-US" dirty="0">
                <a:solidFill>
                  <a:schemeClr val="tx1"/>
                </a:solidFill>
              </a:rPr>
              <a:t> moves the output cursor to the beginning of the next line</a:t>
            </a:r>
          </a:p>
        </p:txBody>
      </p:sp>
    </p:spTree>
    <p:extLst>
      <p:ext uri="{BB962C8B-B14F-4D97-AF65-F5344CB8AC3E}">
        <p14:creationId xmlns:p14="http://schemas.microsoft.com/office/powerpoint/2010/main" val="569405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(15 of 15)</a:t>
            </a:r>
            <a:endParaRPr lang="en-IN" sz="3200" b="0" dirty="0"/>
          </a:p>
        </p:txBody>
      </p:sp>
      <p:sp>
        <p:nvSpPr>
          <p:cNvPr id="7" name="Content Placeholder 6"/>
          <p:cNvSpPr>
            <a:spLocks noGrp="1"/>
          </p:cNvSpPr>
          <p:nvPr>
            <p:ph sz="quarter" idx="13"/>
          </p:nvPr>
        </p:nvSpPr>
        <p:spPr>
          <a:xfrm>
            <a:off x="457200" y="1552575"/>
            <a:ext cx="8229600" cy="2888796"/>
          </a:xfrm>
        </p:spPr>
        <p:txBody>
          <a:bodyPr/>
          <a:lstStyle/>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fig02_03.c</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Printing multiple lines with a single printf.</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function main begins program execution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printf("Welcome\nto\nC!\n");</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 end function main </a:t>
            </a:r>
            <a:endParaRPr lang="en-US" sz="1800" b="1" dirty="0">
              <a:solidFill>
                <a:schemeClr val="tx1"/>
              </a:solidFill>
              <a:latin typeface="Courier New" panose="02070309020205020404" pitchFamily="49" charset="0"/>
              <a:cs typeface="Courier New" panose="02070309020205020404" pitchFamily="49" charset="0"/>
            </a:endParaRPr>
          </a:p>
        </p:txBody>
      </p:sp>
      <p:sp>
        <p:nvSpPr>
          <p:cNvPr id="8" name="Content Placeholder 7"/>
          <p:cNvSpPr>
            <a:spLocks noGrp="1"/>
          </p:cNvSpPr>
          <p:nvPr>
            <p:ph sz="quarter" idx="14"/>
          </p:nvPr>
        </p:nvSpPr>
        <p:spPr>
          <a:xfrm>
            <a:off x="457200" y="4555021"/>
            <a:ext cx="1606731" cy="408865"/>
          </a:xfrm>
        </p:spPr>
        <p:txBody>
          <a:bodyPr/>
          <a:lstStyle/>
          <a:p>
            <a:r>
              <a:rPr lang="en-US" sz="1800" b="1" dirty="0">
                <a:cs typeface="Calibri" panose="020F0502020204030204" pitchFamily="34" charset="0"/>
              </a:rPr>
              <a:t>OUTPUT:</a:t>
            </a:r>
            <a:endParaRPr lang="en-US" sz="1800" dirty="0">
              <a:cs typeface="Calibri" panose="020F0502020204030204" pitchFamily="34" charset="0"/>
            </a:endParaRPr>
          </a:p>
        </p:txBody>
      </p:sp>
      <p:sp>
        <p:nvSpPr>
          <p:cNvPr id="9" name="Content Placeholder 8"/>
          <p:cNvSpPr>
            <a:spLocks noGrp="1"/>
          </p:cNvSpPr>
          <p:nvPr>
            <p:ph sz="quarter" idx="15"/>
          </p:nvPr>
        </p:nvSpPr>
        <p:spPr>
          <a:xfrm>
            <a:off x="731521" y="5091769"/>
            <a:ext cx="1672045" cy="1021645"/>
          </a:xfrm>
        </p:spPr>
        <p:txBody>
          <a:bodyPr/>
          <a:lstStyle/>
          <a:p>
            <a:pPr marL="432" indent="0">
              <a:buNone/>
            </a:pPr>
            <a:r>
              <a:rPr lang="en-US" sz="1800" dirty="0">
                <a:latin typeface="Courier New" panose="02070309020205020404" pitchFamily="49" charset="0"/>
                <a:cs typeface="Courier New" panose="02070309020205020404" pitchFamily="49" charset="0"/>
              </a:rPr>
              <a:t>Welcome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to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C!</a:t>
            </a:r>
          </a:p>
        </p:txBody>
      </p:sp>
    </p:spTree>
    <p:extLst>
      <p:ext uri="{BB962C8B-B14F-4D97-AF65-F5344CB8AC3E}">
        <p14:creationId xmlns:p14="http://schemas.microsoft.com/office/powerpoint/2010/main" val="7178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7E21AAF-5D08-4BE8-A7E5-9B21A603BC40}"/>
              </a:ext>
            </a:extLst>
          </p:cNvPr>
          <p:cNvSpPr>
            <a:spLocks noGrp="1"/>
          </p:cNvSpPr>
          <p:nvPr>
            <p:ph type="title"/>
          </p:nvPr>
        </p:nvSpPr>
        <p:spPr/>
        <p:txBody>
          <a:bodyPr/>
          <a:lstStyle/>
          <a:p>
            <a:r>
              <a:rPr lang="en-US" dirty="0"/>
              <a:t>Objectives</a:t>
            </a:r>
            <a:endParaRPr lang="en-IN" dirty="0"/>
          </a:p>
        </p:txBody>
      </p:sp>
      <p:sp>
        <p:nvSpPr>
          <p:cNvPr id="15" name="Content Placeholder 14">
            <a:extLst>
              <a:ext uri="{FF2B5EF4-FFF2-40B4-BE49-F238E27FC236}">
                <a16:creationId xmlns:a16="http://schemas.microsoft.com/office/drawing/2014/main" id="{C4F40217-362D-48FB-85A1-43EB7524D92A}"/>
              </a:ext>
            </a:extLst>
          </p:cNvPr>
          <p:cNvSpPr>
            <a:spLocks noGrp="1"/>
          </p:cNvSpPr>
          <p:nvPr>
            <p:ph sz="quarter" idx="13"/>
          </p:nvPr>
        </p:nvSpPr>
        <p:spPr/>
        <p:txBody>
          <a:bodyPr/>
          <a:lstStyle/>
          <a:p>
            <a:r>
              <a:rPr lang="en-US" dirty="0">
                <a:solidFill>
                  <a:srgbClr val="000000"/>
                </a:solidFill>
              </a:rPr>
              <a:t>Write simple C programs.</a:t>
            </a:r>
          </a:p>
          <a:p>
            <a:r>
              <a:rPr lang="en-US" dirty="0">
                <a:solidFill>
                  <a:srgbClr val="000000"/>
                </a:solidFill>
              </a:rPr>
              <a:t>Use simple input and output statements.</a:t>
            </a:r>
          </a:p>
          <a:p>
            <a:r>
              <a:rPr lang="en-US" dirty="0">
                <a:solidFill>
                  <a:srgbClr val="000000"/>
                </a:solidFill>
              </a:rPr>
              <a:t>Use the fundamental data types.</a:t>
            </a:r>
          </a:p>
          <a:p>
            <a:r>
              <a:rPr lang="en-US" dirty="0">
                <a:solidFill>
                  <a:srgbClr val="000000"/>
                </a:solidFill>
              </a:rPr>
              <a:t>Learn computer memory concepts.</a:t>
            </a:r>
          </a:p>
          <a:p>
            <a:r>
              <a:rPr lang="en-US" dirty="0">
                <a:solidFill>
                  <a:srgbClr val="000000"/>
                </a:solidFill>
              </a:rPr>
              <a:t>Use arithmetic operators.</a:t>
            </a:r>
          </a:p>
          <a:p>
            <a:r>
              <a:rPr lang="en-US" dirty="0">
                <a:solidFill>
                  <a:srgbClr val="000000"/>
                </a:solidFill>
              </a:rPr>
              <a:t>Learn the precedence of arithmetic operators.</a:t>
            </a:r>
          </a:p>
          <a:p>
            <a:r>
              <a:rPr lang="en-US" dirty="0">
                <a:solidFill>
                  <a:srgbClr val="000000"/>
                </a:solidFill>
              </a:rPr>
              <a:t>Write simple decision-making statements.</a:t>
            </a:r>
          </a:p>
          <a:p>
            <a:r>
              <a:rPr lang="en-US" dirty="0">
                <a:solidFill>
                  <a:srgbClr val="000000"/>
                </a:solidFill>
              </a:rPr>
              <a:t>Begin focusing on secure C programming practices. </a:t>
            </a:r>
            <a:endParaRPr lang="en-US" dirty="0"/>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(1 of 16)</a:t>
            </a:r>
            <a:endParaRPr lang="en-IN" sz="3200" b="0" dirty="0"/>
          </a:p>
        </p:txBody>
      </p:sp>
      <p:sp>
        <p:nvSpPr>
          <p:cNvPr id="3" name="Content Placeholder 2"/>
          <p:cNvSpPr>
            <a:spLocks noGrp="1"/>
          </p:cNvSpPr>
          <p:nvPr>
            <p:ph sz="quarter" idx="13"/>
          </p:nvPr>
        </p:nvSpPr>
        <p:spPr/>
        <p:txBody>
          <a:bodyPr/>
          <a:lstStyle/>
          <a:p>
            <a:r>
              <a:rPr lang="en-US" dirty="0">
                <a:latin typeface="Courier New" panose="02070309020205020404" pitchFamily="49" charset="0"/>
                <a:cs typeface="Courier New" panose="02070309020205020404" pitchFamily="49" charset="0"/>
              </a:rPr>
              <a:t>scanf</a:t>
            </a:r>
            <a:r>
              <a:rPr lang="en-US" dirty="0"/>
              <a:t> standard library function obtains information from the user at the keyboard</a:t>
            </a:r>
          </a:p>
          <a:p>
            <a:r>
              <a:rPr lang="en-US" dirty="0"/>
              <a:t>Next program obtains two integers, then computes their sum and displays the result </a:t>
            </a:r>
          </a:p>
        </p:txBody>
      </p:sp>
    </p:spTree>
    <p:extLst>
      <p:ext uri="{BB962C8B-B14F-4D97-AF65-F5344CB8AC3E}">
        <p14:creationId xmlns:p14="http://schemas.microsoft.com/office/powerpoint/2010/main" val="1463475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(2 of 16)</a:t>
            </a:r>
            <a:endParaRPr lang="en-IN" sz="3200" b="0" dirty="0"/>
          </a:p>
        </p:txBody>
      </p:sp>
      <p:sp>
        <p:nvSpPr>
          <p:cNvPr id="3" name="Content Placeholder 2"/>
          <p:cNvSpPr>
            <a:spLocks noGrp="1"/>
          </p:cNvSpPr>
          <p:nvPr>
            <p:ph sz="quarter" idx="13"/>
          </p:nvPr>
        </p:nvSpPr>
        <p:spPr>
          <a:xfrm>
            <a:off x="457199" y="1556326"/>
            <a:ext cx="8326583" cy="4798753"/>
          </a:xfrm>
        </p:spPr>
        <p:txBody>
          <a:bodyPr/>
          <a:lstStyle/>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fig02_04.c</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Addition program.</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400"/>
              </a:spcBef>
              <a:buFont typeface="+mj-lt"/>
              <a:buAutoNum type="arabicPeriod"/>
            </a:pPr>
            <a:endParaRPr lang="en-US" sz="1800" dirty="0">
              <a:solidFill>
                <a:schemeClr val="tx1"/>
              </a:solidFill>
              <a:latin typeface="Courier New" panose="02070309020205020404" pitchFamily="49" charset="0"/>
              <a:cs typeface="Courier New" panose="02070309020205020404" pitchFamily="49" charset="0"/>
            </a:endParaRP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function main begins program execution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int integer1 = 0; // will hold first number user enters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int integer2 = 0; // will hold second number user enters</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printf("Enter first integer: "); // prompt</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scanf("%d", &amp;integer1); // read an integer</a:t>
            </a:r>
          </a:p>
          <a:p>
            <a:pPr marL="432000" indent="-432000">
              <a:spcBef>
                <a:spcPts val="600"/>
              </a:spcBef>
              <a:buFont typeface="+mj-lt"/>
              <a:buAutoNum type="arabicPeriod"/>
            </a:pPr>
            <a:r>
              <a:rPr lang="en-US" sz="18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60179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(3 of 16)</a:t>
            </a:r>
            <a:endParaRPr lang="en-IN" sz="3200" b="0" dirty="0"/>
          </a:p>
        </p:txBody>
      </p:sp>
      <p:sp>
        <p:nvSpPr>
          <p:cNvPr id="3" name="Content Placeholder 2"/>
          <p:cNvSpPr>
            <a:spLocks noGrp="1"/>
          </p:cNvSpPr>
          <p:nvPr>
            <p:ph sz="quarter" idx="13"/>
          </p:nvPr>
        </p:nvSpPr>
        <p:spPr>
          <a:xfrm>
            <a:off x="457199" y="1556327"/>
            <a:ext cx="8354292" cy="4586896"/>
          </a:xfrm>
        </p:spPr>
        <p:txBody>
          <a:bodyPr/>
          <a:lstStyle/>
          <a:p>
            <a:pPr marL="514350" indent="-514350">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printf("Enter second integer: "); // prompt</a:t>
            </a:r>
          </a:p>
          <a:p>
            <a:pPr marL="514350" indent="-514350">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scanf("%d", &amp;integer2); // read an integer</a:t>
            </a:r>
          </a:p>
          <a:p>
            <a:pPr marL="514350" indent="-514350">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a:t>
            </a:r>
          </a:p>
          <a:p>
            <a:pPr marL="514350" indent="-514350">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int sum = 0; // variable in which sum will be stored</a:t>
            </a:r>
          </a:p>
          <a:p>
            <a:pPr marL="514350" indent="-514350">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sum = integer1 + integer2; // assign total to sum</a:t>
            </a:r>
          </a:p>
          <a:p>
            <a:pPr marL="514350" indent="-514350">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a:t>
            </a:r>
          </a:p>
          <a:p>
            <a:pPr marL="514350" indent="-514350">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printf</a:t>
            </a:r>
            <a:r>
              <a:rPr lang="en-US" sz="1800" dirty="0">
                <a:solidFill>
                  <a:schemeClr val="tx1"/>
                </a:solidFill>
                <a:latin typeface="Courier New" panose="02070309020205020404" pitchFamily="49" charset="0"/>
                <a:cs typeface="Courier New" panose="02070309020205020404" pitchFamily="49" charset="0"/>
              </a:rPr>
              <a:t>("Sum is %d\n", sum); // print sum</a:t>
            </a:r>
          </a:p>
          <a:p>
            <a:pPr marL="514350" indent="-514350">
              <a:buFont typeface="+mj-lt"/>
              <a:buAutoNum type="arabicPeriod" startAt="12"/>
            </a:pPr>
            <a:r>
              <a:rPr lang="en-US" sz="1800" dirty="0">
                <a:solidFill>
                  <a:schemeClr val="tx1"/>
                </a:solidFill>
                <a:latin typeface="Courier New" panose="02070309020205020404" pitchFamily="49" charset="0"/>
                <a:cs typeface="Courier New" panose="02070309020205020404" pitchFamily="49" charset="0"/>
              </a:rPr>
              <a:t>} // end function main</a:t>
            </a:r>
            <a:endParaRPr lang="en-IN" sz="1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8778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(4 of 16)</a:t>
            </a:r>
            <a:endParaRPr lang="en-IN" sz="3200" b="0" dirty="0"/>
          </a:p>
        </p:txBody>
      </p:sp>
      <p:sp>
        <p:nvSpPr>
          <p:cNvPr id="4" name="Content Placeholder 3"/>
          <p:cNvSpPr>
            <a:spLocks noGrp="1"/>
          </p:cNvSpPr>
          <p:nvPr>
            <p:ph sz="quarter" idx="13"/>
          </p:nvPr>
        </p:nvSpPr>
        <p:spPr>
          <a:xfrm>
            <a:off x="457200" y="1556327"/>
            <a:ext cx="8229600" cy="521855"/>
          </a:xfrm>
        </p:spPr>
        <p:txBody>
          <a:bodyPr/>
          <a:lstStyle/>
          <a:p>
            <a:r>
              <a:rPr lang="en-US" dirty="0"/>
              <a:t>OUTPUT:</a:t>
            </a:r>
            <a:endParaRPr lang="en-US" dirty="0">
              <a:latin typeface="Consolas" panose="020B0609020204030204" pitchFamily="49" charset="0"/>
              <a:cs typeface="Consolas" panose="020B0609020204030204" pitchFamily="49" charset="0"/>
            </a:endParaRPr>
          </a:p>
        </p:txBody>
      </p:sp>
      <p:sp>
        <p:nvSpPr>
          <p:cNvPr id="5" name="Content Placeholder 4"/>
          <p:cNvSpPr>
            <a:spLocks noGrp="1"/>
          </p:cNvSpPr>
          <p:nvPr>
            <p:ph sz="quarter" idx="14"/>
          </p:nvPr>
        </p:nvSpPr>
        <p:spPr>
          <a:xfrm>
            <a:off x="692725" y="2192836"/>
            <a:ext cx="4835236" cy="1278948"/>
          </a:xfrm>
        </p:spPr>
        <p:txBody>
          <a:bodyPr/>
          <a:lstStyle/>
          <a:p>
            <a:pPr marL="432" indent="0">
              <a:buNone/>
            </a:pPr>
            <a:r>
              <a:rPr lang="en-US" dirty="0">
                <a:latin typeface="Courier New" panose="02070309020205020404" pitchFamily="49" charset="0"/>
                <a:cs typeface="Courier New" panose="02070309020205020404" pitchFamily="49" charset="0"/>
              </a:rPr>
              <a:t>Enter first integer: </a:t>
            </a:r>
            <a:r>
              <a:rPr lang="en-US" b="1" dirty="0">
                <a:latin typeface="Courier New" panose="02070309020205020404" pitchFamily="49" charset="0"/>
                <a:cs typeface="Courier New" panose="02070309020205020404" pitchFamily="49" charset="0"/>
              </a:rPr>
              <a:t>45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Enter second integer: </a:t>
            </a:r>
            <a:r>
              <a:rPr lang="en-US" b="1" dirty="0">
                <a:latin typeface="Courier New" panose="02070309020205020404" pitchFamily="49" charset="0"/>
                <a:cs typeface="Courier New" panose="02070309020205020404" pitchFamily="49" charset="0"/>
              </a:rPr>
              <a:t>72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Sum is 117</a:t>
            </a:r>
          </a:p>
        </p:txBody>
      </p:sp>
    </p:spTree>
    <p:extLst>
      <p:ext uri="{BB962C8B-B14F-4D97-AF65-F5344CB8AC3E}">
        <p14:creationId xmlns:p14="http://schemas.microsoft.com/office/powerpoint/2010/main" val="2468920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(5 of 16)</a:t>
            </a:r>
            <a:endParaRPr lang="en-IN" sz="3200" b="0" dirty="0"/>
          </a:p>
        </p:txBody>
      </p:sp>
      <p:sp>
        <p:nvSpPr>
          <p:cNvPr id="3" name="Content Placeholder 2"/>
          <p:cNvSpPr>
            <a:spLocks noGrp="1"/>
          </p:cNvSpPr>
          <p:nvPr>
            <p:ph sz="quarter" idx="13"/>
          </p:nvPr>
        </p:nvSpPr>
        <p:spPr/>
        <p:txBody>
          <a:bodyPr/>
          <a:lstStyle/>
          <a:p>
            <a:pPr marL="0" indent="0">
              <a:buNone/>
            </a:pPr>
            <a:r>
              <a:rPr lang="en-US" b="1" dirty="0">
                <a:solidFill>
                  <a:schemeClr val="tx1"/>
                </a:solidFill>
                <a:cs typeface="Calibri" panose="020F0502020204030204" pitchFamily="34" charset="0"/>
              </a:rPr>
              <a:t>Variables and Variable Definitions</a:t>
            </a:r>
          </a:p>
          <a:p>
            <a:r>
              <a:rPr lang="en-US" dirty="0">
                <a:solidFill>
                  <a:srgbClr val="000000"/>
                </a:solidFill>
                <a:cs typeface="Calibri" panose="020F0502020204030204" pitchFamily="34" charset="0"/>
              </a:rPr>
              <a:t>Lines 7 and 8 are </a:t>
            </a:r>
            <a:r>
              <a:rPr lang="en-US" b="1" dirty="0">
                <a:solidFill>
                  <a:schemeClr val="tx1"/>
                </a:solidFill>
                <a:cs typeface="Calibri" panose="020F0502020204030204" pitchFamily="34" charset="0"/>
              </a:rPr>
              <a:t>definitions</a:t>
            </a:r>
            <a:r>
              <a:rPr lang="en-US" dirty="0">
                <a:solidFill>
                  <a:srgbClr val="000000"/>
                </a:solidFill>
                <a:cs typeface="Calibri" panose="020F0502020204030204" pitchFamily="34" charset="0"/>
              </a:rPr>
              <a:t>.</a:t>
            </a:r>
            <a:endParaRPr lang="en-US" dirty="0">
              <a:solidFill>
                <a:srgbClr val="04FF00"/>
              </a:solidFill>
              <a:cs typeface="Consolas" panose="020B0609020204030204" pitchFamily="49" charset="0"/>
            </a:endParaRPr>
          </a:p>
          <a:p>
            <a:r>
              <a:rPr lang="en-US" dirty="0">
                <a:solidFill>
                  <a:srgbClr val="000000"/>
                </a:solidFill>
                <a:cs typeface="Calibri" panose="020F0502020204030204" pitchFamily="34" charset="0"/>
              </a:rPr>
              <a:t>The names </a:t>
            </a:r>
            <a:r>
              <a:rPr lang="en-US" dirty="0">
                <a:solidFill>
                  <a:srgbClr val="000000"/>
                </a:solidFill>
                <a:latin typeface="Courier New" panose="02070309020205020404" pitchFamily="49" charset="0"/>
                <a:cs typeface="Courier New" panose="02070309020205020404" pitchFamily="49" charset="0"/>
              </a:rPr>
              <a:t>integer1</a:t>
            </a:r>
            <a:r>
              <a:rPr lang="en-US" dirty="0">
                <a:solidFill>
                  <a:srgbClr val="000000"/>
                </a:solidFill>
                <a:cs typeface="Calibri" panose="020F0502020204030204" pitchFamily="34" charset="0"/>
              </a:rPr>
              <a:t> and </a:t>
            </a:r>
            <a:r>
              <a:rPr lang="en-US" dirty="0">
                <a:solidFill>
                  <a:srgbClr val="000000"/>
                </a:solidFill>
                <a:latin typeface="Courier New" panose="02070309020205020404" pitchFamily="49" charset="0"/>
                <a:cs typeface="Courier New" panose="02070309020205020404" pitchFamily="49" charset="0"/>
              </a:rPr>
              <a:t>integer2</a:t>
            </a:r>
            <a:r>
              <a:rPr lang="en-US" dirty="0">
                <a:solidFill>
                  <a:srgbClr val="000000"/>
                </a:solidFill>
                <a:cs typeface="Calibri" panose="020F0502020204030204" pitchFamily="34" charset="0"/>
              </a:rPr>
              <a:t> are </a:t>
            </a:r>
            <a:r>
              <a:rPr lang="en-US" b="1" dirty="0">
                <a:solidFill>
                  <a:schemeClr val="tx1"/>
                </a:solidFill>
                <a:cs typeface="Calibri" panose="020F0502020204030204" pitchFamily="34" charset="0"/>
              </a:rPr>
              <a:t>variables</a:t>
            </a:r>
            <a:r>
              <a:rPr lang="en-US" dirty="0">
                <a:solidFill>
                  <a:srgbClr val="000000"/>
                </a:solidFill>
                <a:cs typeface="Calibri" panose="020F0502020204030204" pitchFamily="34" charset="0"/>
              </a:rPr>
              <a:t>—locations in memory where the program can store values for later use</a:t>
            </a:r>
          </a:p>
          <a:p>
            <a:r>
              <a:rPr lang="en-US" dirty="0">
                <a:solidFill>
                  <a:srgbClr val="000000"/>
                </a:solidFill>
                <a:latin typeface="Courier New" panose="02070309020205020404" pitchFamily="49" charset="0"/>
                <a:cs typeface="Courier New" panose="02070309020205020404" pitchFamily="49" charset="0"/>
              </a:rPr>
              <a:t>integer1</a:t>
            </a:r>
            <a:r>
              <a:rPr lang="en-US" dirty="0">
                <a:solidFill>
                  <a:srgbClr val="000000"/>
                </a:solidFill>
                <a:cs typeface="Calibri" panose="020F0502020204030204" pitchFamily="34" charset="0"/>
              </a:rPr>
              <a:t> and </a:t>
            </a:r>
            <a:r>
              <a:rPr lang="en-US" dirty="0">
                <a:solidFill>
                  <a:srgbClr val="000000"/>
                </a:solidFill>
                <a:latin typeface="Courier New" panose="02070309020205020404" pitchFamily="49" charset="0"/>
                <a:cs typeface="Courier New" panose="02070309020205020404" pitchFamily="49" charset="0"/>
              </a:rPr>
              <a:t>integer2</a:t>
            </a:r>
            <a:r>
              <a:rPr lang="en-US" dirty="0">
                <a:solidFill>
                  <a:srgbClr val="000000"/>
                </a:solidFill>
                <a:cs typeface="Calibri" panose="020F0502020204030204" pitchFamily="34" charset="0"/>
              </a:rPr>
              <a:t> have type </a:t>
            </a:r>
            <a:r>
              <a:rPr lang="en-US" b="1" dirty="0">
                <a:solidFill>
                  <a:schemeClr val="tx1"/>
                </a:solidFill>
                <a:latin typeface="Courier New" panose="02070309020205020404" pitchFamily="49" charset="0"/>
                <a:cs typeface="Courier New" panose="02070309020205020404" pitchFamily="49" charset="0"/>
              </a:rPr>
              <a:t>int</a:t>
            </a:r>
            <a:r>
              <a:rPr lang="en-US" dirty="0">
                <a:solidFill>
                  <a:srgbClr val="000000"/>
                </a:solidFill>
                <a:cs typeface="Calibri" panose="020F0502020204030204" pitchFamily="34" charset="0"/>
              </a:rPr>
              <a:t>—they’ll hold whole-number integer values</a:t>
            </a:r>
          </a:p>
          <a:p>
            <a:r>
              <a:rPr lang="en-US" dirty="0">
                <a:solidFill>
                  <a:srgbClr val="000000"/>
                </a:solidFill>
                <a:cs typeface="Calibri" panose="020F0502020204030204" pitchFamily="34" charset="0"/>
              </a:rPr>
              <a:t>Lines 7 and 8 </a:t>
            </a:r>
            <a:r>
              <a:rPr lang="en-US" b="1" dirty="0">
                <a:solidFill>
                  <a:schemeClr val="tx1"/>
                </a:solidFill>
                <a:cs typeface="Calibri" panose="020F0502020204030204" pitchFamily="34" charset="0"/>
              </a:rPr>
              <a:t>initialize</a:t>
            </a:r>
            <a:r>
              <a:rPr lang="en-US" dirty="0">
                <a:solidFill>
                  <a:srgbClr val="5200FF"/>
                </a:solidFill>
                <a:cs typeface="Calibri" panose="020F0502020204030204" pitchFamily="34" charset="0"/>
              </a:rPr>
              <a:t> </a:t>
            </a:r>
            <a:r>
              <a:rPr lang="en-US" dirty="0">
                <a:solidFill>
                  <a:srgbClr val="000000"/>
                </a:solidFill>
                <a:cs typeface="Calibri" panose="020F0502020204030204" pitchFamily="34" charset="0"/>
              </a:rPr>
              <a:t>each variable to 0</a:t>
            </a:r>
            <a:endParaRPr lang="en-US" dirty="0">
              <a:cs typeface="Calibri" panose="020F0502020204030204" pitchFamily="34" charset="0"/>
            </a:endParaRPr>
          </a:p>
        </p:txBody>
      </p:sp>
    </p:spTree>
    <p:extLst>
      <p:ext uri="{BB962C8B-B14F-4D97-AF65-F5344CB8AC3E}">
        <p14:creationId xmlns:p14="http://schemas.microsoft.com/office/powerpoint/2010/main" val="606155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(6 of 16)</a:t>
            </a:r>
            <a:endParaRPr lang="en-IN" sz="3200" b="0" dirty="0"/>
          </a:p>
        </p:txBody>
      </p:sp>
      <p:sp>
        <p:nvSpPr>
          <p:cNvPr id="3" name="Content Placeholder 2"/>
          <p:cNvSpPr>
            <a:spLocks noGrp="1"/>
          </p:cNvSpPr>
          <p:nvPr>
            <p:ph sz="quarter" idx="13"/>
          </p:nvPr>
        </p:nvSpPr>
        <p:spPr/>
        <p:txBody>
          <a:bodyPr/>
          <a:lstStyle/>
          <a:p>
            <a:pPr marL="0" indent="0">
              <a:buNone/>
            </a:pPr>
            <a:r>
              <a:rPr lang="en-US" b="1" dirty="0">
                <a:solidFill>
                  <a:schemeClr val="tx1"/>
                </a:solidFill>
                <a:cs typeface="Calibri" panose="020F0502020204030204" pitchFamily="34" charset="0"/>
              </a:rPr>
              <a:t>Define Variables Before They Are Used</a:t>
            </a:r>
          </a:p>
          <a:p>
            <a:r>
              <a:rPr lang="en-US" dirty="0">
                <a:solidFill>
                  <a:srgbClr val="000000"/>
                </a:solidFill>
                <a:cs typeface="Calibri" panose="020F0502020204030204" pitchFamily="34" charset="0"/>
              </a:rPr>
              <a:t>All variables must be defined with a name and a type before they can be used in a program</a:t>
            </a:r>
          </a:p>
          <a:p>
            <a:r>
              <a:rPr lang="en-US" dirty="0">
                <a:solidFill>
                  <a:srgbClr val="000000"/>
                </a:solidFill>
                <a:cs typeface="Calibri" panose="020F0502020204030204" pitchFamily="34" charset="0"/>
              </a:rPr>
              <a:t>You can place each variable definition anywhere in </a:t>
            </a:r>
            <a:r>
              <a:rPr lang="en-US" dirty="0">
                <a:solidFill>
                  <a:srgbClr val="000000"/>
                </a:solidFill>
                <a:latin typeface="Courier New" panose="02070309020205020404" pitchFamily="49" charset="0"/>
                <a:cs typeface="Courier New" panose="02070309020205020404" pitchFamily="49" charset="0"/>
              </a:rPr>
              <a:t>main</a:t>
            </a:r>
            <a:r>
              <a:rPr lang="en-US" dirty="0">
                <a:solidFill>
                  <a:srgbClr val="000000"/>
                </a:solidFill>
                <a:cs typeface="Calibri" panose="020F0502020204030204" pitchFamily="34" charset="0"/>
              </a:rPr>
              <a:t> before that variable’s first use in the code</a:t>
            </a:r>
          </a:p>
          <a:p>
            <a:r>
              <a:rPr lang="en-US" dirty="0">
                <a:solidFill>
                  <a:srgbClr val="000000"/>
                </a:solidFill>
                <a:cs typeface="Calibri" panose="020F0502020204030204" pitchFamily="34" charset="0"/>
              </a:rPr>
              <a:t>In general, you should define variables close to their first use</a:t>
            </a:r>
            <a:endParaRPr lang="en-US" dirty="0">
              <a:cs typeface="Calibri" panose="020F0502020204030204" pitchFamily="34" charset="0"/>
            </a:endParaRPr>
          </a:p>
        </p:txBody>
      </p:sp>
    </p:spTree>
    <p:extLst>
      <p:ext uri="{BB962C8B-B14F-4D97-AF65-F5344CB8AC3E}">
        <p14:creationId xmlns:p14="http://schemas.microsoft.com/office/powerpoint/2010/main" val="1987586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(7 of 16)</a:t>
            </a:r>
            <a:endParaRPr lang="en-IN" sz="3200" b="0" dirty="0"/>
          </a:p>
        </p:txBody>
      </p:sp>
      <p:sp>
        <p:nvSpPr>
          <p:cNvPr id="3" name="Content Placeholder 2"/>
          <p:cNvSpPr>
            <a:spLocks noGrp="1"/>
          </p:cNvSpPr>
          <p:nvPr>
            <p:ph sz="quarter" idx="13"/>
          </p:nvPr>
        </p:nvSpPr>
        <p:spPr>
          <a:xfrm>
            <a:off x="457199" y="1556326"/>
            <a:ext cx="7980219" cy="4733637"/>
          </a:xfrm>
        </p:spPr>
        <p:txBody>
          <a:bodyPr/>
          <a:lstStyle/>
          <a:p>
            <a:pPr marL="0" indent="0">
              <a:spcBef>
                <a:spcPts val="600"/>
              </a:spcBef>
              <a:buNone/>
            </a:pPr>
            <a:r>
              <a:rPr lang="en-US" sz="2000" b="1" dirty="0">
                <a:solidFill>
                  <a:schemeClr val="tx1"/>
                </a:solidFill>
                <a:cs typeface="Calibri" panose="020F0502020204030204" pitchFamily="34" charset="0"/>
              </a:rPr>
              <a:t>Identifiers and Case Sensitivity</a:t>
            </a:r>
          </a:p>
          <a:p>
            <a:pPr>
              <a:spcBef>
                <a:spcPts val="600"/>
              </a:spcBef>
            </a:pPr>
            <a:r>
              <a:rPr lang="en-US" sz="2000" dirty="0">
                <a:solidFill>
                  <a:srgbClr val="000000"/>
                </a:solidFill>
                <a:cs typeface="Calibri" panose="020F0502020204030204" pitchFamily="34" charset="0"/>
              </a:rPr>
              <a:t>A variable name can be any valid </a:t>
            </a:r>
            <a:r>
              <a:rPr lang="en-US" sz="2000" b="1" dirty="0">
                <a:solidFill>
                  <a:schemeClr val="tx1"/>
                </a:solidFill>
                <a:cs typeface="Calibri" panose="020F0502020204030204" pitchFamily="34" charset="0"/>
              </a:rPr>
              <a:t>identifier</a:t>
            </a:r>
          </a:p>
          <a:p>
            <a:pPr>
              <a:spcBef>
                <a:spcPts val="600"/>
              </a:spcBef>
            </a:pPr>
            <a:r>
              <a:rPr lang="en-US" sz="2000" dirty="0">
                <a:solidFill>
                  <a:srgbClr val="000000"/>
                </a:solidFill>
                <a:cs typeface="Calibri" panose="020F0502020204030204" pitchFamily="34" charset="0"/>
              </a:rPr>
              <a:t>Each identifier may consist of letters, digits and underscores (_), but may not begin with a digit</a:t>
            </a:r>
          </a:p>
          <a:p>
            <a:pPr>
              <a:spcBef>
                <a:spcPts val="600"/>
              </a:spcBef>
            </a:pPr>
            <a:r>
              <a:rPr lang="en-US" sz="2000" dirty="0">
                <a:solidFill>
                  <a:srgbClr val="000000"/>
                </a:solidFill>
                <a:cs typeface="Calibri" panose="020F0502020204030204" pitchFamily="34" charset="0"/>
              </a:rPr>
              <a:t>C is </a:t>
            </a:r>
            <a:r>
              <a:rPr lang="en-US" sz="2000" b="1" dirty="0">
                <a:solidFill>
                  <a:schemeClr val="tx1"/>
                </a:solidFill>
                <a:cs typeface="Calibri" panose="020F0502020204030204" pitchFamily="34" charset="0"/>
              </a:rPr>
              <a:t>case sensitive</a:t>
            </a:r>
            <a:r>
              <a:rPr lang="en-US" sz="2000" dirty="0">
                <a:solidFill>
                  <a:srgbClr val="000000"/>
                </a:solidFill>
                <a:cs typeface="Calibri" panose="020F0502020204030204" pitchFamily="34" charset="0"/>
              </a:rPr>
              <a:t>, so a1 and A1 are different identifiers</a:t>
            </a:r>
          </a:p>
          <a:p>
            <a:pPr>
              <a:spcBef>
                <a:spcPts val="600"/>
              </a:spcBef>
            </a:pPr>
            <a:r>
              <a:rPr lang="en-US" sz="2000" dirty="0">
                <a:solidFill>
                  <a:srgbClr val="000000"/>
                </a:solidFill>
                <a:cs typeface="Calibri" panose="020F0502020204030204" pitchFamily="34" charset="0"/>
              </a:rPr>
              <a:t>A variable name should start with a lowercase letter</a:t>
            </a:r>
          </a:p>
          <a:p>
            <a:pPr>
              <a:spcBef>
                <a:spcPts val="600"/>
              </a:spcBef>
            </a:pPr>
            <a:r>
              <a:rPr lang="en-US" sz="2000" dirty="0">
                <a:solidFill>
                  <a:srgbClr val="000000"/>
                </a:solidFill>
                <a:cs typeface="Calibri" panose="020F0502020204030204" pitchFamily="34" charset="0"/>
              </a:rPr>
              <a:t>Choosing meaningful variable names helps make a program self-documenting</a:t>
            </a:r>
          </a:p>
          <a:p>
            <a:pPr>
              <a:spcBef>
                <a:spcPts val="600"/>
              </a:spcBef>
            </a:pPr>
            <a:r>
              <a:rPr lang="en-US" sz="2000" dirty="0">
                <a:solidFill>
                  <a:srgbClr val="000000"/>
                </a:solidFill>
                <a:cs typeface="Calibri" panose="020F0502020204030204" pitchFamily="34" charset="0"/>
              </a:rPr>
              <a:t>Multiple-word variable names can make programs more readable</a:t>
            </a:r>
          </a:p>
          <a:p>
            <a:pPr lvl="1"/>
            <a:r>
              <a:rPr lang="en-US" sz="2000" dirty="0">
                <a:solidFill>
                  <a:srgbClr val="000000"/>
                </a:solidFill>
                <a:cs typeface="Calibri" panose="020F0502020204030204" pitchFamily="34" charset="0"/>
              </a:rPr>
              <a:t>separate the words with underscores, as in </a:t>
            </a:r>
            <a:r>
              <a:rPr lang="en-US" sz="2000" dirty="0">
                <a:solidFill>
                  <a:srgbClr val="000000"/>
                </a:solidFill>
                <a:latin typeface="Courier New" panose="02070309020205020404" pitchFamily="49" charset="0"/>
                <a:cs typeface="Courier New" panose="02070309020205020404" pitchFamily="49" charset="0"/>
              </a:rPr>
              <a:t>total_commissions</a:t>
            </a:r>
            <a:r>
              <a:rPr lang="en-US" sz="2000" dirty="0">
                <a:solidFill>
                  <a:srgbClr val="000000"/>
                </a:solidFill>
                <a:cs typeface="Calibri" panose="020F0502020204030204" pitchFamily="34" charset="0"/>
              </a:rPr>
              <a:t>, or</a:t>
            </a:r>
          </a:p>
          <a:p>
            <a:pPr lvl="1"/>
            <a:r>
              <a:rPr lang="en-US" sz="2000" dirty="0">
                <a:solidFill>
                  <a:srgbClr val="000000"/>
                </a:solidFill>
                <a:cs typeface="Calibri" panose="020F0502020204030204" pitchFamily="34" charset="0"/>
              </a:rPr>
              <a:t>run the words together and begin each subsequent word with a capital letter as in </a:t>
            </a:r>
            <a:r>
              <a:rPr lang="en-US" sz="2000" dirty="0">
                <a:solidFill>
                  <a:srgbClr val="000000"/>
                </a:solidFill>
                <a:latin typeface="Courier New" panose="02070309020205020404" pitchFamily="49" charset="0"/>
                <a:cs typeface="Courier New" panose="02070309020205020404" pitchFamily="49" charset="0"/>
              </a:rPr>
              <a:t>totalCommissions</a:t>
            </a:r>
            <a:r>
              <a:rPr lang="en-US" sz="2000" dirty="0">
                <a:solidFill>
                  <a:srgbClr val="000000"/>
                </a:solidFill>
                <a:cs typeface="Calibri" panose="020F0502020204030204" pitchFamily="34" charset="0"/>
              </a:rPr>
              <a:t>.</a:t>
            </a:r>
          </a:p>
        </p:txBody>
      </p:sp>
    </p:spTree>
    <p:extLst>
      <p:ext uri="{BB962C8B-B14F-4D97-AF65-F5344CB8AC3E}">
        <p14:creationId xmlns:p14="http://schemas.microsoft.com/office/powerpoint/2010/main" val="2105942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(8 of 16)</a:t>
            </a:r>
            <a:endParaRPr lang="en-IN" sz="3200" b="0" dirty="0"/>
          </a:p>
        </p:txBody>
      </p:sp>
      <p:sp>
        <p:nvSpPr>
          <p:cNvPr id="3" name="Content Placeholder 2"/>
          <p:cNvSpPr>
            <a:spLocks noGrp="1"/>
          </p:cNvSpPr>
          <p:nvPr>
            <p:ph sz="quarter" idx="13"/>
          </p:nvPr>
        </p:nvSpPr>
        <p:spPr/>
        <p:txBody>
          <a:bodyPr/>
          <a:lstStyle/>
          <a:p>
            <a:pPr marL="0" indent="0">
              <a:buNone/>
            </a:pPr>
            <a:r>
              <a:rPr lang="en-US" b="1" dirty="0">
                <a:solidFill>
                  <a:schemeClr val="tx1"/>
                </a:solidFill>
                <a:cs typeface="Calibri" panose="020F0502020204030204" pitchFamily="34" charset="0"/>
              </a:rPr>
              <a:t>Prompting Messages</a:t>
            </a:r>
          </a:p>
          <a:p>
            <a:r>
              <a:rPr lang="en-US" dirty="0">
                <a:solidFill>
                  <a:srgbClr val="000000"/>
                </a:solidFill>
                <a:cs typeface="Calibri" panose="020F0502020204030204" pitchFamily="34" charset="0"/>
              </a:rPr>
              <a:t>Line 10 displays </a:t>
            </a:r>
            <a:r>
              <a:rPr lang="en-US" dirty="0">
                <a:solidFill>
                  <a:srgbClr val="000000"/>
                </a:solidFill>
                <a:latin typeface="Courier New" panose="02070309020205020404" pitchFamily="49" charset="0"/>
                <a:cs typeface="Courier New" panose="02070309020205020404" pitchFamily="49" charset="0"/>
              </a:rPr>
              <a:t>"Enter first integer: "</a:t>
            </a:r>
          </a:p>
          <a:p>
            <a:r>
              <a:rPr lang="en-US" dirty="0">
                <a:solidFill>
                  <a:srgbClr val="000000"/>
                </a:solidFill>
                <a:cs typeface="Calibri" panose="020F0502020204030204" pitchFamily="34" charset="0"/>
              </a:rPr>
              <a:t>This message is called a </a:t>
            </a:r>
            <a:r>
              <a:rPr lang="en-US" b="1" dirty="0">
                <a:solidFill>
                  <a:schemeClr val="tx1"/>
                </a:solidFill>
                <a:cs typeface="Calibri" panose="020F0502020204030204" pitchFamily="34" charset="0"/>
              </a:rPr>
              <a:t>prompt</a:t>
            </a:r>
            <a:r>
              <a:rPr lang="en-US" dirty="0">
                <a:solidFill>
                  <a:srgbClr val="5200FF"/>
                </a:solidFill>
                <a:cs typeface="Calibri" panose="020F0502020204030204" pitchFamily="34" charset="0"/>
              </a:rPr>
              <a:t> </a:t>
            </a:r>
            <a:endParaRPr lang="en-US" dirty="0">
              <a:solidFill>
                <a:srgbClr val="000000"/>
              </a:solidFill>
              <a:cs typeface="Calibri" panose="020F0502020204030204" pitchFamily="34" charset="0"/>
            </a:endParaRPr>
          </a:p>
          <a:p>
            <a:pPr lvl="1"/>
            <a:r>
              <a:rPr lang="en-US" dirty="0">
                <a:solidFill>
                  <a:srgbClr val="000000"/>
                </a:solidFill>
                <a:cs typeface="Calibri" panose="020F0502020204030204" pitchFamily="34" charset="0"/>
              </a:rPr>
              <a:t>tells user to take a specific action</a:t>
            </a:r>
            <a:endParaRPr lang="en-US" dirty="0">
              <a:cs typeface="Calibri" panose="020F0502020204030204" pitchFamily="34" charset="0"/>
            </a:endParaRPr>
          </a:p>
        </p:txBody>
      </p:sp>
    </p:spTree>
    <p:extLst>
      <p:ext uri="{BB962C8B-B14F-4D97-AF65-F5344CB8AC3E}">
        <p14:creationId xmlns:p14="http://schemas.microsoft.com/office/powerpoint/2010/main" val="1669630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(9 of 16)</a:t>
            </a:r>
            <a:endParaRPr lang="en-IN" sz="3200" b="0" dirty="0"/>
          </a:p>
        </p:txBody>
      </p:sp>
      <p:sp>
        <p:nvSpPr>
          <p:cNvPr id="3" name="Content Placeholder 2"/>
          <p:cNvSpPr>
            <a:spLocks noGrp="1"/>
          </p:cNvSpPr>
          <p:nvPr>
            <p:ph sz="quarter" idx="13"/>
          </p:nvPr>
        </p:nvSpPr>
        <p:spPr>
          <a:xfrm>
            <a:off x="457200" y="1556326"/>
            <a:ext cx="8229600" cy="4747492"/>
          </a:xfrm>
        </p:spPr>
        <p:txBody>
          <a:bodyPr/>
          <a:lstStyle/>
          <a:p>
            <a:pPr marL="0" indent="0">
              <a:buNone/>
            </a:pPr>
            <a:r>
              <a:rPr lang="en-US" sz="2200" b="1" dirty="0">
                <a:solidFill>
                  <a:schemeClr val="tx1"/>
                </a:solidFill>
                <a:cs typeface="Calibri" panose="020F0502020204030204" pitchFamily="34" charset="0"/>
              </a:rPr>
              <a:t>The scanf Function and Formatted Inputs</a:t>
            </a:r>
          </a:p>
          <a:p>
            <a:r>
              <a:rPr lang="en-US" sz="2200" dirty="0">
                <a:solidFill>
                  <a:schemeClr val="tx1"/>
                </a:solidFill>
                <a:cs typeface="Calibri" panose="020F0502020204030204" pitchFamily="34" charset="0"/>
              </a:rPr>
              <a:t>Line 11 uses </a:t>
            </a:r>
            <a:r>
              <a:rPr lang="en-US" sz="2200" b="1" dirty="0">
                <a:solidFill>
                  <a:schemeClr val="tx1"/>
                </a:solidFill>
                <a:latin typeface="Courier New" panose="02070309020205020404" pitchFamily="49" charset="0"/>
                <a:cs typeface="Courier New" panose="02070309020205020404" pitchFamily="49" charset="0"/>
              </a:rPr>
              <a:t>scanf</a:t>
            </a:r>
            <a:r>
              <a:rPr lang="en-US" sz="2200" dirty="0">
                <a:solidFill>
                  <a:schemeClr val="tx1"/>
                </a:solidFill>
                <a:cs typeface="Calibri" panose="020F0502020204030204" pitchFamily="34" charset="0"/>
              </a:rPr>
              <a:t> to obtain a value from the user</a:t>
            </a:r>
          </a:p>
          <a:p>
            <a:r>
              <a:rPr lang="en-US" sz="2200" dirty="0">
                <a:solidFill>
                  <a:schemeClr val="tx1"/>
                </a:solidFill>
                <a:cs typeface="Calibri" panose="020F0502020204030204" pitchFamily="34" charset="0"/>
              </a:rPr>
              <a:t>Reads from the standard input, usually the keyboard</a:t>
            </a:r>
          </a:p>
          <a:p>
            <a:r>
              <a:rPr lang="en-US" sz="2200" dirty="0">
                <a:solidFill>
                  <a:schemeClr val="tx1"/>
                </a:solidFill>
                <a:cs typeface="Calibri" panose="020F0502020204030204" pitchFamily="34" charset="0"/>
              </a:rPr>
              <a:t>The </a:t>
            </a:r>
            <a:r>
              <a:rPr lang="en-US" sz="2200" dirty="0">
                <a:solidFill>
                  <a:schemeClr val="tx1"/>
                </a:solidFill>
                <a:latin typeface="Courier New" panose="02070309020205020404" pitchFamily="49" charset="0"/>
                <a:cs typeface="Courier New" panose="02070309020205020404" pitchFamily="49" charset="0"/>
              </a:rPr>
              <a:t>"%d"</a:t>
            </a:r>
            <a:r>
              <a:rPr lang="en-US" sz="2200" dirty="0">
                <a:solidFill>
                  <a:schemeClr val="tx1"/>
                </a:solidFill>
                <a:cs typeface="Courier New" panose="02070309020205020404" pitchFamily="49" charset="0"/>
              </a:rPr>
              <a:t> </a:t>
            </a:r>
            <a:r>
              <a:rPr lang="en-US" sz="2200" dirty="0">
                <a:solidFill>
                  <a:schemeClr val="tx1"/>
                </a:solidFill>
                <a:cs typeface="Calibri" panose="020F0502020204030204" pitchFamily="34" charset="0"/>
              </a:rPr>
              <a:t>is the </a:t>
            </a:r>
            <a:r>
              <a:rPr lang="en-US" sz="2200" b="1" dirty="0">
                <a:solidFill>
                  <a:schemeClr val="tx1"/>
                </a:solidFill>
                <a:cs typeface="Calibri" panose="020F0502020204030204" pitchFamily="34" charset="0"/>
              </a:rPr>
              <a:t>format control string</a:t>
            </a:r>
            <a:r>
              <a:rPr lang="en-US" sz="2200" dirty="0">
                <a:solidFill>
                  <a:schemeClr val="tx1"/>
                </a:solidFill>
                <a:cs typeface="Calibri" panose="020F0502020204030204" pitchFamily="34" charset="0"/>
              </a:rPr>
              <a:t> — indicates the type of data the user should enter (an integer)</a:t>
            </a:r>
          </a:p>
          <a:p>
            <a:r>
              <a:rPr lang="en-US" sz="2200" dirty="0">
                <a:solidFill>
                  <a:schemeClr val="tx1"/>
                </a:solidFill>
                <a:cs typeface="Calibri" panose="020F0502020204030204" pitchFamily="34" charset="0"/>
              </a:rPr>
              <a:t>Second argument begins with an ampersand (</a:t>
            </a:r>
            <a:r>
              <a:rPr lang="en-US" sz="2200" dirty="0">
                <a:solidFill>
                  <a:schemeClr val="tx1"/>
                </a:solidFill>
                <a:latin typeface="Courier New" panose="02070309020205020404" pitchFamily="49" charset="0"/>
                <a:cs typeface="Courier New" panose="02070309020205020404" pitchFamily="49" charset="0"/>
              </a:rPr>
              <a:t>&amp;</a:t>
            </a:r>
            <a:r>
              <a:rPr lang="en-US" sz="2200" dirty="0">
                <a:solidFill>
                  <a:schemeClr val="tx1"/>
                </a:solidFill>
                <a:cs typeface="Calibri" panose="020F0502020204030204" pitchFamily="34" charset="0"/>
              </a:rPr>
              <a:t>) followed by the variable name </a:t>
            </a:r>
          </a:p>
          <a:p>
            <a:pPr lvl="1"/>
            <a:r>
              <a:rPr lang="en-US" sz="2200" dirty="0">
                <a:solidFill>
                  <a:schemeClr val="tx1"/>
                </a:solidFill>
                <a:cs typeface="Calibri" panose="020F0502020204030204" pitchFamily="34" charset="0"/>
              </a:rPr>
              <a:t>Tells </a:t>
            </a:r>
            <a:r>
              <a:rPr lang="en-US" sz="2200" dirty="0">
                <a:solidFill>
                  <a:schemeClr val="tx1"/>
                </a:solidFill>
                <a:latin typeface="Courier New" panose="02070309020205020404" pitchFamily="49" charset="0"/>
                <a:cs typeface="Courier New" panose="02070309020205020404" pitchFamily="49" charset="0"/>
              </a:rPr>
              <a:t>scanf</a:t>
            </a:r>
            <a:r>
              <a:rPr lang="en-US" sz="2200" dirty="0">
                <a:solidFill>
                  <a:schemeClr val="tx1"/>
                </a:solidFill>
                <a:cs typeface="Calibri" panose="020F0502020204030204" pitchFamily="34" charset="0"/>
              </a:rPr>
              <a:t> the location (or address) in memory of the variable </a:t>
            </a:r>
          </a:p>
          <a:p>
            <a:pPr lvl="1"/>
            <a:r>
              <a:rPr lang="en-US" sz="2200" dirty="0">
                <a:solidFill>
                  <a:schemeClr val="tx1"/>
                </a:solidFill>
                <a:latin typeface="Courier New" panose="02070309020205020404" pitchFamily="49" charset="0"/>
                <a:cs typeface="Courier New" panose="02070309020205020404" pitchFamily="49" charset="0"/>
              </a:rPr>
              <a:t>scanf</a:t>
            </a:r>
            <a:r>
              <a:rPr lang="en-US" sz="2200" dirty="0">
                <a:solidFill>
                  <a:schemeClr val="tx1"/>
                </a:solidFill>
                <a:cs typeface="Calibri" panose="020F0502020204030204" pitchFamily="34" charset="0"/>
              </a:rPr>
              <a:t> stores the value the user enters at that memory location</a:t>
            </a:r>
          </a:p>
        </p:txBody>
      </p:sp>
    </p:spTree>
    <p:extLst>
      <p:ext uri="{BB962C8B-B14F-4D97-AF65-F5344CB8AC3E}">
        <p14:creationId xmlns:p14="http://schemas.microsoft.com/office/powerpoint/2010/main" val="209219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(10 of 16)</a:t>
            </a:r>
            <a:endParaRPr lang="en-IN" sz="3200" b="0" dirty="0"/>
          </a:p>
        </p:txBody>
      </p:sp>
      <p:sp>
        <p:nvSpPr>
          <p:cNvPr id="3" name="Content Placeholder 2"/>
          <p:cNvSpPr>
            <a:spLocks noGrp="1"/>
          </p:cNvSpPr>
          <p:nvPr>
            <p:ph sz="quarter" idx="13"/>
          </p:nvPr>
        </p:nvSpPr>
        <p:spPr>
          <a:xfrm>
            <a:off x="457199" y="1556327"/>
            <a:ext cx="8451273" cy="4586896"/>
          </a:xfrm>
        </p:spPr>
        <p:txBody>
          <a:bodyPr/>
          <a:lstStyle/>
          <a:p>
            <a:pPr marL="0" indent="0">
              <a:buNone/>
            </a:pPr>
            <a:r>
              <a:rPr lang="en-US" b="1" dirty="0">
                <a:solidFill>
                  <a:schemeClr val="tx1"/>
                </a:solidFill>
                <a:cs typeface="Calibri" panose="020F0502020204030204" pitchFamily="34" charset="0"/>
              </a:rPr>
              <a:t>Prompting for and Inputting the Second Integer</a:t>
            </a:r>
          </a:p>
          <a:p>
            <a:r>
              <a:rPr lang="en-US" dirty="0">
                <a:solidFill>
                  <a:srgbClr val="000000"/>
                </a:solidFill>
                <a:cs typeface="Calibri" panose="020F0502020204030204" pitchFamily="34" charset="0"/>
              </a:rPr>
              <a:t>Line 13 prompts the user to enter the second integer</a:t>
            </a:r>
          </a:p>
          <a:p>
            <a:r>
              <a:rPr lang="en-US" dirty="0">
                <a:solidFill>
                  <a:srgbClr val="000000"/>
                </a:solidFill>
                <a:cs typeface="Calibri" panose="020F0502020204030204" pitchFamily="34" charset="0"/>
              </a:rPr>
              <a:t>Line 14 obtains a value for variable integer2 from the user.</a:t>
            </a:r>
            <a:endParaRPr lang="en-US" sz="3600" dirty="0">
              <a:cs typeface="Calibri" panose="020F0502020204030204" pitchFamily="34" charset="0"/>
            </a:endParaRPr>
          </a:p>
        </p:txBody>
      </p:sp>
    </p:spTree>
    <p:extLst>
      <p:ext uri="{BB962C8B-B14F-4D97-AF65-F5344CB8AC3E}">
        <p14:creationId xmlns:p14="http://schemas.microsoft.com/office/powerpoint/2010/main" val="65100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IN" dirty="0"/>
          </a:p>
        </p:txBody>
      </p:sp>
      <p:sp>
        <p:nvSpPr>
          <p:cNvPr id="3" name="Content Placeholder 2"/>
          <p:cNvSpPr>
            <a:spLocks noGrp="1"/>
          </p:cNvSpPr>
          <p:nvPr>
            <p:ph sz="quarter" idx="13"/>
          </p:nvPr>
        </p:nvSpPr>
        <p:spPr/>
        <p:txBody>
          <a:bodyPr/>
          <a:lstStyle/>
          <a:p>
            <a:pPr marL="432" indent="0">
              <a:buNone/>
            </a:pPr>
            <a:r>
              <a:rPr lang="en-US" b="1" dirty="0">
                <a:solidFill>
                  <a:schemeClr val="tx2"/>
                </a:solidFill>
              </a:rPr>
              <a:t>2.1</a:t>
            </a:r>
            <a:r>
              <a:rPr lang="en-US" dirty="0"/>
              <a:t> Introduction</a:t>
            </a:r>
          </a:p>
          <a:p>
            <a:pPr marL="432" indent="0">
              <a:buNone/>
            </a:pPr>
            <a:r>
              <a:rPr lang="en-US" b="1" dirty="0">
                <a:solidFill>
                  <a:schemeClr val="tx2"/>
                </a:solidFill>
              </a:rPr>
              <a:t>2.2</a:t>
            </a:r>
            <a:r>
              <a:rPr lang="en-US" dirty="0"/>
              <a:t> A Simple C Program: Printing a Line of Text</a:t>
            </a:r>
          </a:p>
          <a:p>
            <a:pPr marL="432" indent="0">
              <a:buNone/>
            </a:pPr>
            <a:r>
              <a:rPr lang="en-US" b="1" dirty="0">
                <a:solidFill>
                  <a:schemeClr val="tx2"/>
                </a:solidFill>
              </a:rPr>
              <a:t>2.3</a:t>
            </a:r>
            <a:r>
              <a:rPr lang="en-US" dirty="0"/>
              <a:t> Another Simple C Program: Adding Two Integers</a:t>
            </a:r>
          </a:p>
          <a:p>
            <a:pPr marL="432" indent="0">
              <a:buNone/>
            </a:pPr>
            <a:r>
              <a:rPr lang="en-US" b="1" dirty="0">
                <a:solidFill>
                  <a:schemeClr val="tx2"/>
                </a:solidFill>
              </a:rPr>
              <a:t>2.4</a:t>
            </a:r>
            <a:r>
              <a:rPr lang="en-US" dirty="0"/>
              <a:t> Memory Concepts</a:t>
            </a:r>
          </a:p>
          <a:p>
            <a:pPr marL="432" indent="0">
              <a:buNone/>
            </a:pPr>
            <a:r>
              <a:rPr lang="en-US" b="1" dirty="0">
                <a:solidFill>
                  <a:schemeClr val="tx2"/>
                </a:solidFill>
              </a:rPr>
              <a:t>2.5</a:t>
            </a:r>
            <a:r>
              <a:rPr lang="en-US" dirty="0"/>
              <a:t> Arithmetic in C</a:t>
            </a:r>
          </a:p>
          <a:p>
            <a:pPr marL="432" indent="0">
              <a:buNone/>
            </a:pPr>
            <a:r>
              <a:rPr lang="en-US" b="1" dirty="0">
                <a:solidFill>
                  <a:schemeClr val="tx2"/>
                </a:solidFill>
              </a:rPr>
              <a:t>2.6</a:t>
            </a:r>
            <a:r>
              <a:rPr lang="en-US" dirty="0"/>
              <a:t> Decision Making: Equality and Relational Operators</a:t>
            </a:r>
          </a:p>
          <a:p>
            <a:pPr marL="432" indent="0">
              <a:buNone/>
            </a:pPr>
            <a:r>
              <a:rPr lang="en-US" b="1" dirty="0">
                <a:solidFill>
                  <a:schemeClr val="tx2"/>
                </a:solidFill>
              </a:rPr>
              <a:t>2.7</a:t>
            </a:r>
            <a:r>
              <a:rPr lang="en-US" dirty="0"/>
              <a:t> Secure C Programming</a:t>
            </a:r>
          </a:p>
        </p:txBody>
      </p:sp>
    </p:spTree>
    <p:extLst>
      <p:ext uri="{BB962C8B-B14F-4D97-AF65-F5344CB8AC3E}">
        <p14:creationId xmlns:p14="http://schemas.microsoft.com/office/powerpoint/2010/main" val="261465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(11 of 16)</a:t>
            </a:r>
            <a:endParaRPr lang="en-IN" sz="3200" b="0" dirty="0"/>
          </a:p>
        </p:txBody>
      </p:sp>
      <p:sp>
        <p:nvSpPr>
          <p:cNvPr id="3" name="Content Placeholder 2"/>
          <p:cNvSpPr>
            <a:spLocks noGrp="1"/>
          </p:cNvSpPr>
          <p:nvPr>
            <p:ph sz="quarter" idx="13"/>
          </p:nvPr>
        </p:nvSpPr>
        <p:spPr/>
        <p:txBody>
          <a:bodyPr/>
          <a:lstStyle/>
          <a:p>
            <a:pPr marL="0" indent="0">
              <a:buNone/>
            </a:pPr>
            <a:r>
              <a:rPr lang="en-US" b="1" dirty="0">
                <a:solidFill>
                  <a:schemeClr val="tx1"/>
                </a:solidFill>
                <a:cs typeface="Calibri" panose="020F0502020204030204" pitchFamily="34" charset="0"/>
              </a:rPr>
              <a:t>Defining the </a:t>
            </a:r>
            <a:r>
              <a:rPr lang="en-US" b="1" dirty="0">
                <a:solidFill>
                  <a:schemeClr val="tx1"/>
                </a:solidFill>
                <a:latin typeface="Courier New" panose="02070309020205020404" pitchFamily="49" charset="0"/>
                <a:cs typeface="Courier New" panose="02070309020205020404" pitchFamily="49" charset="0"/>
              </a:rPr>
              <a:t>sum</a:t>
            </a:r>
            <a:r>
              <a:rPr lang="en-US" b="1" dirty="0">
                <a:solidFill>
                  <a:schemeClr val="tx1"/>
                </a:solidFill>
                <a:cs typeface="Calibri" panose="020F0502020204030204" pitchFamily="34" charset="0"/>
              </a:rPr>
              <a:t> Variable</a:t>
            </a:r>
          </a:p>
          <a:p>
            <a:r>
              <a:rPr lang="en-US" dirty="0">
                <a:solidFill>
                  <a:srgbClr val="000000"/>
                </a:solidFill>
                <a:cs typeface="Calibri" panose="020F0502020204030204" pitchFamily="34" charset="0"/>
              </a:rPr>
              <a:t>Line 16 defines the </a:t>
            </a:r>
            <a:r>
              <a:rPr lang="en-US" dirty="0">
                <a:solidFill>
                  <a:srgbClr val="000000"/>
                </a:solidFill>
                <a:latin typeface="Courier New" panose="02070309020205020404" pitchFamily="49" charset="0"/>
                <a:cs typeface="Courier New" panose="02070309020205020404" pitchFamily="49" charset="0"/>
              </a:rPr>
              <a:t>int</a:t>
            </a:r>
            <a:r>
              <a:rPr lang="en-US" dirty="0">
                <a:solidFill>
                  <a:srgbClr val="000000"/>
                </a:solidFill>
                <a:cs typeface="Calibri" panose="020F0502020204030204" pitchFamily="34" charset="0"/>
              </a:rPr>
              <a:t> variable </a:t>
            </a:r>
            <a:r>
              <a:rPr lang="en-US" dirty="0">
                <a:solidFill>
                  <a:srgbClr val="000000"/>
                </a:solidFill>
                <a:latin typeface="Courier New" panose="02070309020205020404" pitchFamily="49" charset="0"/>
                <a:cs typeface="Courier New" panose="02070309020205020404" pitchFamily="49" charset="0"/>
              </a:rPr>
              <a:t>sum</a:t>
            </a:r>
            <a:r>
              <a:rPr lang="en-US" dirty="0">
                <a:solidFill>
                  <a:srgbClr val="000000"/>
                </a:solidFill>
                <a:cs typeface="Calibri" panose="020F0502020204030204" pitchFamily="34" charset="0"/>
              </a:rPr>
              <a:t> and initializes it to 0 before we use </a:t>
            </a:r>
            <a:r>
              <a:rPr lang="en-US" dirty="0">
                <a:solidFill>
                  <a:srgbClr val="000000"/>
                </a:solidFill>
                <a:latin typeface="Courier New" panose="02070309020205020404" pitchFamily="49" charset="0"/>
                <a:cs typeface="Courier New" panose="02070309020205020404" pitchFamily="49" charset="0"/>
              </a:rPr>
              <a:t>sum</a:t>
            </a:r>
            <a:r>
              <a:rPr lang="en-US" dirty="0">
                <a:solidFill>
                  <a:srgbClr val="000000"/>
                </a:solidFill>
                <a:cs typeface="Calibri" panose="020F0502020204030204" pitchFamily="34" charset="0"/>
              </a:rPr>
              <a:t> in line 17.</a:t>
            </a:r>
            <a:endParaRPr lang="en-US" sz="3600" dirty="0">
              <a:cs typeface="Calibri" panose="020F0502020204030204" pitchFamily="34" charset="0"/>
            </a:endParaRPr>
          </a:p>
        </p:txBody>
      </p:sp>
    </p:spTree>
    <p:extLst>
      <p:ext uri="{BB962C8B-B14F-4D97-AF65-F5344CB8AC3E}">
        <p14:creationId xmlns:p14="http://schemas.microsoft.com/office/powerpoint/2010/main" val="3605533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(12 of 16)</a:t>
            </a:r>
            <a:endParaRPr lang="en-IN" sz="3200" b="0" dirty="0"/>
          </a:p>
        </p:txBody>
      </p:sp>
      <p:sp>
        <p:nvSpPr>
          <p:cNvPr id="3" name="Content Placeholder 2"/>
          <p:cNvSpPr>
            <a:spLocks noGrp="1"/>
          </p:cNvSpPr>
          <p:nvPr>
            <p:ph sz="quarter" idx="13"/>
          </p:nvPr>
        </p:nvSpPr>
        <p:spPr/>
        <p:txBody>
          <a:bodyPr/>
          <a:lstStyle/>
          <a:p>
            <a:pPr marL="0" indent="0">
              <a:buNone/>
            </a:pPr>
            <a:r>
              <a:rPr lang="en-US" b="1" dirty="0">
                <a:solidFill>
                  <a:schemeClr val="tx1"/>
                </a:solidFill>
                <a:cs typeface="Calibri" panose="020F0502020204030204" pitchFamily="34" charset="0"/>
              </a:rPr>
              <a:t>Assignment Statement</a:t>
            </a:r>
          </a:p>
          <a:p>
            <a:r>
              <a:rPr lang="en-US" dirty="0">
                <a:solidFill>
                  <a:schemeClr val="tx1"/>
                </a:solidFill>
                <a:cs typeface="Calibri" panose="020F0502020204030204" pitchFamily="34" charset="0"/>
              </a:rPr>
              <a:t>The </a:t>
            </a:r>
            <a:r>
              <a:rPr lang="en-US" b="1" dirty="0">
                <a:solidFill>
                  <a:schemeClr val="tx1"/>
                </a:solidFill>
                <a:cs typeface="Calibri" panose="020F0502020204030204" pitchFamily="34" charset="0"/>
              </a:rPr>
              <a:t>assignment statement </a:t>
            </a:r>
            <a:r>
              <a:rPr lang="en-US" dirty="0">
                <a:solidFill>
                  <a:schemeClr val="tx1"/>
                </a:solidFill>
                <a:cs typeface="Calibri" panose="020F0502020204030204" pitchFamily="34" charset="0"/>
              </a:rPr>
              <a:t>in line 17 calculates the total of </a:t>
            </a:r>
            <a:r>
              <a:rPr lang="en-US" dirty="0">
                <a:solidFill>
                  <a:schemeClr val="tx1"/>
                </a:solidFill>
                <a:latin typeface="Courier New" panose="02070309020205020404" pitchFamily="49" charset="0"/>
                <a:cs typeface="Courier New" panose="02070309020205020404" pitchFamily="49" charset="0"/>
              </a:rPr>
              <a:t>integer1</a:t>
            </a:r>
            <a:r>
              <a:rPr lang="en-US" dirty="0">
                <a:solidFill>
                  <a:schemeClr val="tx1"/>
                </a:solidFill>
                <a:cs typeface="Calibri" panose="020F0502020204030204" pitchFamily="34" charset="0"/>
              </a:rPr>
              <a:t> and </a:t>
            </a:r>
            <a:r>
              <a:rPr lang="en-US" dirty="0">
                <a:solidFill>
                  <a:schemeClr val="tx1"/>
                </a:solidFill>
                <a:latin typeface="Courier New" panose="02070309020205020404" pitchFamily="49" charset="0"/>
                <a:cs typeface="Courier New" panose="02070309020205020404" pitchFamily="49" charset="0"/>
              </a:rPr>
              <a:t>integer2</a:t>
            </a:r>
            <a:r>
              <a:rPr lang="en-US" dirty="0">
                <a:solidFill>
                  <a:schemeClr val="tx1"/>
                </a:solidFill>
                <a:cs typeface="Calibri" panose="020F0502020204030204" pitchFamily="34" charset="0"/>
              </a:rPr>
              <a:t>, then assigns the result to variable </a:t>
            </a:r>
            <a:r>
              <a:rPr lang="en-US" dirty="0">
                <a:solidFill>
                  <a:schemeClr val="tx1"/>
                </a:solidFill>
                <a:latin typeface="Courier New" panose="02070309020205020404" pitchFamily="49" charset="0"/>
                <a:cs typeface="Courier New" panose="02070309020205020404" pitchFamily="49" charset="0"/>
              </a:rPr>
              <a:t>sum</a:t>
            </a:r>
            <a:r>
              <a:rPr lang="en-US" dirty="0">
                <a:solidFill>
                  <a:schemeClr val="tx1"/>
                </a:solidFill>
                <a:cs typeface="Calibri" panose="020F0502020204030204" pitchFamily="34" charset="0"/>
              </a:rPr>
              <a:t> using the </a:t>
            </a:r>
            <a:r>
              <a:rPr lang="en-US" b="1" dirty="0">
                <a:solidFill>
                  <a:schemeClr val="tx1"/>
                </a:solidFill>
                <a:cs typeface="Calibri" panose="020F0502020204030204" pitchFamily="34" charset="0"/>
              </a:rPr>
              <a:t>assignment operator</a:t>
            </a:r>
            <a:r>
              <a:rPr lang="en-US" dirty="0">
                <a:solidFill>
                  <a:schemeClr val="tx1"/>
                </a:solidFill>
                <a:cs typeface="Calibri" panose="020F0502020204030204" pitchFamily="34" charset="0"/>
              </a:rPr>
              <a:t> (</a:t>
            </a:r>
            <a:r>
              <a:rPr lang="en-US" b="1" dirty="0">
                <a:solidFill>
                  <a:schemeClr val="tx1"/>
                </a:solidFill>
                <a:cs typeface="Calibri" panose="020F0502020204030204" pitchFamily="34" charset="0"/>
              </a:rPr>
              <a:t>=</a:t>
            </a:r>
            <a:r>
              <a:rPr lang="en-US" dirty="0">
                <a:solidFill>
                  <a:schemeClr val="tx1"/>
                </a:solidFill>
                <a:cs typeface="Calibri" panose="020F0502020204030204" pitchFamily="34" charset="0"/>
              </a:rPr>
              <a:t>)</a:t>
            </a:r>
          </a:p>
          <a:p>
            <a:r>
              <a:rPr lang="en-US" dirty="0">
                <a:solidFill>
                  <a:schemeClr val="tx1"/>
                </a:solidFill>
                <a:cs typeface="Calibri" panose="020F0502020204030204" pitchFamily="34" charset="0"/>
              </a:rPr>
              <a:t>Read as, “</a:t>
            </a:r>
            <a:r>
              <a:rPr lang="en-US" dirty="0">
                <a:solidFill>
                  <a:schemeClr val="tx1"/>
                </a:solidFill>
                <a:latin typeface="Courier New" panose="02070309020205020404" pitchFamily="49" charset="0"/>
                <a:cs typeface="Courier New" panose="02070309020205020404" pitchFamily="49" charset="0"/>
              </a:rPr>
              <a:t>sum</a:t>
            </a:r>
            <a:r>
              <a:rPr lang="en-US" dirty="0">
                <a:solidFill>
                  <a:schemeClr val="tx1"/>
                </a:solidFill>
                <a:cs typeface="Calibri" panose="020F0502020204030204" pitchFamily="34" charset="0"/>
              </a:rPr>
              <a:t> gets the value of the expression </a:t>
            </a:r>
            <a:r>
              <a:rPr lang="en-US" dirty="0">
                <a:solidFill>
                  <a:schemeClr val="tx1"/>
                </a:solidFill>
                <a:latin typeface="Courier New" panose="02070309020205020404" pitchFamily="49" charset="0"/>
                <a:cs typeface="Courier New" panose="02070309020205020404" pitchFamily="49" charset="0"/>
              </a:rPr>
              <a:t>integer1 + integer2</a:t>
            </a:r>
            <a:r>
              <a:rPr lang="en-US" dirty="0">
                <a:solidFill>
                  <a:schemeClr val="tx1"/>
                </a:solidFill>
                <a:cs typeface="Calibri" panose="020F0502020204030204" pitchFamily="34" charset="0"/>
              </a:rPr>
              <a:t>.” </a:t>
            </a:r>
          </a:p>
          <a:p>
            <a:r>
              <a:rPr lang="en-US" dirty="0">
                <a:solidFill>
                  <a:schemeClr val="tx1"/>
                </a:solidFill>
                <a:cs typeface="Calibri" panose="020F0502020204030204" pitchFamily="34" charset="0"/>
              </a:rPr>
              <a:t>Most calculations are performed in assignments</a:t>
            </a:r>
          </a:p>
        </p:txBody>
      </p:sp>
    </p:spTree>
    <p:extLst>
      <p:ext uri="{BB962C8B-B14F-4D97-AF65-F5344CB8AC3E}">
        <p14:creationId xmlns:p14="http://schemas.microsoft.com/office/powerpoint/2010/main" val="4010138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(13 of 16)</a:t>
            </a:r>
            <a:endParaRPr lang="en-IN" sz="3200" b="0" dirty="0"/>
          </a:p>
        </p:txBody>
      </p:sp>
      <p:sp>
        <p:nvSpPr>
          <p:cNvPr id="3" name="Content Placeholder 2"/>
          <p:cNvSpPr>
            <a:spLocks noGrp="1"/>
          </p:cNvSpPr>
          <p:nvPr>
            <p:ph sz="quarter" idx="13"/>
          </p:nvPr>
        </p:nvSpPr>
        <p:spPr>
          <a:xfrm>
            <a:off x="457200" y="1556327"/>
            <a:ext cx="8427156" cy="4586896"/>
          </a:xfrm>
        </p:spPr>
        <p:txBody>
          <a:bodyPr/>
          <a:lstStyle/>
          <a:p>
            <a:pPr marL="0" indent="0">
              <a:buNone/>
            </a:pPr>
            <a:r>
              <a:rPr lang="en-US" b="1" dirty="0">
                <a:solidFill>
                  <a:schemeClr val="tx1"/>
                </a:solidFill>
                <a:cs typeface="Calibri" panose="020F0502020204030204" pitchFamily="34" charset="0"/>
              </a:rPr>
              <a:t>Binary Operators</a:t>
            </a:r>
          </a:p>
          <a:p>
            <a:r>
              <a:rPr lang="en-US" dirty="0">
                <a:solidFill>
                  <a:srgbClr val="000000"/>
                </a:solidFill>
                <a:cs typeface="Calibri" panose="020F0502020204030204" pitchFamily="34" charset="0"/>
              </a:rPr>
              <a:t>The = operator and the + operator are </a:t>
            </a:r>
            <a:r>
              <a:rPr lang="en-US" b="1" dirty="0">
                <a:solidFill>
                  <a:schemeClr val="tx1"/>
                </a:solidFill>
                <a:cs typeface="Calibri" panose="020F0502020204030204" pitchFamily="34" charset="0"/>
              </a:rPr>
              <a:t>binary operators</a:t>
            </a:r>
            <a:r>
              <a:rPr lang="en-US" dirty="0">
                <a:solidFill>
                  <a:srgbClr val="000000"/>
                </a:solidFill>
                <a:cs typeface="Calibri" panose="020F0502020204030204" pitchFamily="34" charset="0"/>
              </a:rPr>
              <a:t>—each has two </a:t>
            </a:r>
            <a:r>
              <a:rPr lang="en-US" b="1" dirty="0">
                <a:solidFill>
                  <a:schemeClr val="tx1"/>
                </a:solidFill>
                <a:cs typeface="Calibri" panose="020F0502020204030204" pitchFamily="34" charset="0"/>
              </a:rPr>
              <a:t>operands</a:t>
            </a:r>
          </a:p>
          <a:p>
            <a:r>
              <a:rPr lang="en-US" dirty="0">
                <a:solidFill>
                  <a:srgbClr val="000000"/>
                </a:solidFill>
                <a:cs typeface="Calibri" panose="020F0502020204030204" pitchFamily="34" charset="0"/>
              </a:rPr>
              <a:t>Place spaces on either side of a binary operator to make the operator stand out and make the program more readable</a:t>
            </a:r>
            <a:endParaRPr lang="en-US" dirty="0">
              <a:cs typeface="Calibri" panose="020F0502020204030204" pitchFamily="34" charset="0"/>
            </a:endParaRPr>
          </a:p>
        </p:txBody>
      </p:sp>
    </p:spTree>
    <p:extLst>
      <p:ext uri="{BB962C8B-B14F-4D97-AF65-F5344CB8AC3E}">
        <p14:creationId xmlns:p14="http://schemas.microsoft.com/office/powerpoint/2010/main" val="3908539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(14 of 16)</a:t>
            </a:r>
            <a:endParaRPr lang="en-IN" sz="3200" b="0" dirty="0"/>
          </a:p>
        </p:txBody>
      </p:sp>
      <p:sp>
        <p:nvSpPr>
          <p:cNvPr id="3" name="Content Placeholder 2"/>
          <p:cNvSpPr>
            <a:spLocks noGrp="1"/>
          </p:cNvSpPr>
          <p:nvPr>
            <p:ph sz="quarter" idx="13"/>
          </p:nvPr>
        </p:nvSpPr>
        <p:spPr/>
        <p:txBody>
          <a:bodyPr/>
          <a:lstStyle/>
          <a:p>
            <a:pPr marL="0" indent="0">
              <a:buNone/>
            </a:pPr>
            <a:r>
              <a:rPr lang="en-US" b="1" dirty="0">
                <a:solidFill>
                  <a:schemeClr val="tx1"/>
                </a:solidFill>
                <a:cs typeface="Calibri" panose="020F0502020204030204" pitchFamily="34" charset="0"/>
              </a:rPr>
              <a:t>Printing with a Format Control String</a:t>
            </a:r>
          </a:p>
          <a:p>
            <a:r>
              <a:rPr lang="en-US" dirty="0">
                <a:solidFill>
                  <a:srgbClr val="000000"/>
                </a:solidFill>
                <a:cs typeface="Calibri" panose="020F0502020204030204" pitchFamily="34" charset="0"/>
              </a:rPr>
              <a:t>The format control string </a:t>
            </a:r>
            <a:r>
              <a:rPr lang="en-US" dirty="0">
                <a:solidFill>
                  <a:srgbClr val="000000"/>
                </a:solidFill>
                <a:latin typeface="Courier New" panose="02070309020205020404" pitchFamily="49" charset="0"/>
                <a:cs typeface="Courier New" panose="02070309020205020404" pitchFamily="49" charset="0"/>
              </a:rPr>
              <a:t>"Sum is %d\n"</a:t>
            </a:r>
            <a:r>
              <a:rPr lang="en-US" dirty="0">
                <a:solidFill>
                  <a:srgbClr val="000000"/>
                </a:solidFill>
                <a:cs typeface="Consolas" panose="020B0609020204030204" pitchFamily="49" charset="0"/>
              </a:rPr>
              <a:t> </a:t>
            </a:r>
            <a:r>
              <a:rPr lang="en-US" dirty="0">
                <a:solidFill>
                  <a:srgbClr val="000000"/>
                </a:solidFill>
                <a:cs typeface="Calibri" panose="020F0502020204030204" pitchFamily="34" charset="0"/>
              </a:rPr>
              <a:t>in line 19 contains some literal characters to display (</a:t>
            </a:r>
            <a:r>
              <a:rPr lang="en-US" dirty="0">
                <a:solidFill>
                  <a:srgbClr val="000000"/>
                </a:solidFill>
                <a:latin typeface="Courier New" panose="02070309020205020404" pitchFamily="49" charset="0"/>
                <a:cs typeface="Courier New" panose="02070309020205020404" pitchFamily="49" charset="0"/>
              </a:rPr>
              <a:t>"Sum is "</a:t>
            </a:r>
            <a:r>
              <a:rPr lang="en-US" dirty="0">
                <a:solidFill>
                  <a:srgbClr val="000000"/>
                </a:solidFill>
                <a:cs typeface="Calibri" panose="020F0502020204030204" pitchFamily="34" charset="0"/>
              </a:rPr>
              <a:t>) and the conversion specification </a:t>
            </a:r>
            <a:r>
              <a:rPr lang="en-US" dirty="0">
                <a:solidFill>
                  <a:srgbClr val="000000"/>
                </a:solidFill>
                <a:latin typeface="Courier New" panose="02070309020205020404" pitchFamily="49" charset="0"/>
                <a:cs typeface="Courier New" panose="02070309020205020404" pitchFamily="49" charset="0"/>
              </a:rPr>
              <a:t>%d</a:t>
            </a:r>
            <a:r>
              <a:rPr lang="en-US" dirty="0">
                <a:solidFill>
                  <a:srgbClr val="000000"/>
                </a:solidFill>
                <a:cs typeface="Calibri" panose="020F0502020204030204" pitchFamily="34" charset="0"/>
              </a:rPr>
              <a:t>, which is a placeholder for an integer</a:t>
            </a:r>
          </a:p>
          <a:p>
            <a:r>
              <a:rPr lang="en-US" dirty="0">
                <a:solidFill>
                  <a:srgbClr val="000000"/>
                </a:solidFill>
                <a:cs typeface="Calibri" panose="020F0502020204030204" pitchFamily="34" charset="0"/>
              </a:rPr>
              <a:t>The </a:t>
            </a:r>
            <a:r>
              <a:rPr lang="en-US" dirty="0">
                <a:solidFill>
                  <a:srgbClr val="000000"/>
                </a:solidFill>
                <a:latin typeface="Courier New" panose="02070309020205020404" pitchFamily="49" charset="0"/>
                <a:cs typeface="Courier New" panose="02070309020205020404" pitchFamily="49" charset="0"/>
              </a:rPr>
              <a:t>sum</a:t>
            </a:r>
            <a:r>
              <a:rPr lang="en-US" dirty="0">
                <a:solidFill>
                  <a:srgbClr val="000000"/>
                </a:solidFill>
                <a:cs typeface="Calibri" panose="020F0502020204030204" pitchFamily="34" charset="0"/>
              </a:rPr>
              <a:t> is the value to insert in place of </a:t>
            </a:r>
            <a:r>
              <a:rPr lang="en-US" dirty="0">
                <a:solidFill>
                  <a:srgbClr val="000000"/>
                </a:solidFill>
                <a:latin typeface="Courier New" panose="02070309020205020404" pitchFamily="49" charset="0"/>
                <a:cs typeface="Courier New" panose="02070309020205020404" pitchFamily="49" charset="0"/>
              </a:rPr>
              <a:t>%d</a:t>
            </a:r>
          </a:p>
        </p:txBody>
      </p:sp>
    </p:spTree>
    <p:extLst>
      <p:ext uri="{BB962C8B-B14F-4D97-AF65-F5344CB8AC3E}">
        <p14:creationId xmlns:p14="http://schemas.microsoft.com/office/powerpoint/2010/main" val="4219242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(15 of 16)</a:t>
            </a:r>
            <a:endParaRPr lang="en-IN" sz="3200" b="0" dirty="0"/>
          </a:p>
        </p:txBody>
      </p:sp>
      <p:sp>
        <p:nvSpPr>
          <p:cNvPr id="3" name="Content Placeholder 2"/>
          <p:cNvSpPr>
            <a:spLocks noGrp="1"/>
          </p:cNvSpPr>
          <p:nvPr>
            <p:ph sz="quarter" idx="13"/>
          </p:nvPr>
        </p:nvSpPr>
        <p:spPr>
          <a:xfrm>
            <a:off x="457199" y="1556327"/>
            <a:ext cx="8354291" cy="4586896"/>
          </a:xfrm>
        </p:spPr>
        <p:txBody>
          <a:bodyPr/>
          <a:lstStyle/>
          <a:p>
            <a:pPr marL="0" indent="0">
              <a:buNone/>
            </a:pPr>
            <a:r>
              <a:rPr lang="en-US" b="1" dirty="0">
                <a:solidFill>
                  <a:schemeClr val="tx1"/>
                </a:solidFill>
                <a:cs typeface="Calibri" panose="020F0502020204030204" pitchFamily="34" charset="0"/>
              </a:rPr>
              <a:t>Combining a Variable Definition and Assignment Statement</a:t>
            </a:r>
          </a:p>
          <a:p>
            <a:r>
              <a:rPr lang="en-US" dirty="0">
                <a:solidFill>
                  <a:schemeClr val="tx1"/>
                </a:solidFill>
                <a:cs typeface="Calibri" panose="020F0502020204030204" pitchFamily="34" charset="0"/>
              </a:rPr>
              <a:t>You can initialize a variable in its definition</a:t>
            </a:r>
          </a:p>
          <a:p>
            <a:r>
              <a:rPr lang="en-US" dirty="0">
                <a:solidFill>
                  <a:schemeClr val="tx1"/>
                </a:solidFill>
                <a:cs typeface="Calibri" panose="020F0502020204030204" pitchFamily="34" charset="0"/>
              </a:rPr>
              <a:t>For example, lines 16 and 17 can add the variables </a:t>
            </a:r>
            <a:r>
              <a:rPr lang="en-US" dirty="0">
                <a:solidFill>
                  <a:schemeClr val="tx1"/>
                </a:solidFill>
                <a:latin typeface="Courier New" panose="02070309020205020404" pitchFamily="49" charset="0"/>
                <a:cs typeface="Courier New" panose="02070309020205020404" pitchFamily="49" charset="0"/>
              </a:rPr>
              <a:t>integer1</a:t>
            </a:r>
            <a:r>
              <a:rPr lang="en-US" dirty="0">
                <a:solidFill>
                  <a:schemeClr val="tx1"/>
                </a:solidFill>
                <a:cs typeface="Calibri" panose="020F0502020204030204" pitchFamily="34" charset="0"/>
              </a:rPr>
              <a:t> and </a:t>
            </a:r>
            <a:r>
              <a:rPr lang="en-US" dirty="0">
                <a:solidFill>
                  <a:schemeClr val="tx1"/>
                </a:solidFill>
                <a:latin typeface="Courier New" panose="02070309020205020404" pitchFamily="49" charset="0"/>
                <a:cs typeface="Courier New" panose="02070309020205020404" pitchFamily="49" charset="0"/>
              </a:rPr>
              <a:t>integer2</a:t>
            </a:r>
            <a:r>
              <a:rPr lang="en-US" dirty="0">
                <a:solidFill>
                  <a:schemeClr val="tx1"/>
                </a:solidFill>
                <a:cs typeface="Calibri" panose="020F0502020204030204" pitchFamily="34" charset="0"/>
              </a:rPr>
              <a:t>, then initialize the variable </a:t>
            </a:r>
            <a:r>
              <a:rPr lang="en-US" dirty="0">
                <a:solidFill>
                  <a:schemeClr val="tx1"/>
                </a:solidFill>
                <a:latin typeface="Courier New" panose="02070309020205020404" pitchFamily="49" charset="0"/>
                <a:cs typeface="Courier New" panose="02070309020205020404" pitchFamily="49" charset="0"/>
              </a:rPr>
              <a:t>sum</a:t>
            </a:r>
            <a:r>
              <a:rPr lang="en-US" dirty="0">
                <a:solidFill>
                  <a:schemeClr val="tx1"/>
                </a:solidFill>
                <a:cs typeface="Calibri" panose="020F0502020204030204" pitchFamily="34" charset="0"/>
              </a:rPr>
              <a:t> with the result:</a:t>
            </a:r>
          </a:p>
          <a:p>
            <a:pPr lvl="1"/>
            <a:r>
              <a:rPr lang="en-US" dirty="0">
                <a:solidFill>
                  <a:schemeClr val="tx1"/>
                </a:solidFill>
                <a:latin typeface="Courier New" panose="02070309020205020404" pitchFamily="49" charset="0"/>
                <a:cs typeface="Courier New" panose="02070309020205020404" pitchFamily="49" charset="0"/>
              </a:rPr>
              <a:t>int sum = integer1 + integer2; // assign total to sum</a:t>
            </a:r>
          </a:p>
        </p:txBody>
      </p:sp>
    </p:spTree>
    <p:extLst>
      <p:ext uri="{BB962C8B-B14F-4D97-AF65-F5344CB8AC3E}">
        <p14:creationId xmlns:p14="http://schemas.microsoft.com/office/powerpoint/2010/main" val="2742770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2.3 Another Simple C Program: Adding Two Integers </a:t>
            </a:r>
            <a:r>
              <a:rPr lang="en-US" sz="2000" b="0" dirty="0"/>
              <a:t>(16 of 16)</a:t>
            </a:r>
            <a:endParaRPr lang="en-IN" sz="3200" b="0" dirty="0"/>
          </a:p>
        </p:txBody>
      </p:sp>
      <p:sp>
        <p:nvSpPr>
          <p:cNvPr id="3" name="Content Placeholder 2"/>
          <p:cNvSpPr>
            <a:spLocks noGrp="1"/>
          </p:cNvSpPr>
          <p:nvPr>
            <p:ph sz="quarter" idx="13"/>
          </p:nvPr>
        </p:nvSpPr>
        <p:spPr/>
        <p:txBody>
          <a:bodyPr/>
          <a:lstStyle/>
          <a:p>
            <a:pPr marL="0" indent="0">
              <a:buNone/>
            </a:pPr>
            <a:r>
              <a:rPr lang="en-US" b="1" dirty="0">
                <a:solidFill>
                  <a:schemeClr val="tx1"/>
                </a:solidFill>
                <a:cs typeface="Calibri" panose="020F0502020204030204" pitchFamily="34" charset="0"/>
              </a:rPr>
              <a:t>Calculations in </a:t>
            </a:r>
            <a:r>
              <a:rPr lang="en-US" b="1" dirty="0">
                <a:solidFill>
                  <a:schemeClr val="tx1"/>
                </a:solidFill>
                <a:latin typeface="Courier New" panose="02070309020205020404" pitchFamily="49" charset="0"/>
                <a:cs typeface="Courier New" panose="02070309020205020404" pitchFamily="49" charset="0"/>
              </a:rPr>
              <a:t>printf</a:t>
            </a:r>
            <a:r>
              <a:rPr lang="en-US" b="1" dirty="0">
                <a:solidFill>
                  <a:schemeClr val="tx1"/>
                </a:solidFill>
                <a:cs typeface="Calibri" panose="020F0502020204030204" pitchFamily="34" charset="0"/>
              </a:rPr>
              <a:t> Statements</a:t>
            </a:r>
          </a:p>
          <a:p>
            <a:r>
              <a:rPr lang="en-US" dirty="0">
                <a:solidFill>
                  <a:schemeClr val="tx1"/>
                </a:solidFill>
                <a:cs typeface="Calibri" panose="020F0502020204030204" pitchFamily="34" charset="0"/>
              </a:rPr>
              <a:t>Actually, we do not need the variable </a:t>
            </a:r>
            <a:r>
              <a:rPr lang="en-US" dirty="0">
                <a:solidFill>
                  <a:schemeClr val="tx1"/>
                </a:solidFill>
                <a:latin typeface="Courier New" panose="02070309020205020404" pitchFamily="49" charset="0"/>
                <a:cs typeface="Courier New" panose="02070309020205020404" pitchFamily="49" charset="0"/>
              </a:rPr>
              <a:t>sum</a:t>
            </a:r>
            <a:r>
              <a:rPr lang="en-US" dirty="0">
                <a:solidFill>
                  <a:schemeClr val="tx1"/>
                </a:solidFill>
                <a:cs typeface="Calibri" panose="020F0502020204030204" pitchFamily="34" charset="0"/>
              </a:rPr>
              <a:t>, because we can perform the calculation in the </a:t>
            </a:r>
            <a:r>
              <a:rPr lang="en-US" dirty="0">
                <a:solidFill>
                  <a:schemeClr val="tx1"/>
                </a:solidFill>
                <a:latin typeface="Courier New" panose="02070309020205020404" pitchFamily="49" charset="0"/>
                <a:cs typeface="Courier New" panose="02070309020205020404" pitchFamily="49" charset="0"/>
              </a:rPr>
              <a:t>printf</a:t>
            </a:r>
            <a:r>
              <a:rPr lang="en-US" dirty="0">
                <a:solidFill>
                  <a:schemeClr val="tx1"/>
                </a:solidFill>
                <a:cs typeface="Calibri" panose="020F0502020204030204" pitchFamily="34" charset="0"/>
              </a:rPr>
              <a:t> statement</a:t>
            </a:r>
          </a:p>
          <a:p>
            <a:r>
              <a:rPr lang="en-US" dirty="0">
                <a:solidFill>
                  <a:schemeClr val="tx1"/>
                </a:solidFill>
                <a:cs typeface="Calibri" panose="020F0502020204030204" pitchFamily="34" charset="0"/>
              </a:rPr>
              <a:t>Lines 16–19 can be replaced with</a:t>
            </a:r>
          </a:p>
          <a:p>
            <a:pPr lvl="1"/>
            <a:r>
              <a:rPr lang="nl-NL" dirty="0">
                <a:solidFill>
                  <a:schemeClr val="tx1"/>
                </a:solidFill>
                <a:latin typeface="Courier New" panose="02070309020205020404" pitchFamily="49" charset="0"/>
                <a:cs typeface="Courier New" panose="02070309020205020404" pitchFamily="49" charset="0"/>
              </a:rPr>
              <a:t>printf("Sum is %d\n", integer1 + integer2);</a:t>
            </a:r>
          </a:p>
        </p:txBody>
      </p:sp>
    </p:spTree>
    <p:extLst>
      <p:ext uri="{BB962C8B-B14F-4D97-AF65-F5344CB8AC3E}">
        <p14:creationId xmlns:p14="http://schemas.microsoft.com/office/powerpoint/2010/main" val="2676195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Memory Concepts </a:t>
            </a:r>
            <a:r>
              <a:rPr lang="en-US" sz="2000" b="0" dirty="0"/>
              <a:t>(1 of 3)</a:t>
            </a:r>
            <a:endParaRPr lang="en-IN" b="0" dirty="0"/>
          </a:p>
        </p:txBody>
      </p:sp>
      <p:sp>
        <p:nvSpPr>
          <p:cNvPr id="4" name="Content Placeholder 3"/>
          <p:cNvSpPr>
            <a:spLocks noGrp="1"/>
          </p:cNvSpPr>
          <p:nvPr>
            <p:ph sz="quarter" idx="13"/>
          </p:nvPr>
        </p:nvSpPr>
        <p:spPr>
          <a:xfrm>
            <a:off x="457200" y="1552574"/>
            <a:ext cx="8229600" cy="1495425"/>
          </a:xfrm>
        </p:spPr>
        <p:txBody>
          <a:bodyPr/>
          <a:lstStyle/>
          <a:p>
            <a:r>
              <a:rPr lang="en-US" dirty="0">
                <a:solidFill>
                  <a:srgbClr val="000000"/>
                </a:solidFill>
              </a:rPr>
              <a:t>Every variable has a name, a type, a value and a location in the computer’s memory</a:t>
            </a:r>
          </a:p>
          <a:p>
            <a:r>
              <a:rPr lang="en-US" dirty="0">
                <a:solidFill>
                  <a:srgbClr val="000000"/>
                </a:solidFill>
              </a:rPr>
              <a:t>After placing 45 in </a:t>
            </a:r>
            <a:r>
              <a:rPr lang="en-US" dirty="0">
                <a:solidFill>
                  <a:srgbClr val="000000"/>
                </a:solidFill>
                <a:latin typeface="Courier New" panose="02070309020205020404" pitchFamily="49" charset="0"/>
                <a:cs typeface="Courier New" panose="02070309020205020404" pitchFamily="49" charset="0"/>
              </a:rPr>
              <a:t>integer1</a:t>
            </a:r>
          </a:p>
        </p:txBody>
      </p:sp>
      <p:pic>
        <p:nvPicPr>
          <p:cNvPr id="11" name="Content Placeholder 10" descr="The figure illustrates the storage of an integer value in memory location. A memory block depicted by a box is labeled integer 1 that stores the value 45."/>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928264" y="3218313"/>
            <a:ext cx="5287473" cy="1348381"/>
          </a:xfrm>
        </p:spPr>
      </p:pic>
      <p:sp>
        <p:nvSpPr>
          <p:cNvPr id="6" name="Content Placeholder 5"/>
          <p:cNvSpPr>
            <a:spLocks noGrp="1"/>
          </p:cNvSpPr>
          <p:nvPr>
            <p:ph sz="quarter" idx="15"/>
          </p:nvPr>
        </p:nvSpPr>
        <p:spPr>
          <a:xfrm>
            <a:off x="457200" y="4740872"/>
            <a:ext cx="8229600" cy="1023795"/>
          </a:xfrm>
        </p:spPr>
        <p:txBody>
          <a:bodyPr/>
          <a:lstStyle/>
          <a:p>
            <a:r>
              <a:rPr lang="en-US" dirty="0">
                <a:solidFill>
                  <a:srgbClr val="000000"/>
                </a:solidFill>
              </a:rPr>
              <a:t>When a value is placed in a memory location, it replaces the location’s previous value which is lost</a:t>
            </a:r>
            <a:endParaRPr lang="en-US" dirty="0"/>
          </a:p>
        </p:txBody>
      </p:sp>
    </p:spTree>
    <p:extLst>
      <p:ext uri="{BB962C8B-B14F-4D97-AF65-F5344CB8AC3E}">
        <p14:creationId xmlns:p14="http://schemas.microsoft.com/office/powerpoint/2010/main" val="2865586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Memory Concepts </a:t>
            </a:r>
            <a:r>
              <a:rPr lang="en-US" sz="2000" b="0" dirty="0"/>
              <a:t>(2 of 3)</a:t>
            </a:r>
            <a:endParaRPr lang="en-IN" b="0" dirty="0"/>
          </a:p>
        </p:txBody>
      </p:sp>
      <p:sp>
        <p:nvSpPr>
          <p:cNvPr id="4" name="Content Placeholder 3"/>
          <p:cNvSpPr>
            <a:spLocks noGrp="1"/>
          </p:cNvSpPr>
          <p:nvPr>
            <p:ph sz="quarter" idx="13"/>
          </p:nvPr>
        </p:nvSpPr>
        <p:spPr>
          <a:xfrm>
            <a:off x="457200" y="1552574"/>
            <a:ext cx="8229600" cy="553317"/>
          </a:xfrm>
        </p:spPr>
        <p:txBody>
          <a:bodyPr/>
          <a:lstStyle/>
          <a:p>
            <a:r>
              <a:rPr lang="en-US" dirty="0">
                <a:solidFill>
                  <a:srgbClr val="000000"/>
                </a:solidFill>
              </a:rPr>
              <a:t>After placing 72 in integer2</a:t>
            </a:r>
          </a:p>
        </p:txBody>
      </p:sp>
      <p:pic>
        <p:nvPicPr>
          <p:cNvPr id="9" name="Content Placeholder 8" descr="The figure illustrates the storage of two integer values in memory locations. Two memory blocks depicted by boxes one below the other are labeled integer 1 and integer 2 from top to bottom that store the values 45 and 72, respectively."/>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2158337" y="2345815"/>
            <a:ext cx="4522524" cy="1853069"/>
          </a:xfrm>
        </p:spPr>
      </p:pic>
      <p:sp>
        <p:nvSpPr>
          <p:cNvPr id="6" name="Content Placeholder 5"/>
          <p:cNvSpPr>
            <a:spLocks noGrp="1"/>
          </p:cNvSpPr>
          <p:nvPr>
            <p:ph sz="quarter" idx="15"/>
          </p:nvPr>
        </p:nvSpPr>
        <p:spPr>
          <a:xfrm>
            <a:off x="457200" y="4408361"/>
            <a:ext cx="8229600" cy="593128"/>
          </a:xfrm>
        </p:spPr>
        <p:txBody>
          <a:bodyPr/>
          <a:lstStyle/>
          <a:p>
            <a:r>
              <a:rPr lang="en-US" dirty="0"/>
              <a:t>These locations are not necessarily adjacent in memory.</a:t>
            </a:r>
          </a:p>
        </p:txBody>
      </p:sp>
    </p:spTree>
    <p:extLst>
      <p:ext uri="{BB962C8B-B14F-4D97-AF65-F5344CB8AC3E}">
        <p14:creationId xmlns:p14="http://schemas.microsoft.com/office/powerpoint/2010/main" val="1985657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Memory Concepts </a:t>
            </a:r>
            <a:r>
              <a:rPr lang="en-US" sz="2000" b="0" dirty="0"/>
              <a:t>(3 of 3)</a:t>
            </a:r>
            <a:endParaRPr lang="en-IN" dirty="0"/>
          </a:p>
        </p:txBody>
      </p:sp>
      <p:sp>
        <p:nvSpPr>
          <p:cNvPr id="4" name="Content Placeholder 3"/>
          <p:cNvSpPr>
            <a:spLocks noGrp="1"/>
          </p:cNvSpPr>
          <p:nvPr>
            <p:ph sz="quarter" idx="13"/>
          </p:nvPr>
        </p:nvSpPr>
        <p:spPr>
          <a:xfrm>
            <a:off x="457200" y="1556327"/>
            <a:ext cx="8229600" cy="577273"/>
          </a:xfrm>
        </p:spPr>
        <p:txBody>
          <a:bodyPr/>
          <a:lstStyle/>
          <a:p>
            <a:r>
              <a:rPr lang="en-US" dirty="0">
                <a:solidFill>
                  <a:srgbClr val="000000"/>
                </a:solidFill>
              </a:rPr>
              <a:t>After calculating sum of integer1 and integer2</a:t>
            </a:r>
          </a:p>
        </p:txBody>
      </p:sp>
      <p:pic>
        <p:nvPicPr>
          <p:cNvPr id="6" name="Content Placeholder 5" descr="The figure illustrates the storage of two integer values and their sum value in memory locations. For long description in Notes pane, press F6.&#10;"/>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2346135" y="2485928"/>
            <a:ext cx="4451731" cy="3081968"/>
          </a:xfrm>
        </p:spPr>
      </p:pic>
    </p:spTree>
    <p:extLst>
      <p:ext uri="{BB962C8B-B14F-4D97-AF65-F5344CB8AC3E}">
        <p14:creationId xmlns:p14="http://schemas.microsoft.com/office/powerpoint/2010/main" val="3811794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Arithmetic in C </a:t>
            </a:r>
            <a:r>
              <a:rPr lang="en-US" sz="2000" b="0" dirty="0"/>
              <a:t>(1 of 9)</a:t>
            </a:r>
            <a:endParaRPr lang="en-IN" b="0" dirty="0"/>
          </a:p>
        </p:txBody>
      </p:sp>
      <p:sp>
        <p:nvSpPr>
          <p:cNvPr id="4" name="Content Placeholder 3"/>
          <p:cNvSpPr>
            <a:spLocks noGrp="1"/>
          </p:cNvSpPr>
          <p:nvPr>
            <p:ph sz="quarter" idx="13"/>
          </p:nvPr>
        </p:nvSpPr>
        <p:spPr>
          <a:xfrm>
            <a:off x="457200" y="1556327"/>
            <a:ext cx="8229600" cy="549564"/>
          </a:xfrm>
        </p:spPr>
        <p:txBody>
          <a:bodyPr/>
          <a:lstStyle/>
          <a:p>
            <a:r>
              <a:rPr lang="en-US" dirty="0"/>
              <a:t>Binary arithmetic operators</a:t>
            </a:r>
          </a:p>
        </p:txBody>
      </p:sp>
      <p:graphicFrame>
        <p:nvGraphicFramePr>
          <p:cNvPr id="6" name="Content Placeholder 5"/>
          <p:cNvGraphicFramePr>
            <a:graphicFrameLocks noGrp="1"/>
          </p:cNvGraphicFramePr>
          <p:nvPr>
            <p:ph sz="quarter" idx="14"/>
            <p:extLst>
              <p:ext uri="{D42A27DB-BD31-4B8C-83A1-F6EECF244321}">
                <p14:modId xmlns:p14="http://schemas.microsoft.com/office/powerpoint/2010/main" val="1436699887"/>
              </p:ext>
            </p:extLst>
          </p:nvPr>
        </p:nvGraphicFramePr>
        <p:xfrm>
          <a:off x="595744" y="2280293"/>
          <a:ext cx="6927274" cy="3932110"/>
        </p:xfrm>
        <a:graphic>
          <a:graphicData uri="http://schemas.openxmlformats.org/drawingml/2006/table">
            <a:tbl>
              <a:tblPr firstRow="1" bandRow="1">
                <a:tableStyleId>{40F9630F-82C1-40B7-BC3A-925EFCFF5E92}</a:tableStyleId>
              </a:tblPr>
              <a:tblGrid>
                <a:gridCol w="2057400">
                  <a:extLst>
                    <a:ext uri="{9D8B030D-6E8A-4147-A177-3AD203B41FA5}">
                      <a16:colId xmlns:a16="http://schemas.microsoft.com/office/drawing/2014/main" val="60107954"/>
                    </a:ext>
                  </a:extLst>
                </a:gridCol>
                <a:gridCol w="1572492">
                  <a:extLst>
                    <a:ext uri="{9D8B030D-6E8A-4147-A177-3AD203B41FA5}">
                      <a16:colId xmlns:a16="http://schemas.microsoft.com/office/drawing/2014/main" val="1475578165"/>
                    </a:ext>
                  </a:extLst>
                </a:gridCol>
                <a:gridCol w="1634837">
                  <a:extLst>
                    <a:ext uri="{9D8B030D-6E8A-4147-A177-3AD203B41FA5}">
                      <a16:colId xmlns:a16="http://schemas.microsoft.com/office/drawing/2014/main" val="2498078663"/>
                    </a:ext>
                  </a:extLst>
                </a:gridCol>
                <a:gridCol w="1662545">
                  <a:extLst>
                    <a:ext uri="{9D8B030D-6E8A-4147-A177-3AD203B41FA5}">
                      <a16:colId xmlns:a16="http://schemas.microsoft.com/office/drawing/2014/main" val="1819091262"/>
                    </a:ext>
                  </a:extLst>
                </a:gridCol>
              </a:tblGrid>
              <a:tr h="592078">
                <a:tc>
                  <a:txBody>
                    <a:bodyPr/>
                    <a:lstStyle/>
                    <a:p>
                      <a:pPr algn="l"/>
                      <a:r>
                        <a:rPr lang="en-IN" sz="1800" dirty="0">
                          <a:solidFill>
                            <a:schemeClr val="tx1"/>
                          </a:solidFill>
                          <a:latin typeface="+mn-lt"/>
                        </a:rPr>
                        <a:t>C 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dirty="0">
                          <a:solidFill>
                            <a:schemeClr val="tx1"/>
                          </a:solidFill>
                          <a:latin typeface="+mn-lt"/>
                        </a:rPr>
                        <a:t>Arithmetic 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dirty="0">
                          <a:solidFill>
                            <a:schemeClr val="tx1"/>
                          </a:solidFill>
                          <a:latin typeface="+mn-lt"/>
                        </a:rPr>
                        <a:t>Algebraic expression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dirty="0">
                          <a:solidFill>
                            <a:schemeClr val="tx1"/>
                          </a:solidFill>
                          <a:latin typeface="+mn-lt"/>
                        </a:rPr>
                        <a:t>C expression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323684"/>
                  </a:ext>
                </a:extLst>
              </a:tr>
              <a:tr h="592078">
                <a:tc>
                  <a:txBody>
                    <a:bodyPr/>
                    <a:lstStyle/>
                    <a:p>
                      <a:pPr algn="l"/>
                      <a:r>
                        <a:rPr lang="en-IN" sz="1800" dirty="0">
                          <a:solidFill>
                            <a:schemeClr val="tx1"/>
                          </a:solidFill>
                          <a:latin typeface="+mn-lt"/>
                        </a:rPr>
                        <a:t>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dirty="0">
                          <a:solidFill>
                            <a:schemeClr val="tx1"/>
                          </a:solidFill>
                          <a:latin typeface="+mn-l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i="1" dirty="0">
                          <a:solidFill>
                            <a:schemeClr val="tx1"/>
                          </a:solidFill>
                          <a:latin typeface="+mn-lt"/>
                        </a:rPr>
                        <a:t>f</a:t>
                      </a:r>
                      <a:r>
                        <a:rPr lang="en-IN" sz="1800" dirty="0">
                          <a:solidFill>
                            <a:schemeClr val="tx1"/>
                          </a:solidFill>
                          <a:latin typeface="+mn-lt"/>
                        </a:rPr>
                        <a:t> + 7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cap="none" dirty="0">
                          <a:solidFill>
                            <a:schemeClr val="tx1"/>
                          </a:solidFill>
                          <a:latin typeface="+mn-lt"/>
                          <a:ea typeface="Arial"/>
                          <a:cs typeface="Courier New" panose="02070309020205020404" pitchFamily="49" charset="0"/>
                          <a:sym typeface="Arial"/>
                        </a:rPr>
                        <a:t>f + 7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6290063"/>
                  </a:ext>
                </a:extLst>
              </a:tr>
              <a:tr h="592078">
                <a:tc>
                  <a:txBody>
                    <a:bodyPr/>
                    <a:lstStyle/>
                    <a:p>
                      <a:pPr algn="l"/>
                      <a:r>
                        <a:rPr lang="en-IN" sz="1800" dirty="0">
                          <a:solidFill>
                            <a:schemeClr val="tx1"/>
                          </a:solidFill>
                          <a:latin typeface="+mn-lt"/>
                        </a:rPr>
                        <a:t>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200" dirty="0">
                          <a:solidFill>
                            <a:schemeClr val="tx1"/>
                          </a:solidFill>
                          <a:latin typeface="+mn-lt"/>
                        </a:rPr>
                        <a:t>Minus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900" dirty="0">
                          <a:solidFill>
                            <a:schemeClr val="tx1"/>
                          </a:solidFill>
                          <a:latin typeface="+mn-lt"/>
                        </a:rPr>
                        <a:t>p minus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100" dirty="0">
                          <a:solidFill>
                            <a:schemeClr val="tx1"/>
                          </a:solidFill>
                          <a:latin typeface="+mn-lt"/>
                        </a:rPr>
                        <a:t>p minus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1973580"/>
                  </a:ext>
                </a:extLst>
              </a:tr>
              <a:tr h="592078">
                <a:tc>
                  <a:txBody>
                    <a:bodyPr/>
                    <a:lstStyle/>
                    <a:p>
                      <a:pPr algn="l"/>
                      <a:r>
                        <a:rPr lang="en-IN" sz="1800" dirty="0">
                          <a:solidFill>
                            <a:schemeClr val="tx1"/>
                          </a:solidFill>
                          <a:latin typeface="+mn-lt"/>
                        </a:rPr>
                        <a:t>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dirty="0">
                          <a:solidFill>
                            <a:schemeClr val="tx1"/>
                          </a:solidFill>
                          <a:latin typeface="+mn-l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400" i="1" dirty="0">
                          <a:solidFill>
                            <a:schemeClr val="tx1"/>
                          </a:solidFill>
                          <a:latin typeface="+mn-lt"/>
                        </a:rPr>
                        <a:t>b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900" dirty="0">
                          <a:solidFill>
                            <a:schemeClr val="tx1"/>
                          </a:solidFill>
                          <a:latin typeface="+mn-lt"/>
                        </a:rPr>
                        <a:t>b asterisk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8017724"/>
                  </a:ext>
                </a:extLst>
              </a:tr>
              <a:tr h="923718">
                <a:tc>
                  <a:txBody>
                    <a:bodyPr/>
                    <a:lstStyle/>
                    <a:p>
                      <a:pPr algn="l"/>
                      <a:r>
                        <a:rPr lang="en-IN" sz="1800" dirty="0">
                          <a:solidFill>
                            <a:schemeClr val="tx1"/>
                          </a:solidFill>
                          <a:latin typeface="+mn-lt"/>
                        </a:rPr>
                        <a:t>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dirty="0">
                          <a:solidFill>
                            <a:schemeClr val="tx1"/>
                          </a:solidFill>
                          <a:latin typeface="+mn-l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 dirty="0">
                          <a:solidFill>
                            <a:schemeClr val="tx1"/>
                          </a:solidFill>
                          <a:latin typeface="+mn-lt"/>
                        </a:rPr>
                        <a:t>x slash y or start fraction x over y end fraction</a:t>
                      </a:r>
                      <a:endParaRPr lang="en-IN" sz="2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800" dirty="0">
                          <a:solidFill>
                            <a:schemeClr val="tx1"/>
                          </a:solidFill>
                          <a:latin typeface="+mn-lt"/>
                        </a:rPr>
                        <a:t>x forward slash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2801836"/>
                  </a:ext>
                </a:extLst>
              </a:tr>
              <a:tr h="592078">
                <a:tc>
                  <a:txBody>
                    <a:bodyPr/>
                    <a:lstStyle/>
                    <a:p>
                      <a:pPr algn="l"/>
                      <a:r>
                        <a:rPr lang="en-IN" sz="1800" dirty="0">
                          <a:solidFill>
                            <a:schemeClr val="tx1"/>
                          </a:solidFill>
                          <a:latin typeface="+mn-lt"/>
                        </a:rPr>
                        <a:t>Remainder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dirty="0">
                          <a:solidFill>
                            <a:schemeClr val="tx1"/>
                          </a:solidFill>
                          <a:latin typeface="+mn-l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1800" dirty="0">
                          <a:solidFill>
                            <a:schemeClr val="tx1"/>
                          </a:solidFill>
                          <a:latin typeface="+mn-lt"/>
                        </a:rPr>
                        <a:t>r mod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700" dirty="0">
                          <a:solidFill>
                            <a:schemeClr val="tx1"/>
                          </a:solidFill>
                          <a:latin typeface="+mn-lt"/>
                        </a:rPr>
                        <a:t>r percent sign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4147619"/>
                  </a:ext>
                </a:extLst>
              </a:tr>
            </a:tbl>
          </a:graphicData>
        </a:graphic>
      </p:graphicFrame>
      <p:graphicFrame>
        <p:nvGraphicFramePr>
          <p:cNvPr id="7" name="Object 6">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30312832"/>
              </p:ext>
            </p:extLst>
          </p:nvPr>
        </p:nvGraphicFramePr>
        <p:xfrm>
          <a:off x="2717800" y="3720405"/>
          <a:ext cx="231140" cy="184912"/>
        </p:xfrm>
        <a:graphic>
          <a:graphicData uri="http://schemas.openxmlformats.org/presentationml/2006/ole">
            <mc:AlternateContent xmlns:mc="http://schemas.openxmlformats.org/markup-compatibility/2006">
              <mc:Choice xmlns:v="urn:schemas-microsoft-com:vml" Requires="v">
                <p:oleObj spid="_x0000_s1044" name="Equation" r:id="rId3" imgW="126720" imgH="101520" progId="Equation.DSMT4">
                  <p:embed/>
                </p:oleObj>
              </mc:Choice>
              <mc:Fallback>
                <p:oleObj name="Equation" r:id="rId3" imgW="126720" imgH="101520" progId="Equation.DSMT4">
                  <p:embed/>
                  <p:pic>
                    <p:nvPicPr>
                      <p:cNvPr id="0" name=""/>
                      <p:cNvPicPr/>
                      <p:nvPr/>
                    </p:nvPicPr>
                    <p:blipFill>
                      <a:blip r:embed="rId4"/>
                      <a:stretch>
                        <a:fillRect/>
                      </a:stretch>
                    </p:blipFill>
                    <p:spPr>
                      <a:xfrm>
                        <a:off x="2717800" y="3720405"/>
                        <a:ext cx="231140" cy="184912"/>
                      </a:xfrm>
                      <a:prstGeom prst="rect">
                        <a:avLst/>
                      </a:prstGeom>
                      <a:solidFill>
                        <a:schemeClr val="bg1"/>
                      </a:solidFill>
                    </p:spPr>
                  </p:pic>
                </p:oleObj>
              </mc:Fallback>
            </mc:AlternateContent>
          </a:graphicData>
        </a:graphic>
      </p:graphicFrame>
      <p:graphicFrame>
        <p:nvGraphicFramePr>
          <p:cNvPr id="8" name="Object 7">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240386847"/>
              </p:ext>
            </p:extLst>
          </p:nvPr>
        </p:nvGraphicFramePr>
        <p:xfrm>
          <a:off x="4266046" y="3614230"/>
          <a:ext cx="611909" cy="295852"/>
        </p:xfrm>
        <a:graphic>
          <a:graphicData uri="http://schemas.openxmlformats.org/presentationml/2006/ole">
            <mc:AlternateContent xmlns:mc="http://schemas.openxmlformats.org/markup-compatibility/2006">
              <mc:Choice xmlns:v="urn:schemas-microsoft-com:vml" Requires="v">
                <p:oleObj spid="_x0000_s1045" name="Equation" r:id="rId5" imgW="368280" imgH="177480" progId="Equation.DSMT4">
                  <p:embed/>
                </p:oleObj>
              </mc:Choice>
              <mc:Fallback>
                <p:oleObj name="Equation" r:id="rId5" imgW="368280" imgH="177480" progId="Equation.DSMT4">
                  <p:embed/>
                  <p:pic>
                    <p:nvPicPr>
                      <p:cNvPr id="7" name="Object 6"/>
                      <p:cNvPicPr/>
                      <p:nvPr/>
                    </p:nvPicPr>
                    <p:blipFill>
                      <a:blip r:embed="rId6"/>
                      <a:stretch>
                        <a:fillRect/>
                      </a:stretch>
                    </p:blipFill>
                    <p:spPr>
                      <a:xfrm>
                        <a:off x="4266046" y="3614230"/>
                        <a:ext cx="611909" cy="295852"/>
                      </a:xfrm>
                      <a:prstGeom prst="rect">
                        <a:avLst/>
                      </a:prstGeom>
                      <a:solidFill>
                        <a:schemeClr val="bg1"/>
                      </a:solidFill>
                    </p:spPr>
                  </p:pic>
                </p:oleObj>
              </mc:Fallback>
            </mc:AlternateContent>
          </a:graphicData>
        </a:graphic>
      </p:graphicFrame>
      <p:graphicFrame>
        <p:nvGraphicFramePr>
          <p:cNvPr id="11" name="Object 10">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265011518"/>
              </p:ext>
            </p:extLst>
          </p:nvPr>
        </p:nvGraphicFramePr>
        <p:xfrm>
          <a:off x="5938695" y="3617913"/>
          <a:ext cx="736600" cy="295275"/>
        </p:xfrm>
        <a:graphic>
          <a:graphicData uri="http://schemas.openxmlformats.org/presentationml/2006/ole">
            <mc:AlternateContent xmlns:mc="http://schemas.openxmlformats.org/markup-compatibility/2006">
              <mc:Choice xmlns:v="urn:schemas-microsoft-com:vml" Requires="v">
                <p:oleObj spid="_x0000_s1046" name="Equation" r:id="rId7" imgW="444240" imgH="177480" progId="Equation.DSMT4">
                  <p:embed/>
                </p:oleObj>
              </mc:Choice>
              <mc:Fallback>
                <p:oleObj name="Equation" r:id="rId7" imgW="444240" imgH="177480" progId="Equation.DSMT4">
                  <p:embed/>
                  <p:pic>
                    <p:nvPicPr>
                      <p:cNvPr id="8" name="Object 7"/>
                      <p:cNvPicPr/>
                      <p:nvPr/>
                    </p:nvPicPr>
                    <p:blipFill>
                      <a:blip r:embed="rId8"/>
                      <a:stretch>
                        <a:fillRect/>
                      </a:stretch>
                    </p:blipFill>
                    <p:spPr>
                      <a:xfrm>
                        <a:off x="5938695" y="3617913"/>
                        <a:ext cx="736600" cy="295275"/>
                      </a:xfrm>
                      <a:prstGeom prst="rect">
                        <a:avLst/>
                      </a:prstGeom>
                      <a:solidFill>
                        <a:schemeClr val="bg1"/>
                      </a:solidFill>
                    </p:spPr>
                  </p:pic>
                </p:oleObj>
              </mc:Fallback>
            </mc:AlternateContent>
          </a:graphicData>
        </a:graphic>
      </p:graphicFrame>
      <p:graphicFrame>
        <p:nvGraphicFramePr>
          <p:cNvPr id="13" name="Object 12">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26263445"/>
              </p:ext>
            </p:extLst>
          </p:nvPr>
        </p:nvGraphicFramePr>
        <p:xfrm>
          <a:off x="4284664" y="4224912"/>
          <a:ext cx="444500" cy="296863"/>
        </p:xfrm>
        <a:graphic>
          <a:graphicData uri="http://schemas.openxmlformats.org/presentationml/2006/ole">
            <mc:AlternateContent xmlns:mc="http://schemas.openxmlformats.org/markup-compatibility/2006">
              <mc:Choice xmlns:v="urn:schemas-microsoft-com:vml" Requires="v">
                <p:oleObj spid="_x0000_s1047" name="Equation" r:id="rId9" imgW="266400" imgH="177480" progId="Equation.DSMT4">
                  <p:embed/>
                </p:oleObj>
              </mc:Choice>
              <mc:Fallback>
                <p:oleObj name="Equation" r:id="rId9" imgW="266400" imgH="177480" progId="Equation.DSMT4">
                  <p:embed/>
                  <p:pic>
                    <p:nvPicPr>
                      <p:cNvPr id="8" name="Object 7"/>
                      <p:cNvPicPr/>
                      <p:nvPr/>
                    </p:nvPicPr>
                    <p:blipFill>
                      <a:blip r:embed="rId10"/>
                      <a:stretch>
                        <a:fillRect/>
                      </a:stretch>
                    </p:blipFill>
                    <p:spPr>
                      <a:xfrm>
                        <a:off x="4284664" y="4224912"/>
                        <a:ext cx="444500" cy="296863"/>
                      </a:xfrm>
                      <a:prstGeom prst="rect">
                        <a:avLst/>
                      </a:prstGeom>
                      <a:solidFill>
                        <a:schemeClr val="bg1"/>
                      </a:solidFill>
                    </p:spPr>
                  </p:pic>
                </p:oleObj>
              </mc:Fallback>
            </mc:AlternateContent>
          </a:graphicData>
        </a:graphic>
      </p:graphicFrame>
      <p:graphicFrame>
        <p:nvGraphicFramePr>
          <p:cNvPr id="12" name="Object 11">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96928747"/>
              </p:ext>
            </p:extLst>
          </p:nvPr>
        </p:nvGraphicFramePr>
        <p:xfrm>
          <a:off x="5942013" y="4225925"/>
          <a:ext cx="758825" cy="315913"/>
        </p:xfrm>
        <a:graphic>
          <a:graphicData uri="http://schemas.openxmlformats.org/presentationml/2006/ole">
            <mc:AlternateContent xmlns:mc="http://schemas.openxmlformats.org/markup-compatibility/2006">
              <mc:Choice xmlns:v="urn:schemas-microsoft-com:vml" Requires="v">
                <p:oleObj spid="_x0000_s1048" name="Equation" r:id="rId11" imgW="457200" imgH="190440" progId="Equation.DSMT4">
                  <p:embed/>
                </p:oleObj>
              </mc:Choice>
              <mc:Fallback>
                <p:oleObj name="Equation" r:id="rId11" imgW="457200" imgH="190440" progId="Equation.DSMT4">
                  <p:embed/>
                  <p:pic>
                    <p:nvPicPr>
                      <p:cNvPr id="11" name="Object 10"/>
                      <p:cNvPicPr/>
                      <p:nvPr/>
                    </p:nvPicPr>
                    <p:blipFill>
                      <a:blip r:embed="rId12"/>
                      <a:stretch>
                        <a:fillRect/>
                      </a:stretch>
                    </p:blipFill>
                    <p:spPr>
                      <a:xfrm>
                        <a:off x="5942013" y="4225925"/>
                        <a:ext cx="758825" cy="315913"/>
                      </a:xfrm>
                      <a:prstGeom prst="rect">
                        <a:avLst/>
                      </a:prstGeom>
                      <a:solidFill>
                        <a:schemeClr val="bg1"/>
                      </a:solidFill>
                    </p:spPr>
                  </p:pic>
                </p:oleObj>
              </mc:Fallback>
            </mc:AlternateContent>
          </a:graphicData>
        </a:graphic>
      </p:graphicFrame>
      <p:graphicFrame>
        <p:nvGraphicFramePr>
          <p:cNvPr id="9" name="Object 8">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906439079"/>
              </p:ext>
            </p:extLst>
          </p:nvPr>
        </p:nvGraphicFramePr>
        <p:xfrm>
          <a:off x="4268259" y="4787900"/>
          <a:ext cx="1139825" cy="700088"/>
        </p:xfrm>
        <a:graphic>
          <a:graphicData uri="http://schemas.openxmlformats.org/presentationml/2006/ole">
            <mc:AlternateContent xmlns:mc="http://schemas.openxmlformats.org/markup-compatibility/2006">
              <mc:Choice xmlns:v="urn:schemas-microsoft-com:vml" Requires="v">
                <p:oleObj spid="_x0000_s1049" name="Equation" r:id="rId13" imgW="685800" imgH="419040" progId="Equation.DSMT4">
                  <p:embed/>
                </p:oleObj>
              </mc:Choice>
              <mc:Fallback>
                <p:oleObj name="Equation" r:id="rId13" imgW="685800" imgH="419040" progId="Equation.DSMT4">
                  <p:embed/>
                  <p:pic>
                    <p:nvPicPr>
                      <p:cNvPr id="8" name="Object 7"/>
                      <p:cNvPicPr/>
                      <p:nvPr/>
                    </p:nvPicPr>
                    <p:blipFill>
                      <a:blip r:embed="rId14"/>
                      <a:stretch>
                        <a:fillRect/>
                      </a:stretch>
                    </p:blipFill>
                    <p:spPr>
                      <a:xfrm>
                        <a:off x="4268259" y="4787900"/>
                        <a:ext cx="1139825" cy="700088"/>
                      </a:xfrm>
                      <a:prstGeom prst="rect">
                        <a:avLst/>
                      </a:prstGeom>
                      <a:solidFill>
                        <a:schemeClr val="bg1"/>
                      </a:solidFill>
                    </p:spPr>
                  </p:pic>
                </p:oleObj>
              </mc:Fallback>
            </mc:AlternateContent>
          </a:graphicData>
        </a:graphic>
      </p:graphicFrame>
      <p:graphicFrame>
        <p:nvGraphicFramePr>
          <p:cNvPr id="14" name="Object 13">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263849837"/>
              </p:ext>
            </p:extLst>
          </p:nvPr>
        </p:nvGraphicFramePr>
        <p:xfrm>
          <a:off x="5934829" y="4975225"/>
          <a:ext cx="889000" cy="338138"/>
        </p:xfrm>
        <a:graphic>
          <a:graphicData uri="http://schemas.openxmlformats.org/presentationml/2006/ole">
            <mc:AlternateContent xmlns:mc="http://schemas.openxmlformats.org/markup-compatibility/2006">
              <mc:Choice xmlns:v="urn:schemas-microsoft-com:vml" Requires="v">
                <p:oleObj spid="_x0000_s1050" name="Equation" r:id="rId15" imgW="533160" imgH="203040" progId="Equation.DSMT4">
                  <p:embed/>
                </p:oleObj>
              </mc:Choice>
              <mc:Fallback>
                <p:oleObj name="Equation" r:id="rId15" imgW="533160" imgH="203040" progId="Equation.DSMT4">
                  <p:embed/>
                  <p:pic>
                    <p:nvPicPr>
                      <p:cNvPr id="9" name="Object 8"/>
                      <p:cNvPicPr/>
                      <p:nvPr/>
                    </p:nvPicPr>
                    <p:blipFill>
                      <a:blip r:embed="rId16"/>
                      <a:stretch>
                        <a:fillRect/>
                      </a:stretch>
                    </p:blipFill>
                    <p:spPr>
                      <a:xfrm>
                        <a:off x="5934829" y="4975225"/>
                        <a:ext cx="889000" cy="338138"/>
                      </a:xfrm>
                      <a:prstGeom prst="rect">
                        <a:avLst/>
                      </a:prstGeom>
                      <a:solidFill>
                        <a:schemeClr val="bg1"/>
                      </a:solidFill>
                    </p:spPr>
                  </p:pic>
                </p:oleObj>
              </mc:Fallback>
            </mc:AlternateContent>
          </a:graphicData>
        </a:graphic>
      </p:graphicFrame>
      <p:graphicFrame>
        <p:nvGraphicFramePr>
          <p:cNvPr id="10" name="Object 9">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299301992"/>
              </p:ext>
            </p:extLst>
          </p:nvPr>
        </p:nvGraphicFramePr>
        <p:xfrm>
          <a:off x="4284664" y="5731163"/>
          <a:ext cx="969962" cy="339725"/>
        </p:xfrm>
        <a:graphic>
          <a:graphicData uri="http://schemas.openxmlformats.org/presentationml/2006/ole">
            <mc:AlternateContent xmlns:mc="http://schemas.openxmlformats.org/markup-compatibility/2006">
              <mc:Choice xmlns:v="urn:schemas-microsoft-com:vml" Requires="v">
                <p:oleObj spid="_x0000_s1051" name="Equation" r:id="rId17" imgW="583920" imgH="203040" progId="Equation.DSMT4">
                  <p:embed/>
                </p:oleObj>
              </mc:Choice>
              <mc:Fallback>
                <p:oleObj name="Equation" r:id="rId17" imgW="583920" imgH="203040" progId="Equation.DSMT4">
                  <p:embed/>
                  <p:pic>
                    <p:nvPicPr>
                      <p:cNvPr id="9" name="Object 8"/>
                      <p:cNvPicPr/>
                      <p:nvPr/>
                    </p:nvPicPr>
                    <p:blipFill>
                      <a:blip r:embed="rId18"/>
                      <a:stretch>
                        <a:fillRect/>
                      </a:stretch>
                    </p:blipFill>
                    <p:spPr>
                      <a:xfrm>
                        <a:off x="4284664" y="5731163"/>
                        <a:ext cx="969962" cy="339725"/>
                      </a:xfrm>
                      <a:prstGeom prst="rect">
                        <a:avLst/>
                      </a:prstGeom>
                      <a:solidFill>
                        <a:schemeClr val="bg1"/>
                      </a:solidFill>
                    </p:spPr>
                  </p:pic>
                </p:oleObj>
              </mc:Fallback>
            </mc:AlternateContent>
          </a:graphicData>
        </a:graphic>
      </p:graphicFrame>
      <p:graphicFrame>
        <p:nvGraphicFramePr>
          <p:cNvPr id="15" name="Object 14">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274918976"/>
              </p:ext>
            </p:extLst>
          </p:nvPr>
        </p:nvGraphicFramePr>
        <p:xfrm>
          <a:off x="5956300" y="5756275"/>
          <a:ext cx="779463" cy="341313"/>
        </p:xfrm>
        <a:graphic>
          <a:graphicData uri="http://schemas.openxmlformats.org/presentationml/2006/ole">
            <mc:AlternateContent xmlns:mc="http://schemas.openxmlformats.org/markup-compatibility/2006">
              <mc:Choice xmlns:v="urn:schemas-microsoft-com:vml" Requires="v">
                <p:oleObj spid="_x0000_s1052" name="Equation" r:id="rId19" imgW="469800" imgH="203040" progId="Equation.DSMT4">
                  <p:embed/>
                </p:oleObj>
              </mc:Choice>
              <mc:Fallback>
                <p:oleObj name="Equation" r:id="rId19" imgW="469800" imgH="203040" progId="Equation.DSMT4">
                  <p:embed/>
                  <p:pic>
                    <p:nvPicPr>
                      <p:cNvPr id="10" name="Object 9"/>
                      <p:cNvPicPr/>
                      <p:nvPr/>
                    </p:nvPicPr>
                    <p:blipFill>
                      <a:blip r:embed="rId20"/>
                      <a:stretch>
                        <a:fillRect/>
                      </a:stretch>
                    </p:blipFill>
                    <p:spPr>
                      <a:xfrm>
                        <a:off x="5956300" y="5756275"/>
                        <a:ext cx="779463" cy="341313"/>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41411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Introduction</a:t>
            </a:r>
            <a:endParaRPr lang="en-IN" dirty="0"/>
          </a:p>
        </p:txBody>
      </p:sp>
      <p:sp>
        <p:nvSpPr>
          <p:cNvPr id="3" name="Content Placeholder 2"/>
          <p:cNvSpPr>
            <a:spLocks noGrp="1"/>
          </p:cNvSpPr>
          <p:nvPr>
            <p:ph sz="quarter" idx="13"/>
          </p:nvPr>
        </p:nvSpPr>
        <p:spPr/>
        <p:txBody>
          <a:bodyPr/>
          <a:lstStyle/>
          <a:p>
            <a:r>
              <a:rPr lang="en-US" dirty="0"/>
              <a:t>Introduce C programming </a:t>
            </a:r>
          </a:p>
          <a:p>
            <a:r>
              <a:rPr lang="en-US" dirty="0"/>
              <a:t>Presents several examples illustrating fundamental C features</a:t>
            </a:r>
          </a:p>
        </p:txBody>
      </p:sp>
    </p:spTree>
    <p:extLst>
      <p:ext uri="{BB962C8B-B14F-4D97-AF65-F5344CB8AC3E}">
        <p14:creationId xmlns:p14="http://schemas.microsoft.com/office/powerpoint/2010/main" val="2131807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Arithmetic in C </a:t>
            </a:r>
            <a:r>
              <a:rPr lang="en-US" sz="2000" b="0" dirty="0"/>
              <a:t>(2 of 9)</a:t>
            </a:r>
            <a:endParaRPr lang="en-IN" b="0" dirty="0"/>
          </a:p>
        </p:txBody>
      </p:sp>
      <p:sp>
        <p:nvSpPr>
          <p:cNvPr id="4" name="Content Placeholder 3"/>
          <p:cNvSpPr>
            <a:spLocks noGrp="1"/>
          </p:cNvSpPr>
          <p:nvPr>
            <p:ph sz="quarter" idx="13"/>
          </p:nvPr>
        </p:nvSpPr>
        <p:spPr>
          <a:xfrm>
            <a:off x="457200" y="1593309"/>
            <a:ext cx="8229600" cy="908592"/>
          </a:xfrm>
        </p:spPr>
        <p:txBody>
          <a:bodyPr/>
          <a:lstStyle/>
          <a:p>
            <a:pPr marL="0" indent="0">
              <a:buNone/>
            </a:pPr>
            <a:r>
              <a:rPr lang="en-US" b="1" dirty="0">
                <a:solidFill>
                  <a:schemeClr val="tx1"/>
                </a:solidFill>
              </a:rPr>
              <a:t>Integer Division and the Remainder Operator</a:t>
            </a:r>
          </a:p>
          <a:p>
            <a:r>
              <a:rPr lang="en-US" b="1" dirty="0">
                <a:solidFill>
                  <a:schemeClr val="tx1"/>
                </a:solidFill>
              </a:rPr>
              <a:t>Integer division</a:t>
            </a:r>
            <a:r>
              <a:rPr lang="en-US" dirty="0">
                <a:solidFill>
                  <a:schemeClr val="tx1"/>
                </a:solidFill>
              </a:rPr>
              <a:t> yields an integer result</a:t>
            </a:r>
          </a:p>
        </p:txBody>
      </p:sp>
      <p:sp>
        <p:nvSpPr>
          <p:cNvPr id="5" name="Content Placeholder 4"/>
          <p:cNvSpPr>
            <a:spLocks noGrp="1"/>
          </p:cNvSpPr>
          <p:nvPr>
            <p:ph sz="quarter" idx="14"/>
          </p:nvPr>
        </p:nvSpPr>
        <p:spPr>
          <a:xfrm>
            <a:off x="934313" y="2581053"/>
            <a:ext cx="351564" cy="304485"/>
          </a:xfrm>
        </p:spPr>
        <p:txBody>
          <a:bodyPr tIns="0" rIns="0"/>
          <a:lstStyle/>
          <a:p>
            <a:pPr marL="0" lvl="1" indent="0"/>
            <a:r>
              <a:rPr lang="en-IN" dirty="0">
                <a:solidFill>
                  <a:schemeClr val="tx1"/>
                </a:solidFill>
              </a:rPr>
              <a:t> </a:t>
            </a:r>
            <a:r>
              <a:rPr lang="en-IN" sz="100" dirty="0">
                <a:solidFill>
                  <a:schemeClr val="tx1"/>
                </a:solidFill>
              </a:rPr>
              <a:t> </a:t>
            </a:r>
          </a:p>
        </p:txBody>
      </p:sp>
      <p:graphicFrame>
        <p:nvGraphicFramePr>
          <p:cNvPr id="28" name="Object 27" descr="7 forward slash 4"/>
          <p:cNvGraphicFramePr>
            <a:graphicFrameLocks noChangeAspect="1"/>
          </p:cNvGraphicFramePr>
          <p:nvPr>
            <p:extLst>
              <p:ext uri="{D42A27DB-BD31-4B8C-83A1-F6EECF244321}">
                <p14:modId xmlns:p14="http://schemas.microsoft.com/office/powerpoint/2010/main" val="2259544107"/>
              </p:ext>
            </p:extLst>
          </p:nvPr>
        </p:nvGraphicFramePr>
        <p:xfrm>
          <a:off x="1394294" y="2624343"/>
          <a:ext cx="527700" cy="246165"/>
        </p:xfrm>
        <a:graphic>
          <a:graphicData uri="http://schemas.openxmlformats.org/presentationml/2006/ole">
            <mc:AlternateContent xmlns:mc="http://schemas.openxmlformats.org/markup-compatibility/2006">
              <mc:Choice xmlns:v="urn:schemas-microsoft-com:vml" Requires="v">
                <p:oleObj spid="_x0000_s2058" name="Equation" r:id="rId3" imgW="355320" imgH="164880" progId="Equation.DSMT4">
                  <p:embed/>
                </p:oleObj>
              </mc:Choice>
              <mc:Fallback>
                <p:oleObj name="Equation" r:id="rId3" imgW="355320" imgH="164880" progId="Equation.DSMT4">
                  <p:embed/>
                  <p:pic>
                    <p:nvPicPr>
                      <p:cNvPr id="9" name="Object 8"/>
                      <p:cNvPicPr/>
                      <p:nvPr/>
                    </p:nvPicPr>
                    <p:blipFill>
                      <a:blip r:embed="rId4"/>
                      <a:stretch>
                        <a:fillRect/>
                      </a:stretch>
                    </p:blipFill>
                    <p:spPr>
                      <a:xfrm>
                        <a:off x="1394294" y="2624343"/>
                        <a:ext cx="527700" cy="246165"/>
                      </a:xfrm>
                      <a:prstGeom prst="rect">
                        <a:avLst/>
                      </a:prstGeom>
                      <a:noFill/>
                    </p:spPr>
                  </p:pic>
                </p:oleObj>
              </mc:Fallback>
            </mc:AlternateContent>
          </a:graphicData>
        </a:graphic>
      </p:graphicFrame>
      <p:sp>
        <p:nvSpPr>
          <p:cNvPr id="6" name="Content Placeholder 5"/>
          <p:cNvSpPr>
            <a:spLocks noGrp="1"/>
          </p:cNvSpPr>
          <p:nvPr>
            <p:ph sz="quarter" idx="15"/>
          </p:nvPr>
        </p:nvSpPr>
        <p:spPr>
          <a:xfrm>
            <a:off x="2076449" y="2605062"/>
            <a:ext cx="1662545" cy="303006"/>
          </a:xfrm>
        </p:spPr>
        <p:txBody>
          <a:bodyPr lIns="0" tIns="0" rIns="0" bIns="0"/>
          <a:lstStyle/>
          <a:p>
            <a:pPr marL="0" lvl="1" indent="0">
              <a:buNone/>
            </a:pPr>
            <a:r>
              <a:rPr lang="en-US" dirty="0">
                <a:solidFill>
                  <a:schemeClr val="tx1"/>
                </a:solidFill>
              </a:rPr>
              <a:t>evaluates to 1</a:t>
            </a:r>
          </a:p>
        </p:txBody>
      </p:sp>
      <p:sp>
        <p:nvSpPr>
          <p:cNvPr id="7" name="Content Placeholder 6"/>
          <p:cNvSpPr>
            <a:spLocks noGrp="1"/>
          </p:cNvSpPr>
          <p:nvPr>
            <p:ph sz="quarter" idx="16"/>
          </p:nvPr>
        </p:nvSpPr>
        <p:spPr>
          <a:xfrm>
            <a:off x="934311" y="2961133"/>
            <a:ext cx="351565" cy="309401"/>
          </a:xfrm>
        </p:spPr>
        <p:txBody>
          <a:bodyPr tIns="0" rIns="0"/>
          <a:lstStyle/>
          <a:p>
            <a:pPr marL="0" lvl="1" indent="0"/>
            <a:r>
              <a:rPr lang="en-IN" dirty="0">
                <a:solidFill>
                  <a:schemeClr val="tx1"/>
                </a:solidFill>
              </a:rPr>
              <a:t> </a:t>
            </a:r>
            <a:r>
              <a:rPr lang="en-IN" sz="100" dirty="0">
                <a:solidFill>
                  <a:schemeClr val="tx1"/>
                </a:solidFill>
              </a:rPr>
              <a:t> </a:t>
            </a:r>
          </a:p>
        </p:txBody>
      </p:sp>
      <p:graphicFrame>
        <p:nvGraphicFramePr>
          <p:cNvPr id="29" name="Object 28" descr="17 forward slash 5"/>
          <p:cNvGraphicFramePr>
            <a:graphicFrameLocks noChangeAspect="1"/>
          </p:cNvGraphicFramePr>
          <p:nvPr>
            <p:extLst>
              <p:ext uri="{D42A27DB-BD31-4B8C-83A1-F6EECF244321}">
                <p14:modId xmlns:p14="http://schemas.microsoft.com/office/powerpoint/2010/main" val="96614555"/>
              </p:ext>
            </p:extLst>
          </p:nvPr>
        </p:nvGraphicFramePr>
        <p:xfrm>
          <a:off x="1382586" y="3002178"/>
          <a:ext cx="640879" cy="265972"/>
        </p:xfrm>
        <a:graphic>
          <a:graphicData uri="http://schemas.openxmlformats.org/presentationml/2006/ole">
            <mc:AlternateContent xmlns:mc="http://schemas.openxmlformats.org/markup-compatibility/2006">
              <mc:Choice xmlns:v="urn:schemas-microsoft-com:vml" Requires="v">
                <p:oleObj spid="_x0000_s2059" name="Equation" r:id="rId5" imgW="431640" imgH="177480" progId="Equation.DSMT4">
                  <p:embed/>
                </p:oleObj>
              </mc:Choice>
              <mc:Fallback>
                <p:oleObj name="Equation" r:id="rId5" imgW="431640" imgH="177480" progId="Equation.DSMT4">
                  <p:embed/>
                  <p:pic>
                    <p:nvPicPr>
                      <p:cNvPr id="28" name="Object 27"/>
                      <p:cNvPicPr/>
                      <p:nvPr/>
                    </p:nvPicPr>
                    <p:blipFill>
                      <a:blip r:embed="rId6"/>
                      <a:stretch>
                        <a:fillRect/>
                      </a:stretch>
                    </p:blipFill>
                    <p:spPr>
                      <a:xfrm>
                        <a:off x="1382586" y="3002178"/>
                        <a:ext cx="640879" cy="265972"/>
                      </a:xfrm>
                      <a:prstGeom prst="rect">
                        <a:avLst/>
                      </a:prstGeom>
                      <a:noFill/>
                    </p:spPr>
                  </p:pic>
                </p:oleObj>
              </mc:Fallback>
            </mc:AlternateContent>
          </a:graphicData>
        </a:graphic>
      </p:graphicFrame>
      <p:sp>
        <p:nvSpPr>
          <p:cNvPr id="8" name="Content Placeholder 7"/>
          <p:cNvSpPr>
            <a:spLocks noGrp="1"/>
          </p:cNvSpPr>
          <p:nvPr>
            <p:ph sz="quarter" idx="17"/>
          </p:nvPr>
        </p:nvSpPr>
        <p:spPr>
          <a:xfrm>
            <a:off x="2147888" y="2960944"/>
            <a:ext cx="1828800" cy="325285"/>
          </a:xfrm>
        </p:spPr>
        <p:txBody>
          <a:bodyPr lIns="0" tIns="0" rIns="0" bIns="0"/>
          <a:lstStyle/>
          <a:p>
            <a:pPr marL="0" lvl="1" indent="0">
              <a:buNone/>
            </a:pPr>
            <a:r>
              <a:rPr lang="en-US" dirty="0">
                <a:solidFill>
                  <a:schemeClr val="tx1"/>
                </a:solidFill>
              </a:rPr>
              <a:t>evaluates to 3</a:t>
            </a:r>
          </a:p>
        </p:txBody>
      </p:sp>
      <p:sp>
        <p:nvSpPr>
          <p:cNvPr id="9" name="Content Placeholder 8"/>
          <p:cNvSpPr>
            <a:spLocks noGrp="1"/>
          </p:cNvSpPr>
          <p:nvPr>
            <p:ph sz="quarter" idx="18"/>
          </p:nvPr>
        </p:nvSpPr>
        <p:spPr>
          <a:xfrm>
            <a:off x="457200" y="3409032"/>
            <a:ext cx="8492836" cy="351308"/>
          </a:xfrm>
        </p:spPr>
        <p:txBody>
          <a:bodyPr tIns="0" rIns="0"/>
          <a:lstStyle/>
          <a:p>
            <a:r>
              <a:rPr lang="en-US" dirty="0">
                <a:solidFill>
                  <a:schemeClr val="tx1"/>
                </a:solidFill>
              </a:rPr>
              <a:t>Integer-only </a:t>
            </a:r>
            <a:r>
              <a:rPr lang="en-US" b="1" dirty="0">
                <a:solidFill>
                  <a:schemeClr val="tx1"/>
                </a:solidFill>
              </a:rPr>
              <a:t>remainder operator</a:t>
            </a:r>
            <a:r>
              <a:rPr lang="en-US" dirty="0">
                <a:solidFill>
                  <a:schemeClr val="tx1"/>
                </a:solidFill>
              </a:rPr>
              <a:t>, </a:t>
            </a:r>
            <a:r>
              <a:rPr lang="en-US" b="1" dirty="0">
                <a:solidFill>
                  <a:schemeClr val="tx1"/>
                </a:solidFill>
              </a:rPr>
              <a:t>%</a:t>
            </a:r>
            <a:r>
              <a:rPr lang="en-US" dirty="0">
                <a:solidFill>
                  <a:schemeClr val="tx1"/>
                </a:solidFill>
              </a:rPr>
              <a:t>, yields the remainder after integer division</a:t>
            </a:r>
          </a:p>
        </p:txBody>
      </p:sp>
      <p:sp>
        <p:nvSpPr>
          <p:cNvPr id="10" name="Content Placeholder 9"/>
          <p:cNvSpPr>
            <a:spLocks noGrp="1"/>
          </p:cNvSpPr>
          <p:nvPr>
            <p:ph sz="quarter" idx="19"/>
          </p:nvPr>
        </p:nvSpPr>
        <p:spPr>
          <a:xfrm>
            <a:off x="934312" y="3807357"/>
            <a:ext cx="351564" cy="355319"/>
          </a:xfrm>
        </p:spPr>
        <p:txBody>
          <a:bodyPr tIns="0" rIns="0"/>
          <a:lstStyle/>
          <a:p>
            <a:pPr marL="0" lvl="1" indent="0"/>
            <a:r>
              <a:rPr lang="en-IN" dirty="0">
                <a:solidFill>
                  <a:schemeClr val="tx1"/>
                </a:solidFill>
              </a:rPr>
              <a:t> </a:t>
            </a:r>
            <a:r>
              <a:rPr lang="en-IN" sz="100" dirty="0">
                <a:solidFill>
                  <a:schemeClr val="tx1"/>
                </a:solidFill>
              </a:rPr>
              <a:t> </a:t>
            </a:r>
          </a:p>
        </p:txBody>
      </p:sp>
      <p:graphicFrame>
        <p:nvGraphicFramePr>
          <p:cNvPr id="30" name="Object 29" descr="7 percent sign 4"/>
          <p:cNvGraphicFramePr>
            <a:graphicFrameLocks noChangeAspect="1"/>
          </p:cNvGraphicFramePr>
          <p:nvPr>
            <p:extLst>
              <p:ext uri="{D42A27DB-BD31-4B8C-83A1-F6EECF244321}">
                <p14:modId xmlns:p14="http://schemas.microsoft.com/office/powerpoint/2010/main" val="1977723747"/>
              </p:ext>
            </p:extLst>
          </p:nvPr>
        </p:nvGraphicFramePr>
        <p:xfrm>
          <a:off x="1366280" y="3833299"/>
          <a:ext cx="725016" cy="283964"/>
        </p:xfrm>
        <a:graphic>
          <a:graphicData uri="http://schemas.openxmlformats.org/presentationml/2006/ole">
            <mc:AlternateContent xmlns:mc="http://schemas.openxmlformats.org/markup-compatibility/2006">
              <mc:Choice xmlns:v="urn:schemas-microsoft-com:vml" Requires="v">
                <p:oleObj spid="_x0000_s2060" name="Equation" r:id="rId7" imgW="457200" imgH="177480" progId="Equation.DSMT4">
                  <p:embed/>
                </p:oleObj>
              </mc:Choice>
              <mc:Fallback>
                <p:oleObj name="Equation" r:id="rId7" imgW="457200" imgH="177480" progId="Equation.DSMT4">
                  <p:embed/>
                  <p:pic>
                    <p:nvPicPr>
                      <p:cNvPr id="29" name="Object 28"/>
                      <p:cNvPicPr/>
                      <p:nvPr/>
                    </p:nvPicPr>
                    <p:blipFill>
                      <a:blip r:embed="rId8"/>
                      <a:stretch>
                        <a:fillRect/>
                      </a:stretch>
                    </p:blipFill>
                    <p:spPr>
                      <a:xfrm>
                        <a:off x="1366280" y="3833299"/>
                        <a:ext cx="725016" cy="283964"/>
                      </a:xfrm>
                      <a:prstGeom prst="rect">
                        <a:avLst/>
                      </a:prstGeom>
                      <a:noFill/>
                    </p:spPr>
                  </p:pic>
                </p:oleObj>
              </mc:Fallback>
            </mc:AlternateContent>
          </a:graphicData>
        </a:graphic>
      </p:graphicFrame>
      <p:sp>
        <p:nvSpPr>
          <p:cNvPr id="11" name="Content Placeholder 10"/>
          <p:cNvSpPr>
            <a:spLocks noGrp="1"/>
          </p:cNvSpPr>
          <p:nvPr>
            <p:ph sz="quarter" idx="20"/>
          </p:nvPr>
        </p:nvSpPr>
        <p:spPr>
          <a:xfrm>
            <a:off x="2251940" y="3834761"/>
            <a:ext cx="1356591" cy="329016"/>
          </a:xfrm>
        </p:spPr>
        <p:txBody>
          <a:bodyPr lIns="0" tIns="0" rIns="0" bIns="0"/>
          <a:lstStyle/>
          <a:p>
            <a:pPr marL="0" lvl="1" indent="0">
              <a:buNone/>
            </a:pPr>
            <a:r>
              <a:rPr lang="en-US" dirty="0">
                <a:solidFill>
                  <a:schemeClr val="tx1"/>
                </a:solidFill>
              </a:rPr>
              <a:t>yields 3</a:t>
            </a:r>
            <a:endParaRPr lang="en-IN" dirty="0">
              <a:solidFill>
                <a:schemeClr val="tx1"/>
              </a:solidFill>
            </a:endParaRPr>
          </a:p>
        </p:txBody>
      </p:sp>
      <p:sp>
        <p:nvSpPr>
          <p:cNvPr id="12" name="Content Placeholder 11"/>
          <p:cNvSpPr>
            <a:spLocks noGrp="1"/>
          </p:cNvSpPr>
          <p:nvPr>
            <p:ph sz="quarter" idx="21"/>
          </p:nvPr>
        </p:nvSpPr>
        <p:spPr>
          <a:xfrm>
            <a:off x="929548" y="4328501"/>
            <a:ext cx="351565" cy="364211"/>
          </a:xfrm>
        </p:spPr>
        <p:txBody>
          <a:bodyPr tIns="0" rIns="0"/>
          <a:lstStyle/>
          <a:p>
            <a:pPr marL="0" lvl="1" indent="0"/>
            <a:r>
              <a:rPr lang="en-IN" dirty="0">
                <a:solidFill>
                  <a:schemeClr val="tx1"/>
                </a:solidFill>
              </a:rPr>
              <a:t> </a:t>
            </a:r>
            <a:r>
              <a:rPr lang="en-IN" sz="100" dirty="0">
                <a:solidFill>
                  <a:schemeClr val="tx1"/>
                </a:solidFill>
              </a:rPr>
              <a:t> </a:t>
            </a:r>
          </a:p>
        </p:txBody>
      </p:sp>
      <p:graphicFrame>
        <p:nvGraphicFramePr>
          <p:cNvPr id="31" name="Object 30" descr="17 percent sign 5"/>
          <p:cNvGraphicFramePr>
            <a:graphicFrameLocks noChangeAspect="1"/>
          </p:cNvGraphicFramePr>
          <p:nvPr>
            <p:extLst>
              <p:ext uri="{D42A27DB-BD31-4B8C-83A1-F6EECF244321}">
                <p14:modId xmlns:p14="http://schemas.microsoft.com/office/powerpoint/2010/main" val="3425641567"/>
              </p:ext>
            </p:extLst>
          </p:nvPr>
        </p:nvGraphicFramePr>
        <p:xfrm>
          <a:off x="1340246" y="4332993"/>
          <a:ext cx="824706" cy="283964"/>
        </p:xfrm>
        <a:graphic>
          <a:graphicData uri="http://schemas.openxmlformats.org/presentationml/2006/ole">
            <mc:AlternateContent xmlns:mc="http://schemas.openxmlformats.org/markup-compatibility/2006">
              <mc:Choice xmlns:v="urn:schemas-microsoft-com:vml" Requires="v">
                <p:oleObj spid="_x0000_s2061" name="Equation" r:id="rId9" imgW="520560" imgH="177480" progId="Equation.DSMT4">
                  <p:embed/>
                </p:oleObj>
              </mc:Choice>
              <mc:Fallback>
                <p:oleObj name="Equation" r:id="rId9" imgW="520560" imgH="177480" progId="Equation.DSMT4">
                  <p:embed/>
                  <p:pic>
                    <p:nvPicPr>
                      <p:cNvPr id="30" name="Object 29"/>
                      <p:cNvPicPr/>
                      <p:nvPr/>
                    </p:nvPicPr>
                    <p:blipFill>
                      <a:blip r:embed="rId10"/>
                      <a:stretch>
                        <a:fillRect/>
                      </a:stretch>
                    </p:blipFill>
                    <p:spPr>
                      <a:xfrm>
                        <a:off x="1340246" y="4332993"/>
                        <a:ext cx="824706" cy="283964"/>
                      </a:xfrm>
                      <a:prstGeom prst="rect">
                        <a:avLst/>
                      </a:prstGeom>
                      <a:noFill/>
                    </p:spPr>
                  </p:pic>
                </p:oleObj>
              </mc:Fallback>
            </mc:AlternateContent>
          </a:graphicData>
        </a:graphic>
      </p:graphicFrame>
      <p:sp>
        <p:nvSpPr>
          <p:cNvPr id="13" name="Content Placeholder 12"/>
          <p:cNvSpPr>
            <a:spLocks noGrp="1"/>
          </p:cNvSpPr>
          <p:nvPr>
            <p:ph sz="quarter" idx="22"/>
          </p:nvPr>
        </p:nvSpPr>
        <p:spPr>
          <a:xfrm>
            <a:off x="2300286" y="4318812"/>
            <a:ext cx="1081810" cy="329388"/>
          </a:xfrm>
        </p:spPr>
        <p:txBody>
          <a:bodyPr lIns="0" tIns="0" rIns="0" bIns="0"/>
          <a:lstStyle/>
          <a:p>
            <a:pPr marL="0" lvl="1" indent="0">
              <a:buNone/>
            </a:pPr>
            <a:r>
              <a:rPr lang="en-US" dirty="0">
                <a:solidFill>
                  <a:schemeClr val="tx1"/>
                </a:solidFill>
              </a:rPr>
              <a:t>yields 2</a:t>
            </a:r>
          </a:p>
        </p:txBody>
      </p:sp>
      <p:sp>
        <p:nvSpPr>
          <p:cNvPr id="14" name="Content Placeholder 13"/>
          <p:cNvSpPr>
            <a:spLocks noGrp="1"/>
          </p:cNvSpPr>
          <p:nvPr>
            <p:ph sz="quarter" idx="23"/>
          </p:nvPr>
        </p:nvSpPr>
        <p:spPr>
          <a:xfrm>
            <a:off x="457200" y="4793477"/>
            <a:ext cx="8229600" cy="1321963"/>
          </a:xfrm>
        </p:spPr>
        <p:txBody>
          <a:bodyPr tIns="0" rIns="0"/>
          <a:lstStyle/>
          <a:p>
            <a:r>
              <a:rPr lang="en-US" dirty="0">
                <a:solidFill>
                  <a:schemeClr val="tx1"/>
                </a:solidFill>
              </a:rPr>
              <a:t>An attempt to divide by zero usually is undefined</a:t>
            </a:r>
          </a:p>
          <a:p>
            <a:pPr lvl="1"/>
            <a:r>
              <a:rPr lang="en-US" dirty="0">
                <a:solidFill>
                  <a:schemeClr val="tx1"/>
                </a:solidFill>
              </a:rPr>
              <a:t>Generally, a fatal error </a:t>
            </a:r>
          </a:p>
          <a:p>
            <a:pPr lvl="1"/>
            <a:r>
              <a:rPr lang="en-US" dirty="0">
                <a:solidFill>
                  <a:schemeClr val="tx1"/>
                </a:solidFill>
              </a:rPr>
              <a:t>Nonfatal errors allow programs to run to completion, often with incorrect results</a:t>
            </a:r>
            <a:endParaRPr lang="en-IN" dirty="0">
              <a:solidFill>
                <a:schemeClr val="tx1"/>
              </a:solidFill>
            </a:endParaRPr>
          </a:p>
        </p:txBody>
      </p:sp>
    </p:spTree>
    <p:extLst>
      <p:ext uri="{BB962C8B-B14F-4D97-AF65-F5344CB8AC3E}">
        <p14:creationId xmlns:p14="http://schemas.microsoft.com/office/powerpoint/2010/main" val="4121948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Arithmetic in C </a:t>
            </a:r>
            <a:r>
              <a:rPr lang="en-US" sz="2000" b="0" dirty="0"/>
              <a:t>(3 of 9)</a:t>
            </a:r>
            <a:endParaRPr lang="en-IN" b="0" dirty="0"/>
          </a:p>
        </p:txBody>
      </p:sp>
      <p:sp>
        <p:nvSpPr>
          <p:cNvPr id="4" name="Content Placeholder 3"/>
          <p:cNvSpPr>
            <a:spLocks noGrp="1"/>
          </p:cNvSpPr>
          <p:nvPr>
            <p:ph sz="quarter" idx="13"/>
          </p:nvPr>
        </p:nvSpPr>
        <p:spPr>
          <a:xfrm>
            <a:off x="457200" y="1552574"/>
            <a:ext cx="8229600" cy="1266826"/>
          </a:xfrm>
        </p:spPr>
        <p:txBody>
          <a:bodyPr/>
          <a:lstStyle/>
          <a:p>
            <a:pPr marL="0" indent="0">
              <a:buNone/>
            </a:pPr>
            <a:r>
              <a:rPr lang="en-US" sz="2000" b="1" dirty="0">
                <a:solidFill>
                  <a:schemeClr val="tx1"/>
                </a:solidFill>
              </a:rPr>
              <a:t>Parentheses for Grouping Subexpressions</a:t>
            </a:r>
          </a:p>
          <a:p>
            <a:r>
              <a:rPr lang="en-US" sz="2000" dirty="0"/>
              <a:t>Parentheses are used in C expressions in the same manner as in algebraic expressions</a:t>
            </a:r>
          </a:p>
        </p:txBody>
      </p:sp>
      <p:sp>
        <p:nvSpPr>
          <p:cNvPr id="5" name="Content Placeholder 4"/>
          <p:cNvSpPr>
            <a:spLocks noGrp="1"/>
          </p:cNvSpPr>
          <p:nvPr>
            <p:ph sz="quarter" idx="14"/>
          </p:nvPr>
        </p:nvSpPr>
        <p:spPr>
          <a:xfrm>
            <a:off x="431800" y="2897476"/>
            <a:ext cx="8229600" cy="2411123"/>
          </a:xfrm>
        </p:spPr>
        <p:txBody>
          <a:bodyPr/>
          <a:lstStyle/>
          <a:p>
            <a:pPr marL="0" indent="0">
              <a:buNone/>
            </a:pPr>
            <a:r>
              <a:rPr lang="en-US" sz="2000" b="1" dirty="0">
                <a:solidFill>
                  <a:schemeClr val="tx1"/>
                </a:solidFill>
              </a:rPr>
              <a:t>Rules of Operator Precedence</a:t>
            </a:r>
          </a:p>
          <a:p>
            <a:r>
              <a:rPr lang="en-US" sz="2000" dirty="0"/>
              <a:t>Generally the same as in algebra</a:t>
            </a:r>
          </a:p>
          <a:p>
            <a:pPr lvl="1"/>
            <a:r>
              <a:rPr lang="en-US" sz="2000" dirty="0"/>
              <a:t>Expressions grouped in parentheses evaluate first</a:t>
            </a:r>
          </a:p>
          <a:p>
            <a:pPr lvl="2"/>
            <a:r>
              <a:rPr lang="en-US" sz="2000" dirty="0"/>
              <a:t>In </a:t>
            </a:r>
            <a:r>
              <a:rPr lang="en-US" sz="2000" b="1" dirty="0">
                <a:solidFill>
                  <a:schemeClr val="tx1"/>
                </a:solidFill>
              </a:rPr>
              <a:t>nested parentheses</a:t>
            </a:r>
            <a:r>
              <a:rPr lang="en-US" sz="2000" dirty="0"/>
              <a:t>, operators in the innermost pair of parentheses are applied first</a:t>
            </a:r>
          </a:p>
          <a:p>
            <a:pPr lvl="1"/>
            <a:r>
              <a:rPr lang="en-US" sz="2000" dirty="0"/>
              <a:t>*, / and % are applied next left-to-right</a:t>
            </a:r>
          </a:p>
        </p:txBody>
      </p:sp>
      <p:sp>
        <p:nvSpPr>
          <p:cNvPr id="6" name="Content Placeholder 5"/>
          <p:cNvSpPr>
            <a:spLocks noGrp="1"/>
          </p:cNvSpPr>
          <p:nvPr>
            <p:ph sz="quarter" idx="15"/>
          </p:nvPr>
        </p:nvSpPr>
        <p:spPr>
          <a:xfrm>
            <a:off x="431800" y="5384447"/>
            <a:ext cx="1600200" cy="434188"/>
          </a:xfrm>
        </p:spPr>
        <p:txBody>
          <a:bodyPr/>
          <a:lstStyle/>
          <a:p>
            <a:pPr marL="742518" lvl="1"/>
            <a:r>
              <a:rPr lang="en-US" sz="2000" dirty="0"/>
              <a:t>+ and</a:t>
            </a:r>
            <a:endParaRPr lang="en-IN" sz="2000" dirty="0"/>
          </a:p>
        </p:txBody>
      </p:sp>
      <p:graphicFrame>
        <p:nvGraphicFramePr>
          <p:cNvPr id="14" name="Object 13" descr="minus"/>
          <p:cNvGraphicFramePr>
            <a:graphicFrameLocks noChangeAspect="1"/>
          </p:cNvGraphicFramePr>
          <p:nvPr>
            <p:extLst>
              <p:ext uri="{D42A27DB-BD31-4B8C-83A1-F6EECF244321}">
                <p14:modId xmlns:p14="http://schemas.microsoft.com/office/powerpoint/2010/main" val="4153321900"/>
              </p:ext>
            </p:extLst>
          </p:nvPr>
        </p:nvGraphicFramePr>
        <p:xfrm>
          <a:off x="2099583" y="5584185"/>
          <a:ext cx="243950" cy="195930"/>
        </p:xfrm>
        <a:graphic>
          <a:graphicData uri="http://schemas.openxmlformats.org/presentationml/2006/ole">
            <mc:AlternateContent xmlns:mc="http://schemas.openxmlformats.org/markup-compatibility/2006">
              <mc:Choice xmlns:v="urn:schemas-microsoft-com:vml" Requires="v">
                <p:oleObj spid="_x0000_s3076" name="Equation" r:id="rId3" imgW="126720" imgH="101520" progId="Equation.DSMT4">
                  <p:embed/>
                </p:oleObj>
              </mc:Choice>
              <mc:Fallback>
                <p:oleObj name="Equation" r:id="rId3" imgW="126720" imgH="101520" progId="Equation.DSMT4">
                  <p:embed/>
                  <p:pic>
                    <p:nvPicPr>
                      <p:cNvPr id="30" name="Object 29"/>
                      <p:cNvPicPr/>
                      <p:nvPr/>
                    </p:nvPicPr>
                    <p:blipFill>
                      <a:blip r:embed="rId4"/>
                      <a:stretch>
                        <a:fillRect/>
                      </a:stretch>
                    </p:blipFill>
                    <p:spPr>
                      <a:xfrm>
                        <a:off x="2099583" y="5584185"/>
                        <a:ext cx="243950" cy="195930"/>
                      </a:xfrm>
                      <a:prstGeom prst="rect">
                        <a:avLst/>
                      </a:prstGeom>
                      <a:noFill/>
                    </p:spPr>
                  </p:pic>
                </p:oleObj>
              </mc:Fallback>
            </mc:AlternateContent>
          </a:graphicData>
        </a:graphic>
      </p:graphicFrame>
      <p:sp>
        <p:nvSpPr>
          <p:cNvPr id="7" name="Content Placeholder 6"/>
          <p:cNvSpPr>
            <a:spLocks noGrp="1"/>
          </p:cNvSpPr>
          <p:nvPr>
            <p:ph sz="quarter" idx="16"/>
          </p:nvPr>
        </p:nvSpPr>
        <p:spPr>
          <a:xfrm>
            <a:off x="2439691" y="5384094"/>
            <a:ext cx="3839169" cy="434188"/>
          </a:xfrm>
        </p:spPr>
        <p:txBody>
          <a:bodyPr/>
          <a:lstStyle/>
          <a:p>
            <a:pPr marL="0" lvl="1" indent="0">
              <a:buNone/>
            </a:pPr>
            <a:r>
              <a:rPr lang="en-US" sz="2000" dirty="0"/>
              <a:t>are evaluated next left-to-right</a:t>
            </a:r>
            <a:endParaRPr lang="en-IN" sz="2000" dirty="0"/>
          </a:p>
        </p:txBody>
      </p:sp>
      <p:sp>
        <p:nvSpPr>
          <p:cNvPr id="11" name="Content Placeholder 10"/>
          <p:cNvSpPr>
            <a:spLocks noGrp="1"/>
          </p:cNvSpPr>
          <p:nvPr>
            <p:ph sz="quarter" idx="17"/>
          </p:nvPr>
        </p:nvSpPr>
        <p:spPr>
          <a:xfrm>
            <a:off x="431800" y="5906921"/>
            <a:ext cx="8229600" cy="441658"/>
          </a:xfrm>
        </p:spPr>
        <p:txBody>
          <a:bodyPr/>
          <a:lstStyle/>
          <a:p>
            <a:pPr lvl="1"/>
            <a:r>
              <a:rPr lang="en-US" sz="2000" dirty="0"/>
              <a:t>The assignment operator (=) is evaluated last.</a:t>
            </a:r>
          </a:p>
        </p:txBody>
      </p:sp>
    </p:spTree>
    <p:extLst>
      <p:ext uri="{BB962C8B-B14F-4D97-AF65-F5344CB8AC3E}">
        <p14:creationId xmlns:p14="http://schemas.microsoft.com/office/powerpoint/2010/main" val="2695161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Arithmetic in C </a:t>
            </a:r>
            <a:r>
              <a:rPr lang="en-US" sz="2000" b="0" dirty="0"/>
              <a:t>(4 of 9)</a:t>
            </a:r>
            <a:endParaRPr lang="en-IN" b="0" dirty="0"/>
          </a:p>
        </p:txBody>
      </p:sp>
      <p:sp>
        <p:nvSpPr>
          <p:cNvPr id="4" name="Content Placeholder 3"/>
          <p:cNvSpPr>
            <a:spLocks noGrp="1"/>
          </p:cNvSpPr>
          <p:nvPr>
            <p:ph sz="quarter" idx="13"/>
          </p:nvPr>
        </p:nvSpPr>
        <p:spPr>
          <a:xfrm>
            <a:off x="457200" y="1552574"/>
            <a:ext cx="1397000" cy="517525"/>
          </a:xfrm>
        </p:spPr>
        <p:txBody>
          <a:bodyPr/>
          <a:lstStyle/>
          <a:p>
            <a:pPr marL="432" indent="0">
              <a:buNone/>
            </a:pPr>
            <a:r>
              <a:rPr lang="en-IN" dirty="0"/>
              <a:t>Algebra:</a:t>
            </a:r>
          </a:p>
        </p:txBody>
      </p:sp>
      <p:graphicFrame>
        <p:nvGraphicFramePr>
          <p:cNvPr id="11" name="Object 10" descr="m = start fraction a + b + c + d + e over 5 end fraction"/>
          <p:cNvGraphicFramePr>
            <a:graphicFrameLocks noChangeAspect="1"/>
          </p:cNvGraphicFramePr>
          <p:nvPr>
            <p:extLst>
              <p:ext uri="{D42A27DB-BD31-4B8C-83A1-F6EECF244321}">
                <p14:modId xmlns:p14="http://schemas.microsoft.com/office/powerpoint/2010/main" val="3917886710"/>
              </p:ext>
            </p:extLst>
          </p:nvPr>
        </p:nvGraphicFramePr>
        <p:xfrm>
          <a:off x="2000858" y="1456349"/>
          <a:ext cx="2756273" cy="794112"/>
        </p:xfrm>
        <a:graphic>
          <a:graphicData uri="http://schemas.openxmlformats.org/presentationml/2006/ole">
            <mc:AlternateContent xmlns:mc="http://schemas.openxmlformats.org/markup-compatibility/2006">
              <mc:Choice xmlns:v="urn:schemas-microsoft-com:vml" Requires="v">
                <p:oleObj spid="_x0000_s4102" name="Equation" r:id="rId3" imgW="1371600" imgH="393480" progId="Equation.DSMT4">
                  <p:embed/>
                </p:oleObj>
              </mc:Choice>
              <mc:Fallback>
                <p:oleObj name="Equation" r:id="rId3" imgW="1371600" imgH="393480" progId="Equation.DSMT4">
                  <p:embed/>
                  <p:pic>
                    <p:nvPicPr>
                      <p:cNvPr id="30" name="Object 29"/>
                      <p:cNvPicPr/>
                      <p:nvPr/>
                    </p:nvPicPr>
                    <p:blipFill>
                      <a:blip r:embed="rId4"/>
                      <a:stretch>
                        <a:fillRect/>
                      </a:stretch>
                    </p:blipFill>
                    <p:spPr>
                      <a:xfrm>
                        <a:off x="2000858" y="1456349"/>
                        <a:ext cx="2756273" cy="794112"/>
                      </a:xfrm>
                      <a:prstGeom prst="rect">
                        <a:avLst/>
                      </a:prstGeom>
                      <a:noFill/>
                    </p:spPr>
                  </p:pic>
                </p:oleObj>
              </mc:Fallback>
            </mc:AlternateContent>
          </a:graphicData>
        </a:graphic>
      </p:graphicFrame>
      <p:sp>
        <p:nvSpPr>
          <p:cNvPr id="5" name="Content Placeholder 4"/>
          <p:cNvSpPr>
            <a:spLocks noGrp="1"/>
          </p:cNvSpPr>
          <p:nvPr>
            <p:ph sz="quarter" idx="14"/>
          </p:nvPr>
        </p:nvSpPr>
        <p:spPr>
          <a:xfrm>
            <a:off x="457200" y="2280272"/>
            <a:ext cx="711200" cy="552186"/>
          </a:xfrm>
        </p:spPr>
        <p:txBody>
          <a:bodyPr/>
          <a:lstStyle/>
          <a:p>
            <a:pPr marL="432" indent="0">
              <a:buNone/>
            </a:pPr>
            <a:r>
              <a:rPr lang="en-IN" dirty="0"/>
              <a:t>C:</a:t>
            </a:r>
          </a:p>
        </p:txBody>
      </p:sp>
      <p:graphicFrame>
        <p:nvGraphicFramePr>
          <p:cNvPr id="12" name="Object 11" descr="m = left parenthesis a + b + c + d + e right parenthesis forward slash 5 semicolon"/>
          <p:cNvGraphicFramePr>
            <a:graphicFrameLocks noChangeAspect="1"/>
          </p:cNvGraphicFramePr>
          <p:nvPr>
            <p:extLst>
              <p:ext uri="{D42A27DB-BD31-4B8C-83A1-F6EECF244321}">
                <p14:modId xmlns:p14="http://schemas.microsoft.com/office/powerpoint/2010/main" val="1462430972"/>
              </p:ext>
            </p:extLst>
          </p:nvPr>
        </p:nvGraphicFramePr>
        <p:xfrm>
          <a:off x="1993835" y="2370584"/>
          <a:ext cx="3760918" cy="434808"/>
        </p:xfrm>
        <a:graphic>
          <a:graphicData uri="http://schemas.openxmlformats.org/presentationml/2006/ole">
            <mc:AlternateContent xmlns:mc="http://schemas.openxmlformats.org/markup-compatibility/2006">
              <mc:Choice xmlns:v="urn:schemas-microsoft-com:vml" Requires="v">
                <p:oleObj spid="_x0000_s4103" name="Equation" r:id="rId5" imgW="1650960" imgH="190440" progId="Equation.DSMT4">
                  <p:embed/>
                </p:oleObj>
              </mc:Choice>
              <mc:Fallback>
                <p:oleObj name="Equation" r:id="rId5" imgW="1650960" imgH="190440" progId="Equation.DSMT4">
                  <p:embed/>
                  <p:pic>
                    <p:nvPicPr>
                      <p:cNvPr id="11" name="Object 10"/>
                      <p:cNvPicPr/>
                      <p:nvPr/>
                    </p:nvPicPr>
                    <p:blipFill>
                      <a:blip r:embed="rId6"/>
                      <a:stretch>
                        <a:fillRect/>
                      </a:stretch>
                    </p:blipFill>
                    <p:spPr>
                      <a:xfrm>
                        <a:off x="1993835" y="2370584"/>
                        <a:ext cx="3760918" cy="434808"/>
                      </a:xfrm>
                      <a:prstGeom prst="rect">
                        <a:avLst/>
                      </a:prstGeom>
                      <a:noFill/>
                    </p:spPr>
                  </p:pic>
                </p:oleObj>
              </mc:Fallback>
            </mc:AlternateContent>
          </a:graphicData>
        </a:graphic>
      </p:graphicFrame>
      <p:sp>
        <p:nvSpPr>
          <p:cNvPr id="6" name="Content Placeholder 5"/>
          <p:cNvSpPr>
            <a:spLocks noGrp="1"/>
          </p:cNvSpPr>
          <p:nvPr>
            <p:ph sz="quarter" idx="15"/>
          </p:nvPr>
        </p:nvSpPr>
        <p:spPr>
          <a:xfrm>
            <a:off x="457200" y="3029677"/>
            <a:ext cx="4965700" cy="525368"/>
          </a:xfrm>
        </p:spPr>
        <p:txBody>
          <a:bodyPr/>
          <a:lstStyle/>
          <a:p>
            <a:r>
              <a:rPr lang="en-US" dirty="0"/>
              <a:t>Parentheses are required above</a:t>
            </a:r>
          </a:p>
        </p:txBody>
      </p:sp>
    </p:spTree>
    <p:extLst>
      <p:ext uri="{BB962C8B-B14F-4D97-AF65-F5344CB8AC3E}">
        <p14:creationId xmlns:p14="http://schemas.microsoft.com/office/powerpoint/2010/main" val="23195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Arithmetic in C </a:t>
            </a:r>
            <a:r>
              <a:rPr lang="en-US" sz="2000" b="0" dirty="0"/>
              <a:t>(5 of 9)</a:t>
            </a:r>
            <a:endParaRPr lang="en-IN" b="0" dirty="0"/>
          </a:p>
        </p:txBody>
      </p:sp>
      <p:sp>
        <p:nvSpPr>
          <p:cNvPr id="4" name="Content Placeholder 3"/>
          <p:cNvSpPr>
            <a:spLocks noGrp="1"/>
          </p:cNvSpPr>
          <p:nvPr>
            <p:ph sz="quarter" idx="13"/>
          </p:nvPr>
        </p:nvSpPr>
        <p:spPr>
          <a:xfrm>
            <a:off x="457200" y="1552574"/>
            <a:ext cx="1397000" cy="517525"/>
          </a:xfrm>
        </p:spPr>
        <p:txBody>
          <a:bodyPr/>
          <a:lstStyle/>
          <a:p>
            <a:pPr marL="432" indent="0">
              <a:buNone/>
            </a:pPr>
            <a:r>
              <a:rPr lang="en-IN" dirty="0"/>
              <a:t>Algebra:</a:t>
            </a:r>
          </a:p>
        </p:txBody>
      </p:sp>
      <p:graphicFrame>
        <p:nvGraphicFramePr>
          <p:cNvPr id="11" name="Object 10" descr="y = m x + b"/>
          <p:cNvGraphicFramePr>
            <a:graphicFrameLocks noChangeAspect="1"/>
          </p:cNvGraphicFramePr>
          <p:nvPr>
            <p:extLst>
              <p:ext uri="{D42A27DB-BD31-4B8C-83A1-F6EECF244321}">
                <p14:modId xmlns:p14="http://schemas.microsoft.com/office/powerpoint/2010/main" val="1163038719"/>
              </p:ext>
            </p:extLst>
          </p:nvPr>
        </p:nvGraphicFramePr>
        <p:xfrm>
          <a:off x="1993835" y="1647825"/>
          <a:ext cx="1506538" cy="411163"/>
        </p:xfrm>
        <a:graphic>
          <a:graphicData uri="http://schemas.openxmlformats.org/presentationml/2006/ole">
            <mc:AlternateContent xmlns:mc="http://schemas.openxmlformats.org/markup-compatibility/2006">
              <mc:Choice xmlns:v="urn:schemas-microsoft-com:vml" Requires="v">
                <p:oleObj spid="_x0000_s5126" name="Equation" r:id="rId3" imgW="749160" imgH="203040" progId="Equation.DSMT4">
                  <p:embed/>
                </p:oleObj>
              </mc:Choice>
              <mc:Fallback>
                <p:oleObj name="Equation" r:id="rId3" imgW="749160" imgH="203040" progId="Equation.DSMT4">
                  <p:embed/>
                  <p:pic>
                    <p:nvPicPr>
                      <p:cNvPr id="11" name="Object 10"/>
                      <p:cNvPicPr/>
                      <p:nvPr/>
                    </p:nvPicPr>
                    <p:blipFill>
                      <a:blip r:embed="rId4"/>
                      <a:stretch>
                        <a:fillRect/>
                      </a:stretch>
                    </p:blipFill>
                    <p:spPr>
                      <a:xfrm>
                        <a:off x="1993835" y="1647825"/>
                        <a:ext cx="1506538" cy="411163"/>
                      </a:xfrm>
                      <a:prstGeom prst="rect">
                        <a:avLst/>
                      </a:prstGeom>
                      <a:noFill/>
                    </p:spPr>
                  </p:pic>
                </p:oleObj>
              </mc:Fallback>
            </mc:AlternateContent>
          </a:graphicData>
        </a:graphic>
      </p:graphicFrame>
      <p:sp>
        <p:nvSpPr>
          <p:cNvPr id="5" name="Content Placeholder 4"/>
          <p:cNvSpPr>
            <a:spLocks noGrp="1"/>
          </p:cNvSpPr>
          <p:nvPr>
            <p:ph sz="quarter" idx="14"/>
          </p:nvPr>
        </p:nvSpPr>
        <p:spPr>
          <a:xfrm>
            <a:off x="457200" y="2242172"/>
            <a:ext cx="711200" cy="552186"/>
          </a:xfrm>
        </p:spPr>
        <p:txBody>
          <a:bodyPr/>
          <a:lstStyle/>
          <a:p>
            <a:pPr marL="432" indent="0">
              <a:buNone/>
            </a:pPr>
            <a:r>
              <a:rPr lang="en-IN" dirty="0"/>
              <a:t>C:</a:t>
            </a:r>
          </a:p>
        </p:txBody>
      </p:sp>
      <p:graphicFrame>
        <p:nvGraphicFramePr>
          <p:cNvPr id="12" name="Object 11" descr="y = m asterisk x + b semicolon"/>
          <p:cNvGraphicFramePr>
            <a:graphicFrameLocks noChangeAspect="1"/>
          </p:cNvGraphicFramePr>
          <p:nvPr>
            <p:extLst>
              <p:ext uri="{D42A27DB-BD31-4B8C-83A1-F6EECF244321}">
                <p14:modId xmlns:p14="http://schemas.microsoft.com/office/powerpoint/2010/main" val="3238041741"/>
              </p:ext>
            </p:extLst>
          </p:nvPr>
        </p:nvGraphicFramePr>
        <p:xfrm>
          <a:off x="1941513" y="2317750"/>
          <a:ext cx="2200275" cy="434975"/>
        </p:xfrm>
        <a:graphic>
          <a:graphicData uri="http://schemas.openxmlformats.org/presentationml/2006/ole">
            <mc:AlternateContent xmlns:mc="http://schemas.openxmlformats.org/markup-compatibility/2006">
              <mc:Choice xmlns:v="urn:schemas-microsoft-com:vml" Requires="v">
                <p:oleObj spid="_x0000_s5127" name="Equation" r:id="rId5" imgW="965160" imgH="190440" progId="Equation.DSMT4">
                  <p:embed/>
                </p:oleObj>
              </mc:Choice>
              <mc:Fallback>
                <p:oleObj name="Equation" r:id="rId5" imgW="965160" imgH="190440" progId="Equation.DSMT4">
                  <p:embed/>
                  <p:pic>
                    <p:nvPicPr>
                      <p:cNvPr id="12" name="Object 11"/>
                      <p:cNvPicPr/>
                      <p:nvPr/>
                    </p:nvPicPr>
                    <p:blipFill>
                      <a:blip r:embed="rId6"/>
                      <a:stretch>
                        <a:fillRect/>
                      </a:stretch>
                    </p:blipFill>
                    <p:spPr>
                      <a:xfrm>
                        <a:off x="1941513" y="2317750"/>
                        <a:ext cx="2200275" cy="434975"/>
                      </a:xfrm>
                      <a:prstGeom prst="rect">
                        <a:avLst/>
                      </a:prstGeom>
                      <a:noFill/>
                    </p:spPr>
                  </p:pic>
                </p:oleObj>
              </mc:Fallback>
            </mc:AlternateContent>
          </a:graphicData>
        </a:graphic>
      </p:graphicFrame>
    </p:spTree>
    <p:extLst>
      <p:ext uri="{BB962C8B-B14F-4D97-AF65-F5344CB8AC3E}">
        <p14:creationId xmlns:p14="http://schemas.microsoft.com/office/powerpoint/2010/main" val="1776036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Arithmetic in C </a:t>
            </a:r>
            <a:r>
              <a:rPr lang="en-US" sz="2000" b="0" dirty="0"/>
              <a:t>(6 of 9)</a:t>
            </a:r>
            <a:endParaRPr lang="en-IN" b="0" dirty="0"/>
          </a:p>
        </p:txBody>
      </p:sp>
      <p:sp>
        <p:nvSpPr>
          <p:cNvPr id="4" name="Content Placeholder 3"/>
          <p:cNvSpPr>
            <a:spLocks noGrp="1"/>
          </p:cNvSpPr>
          <p:nvPr>
            <p:ph sz="quarter" idx="13"/>
          </p:nvPr>
        </p:nvSpPr>
        <p:spPr>
          <a:xfrm>
            <a:off x="457200" y="1552574"/>
            <a:ext cx="1397000" cy="517525"/>
          </a:xfrm>
        </p:spPr>
        <p:txBody>
          <a:bodyPr/>
          <a:lstStyle/>
          <a:p>
            <a:pPr marL="432" indent="0">
              <a:buNone/>
            </a:pPr>
            <a:r>
              <a:rPr lang="en-IN" dirty="0"/>
              <a:t>Algebra:</a:t>
            </a:r>
          </a:p>
        </p:txBody>
      </p:sp>
      <p:graphicFrame>
        <p:nvGraphicFramePr>
          <p:cNvPr id="11" name="Object 10" descr="z = p r mod q + w slash x minus y"/>
          <p:cNvGraphicFramePr>
            <a:graphicFrameLocks noChangeAspect="1"/>
          </p:cNvGraphicFramePr>
          <p:nvPr>
            <p:extLst>
              <p:ext uri="{D42A27DB-BD31-4B8C-83A1-F6EECF244321}">
                <p14:modId xmlns:p14="http://schemas.microsoft.com/office/powerpoint/2010/main" val="3162420416"/>
              </p:ext>
            </p:extLst>
          </p:nvPr>
        </p:nvGraphicFramePr>
        <p:xfrm>
          <a:off x="1939925" y="1644650"/>
          <a:ext cx="3511550" cy="450850"/>
        </p:xfrm>
        <a:graphic>
          <a:graphicData uri="http://schemas.openxmlformats.org/presentationml/2006/ole">
            <mc:AlternateContent xmlns:mc="http://schemas.openxmlformats.org/markup-compatibility/2006">
              <mc:Choice xmlns:v="urn:schemas-microsoft-com:vml" Requires="v">
                <p:oleObj spid="_x0000_s6148" name="Equation" r:id="rId4" imgW="1587240" imgH="203040" progId="Equation.DSMT4">
                  <p:embed/>
                </p:oleObj>
              </mc:Choice>
              <mc:Fallback>
                <p:oleObj name="Equation" r:id="rId4" imgW="1587240" imgH="203040" progId="Equation.DSMT4">
                  <p:embed/>
                  <p:pic>
                    <p:nvPicPr>
                      <p:cNvPr id="11" name="Object 10"/>
                      <p:cNvPicPr/>
                      <p:nvPr/>
                    </p:nvPicPr>
                    <p:blipFill>
                      <a:blip r:embed="rId5"/>
                      <a:stretch>
                        <a:fillRect/>
                      </a:stretch>
                    </p:blipFill>
                    <p:spPr>
                      <a:xfrm>
                        <a:off x="1939925" y="1644650"/>
                        <a:ext cx="3511550" cy="450850"/>
                      </a:xfrm>
                      <a:prstGeom prst="rect">
                        <a:avLst/>
                      </a:prstGeom>
                      <a:noFill/>
                    </p:spPr>
                  </p:pic>
                </p:oleObj>
              </mc:Fallback>
            </mc:AlternateContent>
          </a:graphicData>
        </a:graphic>
      </p:graphicFrame>
      <p:sp>
        <p:nvSpPr>
          <p:cNvPr id="5" name="Content Placeholder 4"/>
          <p:cNvSpPr>
            <a:spLocks noGrp="1"/>
          </p:cNvSpPr>
          <p:nvPr>
            <p:ph sz="quarter" idx="14"/>
          </p:nvPr>
        </p:nvSpPr>
        <p:spPr>
          <a:xfrm>
            <a:off x="457200" y="2363397"/>
            <a:ext cx="711200" cy="552186"/>
          </a:xfrm>
        </p:spPr>
        <p:txBody>
          <a:bodyPr/>
          <a:lstStyle/>
          <a:p>
            <a:pPr marL="432" indent="0">
              <a:buNone/>
            </a:pPr>
            <a:r>
              <a:rPr lang="en-IN" dirty="0"/>
              <a:t>C:</a:t>
            </a:r>
          </a:p>
        </p:txBody>
      </p:sp>
      <p:pic>
        <p:nvPicPr>
          <p:cNvPr id="8" name="Content Placeholder 7" descr="The figure illustrates the precedence of operation for an expression. For long description in Notes pane, press F6."/>
          <p:cNvPicPr>
            <a:picLocks noGrp="1" noChangeAspect="1"/>
          </p:cNvPicPr>
          <p:nvPr>
            <p:ph sz="quarter" idx="15"/>
          </p:nvPr>
        </p:nvPicPr>
        <p:blipFill rotWithShape="1">
          <a:blip r:embed="rId6">
            <a:extLst>
              <a:ext uri="{28A0092B-C50C-407E-A947-70E740481C1C}">
                <a14:useLocalDpi xmlns:a14="http://schemas.microsoft.com/office/drawing/2010/main" val="0"/>
              </a:ext>
            </a:extLst>
          </a:blip>
          <a:srcRect l="18079" t="27227"/>
          <a:stretch/>
        </p:blipFill>
        <p:spPr>
          <a:xfrm>
            <a:off x="1679171" y="2444035"/>
            <a:ext cx="6613368" cy="1265274"/>
          </a:xfrm>
        </p:spPr>
      </p:pic>
    </p:spTree>
    <p:extLst>
      <p:ext uri="{BB962C8B-B14F-4D97-AF65-F5344CB8AC3E}">
        <p14:creationId xmlns:p14="http://schemas.microsoft.com/office/powerpoint/2010/main" val="3165312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Arithmetic in C </a:t>
            </a:r>
            <a:r>
              <a:rPr lang="en-US" sz="2000" b="0" dirty="0"/>
              <a:t>(7 of 9)</a:t>
            </a:r>
            <a:endParaRPr lang="en-IN" b="0" dirty="0"/>
          </a:p>
        </p:txBody>
      </p:sp>
      <p:sp>
        <p:nvSpPr>
          <p:cNvPr id="4" name="Content Placeholder 3"/>
          <p:cNvSpPr>
            <a:spLocks noGrp="1"/>
          </p:cNvSpPr>
          <p:nvPr>
            <p:ph sz="quarter" idx="13"/>
          </p:nvPr>
        </p:nvSpPr>
        <p:spPr>
          <a:xfrm>
            <a:off x="457200" y="1556327"/>
            <a:ext cx="8229600" cy="602673"/>
          </a:xfrm>
        </p:spPr>
        <p:txBody>
          <a:bodyPr/>
          <a:lstStyle/>
          <a:p>
            <a:r>
              <a:rPr lang="en-US" dirty="0"/>
              <a:t>Second degree polynomial</a:t>
            </a:r>
          </a:p>
        </p:txBody>
      </p:sp>
      <p:pic>
        <p:nvPicPr>
          <p:cNvPr id="6" name="Content Placeholder 5" descr="The figure illustrates the precedence of operation for an expression.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451919" y="2464625"/>
            <a:ext cx="6240162" cy="1182624"/>
          </a:xfrm>
        </p:spPr>
      </p:pic>
    </p:spTree>
    <p:extLst>
      <p:ext uri="{BB962C8B-B14F-4D97-AF65-F5344CB8AC3E}">
        <p14:creationId xmlns:p14="http://schemas.microsoft.com/office/powerpoint/2010/main" val="34096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Arithmetic in C </a:t>
            </a:r>
            <a:r>
              <a:rPr lang="en-US" sz="2000" b="0" dirty="0"/>
              <a:t>(8 of 9)</a:t>
            </a:r>
            <a:endParaRPr lang="en-IN" b="0" dirty="0"/>
          </a:p>
        </p:txBody>
      </p:sp>
      <p:sp>
        <p:nvSpPr>
          <p:cNvPr id="4" name="Content Placeholder 3"/>
          <p:cNvSpPr>
            <a:spLocks noGrp="1"/>
          </p:cNvSpPr>
          <p:nvPr>
            <p:ph sz="quarter" idx="13"/>
          </p:nvPr>
        </p:nvSpPr>
        <p:spPr>
          <a:xfrm>
            <a:off x="457200" y="1556327"/>
            <a:ext cx="8445500" cy="462973"/>
          </a:xfrm>
        </p:spPr>
        <p:txBody>
          <a:bodyPr/>
          <a:lstStyle/>
          <a:p>
            <a:r>
              <a:rPr lang="en-US" sz="2000" dirty="0"/>
              <a:t>In the second-degree polynomial, suppose a = 2, b = 3, c = 7 and x = 5</a:t>
            </a:r>
          </a:p>
        </p:txBody>
      </p:sp>
      <p:pic>
        <p:nvPicPr>
          <p:cNvPr id="5" name="Content Placeholder 4" descr="The figure illustrates the precedence of operation for an expression. For long description in Notes pane, press F6."/>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1882364" y="2201467"/>
            <a:ext cx="5379272" cy="4021272"/>
          </a:xfrm>
        </p:spPr>
      </p:pic>
    </p:spTree>
    <p:extLst>
      <p:ext uri="{BB962C8B-B14F-4D97-AF65-F5344CB8AC3E}">
        <p14:creationId xmlns:p14="http://schemas.microsoft.com/office/powerpoint/2010/main" val="109167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Arithmetic in C </a:t>
            </a:r>
            <a:r>
              <a:rPr lang="en-US" sz="2000" b="0" dirty="0"/>
              <a:t>(9 of 9)</a:t>
            </a:r>
            <a:endParaRPr lang="en-IN" b="0" dirty="0"/>
          </a:p>
        </p:txBody>
      </p:sp>
      <p:sp>
        <p:nvSpPr>
          <p:cNvPr id="4" name="Content Placeholder 3"/>
          <p:cNvSpPr>
            <a:spLocks noGrp="1"/>
          </p:cNvSpPr>
          <p:nvPr>
            <p:ph sz="quarter" idx="13"/>
          </p:nvPr>
        </p:nvSpPr>
        <p:spPr>
          <a:xfrm>
            <a:off x="457200" y="1556327"/>
            <a:ext cx="8394700" cy="1097973"/>
          </a:xfrm>
        </p:spPr>
        <p:txBody>
          <a:bodyPr/>
          <a:lstStyle/>
          <a:p>
            <a:pPr marL="0" indent="0">
              <a:buNone/>
            </a:pPr>
            <a:r>
              <a:rPr lang="en-US" b="1" dirty="0">
                <a:solidFill>
                  <a:schemeClr val="tx1"/>
                </a:solidFill>
              </a:rPr>
              <a:t>Using Parentheses for Clarity</a:t>
            </a:r>
          </a:p>
          <a:p>
            <a:r>
              <a:rPr lang="en-US" b="1" dirty="0">
                <a:solidFill>
                  <a:schemeClr val="tx1"/>
                </a:solidFill>
              </a:rPr>
              <a:t>Redundant parentheses </a:t>
            </a:r>
            <a:r>
              <a:rPr lang="en-US" dirty="0"/>
              <a:t>can make an expression clearer</a:t>
            </a:r>
          </a:p>
        </p:txBody>
      </p:sp>
      <p:sp>
        <p:nvSpPr>
          <p:cNvPr id="5" name="Content Placeholder 4"/>
          <p:cNvSpPr>
            <a:spLocks noGrp="1"/>
          </p:cNvSpPr>
          <p:nvPr>
            <p:ph sz="quarter" idx="14"/>
          </p:nvPr>
        </p:nvSpPr>
        <p:spPr>
          <a:xfrm>
            <a:off x="914400" y="2778125"/>
            <a:ext cx="431800" cy="511175"/>
          </a:xfrm>
        </p:spPr>
        <p:txBody>
          <a:bodyPr/>
          <a:lstStyle/>
          <a:p>
            <a:pPr marL="0" lvl="1" indent="0"/>
            <a:r>
              <a:rPr lang="en-IN" dirty="0"/>
              <a:t> </a:t>
            </a:r>
            <a:r>
              <a:rPr lang="en-IN" sz="100" dirty="0"/>
              <a:t> </a:t>
            </a:r>
          </a:p>
        </p:txBody>
      </p:sp>
      <p:graphicFrame>
        <p:nvGraphicFramePr>
          <p:cNvPr id="6" name="Object 5" descr="y = left parenthesis a asterisk x asterisk x right parenthesis + left parenthesis b asterisk x right parenthesis + c semicolon"/>
          <p:cNvGraphicFramePr>
            <a:graphicFrameLocks noChangeAspect="1"/>
          </p:cNvGraphicFramePr>
          <p:nvPr>
            <p:extLst>
              <p:ext uri="{D42A27DB-BD31-4B8C-83A1-F6EECF244321}">
                <p14:modId xmlns:p14="http://schemas.microsoft.com/office/powerpoint/2010/main" val="4194479595"/>
              </p:ext>
            </p:extLst>
          </p:nvPr>
        </p:nvGraphicFramePr>
        <p:xfrm>
          <a:off x="1482319" y="2811375"/>
          <a:ext cx="5036362" cy="544471"/>
        </p:xfrm>
        <a:graphic>
          <a:graphicData uri="http://schemas.openxmlformats.org/presentationml/2006/ole">
            <mc:AlternateContent xmlns:mc="http://schemas.openxmlformats.org/markup-compatibility/2006">
              <mc:Choice xmlns:v="urn:schemas-microsoft-com:vml" Requires="v">
                <p:oleObj spid="_x0000_s7172" name="Equation" r:id="rId3" imgW="2349360" imgH="253800" progId="Equation.DSMT4">
                  <p:embed/>
                </p:oleObj>
              </mc:Choice>
              <mc:Fallback>
                <p:oleObj name="Equation" r:id="rId3" imgW="2349360" imgH="253800" progId="Equation.DSMT4">
                  <p:embed/>
                  <p:pic>
                    <p:nvPicPr>
                      <p:cNvPr id="0" name=""/>
                      <p:cNvPicPr/>
                      <p:nvPr/>
                    </p:nvPicPr>
                    <p:blipFill>
                      <a:blip r:embed="rId4"/>
                      <a:stretch>
                        <a:fillRect/>
                      </a:stretch>
                    </p:blipFill>
                    <p:spPr>
                      <a:xfrm>
                        <a:off x="1482319" y="2811375"/>
                        <a:ext cx="5036362" cy="544471"/>
                      </a:xfrm>
                      <a:prstGeom prst="rect">
                        <a:avLst/>
                      </a:prstGeom>
                    </p:spPr>
                  </p:pic>
                </p:oleObj>
              </mc:Fallback>
            </mc:AlternateContent>
          </a:graphicData>
        </a:graphic>
      </p:graphicFrame>
    </p:spTree>
    <p:extLst>
      <p:ext uri="{BB962C8B-B14F-4D97-AF65-F5344CB8AC3E}">
        <p14:creationId xmlns:p14="http://schemas.microsoft.com/office/powerpoint/2010/main" val="1715961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(1 of 13)</a:t>
            </a:r>
            <a:endParaRPr lang="en-IN" sz="3200" b="0" dirty="0"/>
          </a:p>
        </p:txBody>
      </p:sp>
      <p:sp>
        <p:nvSpPr>
          <p:cNvPr id="3" name="Content Placeholder 2"/>
          <p:cNvSpPr>
            <a:spLocks noGrp="1"/>
          </p:cNvSpPr>
          <p:nvPr>
            <p:ph sz="quarter" idx="13"/>
          </p:nvPr>
        </p:nvSpPr>
        <p:spPr/>
        <p:txBody>
          <a:bodyPr/>
          <a:lstStyle/>
          <a:p>
            <a:r>
              <a:rPr lang="en-US" dirty="0"/>
              <a:t>Executable statements perform actions like calculations, input and output, or make </a:t>
            </a:r>
            <a:r>
              <a:rPr lang="en-US" b="1" dirty="0"/>
              <a:t>decisions</a:t>
            </a:r>
          </a:p>
          <a:p>
            <a:r>
              <a:rPr lang="en-US" dirty="0"/>
              <a:t>A </a:t>
            </a:r>
            <a:r>
              <a:rPr lang="en-US" b="1" dirty="0"/>
              <a:t>condition</a:t>
            </a:r>
            <a:r>
              <a:rPr lang="en-US" dirty="0"/>
              <a:t> is an expression that can be true or false</a:t>
            </a:r>
          </a:p>
          <a:p>
            <a:r>
              <a:rPr lang="en-US" dirty="0"/>
              <a:t>This section introduces the </a:t>
            </a:r>
            <a:r>
              <a:rPr lang="en-US" b="1" dirty="0">
                <a:latin typeface="Courier New" panose="02070309020205020404" pitchFamily="49" charset="0"/>
                <a:cs typeface="Courier New" panose="02070309020205020404" pitchFamily="49" charset="0"/>
              </a:rPr>
              <a:t>if</a:t>
            </a:r>
            <a:r>
              <a:rPr lang="en-US" b="1" dirty="0"/>
              <a:t> statement</a:t>
            </a:r>
            <a:endParaRPr lang="en-US" dirty="0"/>
          </a:p>
          <a:p>
            <a:pPr lvl="1"/>
            <a:r>
              <a:rPr lang="en-US" dirty="0"/>
              <a:t>Makes a decision based on a condition’s value</a:t>
            </a:r>
          </a:p>
          <a:p>
            <a:pPr lvl="1"/>
            <a:r>
              <a:rPr lang="en-US" dirty="0"/>
              <a:t>If </a:t>
            </a:r>
            <a:r>
              <a:rPr lang="en-US" b="1" dirty="0"/>
              <a:t>true</a:t>
            </a:r>
            <a:r>
              <a:rPr lang="en-US" dirty="0"/>
              <a:t>, the statement in the </a:t>
            </a:r>
            <a:r>
              <a:rPr lang="en-US" b="1" dirty="0">
                <a:latin typeface="Courier New" panose="02070309020205020404" pitchFamily="49" charset="0"/>
                <a:cs typeface="Courier New" panose="02070309020205020404" pitchFamily="49" charset="0"/>
              </a:rPr>
              <a:t>if</a:t>
            </a:r>
            <a:r>
              <a:rPr lang="en-US" b="1" dirty="0"/>
              <a:t> statement</a:t>
            </a:r>
            <a:r>
              <a:rPr lang="en-US" dirty="0"/>
              <a:t>’s body executes</a:t>
            </a:r>
          </a:p>
          <a:p>
            <a:pPr lvl="1"/>
            <a:r>
              <a:rPr lang="en-US" dirty="0"/>
              <a:t>Otherwise, it does not</a:t>
            </a:r>
          </a:p>
        </p:txBody>
      </p:sp>
    </p:spTree>
    <p:extLst>
      <p:ext uri="{BB962C8B-B14F-4D97-AF65-F5344CB8AC3E}">
        <p14:creationId xmlns:p14="http://schemas.microsoft.com/office/powerpoint/2010/main" val="1894665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(2 of 13)</a:t>
            </a:r>
            <a:endParaRPr lang="en-IN" sz="3200" b="0" dirty="0"/>
          </a:p>
        </p:txBody>
      </p:sp>
      <p:sp>
        <p:nvSpPr>
          <p:cNvPr id="3" name="Content Placeholder 2"/>
          <p:cNvSpPr>
            <a:spLocks noGrp="1"/>
          </p:cNvSpPr>
          <p:nvPr>
            <p:ph sz="quarter" idx="13"/>
          </p:nvPr>
        </p:nvSpPr>
        <p:spPr/>
        <p:txBody>
          <a:bodyPr/>
          <a:lstStyle/>
          <a:p>
            <a:pPr marL="0" indent="0">
              <a:buNone/>
            </a:pPr>
            <a:r>
              <a:rPr lang="en-US" dirty="0"/>
              <a:t>Equality and Relational Operators</a:t>
            </a:r>
          </a:p>
          <a:p>
            <a:r>
              <a:rPr lang="en-US" dirty="0"/>
              <a:t>Conditions are formed using the equality and relational operators</a:t>
            </a:r>
          </a:p>
        </p:txBody>
      </p:sp>
    </p:spTree>
    <p:extLst>
      <p:ext uri="{BB962C8B-B14F-4D97-AF65-F5344CB8AC3E}">
        <p14:creationId xmlns:p14="http://schemas.microsoft.com/office/powerpoint/2010/main" val="230643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(1 of 15)</a:t>
            </a:r>
            <a:endParaRPr lang="en-IN" sz="3200" b="0" dirty="0"/>
          </a:p>
        </p:txBody>
      </p:sp>
      <p:sp>
        <p:nvSpPr>
          <p:cNvPr id="4" name="Content Placeholder 3"/>
          <p:cNvSpPr>
            <a:spLocks noGrp="1"/>
          </p:cNvSpPr>
          <p:nvPr>
            <p:ph sz="quarter" idx="13"/>
          </p:nvPr>
        </p:nvSpPr>
        <p:spPr>
          <a:xfrm>
            <a:off x="457200" y="1556326"/>
            <a:ext cx="8229600" cy="3509160"/>
          </a:xfrm>
        </p:spPr>
        <p:txBody>
          <a:bodyPr/>
          <a:lstStyle/>
          <a:p>
            <a:pPr marL="432000" indent="-432000">
              <a:spcBef>
                <a:spcPts val="10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fig02_01.c</a:t>
            </a:r>
          </a:p>
          <a:p>
            <a:pPr marL="432000" indent="-432000">
              <a:spcBef>
                <a:spcPts val="10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A first program in C.</a:t>
            </a:r>
          </a:p>
          <a:p>
            <a:pPr marL="432000" indent="-432000">
              <a:spcBef>
                <a:spcPts val="10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10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a:t>
            </a:r>
          </a:p>
          <a:p>
            <a:pPr marL="432000" indent="-432000">
              <a:spcBef>
                <a:spcPts val="10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function main begins program execution </a:t>
            </a:r>
          </a:p>
          <a:p>
            <a:pPr marL="432000" indent="-432000">
              <a:spcBef>
                <a:spcPts val="10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10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printf("Welcome to C!\n");</a:t>
            </a:r>
          </a:p>
          <a:p>
            <a:pPr marL="432000" indent="-432000">
              <a:spcBef>
                <a:spcPts val="1000"/>
              </a:spcBef>
              <a:buFont typeface="+mj-lt"/>
              <a:buAutoNum type="arabicPeriod"/>
            </a:pPr>
            <a:r>
              <a:rPr lang="en-US" sz="2000" dirty="0">
                <a:solidFill>
                  <a:schemeClr val="tx1"/>
                </a:solidFill>
                <a:latin typeface="Courier New" panose="02070309020205020404" pitchFamily="49" charset="0"/>
                <a:cs typeface="Courier New" panose="02070309020205020404" pitchFamily="49" charset="0"/>
              </a:rPr>
              <a:t>} // end function main </a:t>
            </a:r>
          </a:p>
        </p:txBody>
      </p:sp>
      <p:sp>
        <p:nvSpPr>
          <p:cNvPr id="5" name="Content Placeholder 4"/>
          <p:cNvSpPr>
            <a:spLocks noGrp="1"/>
          </p:cNvSpPr>
          <p:nvPr>
            <p:ph sz="quarter" idx="14"/>
          </p:nvPr>
        </p:nvSpPr>
        <p:spPr>
          <a:xfrm>
            <a:off x="457200" y="5279135"/>
            <a:ext cx="8229600" cy="943841"/>
          </a:xfrm>
        </p:spPr>
        <p:txBody>
          <a:bodyPr/>
          <a:lstStyle/>
          <a:p>
            <a:r>
              <a:rPr lang="en-US" sz="2000" b="1" dirty="0">
                <a:cs typeface="Calibri" panose="020F0502020204030204" pitchFamily="34" charset="0"/>
              </a:rPr>
              <a:t>OUTPUT:</a:t>
            </a:r>
          </a:p>
          <a:p>
            <a:pPr lvl="1"/>
            <a:r>
              <a:rPr lang="en-US" sz="2000" dirty="0">
                <a:latin typeface="Courier New" panose="02070309020205020404" pitchFamily="49" charset="0"/>
                <a:cs typeface="Courier New" panose="02070309020205020404" pitchFamily="49" charset="0"/>
              </a:rPr>
              <a:t>Welcome to C!</a:t>
            </a:r>
          </a:p>
        </p:txBody>
      </p:sp>
    </p:spTree>
    <p:extLst>
      <p:ext uri="{BB962C8B-B14F-4D97-AF65-F5344CB8AC3E}">
        <p14:creationId xmlns:p14="http://schemas.microsoft.com/office/powerpoint/2010/main" val="3296312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(3 of 13)</a:t>
            </a:r>
            <a:endParaRPr lang="en-IN" sz="3200" b="0" dirty="0"/>
          </a:p>
        </p:txBody>
      </p:sp>
      <p:sp>
        <p:nvSpPr>
          <p:cNvPr id="4" name="Content Placeholder 3"/>
          <p:cNvSpPr>
            <a:spLocks noGrp="1"/>
          </p:cNvSpPr>
          <p:nvPr>
            <p:ph sz="quarter" idx="13"/>
          </p:nvPr>
        </p:nvSpPr>
        <p:spPr>
          <a:xfrm>
            <a:off x="457200" y="1552575"/>
            <a:ext cx="2552700" cy="415925"/>
          </a:xfrm>
        </p:spPr>
        <p:txBody>
          <a:bodyPr/>
          <a:lstStyle/>
          <a:p>
            <a:pPr marL="432" indent="0">
              <a:buNone/>
            </a:pPr>
            <a:r>
              <a:rPr lang="en-IN" sz="1800" b="1" dirty="0"/>
              <a:t>Relational operators</a:t>
            </a:r>
          </a:p>
        </p:txBody>
      </p:sp>
      <p:graphicFrame>
        <p:nvGraphicFramePr>
          <p:cNvPr id="11" name="Content Placeholder 10"/>
          <p:cNvGraphicFramePr>
            <a:graphicFrameLocks noGrp="1"/>
          </p:cNvGraphicFramePr>
          <p:nvPr>
            <p:ph sz="quarter" idx="14"/>
            <p:extLst>
              <p:ext uri="{D42A27DB-BD31-4B8C-83A1-F6EECF244321}">
                <p14:modId xmlns:p14="http://schemas.microsoft.com/office/powerpoint/2010/main" val="960465653"/>
              </p:ext>
            </p:extLst>
          </p:nvPr>
        </p:nvGraphicFramePr>
        <p:xfrm>
          <a:off x="571500" y="2059969"/>
          <a:ext cx="8384100" cy="2447604"/>
        </p:xfrm>
        <a:graphic>
          <a:graphicData uri="http://schemas.openxmlformats.org/drawingml/2006/table">
            <a:tbl>
              <a:tblPr firstRow="1" bandRow="1">
                <a:tableStyleId>{40F9630F-82C1-40B7-BC3A-925EFCFF5E92}</a:tableStyleId>
              </a:tblPr>
              <a:tblGrid>
                <a:gridCol w="2275400">
                  <a:extLst>
                    <a:ext uri="{9D8B030D-6E8A-4147-A177-3AD203B41FA5}">
                      <a16:colId xmlns:a16="http://schemas.microsoft.com/office/drawing/2014/main" val="3697399556"/>
                    </a:ext>
                  </a:extLst>
                </a:gridCol>
                <a:gridCol w="1778000">
                  <a:extLst>
                    <a:ext uri="{9D8B030D-6E8A-4147-A177-3AD203B41FA5}">
                      <a16:colId xmlns:a16="http://schemas.microsoft.com/office/drawing/2014/main" val="4061825991"/>
                    </a:ext>
                  </a:extLst>
                </a:gridCol>
                <a:gridCol w="1016000">
                  <a:extLst>
                    <a:ext uri="{9D8B030D-6E8A-4147-A177-3AD203B41FA5}">
                      <a16:colId xmlns:a16="http://schemas.microsoft.com/office/drawing/2014/main" val="885992419"/>
                    </a:ext>
                  </a:extLst>
                </a:gridCol>
                <a:gridCol w="3314700">
                  <a:extLst>
                    <a:ext uri="{9D8B030D-6E8A-4147-A177-3AD203B41FA5}">
                      <a16:colId xmlns:a16="http://schemas.microsoft.com/office/drawing/2014/main" val="502422810"/>
                    </a:ext>
                  </a:extLst>
                </a:gridCol>
              </a:tblGrid>
              <a:tr h="482361">
                <a:tc>
                  <a:txBody>
                    <a:bodyPr/>
                    <a:lstStyle/>
                    <a:p>
                      <a:r>
                        <a:rPr lang="en-IN" dirty="0">
                          <a:solidFill>
                            <a:schemeClr val="tx1"/>
                          </a:solidFill>
                          <a:latin typeface="+mn-lt"/>
                        </a:rPr>
                        <a:t>Algebraic equality or relational 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mn-lt"/>
                        </a:rPr>
                        <a:t>C equality or relational 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latin typeface="+mn-lt"/>
                        </a:rPr>
                        <a:t>Sample C condition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latin typeface="+mn-lt"/>
                        </a:rPr>
                        <a:t>Meaning of C condition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5379948"/>
                  </a:ext>
                </a:extLst>
              </a:tr>
              <a:tr h="482361">
                <a:tc>
                  <a:txBody>
                    <a:bodyPr/>
                    <a:lstStyle/>
                    <a:p>
                      <a:r>
                        <a:rPr lang="en-IN" dirty="0">
                          <a:solidFill>
                            <a:schemeClr val="tx1"/>
                          </a:solidFill>
                          <a:latin typeface="+mn-lt"/>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dirty="0">
                          <a:solidFill>
                            <a:schemeClr val="tx1"/>
                          </a:solidFill>
                          <a:latin typeface="+mn-lt"/>
                          <a:ea typeface="Arial"/>
                          <a:cs typeface="Courier New" panose="02070309020205020404" pitchFamily="49" charset="0"/>
                          <a:sym typeface="Aria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latin typeface="+mn-lt"/>
                          <a:cs typeface="Courier New" panose="02070309020205020404" pitchFamily="49" charset="0"/>
                        </a:rPr>
                        <a:t>x &gt;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latin typeface="+mn-lt"/>
                        </a:rPr>
                        <a:t>x is greater than</a:t>
                      </a:r>
                      <a:r>
                        <a:rPr lang="en-IN" baseline="0" dirty="0">
                          <a:solidFill>
                            <a:schemeClr val="tx1"/>
                          </a:solidFill>
                          <a:latin typeface="+mn-lt"/>
                        </a:rPr>
                        <a:t> y</a:t>
                      </a:r>
                      <a:endParaRPr lang="en-IN"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1582624"/>
                  </a:ext>
                </a:extLst>
              </a:tr>
              <a:tr h="482361">
                <a:tc>
                  <a:txBody>
                    <a:bodyPr/>
                    <a:lstStyle/>
                    <a:p>
                      <a:r>
                        <a:rPr lang="en-IN" dirty="0">
                          <a:solidFill>
                            <a:schemeClr val="tx1"/>
                          </a:solidFill>
                          <a:latin typeface="+mn-lt"/>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u="none" strike="noStrike" cap="none" dirty="0">
                          <a:solidFill>
                            <a:schemeClr val="tx1"/>
                          </a:solidFill>
                          <a:latin typeface="+mn-lt"/>
                          <a:ea typeface="Arial"/>
                          <a:cs typeface="Courier New" panose="02070309020205020404" pitchFamily="49" charset="0"/>
                          <a:sym typeface="Arial"/>
                        </a:rPr>
                        <a:t>&lt;</a:t>
                      </a:r>
                      <a:endParaRPr lang="en-IN" dirty="0">
                        <a:solidFill>
                          <a:schemeClr val="tx1"/>
                        </a:solidFill>
                        <a:latin typeface="+mn-lt"/>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mn-lt"/>
                          <a:cs typeface="Courier New" panose="02070309020205020404" pitchFamily="49" charset="0"/>
                        </a:rPr>
                        <a:t>x &lt;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dirty="0">
                          <a:solidFill>
                            <a:schemeClr val="tx1"/>
                          </a:solidFill>
                          <a:latin typeface="+mn-lt"/>
                          <a:ea typeface="Arial"/>
                          <a:cs typeface="Arial"/>
                          <a:sym typeface="Arial"/>
                        </a:rPr>
                        <a:t>x is less than</a:t>
                      </a:r>
                      <a:r>
                        <a:rPr lang="en-IN" sz="1400" b="0" i="0" u="none" strike="noStrike" cap="none" baseline="0" dirty="0">
                          <a:solidFill>
                            <a:schemeClr val="tx1"/>
                          </a:solidFill>
                          <a:latin typeface="+mn-lt"/>
                          <a:ea typeface="Arial"/>
                          <a:cs typeface="Arial"/>
                          <a:sym typeface="Arial"/>
                        </a:rPr>
                        <a:t>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5378992"/>
                  </a:ext>
                </a:extLst>
              </a:tr>
              <a:tr h="482361">
                <a:tc>
                  <a:txBody>
                    <a:bodyPr/>
                    <a:lstStyle/>
                    <a:p>
                      <a:pPr algn="l" fontAlgn="ctr"/>
                      <a:r>
                        <a:rPr lang="en-US" sz="100" b="0" i="0" u="none" strike="noStrike" dirty="0">
                          <a:solidFill>
                            <a:schemeClr val="tx1"/>
                          </a:solidFill>
                          <a:effectLst/>
                          <a:latin typeface="+mn-lt"/>
                        </a:rPr>
                        <a:t>greater than or equal to, right angle bracket with underscore</a:t>
                      </a:r>
                    </a:p>
                  </a:txBody>
                  <a:tcPr marL="90000" marR="1980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IN" sz="100" b="0" i="0" u="none" strike="noStrike" dirty="0">
                          <a:solidFill>
                            <a:schemeClr val="tx1"/>
                          </a:solidFill>
                          <a:effectLst/>
                          <a:latin typeface="+mn-lt"/>
                          <a:cs typeface="Calibri" panose="020F0502020204030204" pitchFamily="34" charset="0"/>
                        </a:rPr>
                        <a:t>right angle bracket equals</a:t>
                      </a:r>
                    </a:p>
                  </a:txBody>
                  <a:tcPr marL="90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 b="0" i="0" u="none" strike="noStrike" dirty="0">
                          <a:solidFill>
                            <a:schemeClr val="tx1"/>
                          </a:solidFill>
                          <a:effectLst/>
                          <a:latin typeface="+mn-lt"/>
                        </a:rPr>
                        <a:t>x right angle bracket equals 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dirty="0">
                          <a:solidFill>
                            <a:schemeClr val="tx1"/>
                          </a:solidFill>
                          <a:latin typeface="+mn-lt"/>
                          <a:ea typeface="Arial"/>
                          <a:cs typeface="Arial"/>
                          <a:sym typeface="Arial"/>
                        </a:rPr>
                        <a:t>x is greater than</a:t>
                      </a:r>
                      <a:r>
                        <a:rPr lang="en-IN" sz="1400" b="0" i="0" u="none" strike="noStrike" cap="none" baseline="0" dirty="0">
                          <a:solidFill>
                            <a:schemeClr val="tx1"/>
                          </a:solidFill>
                          <a:latin typeface="+mn-lt"/>
                          <a:ea typeface="Arial"/>
                          <a:cs typeface="Arial"/>
                          <a:sym typeface="Arial"/>
                        </a:rPr>
                        <a:t> or equal to y</a:t>
                      </a:r>
                      <a:endParaRPr lang="en-IN" sz="1400" b="0" i="0" u="none" strike="noStrike" cap="none" dirty="0">
                        <a:solidFill>
                          <a:schemeClr val="tx1"/>
                        </a:solidFill>
                        <a:latin typeface="+mn-lt"/>
                        <a:ea typeface="Arial"/>
                        <a:cs typeface="Arial"/>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4206655"/>
                  </a:ext>
                </a:extLst>
              </a:tr>
              <a:tr h="482361">
                <a:tc>
                  <a:txBody>
                    <a:bodyPr/>
                    <a:lstStyle/>
                    <a:p>
                      <a:pPr algn="l" fontAlgn="ctr"/>
                      <a:r>
                        <a:rPr lang="en-US" sz="100" b="0" i="0" u="none" strike="noStrike" dirty="0">
                          <a:solidFill>
                            <a:schemeClr val="tx1"/>
                          </a:solidFill>
                          <a:effectLst/>
                          <a:latin typeface="+mn-lt"/>
                        </a:rPr>
                        <a:t>less than or equal to, left angle bracket with underscore</a:t>
                      </a:r>
                    </a:p>
                  </a:txBody>
                  <a:tcPr marL="90000" marR="1980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IN" sz="100" b="0" i="0" u="none" strike="noStrike" dirty="0">
                          <a:solidFill>
                            <a:schemeClr val="tx1"/>
                          </a:solidFill>
                          <a:effectLst/>
                          <a:latin typeface="+mn-lt"/>
                        </a:rPr>
                        <a:t>left angle bracket equals</a:t>
                      </a:r>
                    </a:p>
                  </a:txBody>
                  <a:tcPr marL="90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200" b="0" i="0" u="none" strike="noStrike" dirty="0">
                          <a:solidFill>
                            <a:schemeClr val="tx1"/>
                          </a:solidFill>
                          <a:effectLst/>
                          <a:latin typeface="+mn-lt"/>
                        </a:rPr>
                        <a:t>x left angle bracket equals 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0" i="0" u="none" strike="noStrike" cap="none" dirty="0">
                          <a:solidFill>
                            <a:schemeClr val="tx1"/>
                          </a:solidFill>
                          <a:latin typeface="+mn-lt"/>
                          <a:ea typeface="Arial"/>
                          <a:cs typeface="Arial"/>
                          <a:sym typeface="Arial"/>
                        </a:rPr>
                        <a:t>x is less than</a:t>
                      </a:r>
                      <a:r>
                        <a:rPr lang="en-IN" sz="1400" b="0" i="0" u="none" strike="noStrike" cap="none" baseline="0" dirty="0">
                          <a:solidFill>
                            <a:schemeClr val="tx1"/>
                          </a:solidFill>
                          <a:latin typeface="+mn-lt"/>
                          <a:ea typeface="Arial"/>
                          <a:cs typeface="Arial"/>
                          <a:sym typeface="Arial"/>
                        </a:rPr>
                        <a:t> or equal to y</a:t>
                      </a:r>
                      <a:endParaRPr lang="en-IN"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5671987"/>
                  </a:ext>
                </a:extLst>
              </a:tr>
            </a:tbl>
          </a:graphicData>
        </a:graphic>
      </p:graphicFrame>
      <p:graphicFrame>
        <p:nvGraphicFramePr>
          <p:cNvPr id="13" name="Object 12">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613255370"/>
              </p:ext>
            </p:extLst>
          </p:nvPr>
        </p:nvGraphicFramePr>
        <p:xfrm>
          <a:off x="647441" y="3598571"/>
          <a:ext cx="224989" cy="269985"/>
        </p:xfrm>
        <a:graphic>
          <a:graphicData uri="http://schemas.openxmlformats.org/presentationml/2006/ole">
            <mc:AlternateContent xmlns:mc="http://schemas.openxmlformats.org/markup-compatibility/2006">
              <mc:Choice xmlns:v="urn:schemas-microsoft-com:vml" Requires="v">
                <p:oleObj spid="_x0000_s8216" name="Equation" r:id="rId3" imgW="126720" imgH="152280" progId="Equation.DSMT4">
                  <p:embed/>
                </p:oleObj>
              </mc:Choice>
              <mc:Fallback>
                <p:oleObj name="Equation" r:id="rId3" imgW="126720" imgH="152280" progId="Equation.DSMT4">
                  <p:embed/>
                  <p:pic>
                    <p:nvPicPr>
                      <p:cNvPr id="0" name=""/>
                      <p:cNvPicPr/>
                      <p:nvPr/>
                    </p:nvPicPr>
                    <p:blipFill>
                      <a:blip r:embed="rId4"/>
                      <a:stretch>
                        <a:fillRect/>
                      </a:stretch>
                    </p:blipFill>
                    <p:spPr>
                      <a:xfrm>
                        <a:off x="647441" y="3598571"/>
                        <a:ext cx="224989" cy="269985"/>
                      </a:xfrm>
                      <a:prstGeom prst="rect">
                        <a:avLst/>
                      </a:prstGeom>
                      <a:solidFill>
                        <a:schemeClr val="bg1"/>
                      </a:solidFill>
                    </p:spPr>
                  </p:pic>
                </p:oleObj>
              </mc:Fallback>
            </mc:AlternateContent>
          </a:graphicData>
        </a:graphic>
      </p:graphicFrame>
      <p:graphicFrame>
        <p:nvGraphicFramePr>
          <p:cNvPr id="16" name="Object 15">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859821490"/>
              </p:ext>
            </p:extLst>
          </p:nvPr>
        </p:nvGraphicFramePr>
        <p:xfrm>
          <a:off x="2897255" y="3656540"/>
          <a:ext cx="347663" cy="225425"/>
        </p:xfrm>
        <a:graphic>
          <a:graphicData uri="http://schemas.openxmlformats.org/presentationml/2006/ole">
            <mc:AlternateContent xmlns:mc="http://schemas.openxmlformats.org/markup-compatibility/2006">
              <mc:Choice xmlns:v="urn:schemas-microsoft-com:vml" Requires="v">
                <p:oleObj spid="_x0000_s8217" name="Equation" r:id="rId5" imgW="215640" imgH="139680" progId="Equation.DSMT4">
                  <p:embed/>
                </p:oleObj>
              </mc:Choice>
              <mc:Fallback>
                <p:oleObj name="Equation" r:id="rId5" imgW="215640" imgH="139680" progId="Equation.DSMT4">
                  <p:embed/>
                  <p:pic>
                    <p:nvPicPr>
                      <p:cNvPr id="13" name="Object 12"/>
                      <p:cNvPicPr/>
                      <p:nvPr/>
                    </p:nvPicPr>
                    <p:blipFill>
                      <a:blip r:embed="rId6"/>
                      <a:stretch>
                        <a:fillRect/>
                      </a:stretch>
                    </p:blipFill>
                    <p:spPr>
                      <a:xfrm>
                        <a:off x="2897255" y="3656540"/>
                        <a:ext cx="347663" cy="225425"/>
                      </a:xfrm>
                      <a:prstGeom prst="rect">
                        <a:avLst/>
                      </a:prstGeom>
                      <a:solidFill>
                        <a:schemeClr val="bg1"/>
                      </a:solidFill>
                    </p:spPr>
                  </p:pic>
                </p:oleObj>
              </mc:Fallback>
            </mc:AlternateContent>
          </a:graphicData>
        </a:graphic>
      </p:graphicFrame>
      <p:graphicFrame>
        <p:nvGraphicFramePr>
          <p:cNvPr id="18" name="Object 17">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599272076"/>
              </p:ext>
            </p:extLst>
          </p:nvPr>
        </p:nvGraphicFramePr>
        <p:xfrm>
          <a:off x="4686300" y="3729980"/>
          <a:ext cx="626174" cy="237350"/>
        </p:xfrm>
        <a:graphic>
          <a:graphicData uri="http://schemas.openxmlformats.org/presentationml/2006/ole">
            <mc:AlternateContent xmlns:mc="http://schemas.openxmlformats.org/markup-compatibility/2006">
              <mc:Choice xmlns:v="urn:schemas-microsoft-com:vml" Requires="v">
                <p:oleObj spid="_x0000_s8218" name="Equation" r:id="rId7" imgW="469800" imgH="177480" progId="Equation.DSMT4">
                  <p:embed/>
                </p:oleObj>
              </mc:Choice>
              <mc:Fallback>
                <p:oleObj name="Equation" r:id="rId7" imgW="469800" imgH="177480" progId="Equation.DSMT4">
                  <p:embed/>
                  <p:pic>
                    <p:nvPicPr>
                      <p:cNvPr id="16" name="Object 15"/>
                      <p:cNvPicPr/>
                      <p:nvPr/>
                    </p:nvPicPr>
                    <p:blipFill>
                      <a:blip r:embed="rId8"/>
                      <a:stretch>
                        <a:fillRect/>
                      </a:stretch>
                    </p:blipFill>
                    <p:spPr>
                      <a:xfrm>
                        <a:off x="4686300" y="3729980"/>
                        <a:ext cx="626174" cy="237350"/>
                      </a:xfrm>
                      <a:prstGeom prst="rect">
                        <a:avLst/>
                      </a:prstGeom>
                      <a:solidFill>
                        <a:schemeClr val="bg1"/>
                      </a:solidFill>
                    </p:spPr>
                  </p:pic>
                </p:oleObj>
              </mc:Fallback>
            </mc:AlternateContent>
          </a:graphicData>
        </a:graphic>
      </p:graphicFrame>
      <p:graphicFrame>
        <p:nvGraphicFramePr>
          <p:cNvPr id="14" name="Object 13">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051536078"/>
              </p:ext>
            </p:extLst>
          </p:nvPr>
        </p:nvGraphicFramePr>
        <p:xfrm>
          <a:off x="656972" y="4137839"/>
          <a:ext cx="209782" cy="253322"/>
        </p:xfrm>
        <a:graphic>
          <a:graphicData uri="http://schemas.openxmlformats.org/presentationml/2006/ole">
            <mc:AlternateContent xmlns:mc="http://schemas.openxmlformats.org/markup-compatibility/2006">
              <mc:Choice xmlns:v="urn:schemas-microsoft-com:vml" Requires="v">
                <p:oleObj spid="_x0000_s8219" name="Equation" r:id="rId9" imgW="126720" imgH="152280" progId="Equation.DSMT4">
                  <p:embed/>
                </p:oleObj>
              </mc:Choice>
              <mc:Fallback>
                <p:oleObj name="Equation" r:id="rId9" imgW="126720" imgH="152280" progId="Equation.DSMT4">
                  <p:embed/>
                  <p:pic>
                    <p:nvPicPr>
                      <p:cNvPr id="13" name="Object 12"/>
                      <p:cNvPicPr/>
                      <p:nvPr/>
                    </p:nvPicPr>
                    <p:blipFill>
                      <a:blip r:embed="rId10"/>
                      <a:stretch>
                        <a:fillRect/>
                      </a:stretch>
                    </p:blipFill>
                    <p:spPr>
                      <a:xfrm>
                        <a:off x="656972" y="4137839"/>
                        <a:ext cx="209782" cy="253322"/>
                      </a:xfrm>
                      <a:prstGeom prst="rect">
                        <a:avLst/>
                      </a:prstGeom>
                      <a:solidFill>
                        <a:schemeClr val="bg1"/>
                      </a:solidFill>
                    </p:spPr>
                  </p:pic>
                </p:oleObj>
              </mc:Fallback>
            </mc:AlternateContent>
          </a:graphicData>
        </a:graphic>
      </p:graphicFrame>
      <p:graphicFrame>
        <p:nvGraphicFramePr>
          <p:cNvPr id="17" name="Object 16">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170085381"/>
              </p:ext>
            </p:extLst>
          </p:nvPr>
        </p:nvGraphicFramePr>
        <p:xfrm>
          <a:off x="2897255" y="4139566"/>
          <a:ext cx="334556" cy="205981"/>
        </p:xfrm>
        <a:graphic>
          <a:graphicData uri="http://schemas.openxmlformats.org/presentationml/2006/ole">
            <mc:AlternateContent xmlns:mc="http://schemas.openxmlformats.org/markup-compatibility/2006">
              <mc:Choice xmlns:v="urn:schemas-microsoft-com:vml" Requires="v">
                <p:oleObj spid="_x0000_s8220" name="Equation" r:id="rId11" imgW="228600" imgH="139680" progId="Equation.DSMT4">
                  <p:embed/>
                </p:oleObj>
              </mc:Choice>
              <mc:Fallback>
                <p:oleObj name="Equation" r:id="rId11" imgW="228600" imgH="139680" progId="Equation.DSMT4">
                  <p:embed/>
                  <p:pic>
                    <p:nvPicPr>
                      <p:cNvPr id="16" name="Object 15"/>
                      <p:cNvPicPr/>
                      <p:nvPr/>
                    </p:nvPicPr>
                    <p:blipFill>
                      <a:blip r:embed="rId12"/>
                      <a:stretch>
                        <a:fillRect/>
                      </a:stretch>
                    </p:blipFill>
                    <p:spPr>
                      <a:xfrm>
                        <a:off x="2897255" y="4139566"/>
                        <a:ext cx="334556" cy="205981"/>
                      </a:xfrm>
                      <a:prstGeom prst="rect">
                        <a:avLst/>
                      </a:prstGeom>
                      <a:solidFill>
                        <a:schemeClr val="bg1"/>
                      </a:solidFill>
                    </p:spPr>
                  </p:pic>
                </p:oleObj>
              </mc:Fallback>
            </mc:AlternateContent>
          </a:graphicData>
        </a:graphic>
      </p:graphicFrame>
      <p:graphicFrame>
        <p:nvGraphicFramePr>
          <p:cNvPr id="19" name="Object 18">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092493423"/>
              </p:ext>
            </p:extLst>
          </p:nvPr>
        </p:nvGraphicFramePr>
        <p:xfrm>
          <a:off x="4686300" y="4174427"/>
          <a:ext cx="626174" cy="237350"/>
        </p:xfrm>
        <a:graphic>
          <a:graphicData uri="http://schemas.openxmlformats.org/presentationml/2006/ole">
            <mc:AlternateContent xmlns:mc="http://schemas.openxmlformats.org/markup-compatibility/2006">
              <mc:Choice xmlns:v="urn:schemas-microsoft-com:vml" Requires="v">
                <p:oleObj spid="_x0000_s8221" name="Equation" r:id="rId13" imgW="469800" imgH="177480" progId="Equation.DSMT4">
                  <p:embed/>
                </p:oleObj>
              </mc:Choice>
              <mc:Fallback>
                <p:oleObj name="Equation" r:id="rId13" imgW="469800" imgH="177480" progId="Equation.DSMT4">
                  <p:embed/>
                  <p:pic>
                    <p:nvPicPr>
                      <p:cNvPr id="18" name="Object 17"/>
                      <p:cNvPicPr/>
                      <p:nvPr/>
                    </p:nvPicPr>
                    <p:blipFill>
                      <a:blip r:embed="rId14"/>
                      <a:stretch>
                        <a:fillRect/>
                      </a:stretch>
                    </p:blipFill>
                    <p:spPr>
                      <a:xfrm>
                        <a:off x="4686300" y="4174427"/>
                        <a:ext cx="626174" cy="237350"/>
                      </a:xfrm>
                      <a:prstGeom prst="rect">
                        <a:avLst/>
                      </a:prstGeom>
                      <a:solidFill>
                        <a:schemeClr val="bg1"/>
                      </a:solidFill>
                    </p:spPr>
                  </p:pic>
                </p:oleObj>
              </mc:Fallback>
            </mc:AlternateContent>
          </a:graphicData>
        </a:graphic>
      </p:graphicFrame>
      <p:sp>
        <p:nvSpPr>
          <p:cNvPr id="6" name="Content Placeholder 5"/>
          <p:cNvSpPr>
            <a:spLocks noGrp="1"/>
          </p:cNvSpPr>
          <p:nvPr>
            <p:ph sz="quarter" idx="15"/>
          </p:nvPr>
        </p:nvSpPr>
        <p:spPr>
          <a:xfrm>
            <a:off x="457200" y="4618266"/>
            <a:ext cx="2374900" cy="330997"/>
          </a:xfrm>
        </p:spPr>
        <p:txBody>
          <a:bodyPr tIns="0"/>
          <a:lstStyle/>
          <a:p>
            <a:pPr marL="432" indent="0">
              <a:buNone/>
            </a:pPr>
            <a:r>
              <a:rPr lang="en-IN" sz="1800" b="1" dirty="0"/>
              <a:t>Equality operators</a:t>
            </a:r>
          </a:p>
        </p:txBody>
      </p:sp>
      <p:graphicFrame>
        <p:nvGraphicFramePr>
          <p:cNvPr id="12" name="Content Placeholder 11"/>
          <p:cNvGraphicFramePr>
            <a:graphicFrameLocks noGrp="1"/>
          </p:cNvGraphicFramePr>
          <p:nvPr>
            <p:ph sz="quarter" idx="16"/>
            <p:extLst>
              <p:ext uri="{D42A27DB-BD31-4B8C-83A1-F6EECF244321}">
                <p14:modId xmlns:p14="http://schemas.microsoft.com/office/powerpoint/2010/main" val="3082387253"/>
              </p:ext>
            </p:extLst>
          </p:nvPr>
        </p:nvGraphicFramePr>
        <p:xfrm>
          <a:off x="571500" y="5038725"/>
          <a:ext cx="8229600" cy="1259840"/>
        </p:xfrm>
        <a:graphic>
          <a:graphicData uri="http://schemas.openxmlformats.org/drawingml/2006/table">
            <a:tbl>
              <a:tblPr firstRow="1" bandRow="1">
                <a:tableStyleId>{40F9630F-82C1-40B7-BC3A-925EFCFF5E92}</a:tableStyleId>
              </a:tblPr>
              <a:tblGrid>
                <a:gridCol w="2108200">
                  <a:extLst>
                    <a:ext uri="{9D8B030D-6E8A-4147-A177-3AD203B41FA5}">
                      <a16:colId xmlns:a16="http://schemas.microsoft.com/office/drawing/2014/main" val="3247081706"/>
                    </a:ext>
                  </a:extLst>
                </a:gridCol>
                <a:gridCol w="1790700">
                  <a:extLst>
                    <a:ext uri="{9D8B030D-6E8A-4147-A177-3AD203B41FA5}">
                      <a16:colId xmlns:a16="http://schemas.microsoft.com/office/drawing/2014/main" val="1932602224"/>
                    </a:ext>
                  </a:extLst>
                </a:gridCol>
                <a:gridCol w="1054100">
                  <a:extLst>
                    <a:ext uri="{9D8B030D-6E8A-4147-A177-3AD203B41FA5}">
                      <a16:colId xmlns:a16="http://schemas.microsoft.com/office/drawing/2014/main" val="3529610820"/>
                    </a:ext>
                  </a:extLst>
                </a:gridCol>
                <a:gridCol w="3276600">
                  <a:extLst>
                    <a:ext uri="{9D8B030D-6E8A-4147-A177-3AD203B41FA5}">
                      <a16:colId xmlns:a16="http://schemas.microsoft.com/office/drawing/2014/main" val="2490542018"/>
                    </a:ext>
                  </a:extLst>
                </a:gridCol>
              </a:tblGrid>
              <a:tr h="370840">
                <a:tc>
                  <a:txBody>
                    <a:bodyPr/>
                    <a:lstStyle/>
                    <a:p>
                      <a:r>
                        <a:rPr lang="en-IN" dirty="0">
                          <a:solidFill>
                            <a:schemeClr val="tx1"/>
                          </a:solidFill>
                          <a:latin typeface="+mn-lt"/>
                        </a:rPr>
                        <a:t>Algebraic equality or relational 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mn-lt"/>
                        </a:rPr>
                        <a:t>C equality or relational 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latin typeface="+mn-lt"/>
                        </a:rPr>
                        <a:t>Sample C condition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latin typeface="+mn-lt"/>
                        </a:rPr>
                        <a:t>Meaning of C condition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2115856"/>
                  </a:ext>
                </a:extLst>
              </a:tr>
              <a:tr h="370840">
                <a:tc>
                  <a:txBody>
                    <a:bodyPr/>
                    <a:lstStyle/>
                    <a:p>
                      <a:r>
                        <a:rPr lang="en-IN" dirty="0">
                          <a:solidFill>
                            <a:schemeClr val="tx1"/>
                          </a:solidFill>
                          <a:latin typeface="+mn-lt"/>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IN" sz="200" b="0" i="0" u="none" strike="noStrike" dirty="0">
                          <a:solidFill>
                            <a:schemeClr val="tx1"/>
                          </a:solidFill>
                          <a:effectLst/>
                          <a:latin typeface="+mn-lt"/>
                        </a:rPr>
                        <a:t>equals equals</a:t>
                      </a:r>
                    </a:p>
                  </a:txBody>
                  <a:tcPr marL="180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 b="0" i="0" u="none" strike="noStrike" dirty="0">
                          <a:solidFill>
                            <a:schemeClr val="tx1"/>
                          </a:solidFill>
                          <a:effectLst/>
                          <a:latin typeface="+mn-lt"/>
                        </a:rPr>
                        <a:t>x equals equals y</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latin typeface="+mn-lt"/>
                        </a:rPr>
                        <a:t>x is equal to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571974"/>
                  </a:ext>
                </a:extLst>
              </a:tr>
              <a:tr h="370840">
                <a:tc>
                  <a:txBody>
                    <a:bodyPr/>
                    <a:lstStyle/>
                    <a:p>
                      <a:pPr algn="l" fontAlgn="ctr"/>
                      <a:r>
                        <a:rPr lang="en-US" sz="100" b="0" i="0" u="none" strike="noStrike" dirty="0">
                          <a:solidFill>
                            <a:schemeClr val="tx1"/>
                          </a:solidFill>
                          <a:effectLst/>
                          <a:latin typeface="+mn-lt"/>
                        </a:rPr>
                        <a:t>does not equal, equal sign with a slash through</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IN" sz="100" b="0" i="0" u="none" strike="noStrike" dirty="0">
                          <a:solidFill>
                            <a:schemeClr val="tx1"/>
                          </a:solidFill>
                          <a:effectLst/>
                          <a:latin typeface="+mn-lt"/>
                        </a:rPr>
                        <a:t>exclamation point equals</a:t>
                      </a:r>
                    </a:p>
                  </a:txBody>
                  <a:tcPr marL="180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100" b="0" i="0" u="none" strike="noStrike" dirty="0">
                          <a:solidFill>
                            <a:schemeClr val="tx1"/>
                          </a:solidFill>
                          <a:effectLst/>
                          <a:latin typeface="+mn-lt"/>
                        </a:rPr>
                        <a:t>x exclamation point equals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dirty="0">
                          <a:solidFill>
                            <a:schemeClr val="tx1"/>
                          </a:solidFill>
                          <a:latin typeface="+mn-lt"/>
                          <a:ea typeface="Arial"/>
                          <a:cs typeface="Arial"/>
                          <a:sym typeface="Arial"/>
                        </a:rPr>
                        <a:t>x is not equal to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8913331"/>
                  </a:ext>
                </a:extLst>
              </a:tr>
            </a:tbl>
          </a:graphicData>
        </a:graphic>
      </p:graphicFrame>
      <p:graphicFrame>
        <p:nvGraphicFramePr>
          <p:cNvPr id="20" name="Object 19">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81540407"/>
              </p:ext>
            </p:extLst>
          </p:nvPr>
        </p:nvGraphicFramePr>
        <p:xfrm>
          <a:off x="2779713" y="5661025"/>
          <a:ext cx="334962" cy="168275"/>
        </p:xfrm>
        <a:graphic>
          <a:graphicData uri="http://schemas.openxmlformats.org/presentationml/2006/ole">
            <mc:AlternateContent xmlns:mc="http://schemas.openxmlformats.org/markup-compatibility/2006">
              <mc:Choice xmlns:v="urn:schemas-microsoft-com:vml" Requires="v">
                <p:oleObj spid="_x0000_s8222" name="Equation" r:id="rId15" imgW="228600" imgH="114120" progId="Equation.DSMT4">
                  <p:embed/>
                </p:oleObj>
              </mc:Choice>
              <mc:Fallback>
                <p:oleObj name="Equation" r:id="rId15" imgW="228600" imgH="114120" progId="Equation.DSMT4">
                  <p:embed/>
                  <p:pic>
                    <p:nvPicPr>
                      <p:cNvPr id="17" name="Object 16"/>
                      <p:cNvPicPr/>
                      <p:nvPr/>
                    </p:nvPicPr>
                    <p:blipFill>
                      <a:blip r:embed="rId16"/>
                      <a:stretch>
                        <a:fillRect/>
                      </a:stretch>
                    </p:blipFill>
                    <p:spPr>
                      <a:xfrm>
                        <a:off x="2779713" y="5661025"/>
                        <a:ext cx="334962" cy="168275"/>
                      </a:xfrm>
                      <a:prstGeom prst="rect">
                        <a:avLst/>
                      </a:prstGeom>
                      <a:solidFill>
                        <a:schemeClr val="bg1"/>
                      </a:solidFill>
                    </p:spPr>
                  </p:pic>
                </p:oleObj>
              </mc:Fallback>
            </mc:AlternateContent>
          </a:graphicData>
        </a:graphic>
      </p:graphicFrame>
      <p:graphicFrame>
        <p:nvGraphicFramePr>
          <p:cNvPr id="22" name="Object 21">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467609285"/>
              </p:ext>
            </p:extLst>
          </p:nvPr>
        </p:nvGraphicFramePr>
        <p:xfrm>
          <a:off x="4598988" y="5651500"/>
          <a:ext cx="627062" cy="222250"/>
        </p:xfrm>
        <a:graphic>
          <a:graphicData uri="http://schemas.openxmlformats.org/presentationml/2006/ole">
            <mc:AlternateContent xmlns:mc="http://schemas.openxmlformats.org/markup-compatibility/2006">
              <mc:Choice xmlns:v="urn:schemas-microsoft-com:vml" Requires="v">
                <p:oleObj spid="_x0000_s8223" name="Equation" r:id="rId17" imgW="469800" imgH="164880" progId="Equation.DSMT4">
                  <p:embed/>
                </p:oleObj>
              </mc:Choice>
              <mc:Fallback>
                <p:oleObj name="Equation" r:id="rId17" imgW="469800" imgH="164880" progId="Equation.DSMT4">
                  <p:embed/>
                  <p:pic>
                    <p:nvPicPr>
                      <p:cNvPr id="18" name="Object 17"/>
                      <p:cNvPicPr/>
                      <p:nvPr/>
                    </p:nvPicPr>
                    <p:blipFill>
                      <a:blip r:embed="rId18"/>
                      <a:stretch>
                        <a:fillRect/>
                      </a:stretch>
                    </p:blipFill>
                    <p:spPr>
                      <a:xfrm>
                        <a:off x="4598988" y="5651500"/>
                        <a:ext cx="627062" cy="222250"/>
                      </a:xfrm>
                      <a:prstGeom prst="rect">
                        <a:avLst/>
                      </a:prstGeom>
                      <a:solidFill>
                        <a:schemeClr val="bg1"/>
                      </a:solidFill>
                    </p:spPr>
                  </p:pic>
                </p:oleObj>
              </mc:Fallback>
            </mc:AlternateContent>
          </a:graphicData>
        </a:graphic>
      </p:graphicFrame>
      <p:graphicFrame>
        <p:nvGraphicFramePr>
          <p:cNvPr id="15" name="Object 14">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6108122"/>
              </p:ext>
            </p:extLst>
          </p:nvPr>
        </p:nvGraphicFramePr>
        <p:xfrm>
          <a:off x="598486" y="5986463"/>
          <a:ext cx="223837" cy="225425"/>
        </p:xfrm>
        <a:graphic>
          <a:graphicData uri="http://schemas.openxmlformats.org/presentationml/2006/ole">
            <mc:AlternateContent xmlns:mc="http://schemas.openxmlformats.org/markup-compatibility/2006">
              <mc:Choice xmlns:v="urn:schemas-microsoft-com:vml" Requires="v">
                <p:oleObj spid="_x0000_s8224" name="Equation" r:id="rId19" imgW="139680" imgH="139680" progId="Equation.DSMT4">
                  <p:embed/>
                </p:oleObj>
              </mc:Choice>
              <mc:Fallback>
                <p:oleObj name="Equation" r:id="rId19" imgW="139680" imgH="139680" progId="Equation.DSMT4">
                  <p:embed/>
                  <p:pic>
                    <p:nvPicPr>
                      <p:cNvPr id="14" name="Object 13"/>
                      <p:cNvPicPr/>
                      <p:nvPr/>
                    </p:nvPicPr>
                    <p:blipFill>
                      <a:blip r:embed="rId20"/>
                      <a:stretch>
                        <a:fillRect/>
                      </a:stretch>
                    </p:blipFill>
                    <p:spPr>
                      <a:xfrm>
                        <a:off x="598486" y="5986463"/>
                        <a:ext cx="223837" cy="225425"/>
                      </a:xfrm>
                      <a:prstGeom prst="rect">
                        <a:avLst/>
                      </a:prstGeom>
                      <a:solidFill>
                        <a:schemeClr val="bg1"/>
                      </a:solidFill>
                    </p:spPr>
                  </p:pic>
                </p:oleObj>
              </mc:Fallback>
            </mc:AlternateContent>
          </a:graphicData>
        </a:graphic>
      </p:graphicFrame>
      <p:graphicFrame>
        <p:nvGraphicFramePr>
          <p:cNvPr id="21" name="Object 20">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571171750"/>
              </p:ext>
            </p:extLst>
          </p:nvPr>
        </p:nvGraphicFramePr>
        <p:xfrm>
          <a:off x="2795588" y="6007100"/>
          <a:ext cx="296862" cy="242888"/>
        </p:xfrm>
        <a:graphic>
          <a:graphicData uri="http://schemas.openxmlformats.org/presentationml/2006/ole">
            <mc:AlternateContent xmlns:mc="http://schemas.openxmlformats.org/markup-compatibility/2006">
              <mc:Choice xmlns:v="urn:schemas-microsoft-com:vml" Requires="v">
                <p:oleObj spid="_x0000_s8225" name="Equation" r:id="rId21" imgW="203040" imgH="164880" progId="Equation.DSMT4">
                  <p:embed/>
                </p:oleObj>
              </mc:Choice>
              <mc:Fallback>
                <p:oleObj name="Equation" r:id="rId21" imgW="203040" imgH="164880" progId="Equation.DSMT4">
                  <p:embed/>
                  <p:pic>
                    <p:nvPicPr>
                      <p:cNvPr id="20" name="Object 19"/>
                      <p:cNvPicPr/>
                      <p:nvPr/>
                    </p:nvPicPr>
                    <p:blipFill>
                      <a:blip r:embed="rId22"/>
                      <a:stretch>
                        <a:fillRect/>
                      </a:stretch>
                    </p:blipFill>
                    <p:spPr>
                      <a:xfrm>
                        <a:off x="2795588" y="6007100"/>
                        <a:ext cx="296862" cy="242888"/>
                      </a:xfrm>
                      <a:prstGeom prst="rect">
                        <a:avLst/>
                      </a:prstGeom>
                      <a:solidFill>
                        <a:schemeClr val="bg1"/>
                      </a:solidFill>
                    </p:spPr>
                  </p:pic>
                </p:oleObj>
              </mc:Fallback>
            </mc:AlternateContent>
          </a:graphicData>
        </a:graphic>
      </p:graphicFrame>
      <p:graphicFrame>
        <p:nvGraphicFramePr>
          <p:cNvPr id="23" name="Object 22">
            <a:extLs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688290104"/>
              </p:ext>
            </p:extLst>
          </p:nvPr>
        </p:nvGraphicFramePr>
        <p:xfrm>
          <a:off x="4614863" y="5991225"/>
          <a:ext cx="593725" cy="255588"/>
        </p:xfrm>
        <a:graphic>
          <a:graphicData uri="http://schemas.openxmlformats.org/presentationml/2006/ole">
            <mc:AlternateContent xmlns:mc="http://schemas.openxmlformats.org/markup-compatibility/2006">
              <mc:Choice xmlns:v="urn:schemas-microsoft-com:vml" Requires="v">
                <p:oleObj spid="_x0000_s8226" name="Equation" r:id="rId23" imgW="444240" imgH="190440" progId="Equation.DSMT4">
                  <p:embed/>
                </p:oleObj>
              </mc:Choice>
              <mc:Fallback>
                <p:oleObj name="Equation" r:id="rId23" imgW="444240" imgH="190440" progId="Equation.DSMT4">
                  <p:embed/>
                  <p:pic>
                    <p:nvPicPr>
                      <p:cNvPr id="22" name="Object 21"/>
                      <p:cNvPicPr/>
                      <p:nvPr/>
                    </p:nvPicPr>
                    <p:blipFill>
                      <a:blip r:embed="rId24"/>
                      <a:stretch>
                        <a:fillRect/>
                      </a:stretch>
                    </p:blipFill>
                    <p:spPr>
                      <a:xfrm>
                        <a:off x="4614863" y="5991225"/>
                        <a:ext cx="593725" cy="25558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159247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(4 of 13)</a:t>
            </a:r>
            <a:endParaRPr lang="en-IN" sz="3200" b="0" dirty="0"/>
          </a:p>
        </p:txBody>
      </p:sp>
      <p:sp>
        <p:nvSpPr>
          <p:cNvPr id="4" name="Content Placeholder 3"/>
          <p:cNvSpPr>
            <a:spLocks noGrp="1"/>
          </p:cNvSpPr>
          <p:nvPr>
            <p:ph sz="quarter" idx="13"/>
          </p:nvPr>
        </p:nvSpPr>
        <p:spPr>
          <a:xfrm>
            <a:off x="457200" y="1552575"/>
            <a:ext cx="4121157" cy="469408"/>
          </a:xfrm>
        </p:spPr>
        <p:txBody>
          <a:bodyPr/>
          <a:lstStyle/>
          <a:p>
            <a:pPr marL="432" indent="0">
              <a:buNone/>
            </a:pPr>
            <a:r>
              <a:rPr lang="en-US" sz="2000" b="1" dirty="0"/>
              <a:t>Confusing the Equality Operator</a:t>
            </a:r>
            <a:endParaRPr lang="en-IN" sz="2000" dirty="0"/>
          </a:p>
        </p:txBody>
      </p:sp>
      <p:graphicFrame>
        <p:nvGraphicFramePr>
          <p:cNvPr id="11" name="Object 10" descr="equals equals"/>
          <p:cNvGraphicFramePr>
            <a:graphicFrameLocks noChangeAspect="1"/>
          </p:cNvGraphicFramePr>
          <p:nvPr>
            <p:extLst>
              <p:ext uri="{D42A27DB-BD31-4B8C-83A1-F6EECF244321}">
                <p14:modId xmlns:p14="http://schemas.microsoft.com/office/powerpoint/2010/main" val="1429883401"/>
              </p:ext>
            </p:extLst>
          </p:nvPr>
        </p:nvGraphicFramePr>
        <p:xfrm>
          <a:off x="4629150" y="1663700"/>
          <a:ext cx="488950" cy="385763"/>
        </p:xfrm>
        <a:graphic>
          <a:graphicData uri="http://schemas.openxmlformats.org/presentationml/2006/ole">
            <mc:AlternateContent xmlns:mc="http://schemas.openxmlformats.org/markup-compatibility/2006">
              <mc:Choice xmlns:v="urn:schemas-microsoft-com:vml" Requires="v">
                <p:oleObj spid="_x0000_s9220" name="Equation" r:id="rId3" imgW="228600" imgH="177480" progId="Equation.DSMT4">
                  <p:embed/>
                </p:oleObj>
              </mc:Choice>
              <mc:Fallback>
                <p:oleObj name="Equation" r:id="rId3" imgW="228600" imgH="177480" progId="Equation.DSMT4">
                  <p:embed/>
                  <p:pic>
                    <p:nvPicPr>
                      <p:cNvPr id="20" name="Object 19"/>
                      <p:cNvPicPr/>
                      <p:nvPr/>
                    </p:nvPicPr>
                    <p:blipFill>
                      <a:blip r:embed="rId4"/>
                      <a:stretch>
                        <a:fillRect/>
                      </a:stretch>
                    </p:blipFill>
                    <p:spPr>
                      <a:xfrm>
                        <a:off x="4629150" y="1663700"/>
                        <a:ext cx="488950" cy="385763"/>
                      </a:xfrm>
                      <a:prstGeom prst="rect">
                        <a:avLst/>
                      </a:prstGeom>
                      <a:noFill/>
                    </p:spPr>
                  </p:pic>
                </p:oleObj>
              </mc:Fallback>
            </mc:AlternateContent>
          </a:graphicData>
        </a:graphic>
      </p:graphicFrame>
      <p:sp>
        <p:nvSpPr>
          <p:cNvPr id="5" name="Content Placeholder 4"/>
          <p:cNvSpPr>
            <a:spLocks noGrp="1"/>
          </p:cNvSpPr>
          <p:nvPr>
            <p:ph sz="quarter" idx="14"/>
          </p:nvPr>
        </p:nvSpPr>
        <p:spPr>
          <a:xfrm>
            <a:off x="5194663" y="1648810"/>
            <a:ext cx="3752850" cy="383553"/>
          </a:xfrm>
          <a:solidFill>
            <a:schemeClr val="bg1"/>
          </a:solidFill>
        </p:spPr>
        <p:txBody>
          <a:bodyPr lIns="0" tIns="0"/>
          <a:lstStyle/>
          <a:p>
            <a:pPr marL="432" indent="0">
              <a:buNone/>
            </a:pPr>
            <a:r>
              <a:rPr lang="en-US" sz="2000" b="1" dirty="0"/>
              <a:t>with the Assignment Operator</a:t>
            </a:r>
          </a:p>
        </p:txBody>
      </p:sp>
      <p:sp>
        <p:nvSpPr>
          <p:cNvPr id="6" name="Content Placeholder 5"/>
          <p:cNvSpPr>
            <a:spLocks noGrp="1"/>
          </p:cNvSpPr>
          <p:nvPr>
            <p:ph sz="quarter" idx="15"/>
          </p:nvPr>
        </p:nvSpPr>
        <p:spPr>
          <a:xfrm>
            <a:off x="457200" y="2140677"/>
            <a:ext cx="8477250" cy="2177324"/>
          </a:xfrm>
        </p:spPr>
        <p:txBody>
          <a:bodyPr/>
          <a:lstStyle/>
          <a:p>
            <a:r>
              <a:rPr lang="en-US" sz="2000" dirty="0"/>
              <a:t>Common programming error</a:t>
            </a:r>
          </a:p>
          <a:p>
            <a:r>
              <a:rPr lang="en-US" sz="2000" dirty="0"/>
              <a:t>Read the equality operator as “double equals” and the assignment operator as “gets” or “is assigned the value of” </a:t>
            </a:r>
          </a:p>
          <a:p>
            <a:r>
              <a:rPr lang="en-US" sz="2000" dirty="0"/>
              <a:t>Confusing these operators can cause difficult-to-find logic errors rather than compilation errors</a:t>
            </a:r>
          </a:p>
        </p:txBody>
      </p:sp>
    </p:spTree>
    <p:extLst>
      <p:ext uri="{BB962C8B-B14F-4D97-AF65-F5344CB8AC3E}">
        <p14:creationId xmlns:p14="http://schemas.microsoft.com/office/powerpoint/2010/main" val="41010683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(5 of 13)</a:t>
            </a:r>
            <a:endParaRPr lang="en-IN" sz="3200" b="0" dirty="0"/>
          </a:p>
        </p:txBody>
      </p:sp>
      <p:sp>
        <p:nvSpPr>
          <p:cNvPr id="3" name="Content Placeholder 2"/>
          <p:cNvSpPr>
            <a:spLocks noGrp="1"/>
          </p:cNvSpPr>
          <p:nvPr>
            <p:ph sz="quarter" idx="13"/>
          </p:nvPr>
        </p:nvSpPr>
        <p:spPr/>
        <p:txBody>
          <a:bodyPr/>
          <a:lstStyle/>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fig02_05.c</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Using if statements, relational </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operators, and equality operators.</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#include &lt;stdio.h&gt;</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function main begins program execution</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int main(void) {</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printf("Enter two integers, and I will tell you\n");</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printf("the relationships they satisfy: ");</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number1 = 0; // first number to be read from user</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int number2 = 0; // second number to be read from user</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scanf("%d %d", &amp;number1, &amp;number2); // read two integers</a:t>
            </a:r>
          </a:p>
          <a:p>
            <a:pPr marL="432000" indent="-432000">
              <a:spcBef>
                <a:spcPts val="400"/>
              </a:spcBef>
              <a:buFont typeface="+mj-lt"/>
              <a:buAutoNum type="arabicPeriod"/>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356610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(6 of 13)</a:t>
            </a:r>
            <a:endParaRPr lang="en-IN" sz="3200" b="0" dirty="0"/>
          </a:p>
        </p:txBody>
      </p:sp>
      <p:sp>
        <p:nvSpPr>
          <p:cNvPr id="3" name="Content Placeholder 2"/>
          <p:cNvSpPr>
            <a:spLocks noGrp="1"/>
          </p:cNvSpPr>
          <p:nvPr>
            <p:ph sz="quarter" idx="13"/>
          </p:nvPr>
        </p:nvSpPr>
        <p:spPr/>
        <p:txBody>
          <a:bodyPr/>
          <a:lstStyle/>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if (number1 == number2) {                          </a:t>
            </a:r>
          </a:p>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printf("%d is equal to %d\n", number1, number2);</a:t>
            </a:r>
          </a:p>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 // end if                                        </a:t>
            </a:r>
          </a:p>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if (number1 != number2) {</a:t>
            </a:r>
          </a:p>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printf("%d is not equal to %d\n", number1, number2);</a:t>
            </a:r>
          </a:p>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 // end if</a:t>
            </a:r>
          </a:p>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if (number1 &lt; number2) {</a:t>
            </a:r>
          </a:p>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printf("%d is less than %d\n", number1, number2);</a:t>
            </a:r>
          </a:p>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 // end if</a:t>
            </a:r>
          </a:p>
          <a:p>
            <a:pPr marL="432000" indent="-432000">
              <a:spcBef>
                <a:spcPts val="1000"/>
              </a:spcBef>
              <a:buFont typeface="+mj-lt"/>
              <a:buAutoNum type="arabicPeriod" startAt="16"/>
            </a:pPr>
            <a:r>
              <a:rPr lang="en-US" sz="16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31629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(7 of 13)</a:t>
            </a:r>
            <a:endParaRPr lang="en-IN" sz="3200" b="0" dirty="0"/>
          </a:p>
        </p:txBody>
      </p:sp>
      <p:sp>
        <p:nvSpPr>
          <p:cNvPr id="3" name="Content Placeholder 2"/>
          <p:cNvSpPr>
            <a:spLocks noGrp="1"/>
          </p:cNvSpPr>
          <p:nvPr>
            <p:ph sz="quarter" idx="13"/>
          </p:nvPr>
        </p:nvSpPr>
        <p:spPr/>
        <p:txBody>
          <a:bodyPr/>
          <a:lstStyle/>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if (number1 &gt; number2) {</a:t>
            </a:r>
          </a:p>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printf("%d is greater than %d\n", number1, number2);</a:t>
            </a:r>
          </a:p>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 // end if</a:t>
            </a:r>
          </a:p>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if (number1 &lt;= number2) {</a:t>
            </a:r>
          </a:p>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printf("%d is less than or equal to %d\n", number1, number2);</a:t>
            </a:r>
          </a:p>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 // end if</a:t>
            </a:r>
          </a:p>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a:t>
            </a:r>
          </a:p>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if (number1 &gt;= number2) {</a:t>
            </a:r>
          </a:p>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printf("%d is greater than or equal to %d\n", number1, number2);</a:t>
            </a:r>
          </a:p>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 // end if</a:t>
            </a:r>
          </a:p>
          <a:p>
            <a:pPr marL="432000" indent="-432000">
              <a:spcBef>
                <a:spcPts val="600"/>
              </a:spcBef>
              <a:buFont typeface="+mj-lt"/>
              <a:buAutoNum type="arabicPeriod" startAt="28"/>
            </a:pPr>
            <a:r>
              <a:rPr lang="en-US" sz="1600" dirty="0">
                <a:solidFill>
                  <a:schemeClr val="tx1"/>
                </a:solidFill>
                <a:latin typeface="Courier New" panose="02070309020205020404" pitchFamily="49" charset="0"/>
                <a:cs typeface="Courier New" panose="02070309020205020404" pitchFamily="49" charset="0"/>
              </a:rPr>
              <a:t>} // end function main</a:t>
            </a:r>
          </a:p>
        </p:txBody>
      </p:sp>
    </p:spTree>
    <p:extLst>
      <p:ext uri="{BB962C8B-B14F-4D97-AF65-F5344CB8AC3E}">
        <p14:creationId xmlns:p14="http://schemas.microsoft.com/office/powerpoint/2010/main" val="23314709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(8 of 13)</a:t>
            </a:r>
            <a:endParaRPr lang="en-IN" sz="3200" b="0" dirty="0"/>
          </a:p>
        </p:txBody>
      </p:sp>
      <p:sp>
        <p:nvSpPr>
          <p:cNvPr id="4" name="Content Placeholder 3"/>
          <p:cNvSpPr>
            <a:spLocks noGrp="1"/>
          </p:cNvSpPr>
          <p:nvPr>
            <p:ph sz="quarter" idx="13"/>
          </p:nvPr>
        </p:nvSpPr>
        <p:spPr>
          <a:xfrm>
            <a:off x="457200" y="1556327"/>
            <a:ext cx="2351314" cy="559856"/>
          </a:xfrm>
        </p:spPr>
        <p:txBody>
          <a:bodyPr/>
          <a:lstStyle/>
          <a:p>
            <a:r>
              <a:rPr lang="en-US" dirty="0"/>
              <a:t>OUTPUT 1:</a:t>
            </a:r>
            <a:endParaRPr lang="en-IN" dirty="0"/>
          </a:p>
        </p:txBody>
      </p:sp>
      <p:sp>
        <p:nvSpPr>
          <p:cNvPr id="5" name="Content Placeholder 4"/>
          <p:cNvSpPr>
            <a:spLocks noGrp="1"/>
          </p:cNvSpPr>
          <p:nvPr>
            <p:ph sz="quarter" idx="14"/>
          </p:nvPr>
        </p:nvSpPr>
        <p:spPr>
          <a:xfrm>
            <a:off x="718457" y="2221503"/>
            <a:ext cx="7537269" cy="2105025"/>
          </a:xfrm>
        </p:spPr>
        <p:txBody>
          <a:bodyPr/>
          <a:lstStyle/>
          <a:p>
            <a:pPr marL="432" indent="0">
              <a:buNone/>
            </a:pPr>
            <a:r>
              <a:rPr lang="en-US" dirty="0">
                <a:latin typeface="Courier New" panose="02070309020205020404" pitchFamily="49" charset="0"/>
                <a:cs typeface="Courier New" panose="02070309020205020404" pitchFamily="49" charset="0"/>
              </a:rPr>
              <a:t>Enter two integers, and I will tell you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the relationships they satisfy: </a:t>
            </a:r>
            <a:r>
              <a:rPr lang="en-US" b="1" dirty="0">
                <a:latin typeface="Courier New" panose="02070309020205020404" pitchFamily="49" charset="0"/>
                <a:cs typeface="Courier New" panose="02070309020205020404" pitchFamily="49" charset="0"/>
              </a:rPr>
              <a:t>3 7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3 is not equal to 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3 is less than 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3 is less than or equal to 7</a:t>
            </a:r>
          </a:p>
        </p:txBody>
      </p:sp>
    </p:spTree>
    <p:extLst>
      <p:ext uri="{BB962C8B-B14F-4D97-AF65-F5344CB8AC3E}">
        <p14:creationId xmlns:p14="http://schemas.microsoft.com/office/powerpoint/2010/main" val="4079386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(9 of 13)</a:t>
            </a:r>
            <a:endParaRPr lang="en-IN" sz="3200" b="0" dirty="0"/>
          </a:p>
        </p:txBody>
      </p:sp>
      <p:sp>
        <p:nvSpPr>
          <p:cNvPr id="4" name="Content Placeholder 3"/>
          <p:cNvSpPr>
            <a:spLocks noGrp="1"/>
          </p:cNvSpPr>
          <p:nvPr>
            <p:ph sz="quarter" idx="13"/>
          </p:nvPr>
        </p:nvSpPr>
        <p:spPr>
          <a:xfrm>
            <a:off x="457200" y="1556327"/>
            <a:ext cx="2351314" cy="559856"/>
          </a:xfrm>
        </p:spPr>
        <p:txBody>
          <a:bodyPr/>
          <a:lstStyle/>
          <a:p>
            <a:r>
              <a:rPr lang="en-US" dirty="0"/>
              <a:t>OUTPUT 2:</a:t>
            </a:r>
            <a:endParaRPr lang="en-IN" dirty="0"/>
          </a:p>
        </p:txBody>
      </p:sp>
      <p:sp>
        <p:nvSpPr>
          <p:cNvPr id="5" name="Content Placeholder 4"/>
          <p:cNvSpPr>
            <a:spLocks noGrp="1"/>
          </p:cNvSpPr>
          <p:nvPr>
            <p:ph sz="quarter" idx="14"/>
          </p:nvPr>
        </p:nvSpPr>
        <p:spPr>
          <a:xfrm>
            <a:off x="718457" y="2221503"/>
            <a:ext cx="7537269" cy="2105025"/>
          </a:xfrm>
        </p:spPr>
        <p:txBody>
          <a:bodyPr/>
          <a:lstStyle/>
          <a:p>
            <a:pPr marL="432" indent="0">
              <a:buNone/>
            </a:pPr>
            <a:r>
              <a:rPr lang="en-US" dirty="0">
                <a:latin typeface="Courier New" panose="02070309020205020404" pitchFamily="49" charset="0"/>
                <a:cs typeface="Courier New" panose="02070309020205020404" pitchFamily="49" charset="0"/>
              </a:rPr>
              <a:t>Enter two integers, and I will tell you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the relationships they satisfy: 22 12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22 is not equal to 12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22 is greater than 12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22 is greater than or equal to 12</a:t>
            </a:r>
          </a:p>
        </p:txBody>
      </p:sp>
    </p:spTree>
    <p:extLst>
      <p:ext uri="{BB962C8B-B14F-4D97-AF65-F5344CB8AC3E}">
        <p14:creationId xmlns:p14="http://schemas.microsoft.com/office/powerpoint/2010/main" val="1349991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(10 of 13)</a:t>
            </a:r>
            <a:endParaRPr lang="en-IN" sz="3200" b="0" dirty="0"/>
          </a:p>
        </p:txBody>
      </p:sp>
      <p:sp>
        <p:nvSpPr>
          <p:cNvPr id="4" name="Content Placeholder 3"/>
          <p:cNvSpPr>
            <a:spLocks noGrp="1"/>
          </p:cNvSpPr>
          <p:nvPr>
            <p:ph sz="quarter" idx="13"/>
          </p:nvPr>
        </p:nvSpPr>
        <p:spPr>
          <a:xfrm>
            <a:off x="457200" y="1556327"/>
            <a:ext cx="2351314" cy="559856"/>
          </a:xfrm>
        </p:spPr>
        <p:txBody>
          <a:bodyPr/>
          <a:lstStyle/>
          <a:p>
            <a:r>
              <a:rPr lang="en-US" dirty="0"/>
              <a:t>OUTPUT 3:</a:t>
            </a:r>
            <a:endParaRPr lang="en-IN" dirty="0"/>
          </a:p>
        </p:txBody>
      </p:sp>
      <p:sp>
        <p:nvSpPr>
          <p:cNvPr id="5" name="Content Placeholder 4"/>
          <p:cNvSpPr>
            <a:spLocks noGrp="1"/>
          </p:cNvSpPr>
          <p:nvPr>
            <p:ph sz="quarter" idx="14"/>
          </p:nvPr>
        </p:nvSpPr>
        <p:spPr>
          <a:xfrm>
            <a:off x="718457" y="2221503"/>
            <a:ext cx="7537269" cy="2105025"/>
          </a:xfrm>
        </p:spPr>
        <p:txBody>
          <a:bodyPr/>
          <a:lstStyle/>
          <a:p>
            <a:pPr marL="432" indent="0">
              <a:buNone/>
            </a:pPr>
            <a:r>
              <a:rPr lang="en-US" dirty="0">
                <a:latin typeface="Courier New" panose="02070309020205020404" pitchFamily="49" charset="0"/>
                <a:cs typeface="Courier New" panose="02070309020205020404" pitchFamily="49" charset="0"/>
              </a:rPr>
              <a:t>Enter two integers, and I will tell you</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the relationships they satisfy: </a:t>
            </a:r>
            <a:r>
              <a:rPr lang="en-US" b="1" dirty="0">
                <a:latin typeface="Courier New" panose="02070309020205020404" pitchFamily="49" charset="0"/>
                <a:cs typeface="Courier New" panose="02070309020205020404" pitchFamily="49" charset="0"/>
              </a:rPr>
              <a:t>7 7</a:t>
            </a:r>
            <a:br>
              <a:rPr lang="en-US" b="1"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7 is equal to 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7 is less than or equal to 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7 is greater than or equal to 7</a:t>
            </a:r>
          </a:p>
        </p:txBody>
      </p:sp>
    </p:spTree>
    <p:extLst>
      <p:ext uri="{BB962C8B-B14F-4D97-AF65-F5344CB8AC3E}">
        <p14:creationId xmlns:p14="http://schemas.microsoft.com/office/powerpoint/2010/main" val="11536744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(11 of 13)</a:t>
            </a:r>
            <a:endParaRPr lang="en-IN" sz="3200" b="0" dirty="0"/>
          </a:p>
        </p:txBody>
      </p:sp>
      <p:sp>
        <p:nvSpPr>
          <p:cNvPr id="3" name="Content Placeholder 2"/>
          <p:cNvSpPr>
            <a:spLocks noGrp="1"/>
          </p:cNvSpPr>
          <p:nvPr>
            <p:ph sz="quarter" idx="13"/>
          </p:nvPr>
        </p:nvSpPr>
        <p:spPr>
          <a:xfrm>
            <a:off x="457200" y="1556327"/>
            <a:ext cx="8020594" cy="4586896"/>
          </a:xfrm>
        </p:spPr>
        <p:txBody>
          <a:bodyPr/>
          <a:lstStyle/>
          <a:p>
            <a:pPr marL="0" indent="0">
              <a:buNone/>
            </a:pPr>
            <a:r>
              <a:rPr lang="en-US" sz="1800" b="1" dirty="0"/>
              <a:t>Comparing Numbers</a:t>
            </a:r>
          </a:p>
          <a:p>
            <a:pPr>
              <a:spcBef>
                <a:spcPts val="1000"/>
              </a:spcBef>
            </a:pPr>
            <a:r>
              <a:rPr lang="en-US" sz="1800" dirty="0"/>
              <a:t>Lines 16–18 compare </a:t>
            </a:r>
            <a:r>
              <a:rPr lang="en-US" sz="1800" dirty="0">
                <a:latin typeface="Courier New" panose="02070309020205020404" pitchFamily="49" charset="0"/>
                <a:cs typeface="Courier New" panose="02070309020205020404" pitchFamily="49" charset="0"/>
              </a:rPr>
              <a:t>number1</a:t>
            </a:r>
            <a:r>
              <a:rPr lang="en-US" sz="1800" dirty="0"/>
              <a:t>’s and </a:t>
            </a:r>
            <a:r>
              <a:rPr lang="en-US" sz="1800" dirty="0">
                <a:latin typeface="Courier New" panose="02070309020205020404" pitchFamily="49" charset="0"/>
                <a:cs typeface="Courier New" panose="02070309020205020404" pitchFamily="49" charset="0"/>
              </a:rPr>
              <a:t>number2</a:t>
            </a:r>
            <a:r>
              <a:rPr lang="en-US" sz="1800" dirty="0"/>
              <a:t>’s values for equality</a:t>
            </a:r>
          </a:p>
          <a:p>
            <a:pPr>
              <a:spcBef>
                <a:spcPts val="1000"/>
              </a:spcBef>
            </a:pPr>
            <a:r>
              <a:rPr lang="en-US" sz="1800" dirty="0"/>
              <a:t>If the values are equal, line 17 displays a line of text indicating that </a:t>
            </a:r>
          </a:p>
          <a:p>
            <a:pPr>
              <a:spcBef>
                <a:spcPts val="1000"/>
              </a:spcBef>
            </a:pPr>
            <a:r>
              <a:rPr lang="en-US" sz="1800" dirty="0"/>
              <a:t>Indenting each </a:t>
            </a:r>
            <a:r>
              <a:rPr lang="en-US" sz="1800" dirty="0">
                <a:latin typeface="Courier New" panose="02070309020205020404" pitchFamily="49" charset="0"/>
                <a:cs typeface="Courier New" panose="02070309020205020404" pitchFamily="49" charset="0"/>
              </a:rPr>
              <a:t>if</a:t>
            </a:r>
            <a:r>
              <a:rPr lang="en-US" sz="1800" dirty="0"/>
              <a:t> statement’s body and placing blank lines above and below each </a:t>
            </a:r>
            <a:r>
              <a:rPr lang="en-US" sz="1800" dirty="0">
                <a:latin typeface="Courier New" panose="02070309020205020404" pitchFamily="49" charset="0"/>
                <a:cs typeface="Courier New" panose="02070309020205020404" pitchFamily="49" charset="0"/>
              </a:rPr>
              <a:t>if</a:t>
            </a:r>
            <a:r>
              <a:rPr lang="en-US" sz="1800" dirty="0"/>
              <a:t> statement enhances program readability</a:t>
            </a:r>
          </a:p>
          <a:p>
            <a:pPr>
              <a:spcBef>
                <a:spcPts val="1000"/>
              </a:spcBef>
            </a:pPr>
            <a:r>
              <a:rPr lang="en-US" sz="1800" dirty="0">
                <a:latin typeface="Courier New" panose="02070309020205020404" pitchFamily="49" charset="0"/>
                <a:cs typeface="Courier New" panose="02070309020205020404" pitchFamily="49" charset="0"/>
              </a:rPr>
              <a:t>{</a:t>
            </a:r>
            <a:r>
              <a:rPr lang="en-US" sz="1800" dirty="0"/>
              <a:t> begins the body of each </a:t>
            </a:r>
            <a:r>
              <a:rPr lang="en-US" sz="1800" dirty="0">
                <a:latin typeface="Courier New" panose="02070309020205020404" pitchFamily="49" charset="0"/>
                <a:cs typeface="Courier New" panose="02070309020205020404" pitchFamily="49" charset="0"/>
              </a:rPr>
              <a:t>if</a:t>
            </a:r>
            <a:r>
              <a:rPr lang="en-US" sz="1800" dirty="0"/>
              <a:t> statement </a:t>
            </a:r>
          </a:p>
          <a:p>
            <a:pPr>
              <a:spcBef>
                <a:spcPts val="1000"/>
              </a:spcBef>
            </a:pPr>
            <a:r>
              <a:rPr lang="en-US" sz="1800" dirty="0">
                <a:latin typeface="Courier New" panose="02070309020205020404" pitchFamily="49" charset="0"/>
                <a:cs typeface="Courier New" panose="02070309020205020404" pitchFamily="49" charset="0"/>
              </a:rPr>
              <a:t>}</a:t>
            </a:r>
            <a:r>
              <a:rPr lang="en-US" sz="1800" dirty="0"/>
              <a:t> ends each </a:t>
            </a:r>
            <a:r>
              <a:rPr lang="en-US" sz="1800" dirty="0">
                <a:latin typeface="Courier New" panose="02070309020205020404" pitchFamily="49" charset="0"/>
                <a:cs typeface="Courier New" panose="02070309020205020404" pitchFamily="49" charset="0"/>
              </a:rPr>
              <a:t>if</a:t>
            </a:r>
            <a:r>
              <a:rPr lang="en-US" sz="1800" dirty="0"/>
              <a:t> statement’s body </a:t>
            </a:r>
          </a:p>
          <a:p>
            <a:pPr>
              <a:spcBef>
                <a:spcPts val="1000"/>
              </a:spcBef>
            </a:pPr>
            <a:r>
              <a:rPr lang="en-US" sz="1800" dirty="0"/>
              <a:t>Any number of statements can be placed in an </a:t>
            </a:r>
            <a:r>
              <a:rPr lang="en-US" sz="1800" dirty="0">
                <a:latin typeface="Courier New" panose="02070309020205020404" pitchFamily="49" charset="0"/>
                <a:cs typeface="Courier New" panose="02070309020205020404" pitchFamily="49" charset="0"/>
              </a:rPr>
              <a:t>if</a:t>
            </a:r>
            <a:r>
              <a:rPr lang="en-US" sz="1800" dirty="0"/>
              <a:t> statement’s body.</a:t>
            </a:r>
          </a:p>
          <a:p>
            <a:pPr>
              <a:spcBef>
                <a:spcPts val="1000"/>
              </a:spcBef>
            </a:pPr>
            <a:r>
              <a:rPr lang="en-US" sz="1800" dirty="0"/>
              <a:t>Placing a semicolon immediately to the right of the right parenthesis after an </a:t>
            </a:r>
            <a:r>
              <a:rPr lang="en-US" sz="1800" dirty="0">
                <a:latin typeface="Courier New" panose="02070309020205020404" pitchFamily="49" charset="0"/>
                <a:cs typeface="Courier New" panose="02070309020205020404" pitchFamily="49" charset="0"/>
              </a:rPr>
              <a:t>if</a:t>
            </a:r>
            <a:r>
              <a:rPr lang="en-US" sz="1800" dirty="0"/>
              <a:t> statement’s condition is a common error</a:t>
            </a:r>
          </a:p>
          <a:p>
            <a:pPr lvl="1"/>
            <a:r>
              <a:rPr lang="en-US" sz="1800" dirty="0"/>
              <a:t>The semicolon is treated as an empty statement that does not perform a task</a:t>
            </a:r>
          </a:p>
        </p:txBody>
      </p:sp>
    </p:spTree>
    <p:extLst>
      <p:ext uri="{BB962C8B-B14F-4D97-AF65-F5344CB8AC3E}">
        <p14:creationId xmlns:p14="http://schemas.microsoft.com/office/powerpoint/2010/main" val="2111562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(12 of 13)</a:t>
            </a:r>
            <a:endParaRPr lang="en-IN" sz="3200" b="0" dirty="0"/>
          </a:p>
        </p:txBody>
      </p:sp>
      <p:sp>
        <p:nvSpPr>
          <p:cNvPr id="3" name="Content Placeholder 2"/>
          <p:cNvSpPr>
            <a:spLocks noGrp="1"/>
          </p:cNvSpPr>
          <p:nvPr>
            <p:ph sz="quarter" idx="13"/>
          </p:nvPr>
        </p:nvSpPr>
        <p:spPr/>
        <p:txBody>
          <a:bodyPr/>
          <a:lstStyle/>
          <a:p>
            <a:pPr marL="0" indent="0">
              <a:buNone/>
            </a:pPr>
            <a:r>
              <a:rPr lang="en-US" b="1" dirty="0"/>
              <a:t>Keywords</a:t>
            </a:r>
          </a:p>
          <a:p>
            <a:r>
              <a:rPr lang="en-US" dirty="0"/>
              <a:t>Some words, such as </a:t>
            </a:r>
            <a:r>
              <a:rPr lang="en-US" dirty="0">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void</a:t>
            </a:r>
            <a:r>
              <a:rPr lang="en-US" dirty="0"/>
              <a:t>, are </a:t>
            </a:r>
            <a:r>
              <a:rPr lang="en-US" b="1" dirty="0"/>
              <a:t>keywords</a:t>
            </a:r>
            <a:r>
              <a:rPr lang="en-US" dirty="0"/>
              <a:t> or </a:t>
            </a:r>
            <a:r>
              <a:rPr lang="en-US" b="1" dirty="0"/>
              <a:t>reserved</a:t>
            </a:r>
            <a:r>
              <a:rPr lang="en-US" dirty="0"/>
              <a:t> </a:t>
            </a:r>
            <a:r>
              <a:rPr lang="en-US" b="1" dirty="0"/>
              <a:t>words</a:t>
            </a:r>
            <a:r>
              <a:rPr lang="en-US" dirty="0"/>
              <a:t> of the language and have special meaning to the compiler</a:t>
            </a:r>
          </a:p>
          <a:p>
            <a:r>
              <a:rPr lang="en-US" dirty="0"/>
              <a:t>The following table contains the C keywords</a:t>
            </a:r>
          </a:p>
          <a:p>
            <a:r>
              <a:rPr lang="en-US" dirty="0"/>
              <a:t>Do not use them as identifiers</a:t>
            </a:r>
          </a:p>
        </p:txBody>
      </p:sp>
    </p:spTree>
    <p:extLst>
      <p:ext uri="{BB962C8B-B14F-4D97-AF65-F5344CB8AC3E}">
        <p14:creationId xmlns:p14="http://schemas.microsoft.com/office/powerpoint/2010/main" val="372847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(2 of 15)</a:t>
            </a:r>
            <a:endParaRPr lang="en-IN" sz="3200" b="0" dirty="0"/>
          </a:p>
        </p:txBody>
      </p:sp>
      <p:sp>
        <p:nvSpPr>
          <p:cNvPr id="3" name="Content Placeholder 2"/>
          <p:cNvSpPr>
            <a:spLocks noGrp="1"/>
          </p:cNvSpPr>
          <p:nvPr>
            <p:ph sz="quarter" idx="13"/>
          </p:nvPr>
        </p:nvSpPr>
        <p:spPr/>
        <p:txBody>
          <a:bodyPr/>
          <a:lstStyle/>
          <a:p>
            <a:pPr marL="0" indent="0">
              <a:buNone/>
            </a:pPr>
            <a:r>
              <a:rPr lang="en-US" b="1" dirty="0">
                <a:solidFill>
                  <a:schemeClr val="tx1"/>
                </a:solidFill>
              </a:rPr>
              <a:t>Comments</a:t>
            </a:r>
          </a:p>
          <a:p>
            <a:r>
              <a:rPr lang="en-US" dirty="0">
                <a:solidFill>
                  <a:schemeClr val="tx1"/>
                </a:solidFill>
              </a:rPr>
              <a:t>Begin with </a:t>
            </a:r>
            <a:r>
              <a:rPr lang="en-US" b="1"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rPr>
              <a:t>Insert comments to </a:t>
            </a:r>
            <a:r>
              <a:rPr lang="en-US" b="1" dirty="0">
                <a:solidFill>
                  <a:schemeClr val="tx1"/>
                </a:solidFill>
              </a:rPr>
              <a:t>document programs</a:t>
            </a:r>
            <a:r>
              <a:rPr lang="en-US" dirty="0">
                <a:solidFill>
                  <a:schemeClr val="tx1"/>
                </a:solidFill>
              </a:rPr>
              <a:t> and improve program readability</a:t>
            </a:r>
          </a:p>
          <a:p>
            <a:r>
              <a:rPr lang="en-US" dirty="0">
                <a:solidFill>
                  <a:schemeClr val="tx1"/>
                </a:solidFill>
              </a:rPr>
              <a:t>Comments do not cause the computer to perform actions</a:t>
            </a:r>
          </a:p>
          <a:p>
            <a:r>
              <a:rPr lang="en-US" dirty="0">
                <a:solidFill>
                  <a:schemeClr val="tx1"/>
                </a:solidFill>
              </a:rPr>
              <a:t>Help other people read and understand your program</a:t>
            </a:r>
          </a:p>
          <a:p>
            <a:r>
              <a:rPr lang="en-US" dirty="0">
                <a:solidFill>
                  <a:schemeClr val="tx1"/>
                </a:solidFill>
              </a:rPr>
              <a:t>Can also use </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tx1"/>
                </a:solidFill>
              </a:rPr>
              <a:t> multi-line comments </a:t>
            </a:r>
          </a:p>
          <a:p>
            <a:pPr lvl="1"/>
            <a:r>
              <a:rPr lang="en-US" dirty="0">
                <a:solidFill>
                  <a:schemeClr val="tx1"/>
                </a:solidFill>
              </a:rPr>
              <a:t>Everything between </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tx1"/>
                </a:solidFill>
              </a:rPr>
              <a:t> and </a:t>
            </a:r>
            <a:r>
              <a:rPr lang="en-US" dirty="0">
                <a:solidFill>
                  <a:schemeClr val="tx1"/>
                </a:solidFill>
                <a:latin typeface="Courier New" panose="02070309020205020404" pitchFamily="49" charset="0"/>
                <a:cs typeface="Courier New" panose="02070309020205020404" pitchFamily="49" charset="0"/>
              </a:rPr>
              <a:t>*/</a:t>
            </a:r>
            <a:r>
              <a:rPr lang="en-US" dirty="0">
                <a:solidFill>
                  <a:schemeClr val="tx1"/>
                </a:solidFill>
              </a:rPr>
              <a:t> is a comment</a:t>
            </a:r>
          </a:p>
        </p:txBody>
      </p:sp>
    </p:spTree>
    <p:extLst>
      <p:ext uri="{BB962C8B-B14F-4D97-AF65-F5344CB8AC3E}">
        <p14:creationId xmlns:p14="http://schemas.microsoft.com/office/powerpoint/2010/main" val="6560292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2.6 Decision Making: Equality and Relational Operators </a:t>
            </a:r>
            <a:r>
              <a:rPr lang="en-US" sz="2000" b="0" dirty="0"/>
              <a:t>(13 of 13)</a:t>
            </a:r>
            <a:endParaRPr lang="en-IN" sz="3200" b="0" dirty="0"/>
          </a:p>
        </p:txBody>
      </p:sp>
      <p:sp>
        <p:nvSpPr>
          <p:cNvPr id="4" name="Content Placeholder 3"/>
          <p:cNvSpPr>
            <a:spLocks noGrp="1"/>
          </p:cNvSpPr>
          <p:nvPr>
            <p:ph sz="quarter" idx="13"/>
          </p:nvPr>
        </p:nvSpPr>
        <p:spPr>
          <a:xfrm>
            <a:off x="548641" y="1552575"/>
            <a:ext cx="1293223" cy="419916"/>
          </a:xfrm>
        </p:spPr>
        <p:txBody>
          <a:bodyPr lIns="0"/>
          <a:lstStyle/>
          <a:p>
            <a:pPr marL="432" indent="0">
              <a:buNone/>
            </a:pPr>
            <a:r>
              <a:rPr lang="en-IN" sz="1800" b="1" dirty="0"/>
              <a:t>Keywords</a:t>
            </a:r>
          </a:p>
        </p:txBody>
      </p:sp>
      <p:sp>
        <p:nvSpPr>
          <p:cNvPr id="5" name="Content Placeholder 4"/>
          <p:cNvSpPr>
            <a:spLocks noGrp="1"/>
          </p:cNvSpPr>
          <p:nvPr>
            <p:ph sz="quarter" idx="14"/>
          </p:nvPr>
        </p:nvSpPr>
        <p:spPr>
          <a:xfrm>
            <a:off x="548641" y="2073079"/>
            <a:ext cx="1293223" cy="2446668"/>
          </a:xfrm>
        </p:spPr>
        <p:txBody>
          <a:bodyPr lIns="0" tIns="0" rIns="0" bIns="0"/>
          <a:lstStyle/>
          <a:p>
            <a:pPr marL="432" indent="0">
              <a:spcBef>
                <a:spcPts val="600"/>
              </a:spcBef>
              <a:buNone/>
            </a:pPr>
            <a:r>
              <a:rPr lang="en-IN" sz="1800" dirty="0"/>
              <a:t>auto</a:t>
            </a:r>
          </a:p>
          <a:p>
            <a:pPr marL="432" indent="0">
              <a:spcBef>
                <a:spcPts val="600"/>
              </a:spcBef>
              <a:buNone/>
            </a:pPr>
            <a:r>
              <a:rPr lang="en-IN" sz="1800" dirty="0"/>
              <a:t>break</a:t>
            </a:r>
          </a:p>
          <a:p>
            <a:pPr marL="432" indent="0">
              <a:spcBef>
                <a:spcPts val="600"/>
              </a:spcBef>
              <a:buNone/>
            </a:pPr>
            <a:r>
              <a:rPr lang="en-IN" sz="1800" dirty="0"/>
              <a:t>case</a:t>
            </a:r>
          </a:p>
          <a:p>
            <a:pPr marL="432" indent="0">
              <a:spcBef>
                <a:spcPts val="600"/>
              </a:spcBef>
              <a:buNone/>
            </a:pPr>
            <a:r>
              <a:rPr lang="en-IN" sz="1800" dirty="0"/>
              <a:t>char</a:t>
            </a:r>
          </a:p>
          <a:p>
            <a:pPr marL="432" indent="0">
              <a:spcBef>
                <a:spcPts val="600"/>
              </a:spcBef>
              <a:buNone/>
            </a:pPr>
            <a:r>
              <a:rPr lang="en-IN" sz="1800" dirty="0"/>
              <a:t>const</a:t>
            </a:r>
          </a:p>
          <a:p>
            <a:pPr marL="432" indent="0">
              <a:spcBef>
                <a:spcPts val="600"/>
              </a:spcBef>
              <a:buNone/>
            </a:pPr>
            <a:r>
              <a:rPr lang="en-IN" sz="1800" dirty="0"/>
              <a:t>continue</a:t>
            </a:r>
          </a:p>
          <a:p>
            <a:pPr marL="432" indent="0">
              <a:spcBef>
                <a:spcPts val="600"/>
              </a:spcBef>
              <a:buNone/>
            </a:pPr>
            <a:r>
              <a:rPr lang="en-IN" sz="1800" dirty="0"/>
              <a:t>default</a:t>
            </a:r>
          </a:p>
        </p:txBody>
      </p:sp>
      <p:sp>
        <p:nvSpPr>
          <p:cNvPr id="6" name="Content Placeholder 5"/>
          <p:cNvSpPr>
            <a:spLocks noGrp="1"/>
          </p:cNvSpPr>
          <p:nvPr>
            <p:ph sz="quarter" idx="15"/>
          </p:nvPr>
        </p:nvSpPr>
        <p:spPr>
          <a:xfrm>
            <a:off x="2299064" y="2073424"/>
            <a:ext cx="1162593" cy="2433259"/>
          </a:xfrm>
        </p:spPr>
        <p:txBody>
          <a:bodyPr lIns="0" tIns="0" rIns="0" bIns="0"/>
          <a:lstStyle/>
          <a:p>
            <a:pPr marL="432" indent="0">
              <a:spcBef>
                <a:spcPts val="600"/>
              </a:spcBef>
              <a:buNone/>
            </a:pPr>
            <a:r>
              <a:rPr lang="en-IN" sz="1800" dirty="0"/>
              <a:t>do</a:t>
            </a:r>
          </a:p>
          <a:p>
            <a:pPr marL="432" indent="0">
              <a:spcBef>
                <a:spcPts val="600"/>
              </a:spcBef>
              <a:buNone/>
            </a:pPr>
            <a:r>
              <a:rPr lang="en-IN" sz="1800" dirty="0"/>
              <a:t>double</a:t>
            </a:r>
          </a:p>
          <a:p>
            <a:pPr marL="432" indent="0">
              <a:spcBef>
                <a:spcPts val="600"/>
              </a:spcBef>
              <a:buNone/>
            </a:pPr>
            <a:r>
              <a:rPr lang="en-IN" sz="1800" dirty="0"/>
              <a:t>else</a:t>
            </a:r>
          </a:p>
          <a:p>
            <a:pPr marL="432" indent="0">
              <a:spcBef>
                <a:spcPts val="600"/>
              </a:spcBef>
              <a:buNone/>
            </a:pPr>
            <a:r>
              <a:rPr lang="en-IN" sz="1800" dirty="0"/>
              <a:t>enum</a:t>
            </a:r>
          </a:p>
          <a:p>
            <a:pPr marL="432" indent="0">
              <a:spcBef>
                <a:spcPts val="600"/>
              </a:spcBef>
              <a:buNone/>
            </a:pPr>
            <a:r>
              <a:rPr lang="en-IN" sz="1800" dirty="0"/>
              <a:t>extern</a:t>
            </a:r>
          </a:p>
          <a:p>
            <a:pPr marL="432" indent="0">
              <a:spcBef>
                <a:spcPts val="600"/>
              </a:spcBef>
              <a:buNone/>
            </a:pPr>
            <a:r>
              <a:rPr lang="en-IN" sz="1800" dirty="0"/>
              <a:t>float</a:t>
            </a:r>
          </a:p>
          <a:p>
            <a:pPr marL="432" indent="0">
              <a:spcBef>
                <a:spcPts val="600"/>
              </a:spcBef>
              <a:buNone/>
            </a:pPr>
            <a:r>
              <a:rPr lang="en-IN" sz="1800" dirty="0"/>
              <a:t>for</a:t>
            </a:r>
          </a:p>
        </p:txBody>
      </p:sp>
      <p:sp>
        <p:nvSpPr>
          <p:cNvPr id="7" name="Content Placeholder 6"/>
          <p:cNvSpPr>
            <a:spLocks noGrp="1"/>
          </p:cNvSpPr>
          <p:nvPr>
            <p:ph sz="quarter" idx="16"/>
          </p:nvPr>
        </p:nvSpPr>
        <p:spPr>
          <a:xfrm>
            <a:off x="3984169" y="2073424"/>
            <a:ext cx="1175658" cy="2433259"/>
          </a:xfrm>
        </p:spPr>
        <p:txBody>
          <a:bodyPr lIns="0" tIns="0" rIns="0" bIns="0"/>
          <a:lstStyle/>
          <a:p>
            <a:pPr marL="432" indent="0">
              <a:spcBef>
                <a:spcPts val="600"/>
              </a:spcBef>
              <a:buNone/>
            </a:pPr>
            <a:r>
              <a:rPr lang="en-IN" sz="1800" dirty="0"/>
              <a:t>goto</a:t>
            </a:r>
          </a:p>
          <a:p>
            <a:pPr marL="432" indent="0">
              <a:spcBef>
                <a:spcPts val="600"/>
              </a:spcBef>
              <a:buNone/>
            </a:pPr>
            <a:r>
              <a:rPr lang="en-IN" sz="1800" dirty="0"/>
              <a:t>if</a:t>
            </a:r>
          </a:p>
          <a:p>
            <a:pPr marL="432" indent="0">
              <a:spcBef>
                <a:spcPts val="600"/>
              </a:spcBef>
              <a:buNone/>
            </a:pPr>
            <a:r>
              <a:rPr lang="en-IN" sz="1800" dirty="0"/>
              <a:t>int</a:t>
            </a:r>
          </a:p>
          <a:p>
            <a:pPr marL="432" indent="0">
              <a:spcBef>
                <a:spcPts val="600"/>
              </a:spcBef>
              <a:buNone/>
            </a:pPr>
            <a:r>
              <a:rPr lang="en-IN" sz="1800" dirty="0"/>
              <a:t>long</a:t>
            </a:r>
          </a:p>
          <a:p>
            <a:pPr marL="432" indent="0">
              <a:spcBef>
                <a:spcPts val="600"/>
              </a:spcBef>
              <a:buNone/>
            </a:pPr>
            <a:r>
              <a:rPr lang="en-IN" sz="1800" dirty="0"/>
              <a:t>register</a:t>
            </a:r>
          </a:p>
          <a:p>
            <a:pPr marL="432" indent="0">
              <a:spcBef>
                <a:spcPts val="600"/>
              </a:spcBef>
              <a:buNone/>
            </a:pPr>
            <a:r>
              <a:rPr lang="en-IN" sz="1800" dirty="0"/>
              <a:t>return</a:t>
            </a:r>
          </a:p>
          <a:p>
            <a:pPr marL="432" indent="0">
              <a:spcBef>
                <a:spcPts val="600"/>
              </a:spcBef>
              <a:buNone/>
            </a:pPr>
            <a:r>
              <a:rPr lang="en-IN" sz="1800" dirty="0"/>
              <a:t>short</a:t>
            </a:r>
          </a:p>
        </p:txBody>
      </p:sp>
      <p:sp>
        <p:nvSpPr>
          <p:cNvPr id="8" name="Content Placeholder 7"/>
          <p:cNvSpPr>
            <a:spLocks noGrp="1"/>
          </p:cNvSpPr>
          <p:nvPr>
            <p:ph sz="quarter" idx="17"/>
          </p:nvPr>
        </p:nvSpPr>
        <p:spPr>
          <a:xfrm>
            <a:off x="5708468" y="2086487"/>
            <a:ext cx="1254037" cy="2446668"/>
          </a:xfrm>
        </p:spPr>
        <p:txBody>
          <a:bodyPr lIns="0" tIns="0" rIns="0" bIns="0"/>
          <a:lstStyle/>
          <a:p>
            <a:pPr marL="432" indent="0">
              <a:spcBef>
                <a:spcPts val="600"/>
              </a:spcBef>
              <a:buNone/>
            </a:pPr>
            <a:r>
              <a:rPr lang="en-IN" sz="1800" dirty="0"/>
              <a:t>signed</a:t>
            </a:r>
          </a:p>
          <a:p>
            <a:pPr marL="432" indent="0">
              <a:spcBef>
                <a:spcPts val="600"/>
              </a:spcBef>
              <a:buNone/>
            </a:pPr>
            <a:r>
              <a:rPr lang="en-IN" sz="1800" dirty="0"/>
              <a:t>sizeof</a:t>
            </a:r>
          </a:p>
          <a:p>
            <a:pPr marL="432" indent="0">
              <a:spcBef>
                <a:spcPts val="600"/>
              </a:spcBef>
              <a:buNone/>
            </a:pPr>
            <a:r>
              <a:rPr lang="en-IN" sz="1800" dirty="0"/>
              <a:t>static</a:t>
            </a:r>
          </a:p>
          <a:p>
            <a:pPr marL="432" indent="0">
              <a:spcBef>
                <a:spcPts val="600"/>
              </a:spcBef>
              <a:buNone/>
            </a:pPr>
            <a:r>
              <a:rPr lang="en-IN" sz="1800" dirty="0"/>
              <a:t>struct</a:t>
            </a:r>
          </a:p>
          <a:p>
            <a:pPr marL="432" indent="0">
              <a:spcBef>
                <a:spcPts val="600"/>
              </a:spcBef>
              <a:buNone/>
            </a:pPr>
            <a:r>
              <a:rPr lang="en-IN" sz="1800" dirty="0"/>
              <a:t>switch</a:t>
            </a:r>
          </a:p>
          <a:p>
            <a:pPr marL="432" indent="0">
              <a:spcBef>
                <a:spcPts val="600"/>
              </a:spcBef>
              <a:buNone/>
            </a:pPr>
            <a:r>
              <a:rPr lang="en-IN" sz="1800" dirty="0"/>
              <a:t>typedef</a:t>
            </a:r>
          </a:p>
          <a:p>
            <a:pPr marL="432" indent="0">
              <a:spcBef>
                <a:spcPts val="600"/>
              </a:spcBef>
              <a:buNone/>
            </a:pPr>
            <a:r>
              <a:rPr lang="en-IN" sz="1800" dirty="0"/>
              <a:t>union</a:t>
            </a:r>
          </a:p>
        </p:txBody>
      </p:sp>
      <p:sp>
        <p:nvSpPr>
          <p:cNvPr id="9" name="Content Placeholder 8"/>
          <p:cNvSpPr>
            <a:spLocks noGrp="1"/>
          </p:cNvSpPr>
          <p:nvPr>
            <p:ph sz="quarter" idx="18"/>
          </p:nvPr>
        </p:nvSpPr>
        <p:spPr>
          <a:xfrm>
            <a:off x="7485017" y="2108699"/>
            <a:ext cx="1136471" cy="2397984"/>
          </a:xfrm>
        </p:spPr>
        <p:txBody>
          <a:bodyPr lIns="0" tIns="0" rIns="0" bIns="0"/>
          <a:lstStyle/>
          <a:p>
            <a:pPr marL="432" indent="0">
              <a:spcBef>
                <a:spcPts val="600"/>
              </a:spcBef>
              <a:buNone/>
            </a:pPr>
            <a:r>
              <a:rPr lang="en-IN" sz="1800" dirty="0"/>
              <a:t>unsigned</a:t>
            </a:r>
          </a:p>
          <a:p>
            <a:pPr marL="432" indent="0">
              <a:spcBef>
                <a:spcPts val="600"/>
              </a:spcBef>
              <a:buNone/>
            </a:pPr>
            <a:r>
              <a:rPr lang="en-IN" sz="1800" dirty="0"/>
              <a:t>void</a:t>
            </a:r>
          </a:p>
          <a:p>
            <a:pPr marL="432" indent="0">
              <a:spcBef>
                <a:spcPts val="600"/>
              </a:spcBef>
              <a:buNone/>
            </a:pPr>
            <a:r>
              <a:rPr lang="en-IN" sz="1800" dirty="0"/>
              <a:t>volatile</a:t>
            </a:r>
          </a:p>
          <a:p>
            <a:pPr marL="432" indent="0">
              <a:spcBef>
                <a:spcPts val="600"/>
              </a:spcBef>
              <a:buNone/>
            </a:pPr>
            <a:r>
              <a:rPr lang="en-IN" sz="1800" dirty="0"/>
              <a:t>while</a:t>
            </a:r>
          </a:p>
        </p:txBody>
      </p:sp>
      <p:sp>
        <p:nvSpPr>
          <p:cNvPr id="10" name="Content Placeholder 9"/>
          <p:cNvSpPr>
            <a:spLocks noGrp="1"/>
          </p:cNvSpPr>
          <p:nvPr>
            <p:ph sz="quarter" idx="19"/>
          </p:nvPr>
        </p:nvSpPr>
        <p:spPr>
          <a:xfrm>
            <a:off x="535578" y="4734703"/>
            <a:ext cx="8229600" cy="1581761"/>
          </a:xfrm>
        </p:spPr>
        <p:txBody>
          <a:bodyPr lIns="0" tIns="0" rIns="0" bIns="0"/>
          <a:lstStyle/>
          <a:p>
            <a:pPr marL="432" indent="0">
              <a:spcBef>
                <a:spcPts val="1000"/>
              </a:spcBef>
              <a:buNone/>
            </a:pPr>
            <a:r>
              <a:rPr lang="en-IN" sz="1800" b="1" dirty="0"/>
              <a:t>Keywords added in the C99 standard</a:t>
            </a:r>
          </a:p>
          <a:p>
            <a:pPr marL="432" indent="0">
              <a:spcBef>
                <a:spcPts val="1000"/>
              </a:spcBef>
              <a:buNone/>
            </a:pPr>
            <a:r>
              <a:rPr lang="en-IN" sz="1800" dirty="0"/>
              <a:t>_Bool _Complex _Imaginary inline restrict</a:t>
            </a:r>
          </a:p>
          <a:p>
            <a:pPr marL="432" indent="0">
              <a:spcBef>
                <a:spcPts val="1000"/>
              </a:spcBef>
              <a:buNone/>
            </a:pPr>
            <a:r>
              <a:rPr lang="en-IN" sz="1800" b="1" dirty="0"/>
              <a:t>Keywords added in the C11 standard</a:t>
            </a:r>
          </a:p>
          <a:p>
            <a:pPr marL="432" indent="0">
              <a:spcBef>
                <a:spcPts val="1000"/>
              </a:spcBef>
              <a:buNone/>
            </a:pPr>
            <a:r>
              <a:rPr lang="en-IN" sz="1800" dirty="0"/>
              <a:t>_Alignas _Alignof _Atomic _Generic _Noreturn _Static_assert _Thread_local</a:t>
            </a:r>
          </a:p>
        </p:txBody>
      </p:sp>
    </p:spTree>
    <p:extLst>
      <p:ext uri="{BB962C8B-B14F-4D97-AF65-F5344CB8AC3E}">
        <p14:creationId xmlns:p14="http://schemas.microsoft.com/office/powerpoint/2010/main" val="36210445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2.7 Secure C Programming </a:t>
            </a:r>
            <a:r>
              <a:rPr lang="en-US" sz="2000" b="0" dirty="0"/>
              <a:t>(1 of 2)</a:t>
            </a:r>
            <a:endParaRPr lang="en-IN" b="0" dirty="0"/>
          </a:p>
        </p:txBody>
      </p:sp>
      <p:sp>
        <p:nvSpPr>
          <p:cNvPr id="3" name="Content Placeholder 2"/>
          <p:cNvSpPr>
            <a:spLocks noGrp="1"/>
          </p:cNvSpPr>
          <p:nvPr>
            <p:ph sz="quarter" idx="13"/>
          </p:nvPr>
        </p:nvSpPr>
        <p:spPr/>
        <p:txBody>
          <a:bodyPr/>
          <a:lstStyle/>
          <a:p>
            <a:pPr marL="0" indent="0">
              <a:spcBef>
                <a:spcPts val="1000"/>
              </a:spcBef>
              <a:buNone/>
            </a:pPr>
            <a:r>
              <a:rPr lang="en-US" sz="1800" b="1" dirty="0"/>
              <a:t>Avoid Single-Argument printfs</a:t>
            </a:r>
          </a:p>
          <a:p>
            <a:pPr>
              <a:spcBef>
                <a:spcPts val="1000"/>
              </a:spcBef>
            </a:pPr>
            <a:r>
              <a:rPr lang="en-US" sz="1800" dirty="0">
                <a:latin typeface="Courier New" panose="02070309020205020404" pitchFamily="49" charset="0"/>
                <a:cs typeface="Courier New" panose="02070309020205020404" pitchFamily="49" charset="0"/>
              </a:rPr>
              <a:t>printf</a:t>
            </a:r>
            <a:r>
              <a:rPr lang="en-US" sz="1800" dirty="0"/>
              <a:t>’s first argument is a format string, which it inspects for conversion specifications</a:t>
            </a:r>
          </a:p>
          <a:p>
            <a:pPr>
              <a:spcBef>
                <a:spcPts val="1000"/>
              </a:spcBef>
            </a:pPr>
            <a:r>
              <a:rPr lang="en-US" sz="1800" dirty="0"/>
              <a:t>It then replaces each conversion specification with a subsequent argument’s value</a:t>
            </a:r>
          </a:p>
          <a:p>
            <a:pPr>
              <a:spcBef>
                <a:spcPts val="1000"/>
              </a:spcBef>
            </a:pPr>
            <a:r>
              <a:rPr lang="en-US" sz="1800" dirty="0"/>
              <a:t>It tries to do this regardless of whether there is a subsequent argument to use</a:t>
            </a:r>
          </a:p>
          <a:p>
            <a:pPr>
              <a:spcBef>
                <a:spcPts val="1000"/>
              </a:spcBef>
            </a:pPr>
            <a:r>
              <a:rPr lang="en-US" sz="1800" dirty="0"/>
              <a:t>Though the first printf argument typically is a string literal, it could be a variable containing a string that was input from a user</a:t>
            </a:r>
          </a:p>
          <a:p>
            <a:pPr>
              <a:spcBef>
                <a:spcPts val="1000"/>
              </a:spcBef>
            </a:pPr>
            <a:r>
              <a:rPr lang="en-US" sz="1800" dirty="0"/>
              <a:t>In such cases, an attacker can craft a user-input format string with more conversion specifications than there are additional </a:t>
            </a:r>
            <a:r>
              <a:rPr lang="en-US" sz="1800" dirty="0">
                <a:latin typeface="Courier New" panose="02070309020205020404" pitchFamily="49" charset="0"/>
                <a:cs typeface="Courier New" panose="02070309020205020404" pitchFamily="49" charset="0"/>
              </a:rPr>
              <a:t>printf</a:t>
            </a:r>
            <a:r>
              <a:rPr lang="en-US" sz="1800" dirty="0"/>
              <a:t> arguments. </a:t>
            </a:r>
          </a:p>
          <a:p>
            <a:pPr>
              <a:spcBef>
                <a:spcPts val="1000"/>
              </a:spcBef>
            </a:pPr>
            <a:r>
              <a:rPr lang="en-US" sz="1800" dirty="0"/>
              <a:t>This exploit has been used by attackers to read memory that they should not be able to access.</a:t>
            </a:r>
          </a:p>
        </p:txBody>
      </p:sp>
    </p:spTree>
    <p:extLst>
      <p:ext uri="{BB962C8B-B14F-4D97-AF65-F5344CB8AC3E}">
        <p14:creationId xmlns:p14="http://schemas.microsoft.com/office/powerpoint/2010/main" val="20189386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2.7 Secure C Programming </a:t>
            </a:r>
            <a:r>
              <a:rPr lang="en-US" sz="2000" b="0" dirty="0"/>
              <a:t>(2 of 2)</a:t>
            </a:r>
            <a:endParaRPr lang="en-IN" b="0" dirty="0"/>
          </a:p>
        </p:txBody>
      </p:sp>
      <p:sp>
        <p:nvSpPr>
          <p:cNvPr id="3" name="Content Placeholder 2"/>
          <p:cNvSpPr>
            <a:spLocks noGrp="1"/>
          </p:cNvSpPr>
          <p:nvPr>
            <p:ph sz="quarter" idx="13"/>
          </p:nvPr>
        </p:nvSpPr>
        <p:spPr/>
        <p:txBody>
          <a:bodyPr/>
          <a:lstStyle/>
          <a:p>
            <a:r>
              <a:rPr lang="en-US" dirty="0"/>
              <a:t>Preventative measures</a:t>
            </a:r>
          </a:p>
          <a:p>
            <a:pPr lvl="1"/>
            <a:r>
              <a:rPr lang="en-US" dirty="0"/>
              <a:t>Use </a:t>
            </a:r>
            <a:r>
              <a:rPr lang="en-US" dirty="0">
                <a:latin typeface="Courier New" panose="02070309020205020404" pitchFamily="49" charset="0"/>
                <a:cs typeface="Courier New" panose="02070309020205020404" pitchFamily="49" charset="0"/>
              </a:rPr>
              <a:t>puts</a:t>
            </a:r>
            <a:r>
              <a:rPr lang="en-US" dirty="0"/>
              <a:t> to output a string with a terminating </a:t>
            </a:r>
            <a:r>
              <a:rPr lang="en-US" dirty="0">
                <a:latin typeface="Courier New" panose="02070309020205020404" pitchFamily="49" charset="0"/>
                <a:cs typeface="Courier New" panose="02070309020205020404" pitchFamily="49" charset="0"/>
              </a:rPr>
              <a:t>\n</a:t>
            </a:r>
          </a:p>
          <a:p>
            <a:pPr lvl="1"/>
            <a:r>
              <a:rPr lang="en-US" dirty="0"/>
              <a:t>To display a string without a terminating newline character, use </a:t>
            </a:r>
            <a:r>
              <a:rPr lang="en-US" dirty="0">
                <a:latin typeface="Courier New" panose="02070309020205020404" pitchFamily="49" charset="0"/>
                <a:cs typeface="Courier New" panose="02070309020205020404" pitchFamily="49" charset="0"/>
              </a:rPr>
              <a:t>printf</a:t>
            </a:r>
            <a:r>
              <a:rPr lang="en-US" dirty="0"/>
              <a:t> with two arguments—a </a:t>
            </a:r>
            <a:r>
              <a:rPr lang="en-US" dirty="0">
                <a:latin typeface="Courier New" panose="02070309020205020404" pitchFamily="49" charset="0"/>
                <a:cs typeface="Courier New" panose="02070309020205020404" pitchFamily="49" charset="0"/>
              </a:rPr>
              <a:t>"%s"</a:t>
            </a:r>
            <a:r>
              <a:rPr lang="en-US" dirty="0"/>
              <a:t> format control string and the string to display.</a:t>
            </a:r>
          </a:p>
        </p:txBody>
      </p:sp>
    </p:spTree>
    <p:extLst>
      <p:ext uri="{BB962C8B-B14F-4D97-AF65-F5344CB8AC3E}">
        <p14:creationId xmlns:p14="http://schemas.microsoft.com/office/powerpoint/2010/main" val="333414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(3 of 15)</a:t>
            </a:r>
            <a:endParaRPr lang="en-IN" sz="3200" b="0" dirty="0"/>
          </a:p>
        </p:txBody>
      </p:sp>
      <p:sp>
        <p:nvSpPr>
          <p:cNvPr id="3" name="Content Placeholder 2"/>
          <p:cNvSpPr>
            <a:spLocks noGrp="1"/>
          </p:cNvSpPr>
          <p:nvPr>
            <p:ph sz="quarter" idx="13"/>
          </p:nvPr>
        </p:nvSpPr>
        <p:spPr>
          <a:xfrm>
            <a:off x="457200" y="1556327"/>
            <a:ext cx="8229600" cy="4699330"/>
          </a:xfrm>
        </p:spPr>
        <p:txBody>
          <a:bodyPr/>
          <a:lstStyle/>
          <a:p>
            <a:pPr marL="0" indent="0">
              <a:buNone/>
            </a:pPr>
            <a:r>
              <a:rPr lang="en-US" b="1" dirty="0">
                <a:solidFill>
                  <a:schemeClr val="tx1"/>
                </a:solidFill>
                <a:latin typeface="Courier New" panose="02070309020205020404" pitchFamily="49" charset="0"/>
                <a:cs typeface="Courier New" panose="02070309020205020404" pitchFamily="49" charset="0"/>
              </a:rPr>
              <a:t>#include</a:t>
            </a:r>
            <a:r>
              <a:rPr lang="en-US" b="1" dirty="0">
                <a:solidFill>
                  <a:schemeClr val="tx1"/>
                </a:solidFill>
              </a:rPr>
              <a:t> Preprocessor Directive</a:t>
            </a:r>
          </a:p>
          <a:p>
            <a:r>
              <a:rPr lang="en-US" dirty="0">
                <a:solidFill>
                  <a:schemeClr val="tx1"/>
                </a:solidFill>
                <a:latin typeface="Courier New" panose="02070309020205020404" pitchFamily="49" charset="0"/>
                <a:cs typeface="Courier New" panose="02070309020205020404" pitchFamily="49" charset="0"/>
              </a:rPr>
              <a:t>#include &lt;stdio.h&gt;</a:t>
            </a:r>
          </a:p>
          <a:p>
            <a:r>
              <a:rPr lang="en-US" b="1" dirty="0">
                <a:solidFill>
                  <a:schemeClr val="tx1"/>
                </a:solidFill>
              </a:rPr>
              <a:t>C preprocessor directive</a:t>
            </a:r>
          </a:p>
          <a:p>
            <a:r>
              <a:rPr lang="en-US" dirty="0">
                <a:solidFill>
                  <a:schemeClr val="tx1"/>
                </a:solidFill>
              </a:rPr>
              <a:t>Preprocessor handles lines beginning with # before compilation</a:t>
            </a:r>
          </a:p>
          <a:p>
            <a:r>
              <a:rPr lang="en-US" dirty="0">
                <a:solidFill>
                  <a:schemeClr val="tx1"/>
                </a:solidFill>
              </a:rPr>
              <a:t>This directive includes the contents of the </a:t>
            </a:r>
            <a:r>
              <a:rPr lang="en-US" b="1" dirty="0">
                <a:solidFill>
                  <a:schemeClr val="tx1"/>
                </a:solidFill>
              </a:rPr>
              <a:t>standard input/output header </a:t>
            </a:r>
            <a:r>
              <a:rPr lang="en-US" dirty="0">
                <a:solidFill>
                  <a:schemeClr val="tx1"/>
                </a:solidFill>
              </a:rPr>
              <a:t>(</a:t>
            </a:r>
            <a:r>
              <a:rPr lang="en-US" b="1" dirty="0">
                <a:solidFill>
                  <a:schemeClr val="tx1"/>
                </a:solidFill>
              </a:rPr>
              <a:t>&lt;stdio.h&gt;</a:t>
            </a:r>
            <a:r>
              <a:rPr lang="en-US" dirty="0">
                <a:solidFill>
                  <a:schemeClr val="tx1"/>
                </a:solidFill>
              </a:rPr>
              <a:t>)</a:t>
            </a:r>
          </a:p>
          <a:p>
            <a:pPr lvl="1"/>
            <a:r>
              <a:rPr lang="en-US" dirty="0">
                <a:solidFill>
                  <a:schemeClr val="tx1"/>
                </a:solidFill>
              </a:rPr>
              <a:t>Contains information the compiler uses to ensure that you correctly use standard input/output library functions such as </a:t>
            </a:r>
            <a:r>
              <a:rPr lang="en-US" dirty="0">
                <a:solidFill>
                  <a:schemeClr val="tx1"/>
                </a:solidFill>
                <a:latin typeface="Courier New" panose="02070309020205020404" pitchFamily="49" charset="0"/>
                <a:cs typeface="Courier New" panose="02070309020205020404" pitchFamily="49" charset="0"/>
              </a:rPr>
              <a:t>printf</a:t>
            </a:r>
          </a:p>
        </p:txBody>
      </p:sp>
    </p:spTree>
    <p:extLst>
      <p:ext uri="{BB962C8B-B14F-4D97-AF65-F5344CB8AC3E}">
        <p14:creationId xmlns:p14="http://schemas.microsoft.com/office/powerpoint/2010/main" val="169945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(4 of 15)</a:t>
            </a:r>
            <a:endParaRPr lang="en-IN" sz="3200" b="0" dirty="0"/>
          </a:p>
        </p:txBody>
      </p:sp>
      <p:sp>
        <p:nvSpPr>
          <p:cNvPr id="3" name="Content Placeholder 2"/>
          <p:cNvSpPr>
            <a:spLocks noGrp="1"/>
          </p:cNvSpPr>
          <p:nvPr>
            <p:ph sz="quarter" idx="13"/>
          </p:nvPr>
        </p:nvSpPr>
        <p:spPr/>
        <p:txBody>
          <a:bodyPr/>
          <a:lstStyle/>
          <a:p>
            <a:pPr marL="0" indent="0">
              <a:buNone/>
            </a:pPr>
            <a:r>
              <a:rPr lang="en-US" b="1" dirty="0">
                <a:solidFill>
                  <a:schemeClr val="tx1"/>
                </a:solidFill>
              </a:rPr>
              <a:t>Blank Lines and White Space</a:t>
            </a:r>
          </a:p>
          <a:p>
            <a:r>
              <a:rPr lang="en-US" dirty="0">
                <a:solidFill>
                  <a:schemeClr val="tx1"/>
                </a:solidFill>
              </a:rPr>
              <a:t>Blank lines, space characters and tab characters make programs easier to read</a:t>
            </a:r>
          </a:p>
          <a:p>
            <a:r>
              <a:rPr lang="en-US" dirty="0">
                <a:solidFill>
                  <a:schemeClr val="tx1"/>
                </a:solidFill>
              </a:rPr>
              <a:t>Together, these are known as </a:t>
            </a:r>
            <a:r>
              <a:rPr lang="en-US" b="1" dirty="0">
                <a:solidFill>
                  <a:schemeClr val="tx1"/>
                </a:solidFill>
              </a:rPr>
              <a:t>white space</a:t>
            </a:r>
          </a:p>
          <a:p>
            <a:r>
              <a:rPr lang="en-US" dirty="0">
                <a:solidFill>
                  <a:schemeClr val="tx1"/>
                </a:solidFill>
              </a:rPr>
              <a:t>Generally ignored by the compiler</a:t>
            </a:r>
          </a:p>
        </p:txBody>
      </p:sp>
    </p:spTree>
    <p:extLst>
      <p:ext uri="{BB962C8B-B14F-4D97-AF65-F5344CB8AC3E}">
        <p14:creationId xmlns:p14="http://schemas.microsoft.com/office/powerpoint/2010/main" val="157081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2.2 A Simple C Program: Printing a Line of Text </a:t>
            </a:r>
            <a:r>
              <a:rPr lang="en-US" sz="2000" b="0" dirty="0"/>
              <a:t>(5 of 15)</a:t>
            </a:r>
            <a:endParaRPr lang="en-IN" sz="3200" b="0" dirty="0"/>
          </a:p>
        </p:txBody>
      </p:sp>
      <p:sp>
        <p:nvSpPr>
          <p:cNvPr id="3" name="Content Placeholder 2"/>
          <p:cNvSpPr>
            <a:spLocks noGrp="1"/>
          </p:cNvSpPr>
          <p:nvPr>
            <p:ph sz="quarter" idx="13"/>
          </p:nvPr>
        </p:nvSpPr>
        <p:spPr/>
        <p:txBody>
          <a:bodyPr/>
          <a:lstStyle/>
          <a:p>
            <a:pPr marL="0" indent="0">
              <a:buNone/>
            </a:pPr>
            <a:r>
              <a:rPr lang="en-US" sz="2200" b="1" dirty="0">
                <a:solidFill>
                  <a:schemeClr val="tx1"/>
                </a:solidFill>
              </a:rPr>
              <a:t>The </a:t>
            </a:r>
            <a:r>
              <a:rPr lang="en-US" sz="2200" b="1" dirty="0">
                <a:solidFill>
                  <a:schemeClr val="tx1"/>
                </a:solidFill>
                <a:latin typeface="Courier New" panose="02070309020205020404" pitchFamily="49" charset="0"/>
                <a:cs typeface="Courier New" panose="02070309020205020404" pitchFamily="49" charset="0"/>
              </a:rPr>
              <a:t>main</a:t>
            </a:r>
            <a:r>
              <a:rPr lang="en-US" sz="2200" b="1" dirty="0">
                <a:solidFill>
                  <a:schemeClr val="tx1"/>
                </a:solidFill>
              </a:rPr>
              <a:t> Function</a:t>
            </a:r>
          </a:p>
          <a:p>
            <a:r>
              <a:rPr lang="en-US" sz="2200" dirty="0">
                <a:solidFill>
                  <a:schemeClr val="tx1"/>
                </a:solidFill>
              </a:rPr>
              <a:t>Begins execution of every C program</a:t>
            </a:r>
          </a:p>
          <a:p>
            <a:r>
              <a:rPr lang="en-US" sz="2200" dirty="0">
                <a:solidFill>
                  <a:schemeClr val="tx1"/>
                </a:solidFill>
              </a:rPr>
              <a:t>Parentheses after </a:t>
            </a:r>
            <a:r>
              <a:rPr lang="en-US" sz="2200" dirty="0">
                <a:solidFill>
                  <a:schemeClr val="tx1"/>
                </a:solidFill>
                <a:latin typeface="Courier New" panose="02070309020205020404" pitchFamily="49" charset="0"/>
                <a:cs typeface="Courier New" panose="02070309020205020404" pitchFamily="49" charset="0"/>
              </a:rPr>
              <a:t>main</a:t>
            </a:r>
            <a:r>
              <a:rPr lang="en-US" sz="2200" dirty="0">
                <a:solidFill>
                  <a:schemeClr val="tx1"/>
                </a:solidFill>
              </a:rPr>
              <a:t> indicate that </a:t>
            </a:r>
            <a:r>
              <a:rPr lang="en-US" sz="2200" dirty="0">
                <a:solidFill>
                  <a:schemeClr val="tx1"/>
                </a:solidFill>
                <a:latin typeface="Courier New" panose="02070309020205020404" pitchFamily="49" charset="0"/>
                <a:cs typeface="Courier New" panose="02070309020205020404" pitchFamily="49" charset="0"/>
              </a:rPr>
              <a:t>main</a:t>
            </a:r>
            <a:r>
              <a:rPr lang="en-US" sz="2200" dirty="0">
                <a:solidFill>
                  <a:schemeClr val="tx1"/>
                </a:solidFill>
              </a:rPr>
              <a:t> is a </a:t>
            </a:r>
            <a:r>
              <a:rPr lang="en-US" sz="2200" b="1" dirty="0">
                <a:solidFill>
                  <a:schemeClr val="tx1"/>
                </a:solidFill>
              </a:rPr>
              <a:t>function</a:t>
            </a:r>
          </a:p>
          <a:p>
            <a:r>
              <a:rPr lang="en-US" sz="2200" dirty="0">
                <a:solidFill>
                  <a:schemeClr val="tx1"/>
                </a:solidFill>
              </a:rPr>
              <a:t>C programs consist of functions, one of which must be </a:t>
            </a:r>
            <a:r>
              <a:rPr lang="en-US" sz="2200" dirty="0">
                <a:solidFill>
                  <a:schemeClr val="tx1"/>
                </a:solidFill>
                <a:latin typeface="Courier New" panose="02070309020205020404" pitchFamily="49" charset="0"/>
                <a:cs typeface="Courier New" panose="02070309020205020404" pitchFamily="49" charset="0"/>
              </a:rPr>
              <a:t>main</a:t>
            </a:r>
            <a:r>
              <a:rPr lang="en-US" sz="2200" dirty="0">
                <a:solidFill>
                  <a:schemeClr val="tx1"/>
                </a:solidFill>
              </a:rPr>
              <a:t> </a:t>
            </a:r>
          </a:p>
          <a:p>
            <a:r>
              <a:rPr lang="en-US" sz="2200" dirty="0">
                <a:solidFill>
                  <a:schemeClr val="tx1"/>
                </a:solidFill>
              </a:rPr>
              <a:t>Precede every function by a comment stating its purpose</a:t>
            </a:r>
          </a:p>
          <a:p>
            <a:r>
              <a:rPr lang="en-US" sz="2200" dirty="0">
                <a:solidFill>
                  <a:schemeClr val="tx1"/>
                </a:solidFill>
              </a:rPr>
              <a:t>Functions can return information</a:t>
            </a:r>
          </a:p>
          <a:p>
            <a:r>
              <a:rPr lang="en-US" sz="2200" dirty="0">
                <a:solidFill>
                  <a:schemeClr val="tx1"/>
                </a:solidFill>
              </a:rPr>
              <a:t>The keyword int to the left of main indicates that main “returns” an integer (whole number) value – for now simply mimic this</a:t>
            </a:r>
          </a:p>
        </p:txBody>
      </p:sp>
    </p:spTree>
    <p:extLst>
      <p:ext uri="{BB962C8B-B14F-4D97-AF65-F5344CB8AC3E}">
        <p14:creationId xmlns:p14="http://schemas.microsoft.com/office/powerpoint/2010/main" val="3897279497"/>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148457</TotalTime>
  <Words>4420</Words>
  <Application>Microsoft Office PowerPoint</Application>
  <PresentationFormat>On-screen Show (4:3)</PresentationFormat>
  <Paragraphs>501</Paragraphs>
  <Slides>62</Slides>
  <Notes>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2" baseType="lpstr">
      <vt:lpstr>Arial</vt:lpstr>
      <vt:lpstr>Courier New</vt:lpstr>
      <vt:lpstr>Times New Roman</vt:lpstr>
      <vt:lpstr>Times</vt:lpstr>
      <vt:lpstr>Consolas</vt:lpstr>
      <vt:lpstr>Noto Sans Symbols</vt:lpstr>
      <vt:lpstr>Verdana</vt:lpstr>
      <vt:lpstr>USHE</vt:lpstr>
      <vt:lpstr>USHE_slide options</vt:lpstr>
      <vt:lpstr>Equation</vt:lpstr>
      <vt:lpstr>C How to Program</vt:lpstr>
      <vt:lpstr>Objectives</vt:lpstr>
      <vt:lpstr>Outline</vt:lpstr>
      <vt:lpstr>2.1 Introduction</vt:lpstr>
      <vt:lpstr>2.2 A Simple C Program: Printing a Line of Text (1 of 15)</vt:lpstr>
      <vt:lpstr>2.2 A Simple C Program: Printing a Line of Text (2 of 15)</vt:lpstr>
      <vt:lpstr>2.2 A Simple C Program: Printing a Line of Text (3 of 15)</vt:lpstr>
      <vt:lpstr>2.2 A Simple C Program: Printing a Line of Text (4 of 15)</vt:lpstr>
      <vt:lpstr>2.2 A Simple C Program: Printing a Line of Text (5 of 15)</vt:lpstr>
      <vt:lpstr>2.2 A Simple C Program: Printing a Line of Text (6 of 15)</vt:lpstr>
      <vt:lpstr>2.2 A Simple C Program: Printing a Line of Text (7 of 15)</vt:lpstr>
      <vt:lpstr>2.2 A Simple C Program: Printing a Line of Text (8 of 15)</vt:lpstr>
      <vt:lpstr>2.2 A Simple C Program: Printing a Line of Text (9 of 15)</vt:lpstr>
      <vt:lpstr>2.2 A Simple C Program: Printing a Line of Text (10 of 15)</vt:lpstr>
      <vt:lpstr>2.2 A Simple C Program: Printing a Line of Text (11 of 15)</vt:lpstr>
      <vt:lpstr>2.2 A Simple C Program: Printing a Line of Text (12 of 15)</vt:lpstr>
      <vt:lpstr>2.2 A Simple C Program: Printing a Line of Text (13 of 15)</vt:lpstr>
      <vt:lpstr>2.2 A Simple C Program: Printing a Line of Text (14 of 15)</vt:lpstr>
      <vt:lpstr>2.2 A Simple C Program: Printing a Line of Text (15 of 15)</vt:lpstr>
      <vt:lpstr>2.3 Another Simple C Program: Adding Two Integers (1 of 16)</vt:lpstr>
      <vt:lpstr>2.3 Another Simple C Program: Adding Two Integers (2 of 16)</vt:lpstr>
      <vt:lpstr>2.3 Another Simple C Program: Adding Two Integers (3 of 16)</vt:lpstr>
      <vt:lpstr>2.3 Another Simple C Program: Adding Two Integers (4 of 16)</vt:lpstr>
      <vt:lpstr>2.3 Another Simple C Program: Adding Two Integers (5 of 16)</vt:lpstr>
      <vt:lpstr>2.3 Another Simple C Program: Adding Two Integers (6 of 16)</vt:lpstr>
      <vt:lpstr>2.3 Another Simple C Program: Adding Two Integers (7 of 16)</vt:lpstr>
      <vt:lpstr>2.3 Another Simple C Program: Adding Two Integers (8 of 16)</vt:lpstr>
      <vt:lpstr>2.3 Another Simple C Program: Adding Two Integers (9 of 16)</vt:lpstr>
      <vt:lpstr>2.3 Another Simple C Program: Adding Two Integers (10 of 16)</vt:lpstr>
      <vt:lpstr>2.3 Another Simple C Program: Adding Two Integers (11 of 16)</vt:lpstr>
      <vt:lpstr>2.3 Another Simple C Program: Adding Two Integers (12 of 16)</vt:lpstr>
      <vt:lpstr>2.3 Another Simple C Program: Adding Two Integers (13 of 16)</vt:lpstr>
      <vt:lpstr>2.3 Another Simple C Program: Adding Two Integers (14 of 16)</vt:lpstr>
      <vt:lpstr>2.3 Another Simple C Program: Adding Two Integers (15 of 16)</vt:lpstr>
      <vt:lpstr>2.3 Another Simple C Program: Adding Two Integers (16 of 16)</vt:lpstr>
      <vt:lpstr>2.4 Memory Concepts (1 of 3)</vt:lpstr>
      <vt:lpstr>2.4 Memory Concepts (2 of 3)</vt:lpstr>
      <vt:lpstr>2.4 Memory Concepts (3 of 3)</vt:lpstr>
      <vt:lpstr>2.5 Arithmetic in C (1 of 9)</vt:lpstr>
      <vt:lpstr>2.5 Arithmetic in C (2 of 9)</vt:lpstr>
      <vt:lpstr>2.5 Arithmetic in C (3 of 9)</vt:lpstr>
      <vt:lpstr>2.5 Arithmetic in C (4 of 9)</vt:lpstr>
      <vt:lpstr>2.5 Arithmetic in C (5 of 9)</vt:lpstr>
      <vt:lpstr>2.5 Arithmetic in C (6 of 9)</vt:lpstr>
      <vt:lpstr>2.5 Arithmetic in C (7 of 9)</vt:lpstr>
      <vt:lpstr>2.5 Arithmetic in C (8 of 9)</vt:lpstr>
      <vt:lpstr>2.5 Arithmetic in C (9 of 9)</vt:lpstr>
      <vt:lpstr>2.6 Decision Making: Equality and Relational Operators (1 of 13)</vt:lpstr>
      <vt:lpstr>2.6 Decision Making: Equality and Relational Operators (2 of 13)</vt:lpstr>
      <vt:lpstr>2.6 Decision Making: Equality and Relational Operators (3 of 13)</vt:lpstr>
      <vt:lpstr>2.6 Decision Making: Equality and Relational Operators (4 of 13)</vt:lpstr>
      <vt:lpstr>2.6 Decision Making: Equality and Relational Operators (5 of 13)</vt:lpstr>
      <vt:lpstr>2.6 Decision Making: Equality and Relational Operators (6 of 13)</vt:lpstr>
      <vt:lpstr>2.6 Decision Making: Equality and Relational Operators (7 of 13)</vt:lpstr>
      <vt:lpstr>2.6 Decision Making: Equality and Relational Operators (8 of 13)</vt:lpstr>
      <vt:lpstr>2.6 Decision Making: Equality and Relational Operators (9 of 13)</vt:lpstr>
      <vt:lpstr>2.6 Decision Making: Equality and Relational Operators (10 of 13)</vt:lpstr>
      <vt:lpstr>2.6 Decision Making: Equality and Relational Operators (11 of 13)</vt:lpstr>
      <vt:lpstr>2.6 Decision Making: Equality and Relational Operators (12 of 13)</vt:lpstr>
      <vt:lpstr>2.6 Decision Making: Equality and Relational Operators (13 of 13)</vt:lpstr>
      <vt:lpstr>2.7 Secure C Programming (1 of 2)</vt:lpstr>
      <vt:lpstr>2.7 Secure C Programming (2 of 2)</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How to Program, Ninth Edition, Chapter 2, Intro to C Programming</dc:title>
  <dc:subject>STEMS</dc:subject>
  <dc:creator>Deitel/Deitel</dc:creator>
  <cp:keywords>C How to Program</cp:keywords>
  <dc:description>This deck contains code snippets and screen reader users may need to increase verbosity levels; Long description alt-text is inserted in the notes pane; Alt text for images/math equations within table cells have been placed behind the object intentionally to provide a better screen reader user experience.</dc:description>
  <cp:lastModifiedBy>Visualizer</cp:lastModifiedBy>
  <cp:revision>1077</cp:revision>
  <dcterms:modified xsi:type="dcterms:W3CDTF">2022-03-28T09:23:18Z</dcterms:modified>
</cp:coreProperties>
</file>