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89"/>
  </p:notesMasterIdLst>
  <p:handoutMasterIdLst>
    <p:handoutMasterId r:id="rId90"/>
  </p:handoutMasterIdLst>
  <p:sldIdLst>
    <p:sldId id="330" r:id="rId3"/>
    <p:sldId id="331" r:id="rId4"/>
    <p:sldId id="429" r:id="rId5"/>
    <p:sldId id="332" r:id="rId6"/>
    <p:sldId id="333" r:id="rId7"/>
    <p:sldId id="370" r:id="rId8"/>
    <p:sldId id="371" r:id="rId9"/>
    <p:sldId id="334" r:id="rId10"/>
    <p:sldId id="335" r:id="rId11"/>
    <p:sldId id="336" r:id="rId12"/>
    <p:sldId id="372" r:id="rId13"/>
    <p:sldId id="373" r:id="rId14"/>
    <p:sldId id="374" r:id="rId15"/>
    <p:sldId id="375" r:id="rId16"/>
    <p:sldId id="376" r:id="rId17"/>
    <p:sldId id="377" r:id="rId18"/>
    <p:sldId id="378" r:id="rId19"/>
    <p:sldId id="379" r:id="rId20"/>
    <p:sldId id="380" r:id="rId21"/>
    <p:sldId id="381" r:id="rId22"/>
    <p:sldId id="382" r:id="rId23"/>
    <p:sldId id="338" r:id="rId24"/>
    <p:sldId id="383" r:id="rId25"/>
    <p:sldId id="384" r:id="rId26"/>
    <p:sldId id="339" r:id="rId27"/>
    <p:sldId id="340" r:id="rId28"/>
    <p:sldId id="385" r:id="rId29"/>
    <p:sldId id="386" r:id="rId30"/>
    <p:sldId id="387" r:id="rId31"/>
    <p:sldId id="341" r:id="rId32"/>
    <p:sldId id="388" r:id="rId33"/>
    <p:sldId id="342" r:id="rId34"/>
    <p:sldId id="343" r:id="rId35"/>
    <p:sldId id="344" r:id="rId36"/>
    <p:sldId id="389" r:id="rId37"/>
    <p:sldId id="345" r:id="rId38"/>
    <p:sldId id="346" r:id="rId39"/>
    <p:sldId id="390" r:id="rId40"/>
    <p:sldId id="347" r:id="rId41"/>
    <p:sldId id="391" r:id="rId42"/>
    <p:sldId id="392" r:id="rId43"/>
    <p:sldId id="393" r:id="rId44"/>
    <p:sldId id="348" r:id="rId45"/>
    <p:sldId id="349" r:id="rId46"/>
    <p:sldId id="350" r:id="rId47"/>
    <p:sldId id="394" r:id="rId48"/>
    <p:sldId id="351" r:id="rId49"/>
    <p:sldId id="395" r:id="rId50"/>
    <p:sldId id="396" r:id="rId51"/>
    <p:sldId id="352" r:id="rId52"/>
    <p:sldId id="353" r:id="rId53"/>
    <p:sldId id="354" r:id="rId54"/>
    <p:sldId id="355" r:id="rId55"/>
    <p:sldId id="397" r:id="rId56"/>
    <p:sldId id="398" r:id="rId57"/>
    <p:sldId id="399" r:id="rId58"/>
    <p:sldId id="400" r:id="rId59"/>
    <p:sldId id="401" r:id="rId60"/>
    <p:sldId id="402" r:id="rId61"/>
    <p:sldId id="403" r:id="rId62"/>
    <p:sldId id="404" r:id="rId63"/>
    <p:sldId id="356" r:id="rId64"/>
    <p:sldId id="405" r:id="rId65"/>
    <p:sldId id="406" r:id="rId66"/>
    <p:sldId id="407" r:id="rId67"/>
    <p:sldId id="408" r:id="rId68"/>
    <p:sldId id="409" r:id="rId69"/>
    <p:sldId id="410" r:id="rId70"/>
    <p:sldId id="413" r:id="rId71"/>
    <p:sldId id="412" r:id="rId72"/>
    <p:sldId id="357" r:id="rId73"/>
    <p:sldId id="414" r:id="rId74"/>
    <p:sldId id="415" r:id="rId75"/>
    <p:sldId id="416" r:id="rId76"/>
    <p:sldId id="418" r:id="rId77"/>
    <p:sldId id="358" r:id="rId78"/>
    <p:sldId id="420" r:id="rId79"/>
    <p:sldId id="359" r:id="rId80"/>
    <p:sldId id="422" r:id="rId81"/>
    <p:sldId id="360" r:id="rId82"/>
    <p:sldId id="423" r:id="rId83"/>
    <p:sldId id="424" r:id="rId84"/>
    <p:sldId id="425" r:id="rId85"/>
    <p:sldId id="426" r:id="rId86"/>
    <p:sldId id="427" r:id="rId87"/>
    <p:sldId id="428" r:id="rId88"/>
  </p:sldIdLst>
  <p:sldSz cx="9144000" cy="6858000" type="screen4x3"/>
  <p:notesSz cx="6858000" cy="9144000"/>
  <p:embeddedFontLst>
    <p:embeddedFont>
      <p:font typeface="Consolas" panose="020B0609020204030204" pitchFamily="49" charset="0"/>
      <p:regular r:id="rId91"/>
      <p:bold r:id="rId92"/>
      <p:italic r:id="rId93"/>
      <p:boldItalic r:id="rId94"/>
    </p:embeddedFont>
    <p:embeddedFont>
      <p:font typeface="Helvetica" panose="020B0604020202020204" pitchFamily="34" charset="0"/>
      <p:regular r:id="rId95"/>
      <p:bold r:id="rId96"/>
      <p:italic r:id="rId97"/>
      <p:boldItalic r:id="rId98"/>
    </p:embeddedFont>
    <p:embeddedFont>
      <p:font typeface="Noto Sans Symbols"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
      <p:font typeface="Verdana" panose="020B0604030504040204" pitchFamily="34" charset="0"/>
      <p:regular r:id="rId107"/>
      <p:bold r:id="rId108"/>
      <p:italic r:id="rId109"/>
      <p:boldItalic r:id="rId1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340"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49"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2491" autoAdjust="0"/>
  </p:normalViewPr>
  <p:slideViewPr>
    <p:cSldViewPr snapToGrid="0" snapToObjects="1">
      <p:cViewPr varScale="1">
        <p:scale>
          <a:sx n="94" d="100"/>
          <a:sy n="94" d="100"/>
        </p:scale>
        <p:origin x="2172" y="84"/>
      </p:cViewPr>
      <p:guideLst>
        <p:guide orient="horz" pos="3997"/>
        <p:guide pos="340"/>
        <p:guide orient="horz" pos="4178"/>
        <p:guide orient="horz" pos="119"/>
        <p:guide orient="horz" pos="709"/>
        <p:guide orient="horz" pos="1049"/>
        <p:guide pos="635"/>
      </p:guideLst>
    </p:cSldViewPr>
  </p:slideViewPr>
  <p:outlineViewPr>
    <p:cViewPr>
      <p:scale>
        <a:sx n="33" d="100"/>
        <a:sy n="33" d="100"/>
      </p:scale>
      <p:origin x="0" y="-4662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font" Target="fonts/font17.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2.fntdata"/><Relationship Id="rId5" Type="http://schemas.openxmlformats.org/officeDocument/2006/relationships/slide" Target="slides/slide3.xml"/><Relationship Id="rId90" Type="http://schemas.openxmlformats.org/officeDocument/2006/relationships/handoutMaster" Target="handoutMasters/handoutMaster1.xml"/><Relationship Id="rId95" Type="http://schemas.openxmlformats.org/officeDocument/2006/relationships/font" Target="fonts/font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3.fntdata"/><Relationship Id="rId108" Type="http://schemas.openxmlformats.org/officeDocument/2006/relationships/font" Target="fonts/font18.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6.fntdata"/><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19.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20.fntdata"/><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0.fntdata"/><Relationship Id="rId105"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695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06260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6218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32908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139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679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flow begins with an input arrow from a small circle indicating the entry point of the statement. The arrow from the circle points to a rectangle labeled "add grade to total". This indicates total equals total plus grade semicolon. The arrow from this rectangle points to another rectangle labeled "add 1 to counter". This indicates counter equals counter plus one semicolon. An arrow from the second rectangle points to another small circle indicating the single exit point of the statement.</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978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flow begins with an input arrow from a small circle indicating the entry point of the statement. The arrow from the circle points to a rhombus labeled "grade greater than equals to 60". If True, an arrow points to a display statement in a rectangle labeled "print open double quotes Passed close double quotes". If False, an arrow from the rhombus points downward to a second small circle indicating the single exit point of the statement. An arrow from the rectangle points to this single exit point of the statement. An arrow from this small circle points to another small circle.</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995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668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023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flow begins with an input arrow from a small circle indicating the entry point of the statement. The arrow from the circle points to a rhombus labeled "grade greater than equals 60". If True, an arrow from the rhombus points to a display statement in a rectangle on the right labeled "print open double quotes Passed close double quotes". If False, an arrow from the rhombus points to a display statement in a rectangle on the left labeled "print open double quotes Failed close double quotes". An arrow from each of the rectangles point to another small circle indicating the single exit point of the statement.</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792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115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flow begins with an input arrow from a small circle indicating the entry point of the statement. The arrow from the circle points to a rhombus labeled "product lesser than equals 100". If True, an arrow points to a display statement in a rectangle on the right labeled "product equals three asterisk product". An arrow from the rectangle points to the input arrow from the small circle indicating the entry point of the statement. If False, an arrow from the rhombus points downward to a small circle indicating the single exit point of the statement.</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042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723671"/>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ev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8229600"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82296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8229600"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8229600"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algn="r"/>
            <a:r>
              <a:rPr lang="en-US" sz="1200" dirty="0"/>
              <a:t>Copyright © 2023 Pearson Education Ltd.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3"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4.bin"/><Relationship Id="rId18" Type="http://schemas.openxmlformats.org/officeDocument/2006/relationships/image" Target="../media/image21.wmf"/><Relationship Id="rId26" Type="http://schemas.openxmlformats.org/officeDocument/2006/relationships/image" Target="../media/image25.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8.w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4.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3.bin"/><Relationship Id="rId24" Type="http://schemas.openxmlformats.org/officeDocument/2006/relationships/image" Target="../media/image24.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10" Type="http://schemas.openxmlformats.org/officeDocument/2006/relationships/image" Target="../media/image17.wmf"/><Relationship Id="rId19" Type="http://schemas.openxmlformats.org/officeDocument/2006/relationships/oleObject" Target="../embeddings/oleObject17.bin"/><Relationship Id="rId4" Type="http://schemas.openxmlformats.org/officeDocument/2006/relationships/image" Target="../media/image14.wmf"/><Relationship Id="rId9" Type="http://schemas.openxmlformats.org/officeDocument/2006/relationships/oleObject" Target="../embeddings/oleObject12.bin"/><Relationship Id="rId14" Type="http://schemas.openxmlformats.org/officeDocument/2006/relationships/image" Target="../media/image19.wmf"/><Relationship Id="rId22" Type="http://schemas.openxmlformats.org/officeDocument/2006/relationships/image" Target="../media/image23.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2.xml"/><Relationship Id="rId7" Type="http://schemas.openxmlformats.org/officeDocument/2006/relationships/image" Target="../media/image28.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9.xml"/><Relationship Id="rId1" Type="http://schemas.openxmlformats.org/officeDocument/2006/relationships/vmlDrawing" Target="../drawings/vmlDrawing9.vml"/><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6.wmf"/><Relationship Id="rId18" Type="http://schemas.openxmlformats.org/officeDocument/2006/relationships/oleObject" Target="../embeddings/oleObject38.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oleObject" Target="../embeddings/oleObject35.bin"/><Relationship Id="rId17" Type="http://schemas.openxmlformats.org/officeDocument/2006/relationships/image" Target="../media/image38.wmf"/><Relationship Id="rId2" Type="http://schemas.openxmlformats.org/officeDocument/2006/relationships/slideLayout" Target="../slideLayouts/slideLayout3.xml"/><Relationship Id="rId16" Type="http://schemas.openxmlformats.org/officeDocument/2006/relationships/oleObject" Target="../embeddings/oleObject37.bin"/><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image" Target="../media/image35.wmf"/><Relationship Id="rId5" Type="http://schemas.openxmlformats.org/officeDocument/2006/relationships/oleObject" Target="../embeddings/oleObject31.bin"/><Relationship Id="rId15" Type="http://schemas.openxmlformats.org/officeDocument/2006/relationships/image" Target="../media/image37.wmf"/><Relationship Id="rId10" Type="http://schemas.openxmlformats.org/officeDocument/2006/relationships/oleObject" Target="../embeddings/oleObject34.bin"/><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oleObject" Target="../embeddings/oleObject3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IN" dirty="0"/>
              <a:t>C How to Program</a:t>
            </a:r>
            <a:endParaRPr lang="en-US" sz="320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092450"/>
            <a:ext cx="8229600" cy="413524"/>
          </a:xfrm>
        </p:spPr>
        <p:txBody>
          <a:bodyPr anchor="ctr"/>
          <a:lstStyle/>
          <a:p>
            <a:r>
              <a:rPr lang="en-US" dirty="0">
                <a:solidFill>
                  <a:schemeClr val="tx2"/>
                </a:solidFill>
              </a:rPr>
              <a:t>Ninth Edition, Global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solidFill>
                  <a:schemeClr val="tx1"/>
                </a:solidFill>
                <a:latin typeface="+mn-lt"/>
              </a:rPr>
              <a:t>Chapter 3</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Intro to C Programming</a:t>
            </a:r>
            <a:endParaRPr lang="en-IN" dirty="0">
              <a:solidFill>
                <a:schemeClr val="tx1"/>
              </a:solidFill>
            </a:endParaRP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algn="r"/>
            <a:r>
              <a:rPr lang="en-US" sz="1200" dirty="0"/>
              <a:t>Copyright © 2023 Pearson Education Ltd.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Front Cover: C How to Program, Ninth Edition, Global Edition, by Harvey Deitel&#10;&#10;">
            <a:extLst>
              <a:ext uri="{FF2B5EF4-FFF2-40B4-BE49-F238E27FC236}">
                <a16:creationId xmlns:a16="http://schemas.microsoft.com/office/drawing/2014/main" id="{9D5C2B80-E9F9-406C-9BC0-81EA6A968B24}"/>
              </a:ext>
            </a:extLst>
          </p:cNvPr>
          <p:cNvPicPr>
            <a:picLocks noChangeAspect="1"/>
          </p:cNvPicPr>
          <p:nvPr/>
        </p:nvPicPr>
        <p:blipFill>
          <a:blip r:embed="rId4"/>
          <a:stretch>
            <a:fillRect/>
          </a:stretch>
        </p:blipFill>
        <p:spPr>
          <a:xfrm>
            <a:off x="567734" y="1639733"/>
            <a:ext cx="3466683" cy="4400550"/>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(1 of 8)</a:t>
            </a:r>
            <a:endParaRPr lang="en-IN" b="0" dirty="0"/>
          </a:p>
        </p:txBody>
      </p:sp>
      <p:sp>
        <p:nvSpPr>
          <p:cNvPr id="3" name="Content Placeholder 2"/>
          <p:cNvSpPr>
            <a:spLocks noGrp="1"/>
          </p:cNvSpPr>
          <p:nvPr>
            <p:ph sz="quarter" idx="13"/>
          </p:nvPr>
        </p:nvSpPr>
        <p:spPr/>
        <p:txBody>
          <a:bodyPr/>
          <a:lstStyle/>
          <a:p>
            <a:r>
              <a:rPr lang="en-US" dirty="0"/>
              <a:t>Normally, statements in a program execute one after the other in the order in which you write them</a:t>
            </a:r>
          </a:p>
          <a:p>
            <a:pPr lvl="1"/>
            <a:r>
              <a:rPr lang="en-US" dirty="0"/>
              <a:t>Called </a:t>
            </a:r>
            <a:r>
              <a:rPr lang="en-US" b="1" dirty="0"/>
              <a:t>sequential execution</a:t>
            </a:r>
          </a:p>
          <a:p>
            <a:r>
              <a:rPr lang="en-US" dirty="0"/>
              <a:t>Some C statements enable you to specify that the next statement to execute may be other than the next one in sequence</a:t>
            </a:r>
          </a:p>
          <a:p>
            <a:pPr lvl="1"/>
            <a:r>
              <a:rPr lang="en-US" dirty="0"/>
              <a:t>Called </a:t>
            </a:r>
            <a:r>
              <a:rPr lang="en-US" b="1" dirty="0"/>
              <a:t>transfer of control</a:t>
            </a:r>
            <a:endParaRPr lang="en-US" dirty="0"/>
          </a:p>
        </p:txBody>
      </p:sp>
    </p:spTree>
    <p:extLst>
      <p:ext uri="{BB962C8B-B14F-4D97-AF65-F5344CB8AC3E}">
        <p14:creationId xmlns:p14="http://schemas.microsoft.com/office/powerpoint/2010/main" val="402129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(2 of 8)</a:t>
            </a:r>
            <a:endParaRPr lang="en-IN" b="0" dirty="0"/>
          </a:p>
        </p:txBody>
      </p:sp>
      <p:sp>
        <p:nvSpPr>
          <p:cNvPr id="3" name="Content Placeholder 2"/>
          <p:cNvSpPr>
            <a:spLocks noGrp="1"/>
          </p:cNvSpPr>
          <p:nvPr>
            <p:ph sz="quarter" idx="13"/>
          </p:nvPr>
        </p:nvSpPr>
        <p:spPr/>
        <p:txBody>
          <a:bodyPr/>
          <a:lstStyle/>
          <a:p>
            <a:r>
              <a:rPr lang="en-US" dirty="0"/>
              <a:t>The research of Böhm and Jacopini demonstrated that programs could be written without in terms of three </a:t>
            </a:r>
            <a:r>
              <a:rPr lang="en-US" b="1" dirty="0"/>
              <a:t>control structures</a:t>
            </a:r>
          </a:p>
          <a:p>
            <a:pPr lvl="1"/>
            <a:r>
              <a:rPr lang="en-US" dirty="0"/>
              <a:t>the </a:t>
            </a:r>
            <a:r>
              <a:rPr lang="en-US" b="1" dirty="0"/>
              <a:t>sequence structure</a:t>
            </a:r>
            <a:r>
              <a:rPr lang="en-US" dirty="0"/>
              <a:t>, </a:t>
            </a:r>
          </a:p>
          <a:p>
            <a:pPr lvl="1"/>
            <a:r>
              <a:rPr lang="en-US" dirty="0"/>
              <a:t>the </a:t>
            </a:r>
            <a:r>
              <a:rPr lang="en-US" b="1" dirty="0"/>
              <a:t>selection structure</a:t>
            </a:r>
            <a:r>
              <a:rPr lang="en-US" dirty="0"/>
              <a:t> </a:t>
            </a:r>
          </a:p>
          <a:p>
            <a:pPr lvl="1"/>
            <a:r>
              <a:rPr lang="en-US" dirty="0"/>
              <a:t>the </a:t>
            </a:r>
            <a:r>
              <a:rPr lang="en-US" b="1" dirty="0"/>
              <a:t>iteration structure</a:t>
            </a:r>
            <a:endParaRPr lang="en-US" dirty="0"/>
          </a:p>
          <a:p>
            <a:r>
              <a:rPr lang="en-US" dirty="0"/>
              <a:t>The sequence structure is simple</a:t>
            </a:r>
          </a:p>
          <a:p>
            <a:pPr lvl="1"/>
            <a:r>
              <a:rPr lang="en-US" dirty="0"/>
              <a:t>The computer executes C statements one after the other in the order in which they’re written</a:t>
            </a:r>
          </a:p>
        </p:txBody>
      </p:sp>
    </p:spTree>
    <p:extLst>
      <p:ext uri="{BB962C8B-B14F-4D97-AF65-F5344CB8AC3E}">
        <p14:creationId xmlns:p14="http://schemas.microsoft.com/office/powerpoint/2010/main" val="116369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(3 of 8)</a:t>
            </a:r>
            <a:endParaRPr lang="en-IN" b="0" dirty="0"/>
          </a:p>
        </p:txBody>
      </p:sp>
      <p:sp>
        <p:nvSpPr>
          <p:cNvPr id="3" name="Content Placeholder 2"/>
          <p:cNvSpPr>
            <a:spLocks noGrp="1"/>
          </p:cNvSpPr>
          <p:nvPr>
            <p:ph sz="quarter" idx="13"/>
          </p:nvPr>
        </p:nvSpPr>
        <p:spPr/>
        <p:txBody>
          <a:bodyPr/>
          <a:lstStyle/>
          <a:p>
            <a:r>
              <a:rPr lang="en-US" dirty="0"/>
              <a:t>A </a:t>
            </a:r>
            <a:r>
              <a:rPr lang="en-US" b="1" dirty="0"/>
              <a:t>flowchart</a:t>
            </a:r>
            <a:r>
              <a:rPr lang="en-US" dirty="0"/>
              <a:t> is a graphical representation of an algorithm or of a portion of an algorithm</a:t>
            </a:r>
          </a:p>
          <a:p>
            <a:r>
              <a:rPr lang="en-US" dirty="0"/>
              <a:t>Flowcharts help you develop and represent algorithms</a:t>
            </a:r>
          </a:p>
          <a:p>
            <a:r>
              <a:rPr lang="en-US" dirty="0"/>
              <a:t>Flowcharts clearly show how control structures operate</a:t>
            </a:r>
          </a:p>
          <a:p>
            <a:r>
              <a:rPr lang="en-US" dirty="0"/>
              <a:t>Consider the following flowchart for a sequence structure in a portion of an algorithm that calculates the class average on a quiz</a:t>
            </a:r>
          </a:p>
        </p:txBody>
      </p:sp>
    </p:spTree>
    <p:extLst>
      <p:ext uri="{BB962C8B-B14F-4D97-AF65-F5344CB8AC3E}">
        <p14:creationId xmlns:p14="http://schemas.microsoft.com/office/powerpoint/2010/main" val="16459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(4 of 8)</a:t>
            </a:r>
            <a:endParaRPr lang="en-IN" b="0" dirty="0"/>
          </a:p>
        </p:txBody>
      </p:sp>
      <p:pic>
        <p:nvPicPr>
          <p:cNvPr id="4" name="Content Placeholder 3" descr="The figure illustrates a flowchart depicting the flow of a sequence an algorithm.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17758" y="1749676"/>
            <a:ext cx="7908484" cy="4017140"/>
          </a:xfrm>
        </p:spPr>
      </p:pic>
    </p:spTree>
    <p:extLst>
      <p:ext uri="{BB962C8B-B14F-4D97-AF65-F5344CB8AC3E}">
        <p14:creationId xmlns:p14="http://schemas.microsoft.com/office/powerpoint/2010/main" val="333386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(5 of 8)</a:t>
            </a:r>
            <a:endParaRPr lang="en-IN" b="0" dirty="0"/>
          </a:p>
        </p:txBody>
      </p:sp>
      <p:sp>
        <p:nvSpPr>
          <p:cNvPr id="3" name="Content Placeholder 2"/>
          <p:cNvSpPr>
            <a:spLocks noGrp="1"/>
          </p:cNvSpPr>
          <p:nvPr>
            <p:ph sz="quarter" idx="13"/>
          </p:nvPr>
        </p:nvSpPr>
        <p:spPr>
          <a:xfrm>
            <a:off x="457199" y="1556326"/>
            <a:ext cx="8516983" cy="4622405"/>
          </a:xfrm>
        </p:spPr>
        <p:txBody>
          <a:bodyPr/>
          <a:lstStyle/>
          <a:p>
            <a:r>
              <a:rPr lang="en-US" dirty="0"/>
              <a:t>The </a:t>
            </a:r>
            <a:r>
              <a:rPr lang="en-US" b="1" dirty="0"/>
              <a:t>rectangle (or action) symbol</a:t>
            </a:r>
            <a:r>
              <a:rPr lang="en-US" dirty="0"/>
              <a:t> indicates any action</a:t>
            </a:r>
          </a:p>
          <a:p>
            <a:pPr lvl="1"/>
            <a:r>
              <a:rPr lang="en-US" dirty="0"/>
              <a:t>Calculation, input or output</a:t>
            </a:r>
          </a:p>
          <a:p>
            <a:r>
              <a:rPr lang="en-US" dirty="0"/>
              <a:t>The flowlines indicate the order in which to perform the actions</a:t>
            </a:r>
          </a:p>
          <a:p>
            <a:r>
              <a:rPr lang="en-US" dirty="0"/>
              <a:t>When drawing a flowchart for a complete algorithm, the first symbol is a </a:t>
            </a:r>
            <a:r>
              <a:rPr lang="en-US" b="1" dirty="0"/>
              <a:t>rounded rectangle symbol</a:t>
            </a:r>
            <a:r>
              <a:rPr lang="en-US" dirty="0"/>
              <a:t> containing “Begin”, and the last is a rounded rectangle containing “End”</a:t>
            </a:r>
          </a:p>
          <a:p>
            <a:r>
              <a:rPr lang="en-US" dirty="0"/>
              <a:t>When drawing only a portion of an algorithm, we omit the rounded rectangle symbols in favor of using small circles called </a:t>
            </a:r>
            <a:r>
              <a:rPr lang="en-US" b="1" dirty="0"/>
              <a:t>connector symbols</a:t>
            </a:r>
            <a:endParaRPr lang="en-US" dirty="0"/>
          </a:p>
        </p:txBody>
      </p:sp>
    </p:spTree>
    <p:extLst>
      <p:ext uri="{BB962C8B-B14F-4D97-AF65-F5344CB8AC3E}">
        <p14:creationId xmlns:p14="http://schemas.microsoft.com/office/powerpoint/2010/main" val="56384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(6 of 8)</a:t>
            </a:r>
            <a:endParaRPr lang="en-IN" b="0" dirty="0"/>
          </a:p>
        </p:txBody>
      </p:sp>
      <p:sp>
        <p:nvSpPr>
          <p:cNvPr id="3" name="Content Placeholder 2"/>
          <p:cNvSpPr>
            <a:spLocks noGrp="1"/>
          </p:cNvSpPr>
          <p:nvPr>
            <p:ph sz="quarter" idx="13"/>
          </p:nvPr>
        </p:nvSpPr>
        <p:spPr/>
        <p:txBody>
          <a:bodyPr/>
          <a:lstStyle/>
          <a:p>
            <a:r>
              <a:rPr lang="en-US" b="1" dirty="0"/>
              <a:t>Selection Statements in C</a:t>
            </a:r>
            <a:endParaRPr lang="en-US" dirty="0"/>
          </a:p>
          <a:p>
            <a:pPr lvl="1"/>
            <a:r>
              <a:rPr lang="en-US" dirty="0"/>
              <a:t>The </a:t>
            </a:r>
            <a:r>
              <a:rPr lang="en-US" b="1" dirty="0">
                <a:latin typeface="Courier New" panose="02070309020205020404" pitchFamily="49" charset="0"/>
                <a:cs typeface="Courier New" panose="02070309020205020404" pitchFamily="49" charset="0"/>
              </a:rPr>
              <a:t>if</a:t>
            </a:r>
            <a:r>
              <a:rPr lang="en-US" dirty="0"/>
              <a:t> </a:t>
            </a:r>
            <a:r>
              <a:rPr lang="en-US" b="1" dirty="0"/>
              <a:t>single-selection statement</a:t>
            </a:r>
            <a:r>
              <a:rPr lang="en-US" dirty="0"/>
              <a:t> selects (performs) an action (or group of actions) only if a condition is </a:t>
            </a:r>
            <a:r>
              <a:rPr lang="en-US" b="1" dirty="0"/>
              <a:t>true</a:t>
            </a:r>
          </a:p>
          <a:p>
            <a:pPr lvl="1"/>
            <a:r>
              <a:rPr lang="en-US" dirty="0"/>
              <a:t>The </a:t>
            </a:r>
            <a:r>
              <a:rPr lang="en-US" b="1" dirty="0">
                <a:latin typeface="Courier New" panose="02070309020205020404" pitchFamily="49" charset="0"/>
                <a:cs typeface="Courier New" panose="02070309020205020404" pitchFamily="49" charset="0"/>
              </a:rPr>
              <a:t>if</a:t>
            </a:r>
            <a:r>
              <a:rPr lang="en-US" b="1" dirty="0"/>
              <a:t>…</a:t>
            </a:r>
            <a:r>
              <a:rPr lang="en-US" b="1" dirty="0">
                <a:latin typeface="Courier New" panose="02070309020205020404" pitchFamily="49" charset="0"/>
                <a:cs typeface="Courier New" panose="02070309020205020404" pitchFamily="49" charset="0"/>
              </a:rPr>
              <a:t>else</a:t>
            </a:r>
            <a:r>
              <a:rPr lang="en-US" dirty="0"/>
              <a:t> </a:t>
            </a:r>
            <a:r>
              <a:rPr lang="en-US" b="1" dirty="0"/>
              <a:t>double-selection statement</a:t>
            </a:r>
            <a:r>
              <a:rPr lang="en-US" dirty="0"/>
              <a:t> performs one action (or group of actions) if a condition is </a:t>
            </a:r>
            <a:r>
              <a:rPr lang="en-US" b="1" dirty="0"/>
              <a:t>true</a:t>
            </a:r>
            <a:r>
              <a:rPr lang="en-US" dirty="0"/>
              <a:t> and a different action (or group of actions) if the condition is </a:t>
            </a:r>
            <a:r>
              <a:rPr lang="en-US" b="1" dirty="0"/>
              <a:t>false</a:t>
            </a:r>
            <a:r>
              <a:rPr lang="en-US" dirty="0"/>
              <a:t>. </a:t>
            </a:r>
          </a:p>
          <a:p>
            <a:pPr lvl="1"/>
            <a:r>
              <a:rPr lang="en-US" dirty="0"/>
              <a:t>The </a:t>
            </a:r>
            <a:r>
              <a:rPr lang="en-US" b="1" dirty="0">
                <a:latin typeface="Courier New" panose="02070309020205020404" pitchFamily="49" charset="0"/>
                <a:cs typeface="Courier New" panose="02070309020205020404" pitchFamily="49" charset="0"/>
              </a:rPr>
              <a:t>switch</a:t>
            </a:r>
            <a:r>
              <a:rPr lang="en-US" dirty="0"/>
              <a:t> </a:t>
            </a:r>
            <a:r>
              <a:rPr lang="en-US" b="1" dirty="0"/>
              <a:t>multiple-selection statement</a:t>
            </a:r>
            <a:r>
              <a:rPr lang="en-US" dirty="0"/>
              <a:t> performs one of many different actions, depending on the value of an expression.</a:t>
            </a:r>
          </a:p>
        </p:txBody>
      </p:sp>
    </p:spTree>
    <p:extLst>
      <p:ext uri="{BB962C8B-B14F-4D97-AF65-F5344CB8AC3E}">
        <p14:creationId xmlns:p14="http://schemas.microsoft.com/office/powerpoint/2010/main" val="122697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(7 of 8)</a:t>
            </a:r>
            <a:endParaRPr lang="en-IN" b="0" dirty="0"/>
          </a:p>
        </p:txBody>
      </p:sp>
      <p:sp>
        <p:nvSpPr>
          <p:cNvPr id="3" name="Content Placeholder 2"/>
          <p:cNvSpPr>
            <a:spLocks noGrp="1"/>
          </p:cNvSpPr>
          <p:nvPr>
            <p:ph sz="quarter" idx="13"/>
          </p:nvPr>
        </p:nvSpPr>
        <p:spPr/>
        <p:txBody>
          <a:bodyPr/>
          <a:lstStyle/>
          <a:p>
            <a:r>
              <a:rPr lang="en-US" b="1" dirty="0"/>
              <a:t>Iteration Statements in C</a:t>
            </a:r>
          </a:p>
          <a:p>
            <a:pPr lvl="1"/>
            <a:r>
              <a:rPr lang="en-US" dirty="0">
                <a:latin typeface="Courier New" panose="02070309020205020404" pitchFamily="49" charset="0"/>
                <a:cs typeface="Courier New" panose="02070309020205020404" pitchFamily="49" charset="0"/>
              </a:rPr>
              <a:t>while</a:t>
            </a:r>
            <a:r>
              <a:rPr lang="en-US" dirty="0"/>
              <a:t> </a:t>
            </a:r>
          </a:p>
          <a:p>
            <a:pPr lvl="1"/>
            <a:r>
              <a:rPr lang="en-US" dirty="0">
                <a:latin typeface="Courier New" panose="02070309020205020404" pitchFamily="49" charset="0"/>
                <a:cs typeface="Courier New" panose="02070309020205020404" pitchFamily="49" charset="0"/>
              </a:rPr>
              <a:t>do</a:t>
            </a:r>
            <a:r>
              <a:rPr lang="en-US" dirty="0"/>
              <a:t>…</a:t>
            </a:r>
            <a:r>
              <a:rPr lang="en-US" dirty="0">
                <a:latin typeface="Courier New" panose="02070309020205020404" pitchFamily="49" charset="0"/>
                <a:cs typeface="Courier New" panose="02070309020205020404" pitchFamily="49" charset="0"/>
              </a:rPr>
              <a:t>while</a:t>
            </a:r>
          </a:p>
          <a:p>
            <a:pPr lvl="1"/>
            <a:r>
              <a:rPr lang="en-US" dirty="0">
                <a:latin typeface="Courier New" panose="02070309020205020404" pitchFamily="49" charset="0"/>
                <a:cs typeface="Courier New" panose="02070309020205020404" pitchFamily="49" charset="0"/>
              </a:rPr>
              <a:t>for</a:t>
            </a:r>
          </a:p>
          <a:p>
            <a:r>
              <a:rPr lang="en-US" dirty="0"/>
              <a:t>These statements perform tasks repeatedly</a:t>
            </a:r>
          </a:p>
        </p:txBody>
      </p:sp>
    </p:spTree>
    <p:extLst>
      <p:ext uri="{BB962C8B-B14F-4D97-AF65-F5344CB8AC3E}">
        <p14:creationId xmlns:p14="http://schemas.microsoft.com/office/powerpoint/2010/main" val="214972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Control Structures </a:t>
            </a:r>
            <a:r>
              <a:rPr lang="en-US" sz="2000" b="0" dirty="0"/>
              <a:t>(8 of 8)</a:t>
            </a:r>
            <a:endParaRPr lang="en-IN" b="0" dirty="0"/>
          </a:p>
        </p:txBody>
      </p:sp>
      <p:sp>
        <p:nvSpPr>
          <p:cNvPr id="3" name="Content Placeholder 2"/>
          <p:cNvSpPr>
            <a:spLocks noGrp="1"/>
          </p:cNvSpPr>
          <p:nvPr>
            <p:ph sz="quarter" idx="13"/>
          </p:nvPr>
        </p:nvSpPr>
        <p:spPr>
          <a:xfrm>
            <a:off x="457200" y="1556327"/>
            <a:ext cx="8321040" cy="4586896"/>
          </a:xfrm>
        </p:spPr>
        <p:txBody>
          <a:bodyPr/>
          <a:lstStyle/>
          <a:p>
            <a:r>
              <a:rPr lang="en-US" sz="2000" b="1" dirty="0"/>
              <a:t>Summary of Control Statements</a:t>
            </a:r>
            <a:endParaRPr lang="en-US" sz="2000" dirty="0"/>
          </a:p>
          <a:p>
            <a:pPr lvl="1"/>
            <a:r>
              <a:rPr lang="en-US" sz="2000" dirty="0"/>
              <a:t>You form each program by combining as many of each type of control statement as is appropriate for the algorithm the program implements. </a:t>
            </a:r>
          </a:p>
          <a:p>
            <a:pPr lvl="1"/>
            <a:r>
              <a:rPr lang="en-US" sz="2000" dirty="0"/>
              <a:t>Each control statement has one entry point and one exit point</a:t>
            </a:r>
          </a:p>
          <a:p>
            <a:pPr lvl="1"/>
            <a:r>
              <a:rPr lang="en-US" sz="2000" b="1" dirty="0"/>
              <a:t>Single-entry/single-exit control statements</a:t>
            </a:r>
            <a:r>
              <a:rPr lang="en-US" sz="2000" dirty="0"/>
              <a:t> make it easy to build clear programs</a:t>
            </a:r>
          </a:p>
          <a:p>
            <a:r>
              <a:rPr lang="en-US" sz="2000" dirty="0"/>
              <a:t>Can attach the control-statement flowchart segments to one another by connecting the exit point of one to the entry point of the next</a:t>
            </a:r>
          </a:p>
          <a:p>
            <a:pPr lvl="1"/>
            <a:r>
              <a:rPr lang="en-US" sz="2000" b="1" dirty="0"/>
              <a:t>control-statement stacking</a:t>
            </a:r>
            <a:endParaRPr lang="en-US" sz="2000" dirty="0"/>
          </a:p>
          <a:p>
            <a:r>
              <a:rPr lang="en-US" sz="2000" dirty="0"/>
              <a:t>Only other way to connect control statements is via nesting</a:t>
            </a:r>
          </a:p>
        </p:txBody>
      </p:sp>
    </p:spTree>
    <p:extLst>
      <p:ext uri="{BB962C8B-B14F-4D97-AF65-F5344CB8AC3E}">
        <p14:creationId xmlns:p14="http://schemas.microsoft.com/office/powerpoint/2010/main" val="145542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The </a:t>
            </a:r>
            <a:r>
              <a:rPr lang="en-US" dirty="0">
                <a:latin typeface="Courier New" panose="02070309020205020404" pitchFamily="49" charset="0"/>
                <a:cs typeface="Courier New" panose="02070309020205020404" pitchFamily="49" charset="0"/>
              </a:rPr>
              <a:t>if</a:t>
            </a:r>
            <a:r>
              <a:rPr lang="en-US" dirty="0"/>
              <a:t> Selection Statement </a:t>
            </a:r>
            <a:r>
              <a:rPr lang="en-US" sz="2000" b="0" dirty="0"/>
              <a:t>(1 of 4)</a:t>
            </a:r>
            <a:endParaRPr lang="en-IN" b="0" dirty="0"/>
          </a:p>
        </p:txBody>
      </p:sp>
      <p:sp>
        <p:nvSpPr>
          <p:cNvPr id="3" name="Content Placeholder 2"/>
          <p:cNvSpPr>
            <a:spLocks noGrp="1"/>
          </p:cNvSpPr>
          <p:nvPr>
            <p:ph sz="quarter" idx="13"/>
          </p:nvPr>
        </p:nvSpPr>
        <p:spPr>
          <a:xfrm>
            <a:off x="457200" y="1552574"/>
            <a:ext cx="8229600" cy="822325"/>
          </a:xfrm>
        </p:spPr>
        <p:txBody>
          <a:bodyPr/>
          <a:lstStyle/>
          <a:p>
            <a:r>
              <a:rPr lang="en-US" sz="2000" dirty="0">
                <a:solidFill>
                  <a:schemeClr val="tx1"/>
                </a:solidFill>
              </a:rPr>
              <a:t>Selection statements choose among alternative courses of action</a:t>
            </a:r>
          </a:p>
          <a:p>
            <a:pPr lvl="1"/>
            <a:r>
              <a:rPr lang="en-US" sz="2000" dirty="0">
                <a:solidFill>
                  <a:schemeClr val="tx1"/>
                </a:solidFill>
              </a:rPr>
              <a:t>If student’s grade is greater than or equal to 60</a:t>
            </a:r>
          </a:p>
        </p:txBody>
      </p:sp>
      <p:sp>
        <p:nvSpPr>
          <p:cNvPr id="4" name="Content Placeholder 3"/>
          <p:cNvSpPr>
            <a:spLocks noGrp="1"/>
          </p:cNvSpPr>
          <p:nvPr>
            <p:ph sz="quarter" idx="14"/>
          </p:nvPr>
        </p:nvSpPr>
        <p:spPr>
          <a:xfrm>
            <a:off x="927100" y="2432672"/>
            <a:ext cx="2514600" cy="335928"/>
          </a:xfrm>
        </p:spPr>
        <p:txBody>
          <a:bodyPr tIns="0"/>
          <a:lstStyle/>
          <a:p>
            <a:pPr marL="458550" lvl="1" indent="0">
              <a:buNone/>
            </a:pPr>
            <a:r>
              <a:rPr lang="en-US" sz="2000" dirty="0">
                <a:solidFill>
                  <a:schemeClr val="tx1"/>
                </a:solidFill>
              </a:rPr>
              <a:t>Print “Passed”</a:t>
            </a:r>
          </a:p>
        </p:txBody>
      </p:sp>
      <p:sp>
        <p:nvSpPr>
          <p:cNvPr id="5" name="Content Placeholder 4"/>
          <p:cNvSpPr>
            <a:spLocks noGrp="1"/>
          </p:cNvSpPr>
          <p:nvPr>
            <p:ph sz="quarter" idx="15"/>
          </p:nvPr>
        </p:nvSpPr>
        <p:spPr>
          <a:xfrm>
            <a:off x="457200" y="2851877"/>
            <a:ext cx="8229600" cy="1441318"/>
          </a:xfrm>
        </p:spPr>
        <p:txBody>
          <a:bodyPr/>
          <a:lstStyle/>
          <a:p>
            <a:r>
              <a:rPr lang="en-US" sz="2000" dirty="0">
                <a:solidFill>
                  <a:schemeClr val="tx1"/>
                </a:solidFill>
              </a:rPr>
              <a:t>If </a:t>
            </a:r>
            <a:r>
              <a:rPr lang="en-US" sz="2000" b="1" dirty="0">
                <a:solidFill>
                  <a:schemeClr val="tx1"/>
                </a:solidFill>
              </a:rPr>
              <a:t>true</a:t>
            </a:r>
            <a:r>
              <a:rPr lang="en-US" sz="2000" dirty="0">
                <a:solidFill>
                  <a:schemeClr val="tx1"/>
                </a:solidFill>
              </a:rPr>
              <a:t>, then “Passed” is printed</a:t>
            </a:r>
          </a:p>
          <a:p>
            <a:r>
              <a:rPr lang="en-US" sz="2000" dirty="0">
                <a:solidFill>
                  <a:schemeClr val="tx1"/>
                </a:solidFill>
              </a:rPr>
              <a:t>If </a:t>
            </a:r>
            <a:r>
              <a:rPr lang="en-US" sz="2000" b="1" dirty="0">
                <a:solidFill>
                  <a:schemeClr val="tx1"/>
                </a:solidFill>
              </a:rPr>
              <a:t>false</a:t>
            </a:r>
            <a:r>
              <a:rPr lang="en-US" sz="2000" dirty="0">
                <a:solidFill>
                  <a:schemeClr val="tx1"/>
                </a:solidFill>
              </a:rPr>
              <a:t>, the printing is ignored</a:t>
            </a:r>
          </a:p>
          <a:p>
            <a:r>
              <a:rPr lang="en-US" sz="2000" dirty="0">
                <a:solidFill>
                  <a:schemeClr val="tx1"/>
                </a:solidFill>
              </a:rPr>
              <a:t>Written in C as</a:t>
            </a:r>
          </a:p>
        </p:txBody>
      </p:sp>
      <p:sp>
        <p:nvSpPr>
          <p:cNvPr id="6" name="Content Placeholder 5"/>
          <p:cNvSpPr>
            <a:spLocks noGrp="1"/>
          </p:cNvSpPr>
          <p:nvPr>
            <p:ph sz="quarter" idx="16"/>
          </p:nvPr>
        </p:nvSpPr>
        <p:spPr>
          <a:xfrm>
            <a:off x="457200" y="4382747"/>
            <a:ext cx="8572500" cy="1403963"/>
          </a:xfrm>
        </p:spPr>
        <p:txBody>
          <a:bodyPr/>
          <a:lstStyle/>
          <a:p>
            <a:pPr marL="457200" lvl="1" indent="0">
              <a:buNone/>
            </a:pPr>
            <a:r>
              <a:rPr lang="en-US" sz="2000" dirty="0">
                <a:solidFill>
                  <a:schemeClr val="tx1"/>
                </a:solidFill>
                <a:latin typeface="Courier New" panose="02070309020205020404" pitchFamily="49" charset="0"/>
                <a:cs typeface="Courier New" panose="02070309020205020404" pitchFamily="49" charset="0"/>
              </a:rPr>
              <a:t>if (grade &gt;= 60) { // grade must be declared before this</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puts("Passed");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 end if</a:t>
            </a:r>
          </a:p>
        </p:txBody>
      </p:sp>
      <p:sp>
        <p:nvSpPr>
          <p:cNvPr id="7" name="Content Placeholder 6"/>
          <p:cNvSpPr>
            <a:spLocks noGrp="1"/>
          </p:cNvSpPr>
          <p:nvPr>
            <p:ph sz="quarter" idx="17"/>
          </p:nvPr>
        </p:nvSpPr>
        <p:spPr>
          <a:xfrm>
            <a:off x="457200" y="5885343"/>
            <a:ext cx="8229600" cy="357814"/>
          </a:xfrm>
        </p:spPr>
        <p:txBody>
          <a:bodyPr tIns="0"/>
          <a:lstStyle/>
          <a:p>
            <a:r>
              <a:rPr lang="en-US" sz="2000" dirty="0">
                <a:solidFill>
                  <a:schemeClr val="tx1"/>
                </a:solidFill>
              </a:rPr>
              <a:t>The C if statement code corresponds closely to the pseudocode</a:t>
            </a:r>
          </a:p>
        </p:txBody>
      </p:sp>
    </p:spTree>
    <p:extLst>
      <p:ext uri="{BB962C8B-B14F-4D97-AF65-F5344CB8AC3E}">
        <p14:creationId xmlns:p14="http://schemas.microsoft.com/office/powerpoint/2010/main" val="302533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07"/>
            <a:ext cx="8229600" cy="1097279"/>
          </a:xfrm>
        </p:spPr>
        <p:txBody>
          <a:bodyPr/>
          <a:lstStyle/>
          <a:p>
            <a:r>
              <a:rPr lang="en-US" dirty="0"/>
              <a:t>3.5 The </a:t>
            </a:r>
            <a:r>
              <a:rPr lang="en-US" dirty="0">
                <a:latin typeface="Courier New" panose="02070309020205020404" pitchFamily="49" charset="0"/>
                <a:cs typeface="Courier New" panose="02070309020205020404" pitchFamily="49" charset="0"/>
              </a:rPr>
              <a:t>if</a:t>
            </a:r>
            <a:r>
              <a:rPr lang="en-US" dirty="0"/>
              <a:t> Selection Statement </a:t>
            </a:r>
            <a:r>
              <a:rPr lang="en-US" sz="2000" b="0" dirty="0"/>
              <a:t>(2 of 4)</a:t>
            </a:r>
            <a:endParaRPr lang="en-IN" b="0" dirty="0"/>
          </a:p>
        </p:txBody>
      </p:sp>
      <p:sp>
        <p:nvSpPr>
          <p:cNvPr id="3" name="Content Placeholder 2"/>
          <p:cNvSpPr>
            <a:spLocks noGrp="1"/>
          </p:cNvSpPr>
          <p:nvPr>
            <p:ph sz="quarter" idx="13"/>
          </p:nvPr>
        </p:nvSpPr>
        <p:spPr/>
        <p:txBody>
          <a:bodyPr/>
          <a:lstStyle/>
          <a:p>
            <a:r>
              <a:rPr lang="en-US" b="1" dirty="0"/>
              <a:t>Indentation in the </a:t>
            </a:r>
            <a:r>
              <a:rPr lang="en-US" b="1" dirty="0">
                <a:latin typeface="Courier New" panose="02070309020205020404" pitchFamily="49" charset="0"/>
                <a:cs typeface="Courier New" panose="02070309020205020404" pitchFamily="49" charset="0"/>
              </a:rPr>
              <a:t>if</a:t>
            </a:r>
            <a:r>
              <a:rPr lang="en-US" b="1" dirty="0"/>
              <a:t> Statement</a:t>
            </a:r>
            <a:endParaRPr lang="en-US" dirty="0"/>
          </a:p>
          <a:p>
            <a:pPr lvl="1"/>
            <a:r>
              <a:rPr lang="en-US" dirty="0"/>
              <a:t>The indentation in the second line is optional but highly recommended</a:t>
            </a:r>
          </a:p>
          <a:p>
            <a:pPr lvl="1"/>
            <a:r>
              <a:rPr lang="en-US" dirty="0"/>
              <a:t>Emphasizes the inherent structure of structured programs</a:t>
            </a:r>
          </a:p>
          <a:p>
            <a:pPr lvl="1"/>
            <a:r>
              <a:rPr lang="en-US" dirty="0"/>
              <a:t>The compiler ignores </a:t>
            </a:r>
            <a:r>
              <a:rPr lang="en-US" b="1" dirty="0"/>
              <a:t>white-space characters</a:t>
            </a:r>
            <a:r>
              <a:rPr lang="en-US" dirty="0"/>
              <a:t> used for indentation and vertical spacing</a:t>
            </a:r>
          </a:p>
          <a:p>
            <a:pPr lvl="2"/>
            <a:r>
              <a:rPr lang="en-US" dirty="0"/>
              <a:t>blanks, tabs and newlines</a:t>
            </a:r>
          </a:p>
        </p:txBody>
      </p:sp>
    </p:spTree>
    <p:extLst>
      <p:ext uri="{BB962C8B-B14F-4D97-AF65-F5344CB8AC3E}">
        <p14:creationId xmlns:p14="http://schemas.microsoft.com/office/powerpoint/2010/main" val="92601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7E21AAF-5D08-4BE8-A7E5-9B21A603BC40}"/>
              </a:ext>
            </a:extLst>
          </p:cNvPr>
          <p:cNvSpPr>
            <a:spLocks noGrp="1"/>
          </p:cNvSpPr>
          <p:nvPr>
            <p:ph type="title"/>
          </p:nvPr>
        </p:nvSpPr>
        <p:spPr/>
        <p:txBody>
          <a:bodyPr/>
          <a:lstStyle/>
          <a:p>
            <a:r>
              <a:rPr lang="en-US" dirty="0"/>
              <a:t>Objectives</a:t>
            </a:r>
            <a:endParaRPr lang="en-IN" dirty="0"/>
          </a:p>
        </p:txBody>
      </p:sp>
      <p:sp>
        <p:nvSpPr>
          <p:cNvPr id="15" name="Content Placeholder 14">
            <a:extLst>
              <a:ext uri="{FF2B5EF4-FFF2-40B4-BE49-F238E27FC236}">
                <a16:creationId xmlns:a16="http://schemas.microsoft.com/office/drawing/2014/main" id="{C4F40217-362D-48FB-85A1-43EB7524D92A}"/>
              </a:ext>
            </a:extLst>
          </p:cNvPr>
          <p:cNvSpPr>
            <a:spLocks noGrp="1"/>
          </p:cNvSpPr>
          <p:nvPr>
            <p:ph sz="quarter" idx="13"/>
          </p:nvPr>
        </p:nvSpPr>
        <p:spPr>
          <a:xfrm>
            <a:off x="457200" y="1556327"/>
            <a:ext cx="8229600" cy="4713844"/>
          </a:xfrm>
        </p:spPr>
        <p:txBody>
          <a:bodyPr/>
          <a:lstStyle/>
          <a:p>
            <a:r>
              <a:rPr lang="en-US" sz="2200" dirty="0"/>
              <a:t>Use basic problem-solving techniques.</a:t>
            </a:r>
          </a:p>
          <a:p>
            <a:r>
              <a:rPr lang="en-US" sz="2200" dirty="0"/>
              <a:t>Develop algorithms using top-down, stepwise refinement.</a:t>
            </a:r>
          </a:p>
          <a:p>
            <a:r>
              <a:rPr lang="en-US" sz="2200" dirty="0"/>
              <a:t>Select actions to execute based on a condition using the </a:t>
            </a:r>
            <a:r>
              <a:rPr lang="en-US" sz="2200" dirty="0">
                <a:latin typeface="Courier New" panose="02070309020205020404" pitchFamily="49" charset="0"/>
                <a:cs typeface="Courier New" panose="02070309020205020404" pitchFamily="49" charset="0"/>
              </a:rPr>
              <a:t>if</a:t>
            </a:r>
            <a:r>
              <a:rPr lang="en-US" sz="2200" dirty="0"/>
              <a:t> and </a:t>
            </a:r>
            <a:r>
              <a:rPr lang="en-US" sz="2200" dirty="0">
                <a:latin typeface="Courier New" panose="02070309020205020404" pitchFamily="49" charset="0"/>
                <a:cs typeface="Courier New" panose="02070309020205020404" pitchFamily="49" charset="0"/>
              </a:rPr>
              <a:t>if</a:t>
            </a:r>
            <a:r>
              <a:rPr lang="en-US" sz="2200" dirty="0"/>
              <a:t>…</a:t>
            </a:r>
            <a:r>
              <a:rPr lang="en-US" sz="2200" dirty="0">
                <a:latin typeface="Courier New" panose="02070309020205020404" pitchFamily="49" charset="0"/>
                <a:cs typeface="Courier New" panose="02070309020205020404" pitchFamily="49" charset="0"/>
              </a:rPr>
              <a:t>else</a:t>
            </a:r>
            <a:r>
              <a:rPr lang="en-US" sz="2200" dirty="0"/>
              <a:t> selection statements.</a:t>
            </a:r>
          </a:p>
          <a:p>
            <a:r>
              <a:rPr lang="en-US" sz="2200" dirty="0"/>
              <a:t>Execute statements in a program repeatedly using the </a:t>
            </a:r>
            <a:r>
              <a:rPr lang="en-US" sz="2200" dirty="0">
                <a:latin typeface="Courier New" panose="02070309020205020404" pitchFamily="49" charset="0"/>
                <a:cs typeface="Courier New" panose="02070309020205020404" pitchFamily="49" charset="0"/>
              </a:rPr>
              <a:t>while</a:t>
            </a:r>
            <a:r>
              <a:rPr lang="en-US" sz="2200" dirty="0"/>
              <a:t> iteration statement.</a:t>
            </a:r>
          </a:p>
          <a:p>
            <a:r>
              <a:rPr lang="en-US" sz="2200" dirty="0"/>
              <a:t>Use counter-controlled iteration and sentinel-controlled iteration.</a:t>
            </a:r>
          </a:p>
          <a:p>
            <a:r>
              <a:rPr lang="en-US" sz="2200" dirty="0"/>
              <a:t>Use structured programming techniques.</a:t>
            </a:r>
          </a:p>
          <a:p>
            <a:r>
              <a:rPr lang="en-US" sz="2200" dirty="0"/>
              <a:t>Use increment, decrement and assignment operators.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The </a:t>
            </a:r>
            <a:r>
              <a:rPr lang="en-US" dirty="0">
                <a:latin typeface="Courier New" panose="02070309020205020404" pitchFamily="49" charset="0"/>
                <a:cs typeface="Courier New" panose="02070309020205020404" pitchFamily="49" charset="0"/>
              </a:rPr>
              <a:t>if</a:t>
            </a:r>
            <a:r>
              <a:rPr lang="en-US" dirty="0"/>
              <a:t> Selection Statement </a:t>
            </a:r>
            <a:r>
              <a:rPr lang="en-US" sz="2000" b="0" dirty="0"/>
              <a:t>(3 of 4)</a:t>
            </a:r>
            <a:endParaRPr lang="en-IN" b="0" dirty="0"/>
          </a:p>
        </p:txBody>
      </p:sp>
      <p:sp>
        <p:nvSpPr>
          <p:cNvPr id="4" name="Content Placeholder 3"/>
          <p:cNvSpPr>
            <a:spLocks noGrp="1"/>
          </p:cNvSpPr>
          <p:nvPr>
            <p:ph sz="quarter" idx="13"/>
          </p:nvPr>
        </p:nvSpPr>
        <p:spPr>
          <a:xfrm>
            <a:off x="457200" y="1556327"/>
            <a:ext cx="8229600" cy="520667"/>
          </a:xfrm>
        </p:spPr>
        <p:txBody>
          <a:bodyPr/>
          <a:lstStyle/>
          <a:p>
            <a:r>
              <a:rPr lang="en-US" b="1" dirty="0">
                <a:latin typeface="Courier New" panose="02070309020205020404" pitchFamily="49" charset="0"/>
                <a:cs typeface="Courier New" panose="02070309020205020404" pitchFamily="49" charset="0"/>
              </a:rPr>
              <a:t>if</a:t>
            </a:r>
            <a:r>
              <a:rPr lang="en-US" b="1" dirty="0"/>
              <a:t> Statement Flowchart</a:t>
            </a:r>
            <a:endParaRPr lang="en-US" dirty="0"/>
          </a:p>
        </p:txBody>
      </p:sp>
      <p:pic>
        <p:nvPicPr>
          <p:cNvPr id="6" name="Content Placeholder 5" descr="The figure illustrates a flowchart depicting the flow of a single-selection if statement.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470058" y="2319574"/>
            <a:ext cx="6203884" cy="3842180"/>
          </a:xfrm>
        </p:spPr>
      </p:pic>
    </p:spTree>
    <p:extLst>
      <p:ext uri="{BB962C8B-B14F-4D97-AF65-F5344CB8AC3E}">
        <p14:creationId xmlns:p14="http://schemas.microsoft.com/office/powerpoint/2010/main" val="384299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The </a:t>
            </a:r>
            <a:r>
              <a:rPr lang="en-US" dirty="0">
                <a:latin typeface="Courier New" panose="02070309020205020404" pitchFamily="49" charset="0"/>
                <a:cs typeface="Courier New" panose="02070309020205020404" pitchFamily="49" charset="0"/>
              </a:rPr>
              <a:t>if</a:t>
            </a:r>
            <a:r>
              <a:rPr lang="en-US" dirty="0"/>
              <a:t> Selection Statement </a:t>
            </a:r>
            <a:r>
              <a:rPr lang="en-US" sz="2000" b="0" dirty="0"/>
              <a:t>(4 of 4)</a:t>
            </a:r>
            <a:endParaRPr lang="en-IN" b="0" dirty="0"/>
          </a:p>
        </p:txBody>
      </p:sp>
      <p:sp>
        <p:nvSpPr>
          <p:cNvPr id="3" name="Content Placeholder 2"/>
          <p:cNvSpPr>
            <a:spLocks noGrp="1"/>
          </p:cNvSpPr>
          <p:nvPr>
            <p:ph sz="quarter" idx="13"/>
          </p:nvPr>
        </p:nvSpPr>
        <p:spPr/>
        <p:txBody>
          <a:bodyPr/>
          <a:lstStyle/>
          <a:p>
            <a:r>
              <a:rPr lang="en-US" b="1" dirty="0">
                <a:latin typeface="Courier New" panose="02070309020205020404" pitchFamily="49" charset="0"/>
                <a:cs typeface="Courier New" panose="02070309020205020404" pitchFamily="49" charset="0"/>
              </a:rPr>
              <a:t>if</a:t>
            </a:r>
            <a:r>
              <a:rPr lang="en-US" b="1" dirty="0"/>
              <a:t> Statement Flowchart</a:t>
            </a:r>
            <a:endParaRPr lang="en-US" dirty="0"/>
          </a:p>
          <a:p>
            <a:pPr lvl="1"/>
            <a:r>
              <a:rPr lang="en-US" dirty="0"/>
              <a:t>Contains perhaps the most important flowchart symbol</a:t>
            </a:r>
          </a:p>
          <a:p>
            <a:pPr lvl="1"/>
            <a:r>
              <a:rPr lang="en-US" dirty="0"/>
              <a:t>The </a:t>
            </a:r>
            <a:r>
              <a:rPr lang="en-US" b="1" dirty="0"/>
              <a:t>diamond (or decision) symbol </a:t>
            </a:r>
            <a:r>
              <a:rPr lang="en-US" dirty="0"/>
              <a:t>indicates a decision is to be made</a:t>
            </a:r>
          </a:p>
          <a:p>
            <a:pPr lvl="1"/>
            <a:r>
              <a:rPr lang="en-US" dirty="0"/>
              <a:t>The symbol’s expression typically is a condition that can be </a:t>
            </a:r>
            <a:r>
              <a:rPr lang="en-US" b="1" dirty="0"/>
              <a:t>true</a:t>
            </a:r>
            <a:r>
              <a:rPr lang="en-US" dirty="0"/>
              <a:t> or </a:t>
            </a:r>
            <a:r>
              <a:rPr lang="en-US" b="1" dirty="0"/>
              <a:t>false</a:t>
            </a:r>
          </a:p>
          <a:p>
            <a:pPr lvl="1"/>
            <a:r>
              <a:rPr lang="en-US" dirty="0"/>
              <a:t>Two flowlines emerging from it indicate the paths to take when the expression is </a:t>
            </a:r>
            <a:r>
              <a:rPr lang="en-US" b="1" dirty="0"/>
              <a:t>true</a:t>
            </a:r>
            <a:r>
              <a:rPr lang="en-US" dirty="0"/>
              <a:t> or </a:t>
            </a:r>
            <a:r>
              <a:rPr lang="en-US" b="1" dirty="0"/>
              <a:t>false</a:t>
            </a:r>
          </a:p>
        </p:txBody>
      </p:sp>
    </p:spTree>
    <p:extLst>
      <p:ext uri="{BB962C8B-B14F-4D97-AF65-F5344CB8AC3E}">
        <p14:creationId xmlns:p14="http://schemas.microsoft.com/office/powerpoint/2010/main" val="273818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3.6 The </a:t>
            </a:r>
            <a:r>
              <a:rPr lang="en-US" sz="3000" dirty="0">
                <a:latin typeface="Courier New" panose="02070309020205020404" pitchFamily="49" charset="0"/>
                <a:cs typeface="Courier New" panose="02070309020205020404" pitchFamily="49" charset="0"/>
              </a:rPr>
              <a:t>if</a:t>
            </a:r>
            <a:r>
              <a:rPr lang="en-US" sz="3000" dirty="0"/>
              <a:t>…</a:t>
            </a:r>
            <a:r>
              <a:rPr lang="en-US" sz="3000" dirty="0">
                <a:latin typeface="Courier New" panose="02070309020205020404" pitchFamily="49" charset="0"/>
                <a:cs typeface="Courier New" panose="02070309020205020404" pitchFamily="49" charset="0"/>
              </a:rPr>
              <a:t>else</a:t>
            </a:r>
            <a:r>
              <a:rPr lang="en-US" sz="3000" dirty="0"/>
              <a:t> Selection Statement </a:t>
            </a:r>
            <a:r>
              <a:rPr lang="en-US" sz="2000" b="0" dirty="0"/>
              <a:t>(1 of 3)</a:t>
            </a:r>
            <a:endParaRPr lang="en-IN" sz="3200" b="0" dirty="0"/>
          </a:p>
        </p:txBody>
      </p:sp>
      <p:sp>
        <p:nvSpPr>
          <p:cNvPr id="3" name="Content Placeholder 2"/>
          <p:cNvSpPr>
            <a:spLocks noGrp="1"/>
          </p:cNvSpPr>
          <p:nvPr>
            <p:ph sz="quarter" idx="13"/>
          </p:nvPr>
        </p:nvSpPr>
        <p:spPr>
          <a:xfrm>
            <a:off x="457200" y="1552575"/>
            <a:ext cx="8229600" cy="1340750"/>
          </a:xfrm>
        </p:spPr>
        <p:txBody>
          <a:bodyPr/>
          <a:lstStyle/>
          <a:p>
            <a:r>
              <a:rPr lang="en-US" dirty="0"/>
              <a:t>Specifies different actions to perform when the condition is </a:t>
            </a:r>
            <a:r>
              <a:rPr lang="en-US" b="1" dirty="0"/>
              <a:t>true</a:t>
            </a:r>
            <a:r>
              <a:rPr lang="en-US" dirty="0"/>
              <a:t> or </a:t>
            </a:r>
            <a:r>
              <a:rPr lang="en-US" b="1" dirty="0"/>
              <a:t>false</a:t>
            </a:r>
          </a:p>
          <a:p>
            <a:pPr lvl="1"/>
            <a:r>
              <a:rPr lang="en-US" dirty="0"/>
              <a:t>If student’s grade is greater than or equal to 60</a:t>
            </a:r>
          </a:p>
        </p:txBody>
      </p:sp>
      <p:sp>
        <p:nvSpPr>
          <p:cNvPr id="4" name="Content Placeholder 3"/>
          <p:cNvSpPr>
            <a:spLocks noGrp="1"/>
          </p:cNvSpPr>
          <p:nvPr>
            <p:ph sz="quarter" idx="14"/>
          </p:nvPr>
        </p:nvSpPr>
        <p:spPr>
          <a:xfrm>
            <a:off x="705397" y="2962649"/>
            <a:ext cx="5238206" cy="1251177"/>
          </a:xfrm>
        </p:spPr>
        <p:txBody>
          <a:bodyPr/>
          <a:lstStyle/>
          <a:p>
            <a:pPr marL="457200" lvl="1" indent="347663">
              <a:buNone/>
            </a:pPr>
            <a:r>
              <a:rPr lang="en-US" dirty="0"/>
              <a:t>Print “Passed”</a:t>
            </a:r>
            <a:br>
              <a:rPr lang="en-US" dirty="0"/>
            </a:br>
            <a:r>
              <a:rPr lang="en-US" dirty="0"/>
              <a:t>else</a:t>
            </a:r>
            <a:br>
              <a:rPr lang="en-US" dirty="0"/>
            </a:br>
            <a:r>
              <a:rPr lang="en-US" dirty="0"/>
              <a:t>    Print “Failed”</a:t>
            </a:r>
          </a:p>
        </p:txBody>
      </p:sp>
      <p:sp>
        <p:nvSpPr>
          <p:cNvPr id="5" name="Content Placeholder 4"/>
          <p:cNvSpPr>
            <a:spLocks noGrp="1"/>
          </p:cNvSpPr>
          <p:nvPr>
            <p:ph sz="quarter" idx="15"/>
          </p:nvPr>
        </p:nvSpPr>
        <p:spPr>
          <a:xfrm>
            <a:off x="457200" y="4304026"/>
            <a:ext cx="8229600" cy="2000658"/>
          </a:xfrm>
        </p:spPr>
        <p:txBody>
          <a:bodyPr/>
          <a:lstStyle/>
          <a:p>
            <a:r>
              <a:rPr lang="en-US" dirty="0"/>
              <a:t>Prints “Passed” if the student’s grade is greater than or equal to 60</a:t>
            </a:r>
          </a:p>
          <a:p>
            <a:r>
              <a:rPr lang="en-US" dirty="0"/>
              <a:t>Otherwise, it prints “Failed” </a:t>
            </a:r>
          </a:p>
          <a:p>
            <a:r>
              <a:rPr lang="en-US" dirty="0"/>
              <a:t>The </a:t>
            </a:r>
            <a:r>
              <a:rPr lang="en-US" b="1" dirty="0"/>
              <a:t>else</a:t>
            </a:r>
            <a:r>
              <a:rPr lang="en-US" dirty="0"/>
              <a:t>’s body also is indented</a:t>
            </a:r>
            <a:endParaRPr lang="en-IN" dirty="0"/>
          </a:p>
        </p:txBody>
      </p:sp>
    </p:spTree>
    <p:extLst>
      <p:ext uri="{BB962C8B-B14F-4D97-AF65-F5344CB8AC3E}">
        <p14:creationId xmlns:p14="http://schemas.microsoft.com/office/powerpoint/2010/main" val="215564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3.6 The </a:t>
            </a:r>
            <a:r>
              <a:rPr lang="en-US" sz="3000" dirty="0">
                <a:latin typeface="Courier New" panose="02070309020205020404" pitchFamily="49" charset="0"/>
                <a:cs typeface="Courier New" panose="02070309020205020404" pitchFamily="49" charset="0"/>
              </a:rPr>
              <a:t>if</a:t>
            </a:r>
            <a:r>
              <a:rPr lang="en-US" sz="3000" dirty="0"/>
              <a:t>…</a:t>
            </a:r>
            <a:r>
              <a:rPr lang="en-US" sz="3000" dirty="0">
                <a:latin typeface="Courier New" panose="02070309020205020404" pitchFamily="49" charset="0"/>
                <a:cs typeface="Courier New" panose="02070309020205020404" pitchFamily="49" charset="0"/>
              </a:rPr>
              <a:t>else</a:t>
            </a:r>
            <a:r>
              <a:rPr lang="en-US" sz="3000" dirty="0"/>
              <a:t> Selection Statement </a:t>
            </a:r>
            <a:r>
              <a:rPr lang="en-US" sz="2000" b="0" dirty="0"/>
              <a:t>(2 of 3)</a:t>
            </a:r>
            <a:endParaRPr lang="en-IN" sz="3200" b="0" dirty="0"/>
          </a:p>
        </p:txBody>
      </p:sp>
      <p:sp>
        <p:nvSpPr>
          <p:cNvPr id="3" name="Content Placeholder 2"/>
          <p:cNvSpPr>
            <a:spLocks noGrp="1"/>
          </p:cNvSpPr>
          <p:nvPr>
            <p:ph sz="quarter" idx="13"/>
          </p:nvPr>
        </p:nvSpPr>
        <p:spPr>
          <a:xfrm>
            <a:off x="457200" y="1556327"/>
            <a:ext cx="3009331" cy="504485"/>
          </a:xfrm>
        </p:spPr>
        <p:txBody>
          <a:bodyPr/>
          <a:lstStyle/>
          <a:p>
            <a:r>
              <a:rPr lang="en-US" dirty="0"/>
              <a:t>Written in C as</a:t>
            </a:r>
          </a:p>
        </p:txBody>
      </p:sp>
      <p:sp>
        <p:nvSpPr>
          <p:cNvPr id="4" name="Content Placeholder 3"/>
          <p:cNvSpPr>
            <a:spLocks noGrp="1"/>
          </p:cNvSpPr>
          <p:nvPr>
            <p:ph sz="quarter" idx="14"/>
          </p:nvPr>
        </p:nvSpPr>
        <p:spPr>
          <a:xfrm>
            <a:off x="457200" y="2143119"/>
            <a:ext cx="8229600" cy="2373313"/>
          </a:xfrm>
        </p:spPr>
        <p:txBody>
          <a:bodyPr/>
          <a:lstStyle/>
          <a:p>
            <a:pPr marL="457200" lvl="1" indent="0">
              <a:buNone/>
            </a:pPr>
            <a:r>
              <a:rPr lang="en-US" dirty="0">
                <a:solidFill>
                  <a:schemeClr val="tx1"/>
                </a:solidFill>
                <a:latin typeface="Courier New" panose="02070309020205020404" pitchFamily="49" charset="0"/>
                <a:cs typeface="Courier New" panose="02070309020205020404" pitchFamily="49" charset="0"/>
              </a:rPr>
              <a:t>if (grade &gt;= 60)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puts("Passed");</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 end if</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else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puts("Failed");</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 end else</a:t>
            </a:r>
          </a:p>
        </p:txBody>
      </p:sp>
    </p:spTree>
    <p:extLst>
      <p:ext uri="{BB962C8B-B14F-4D97-AF65-F5344CB8AC3E}">
        <p14:creationId xmlns:p14="http://schemas.microsoft.com/office/powerpoint/2010/main" val="105817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3.6 The </a:t>
            </a:r>
            <a:r>
              <a:rPr lang="en-US" sz="3000" dirty="0">
                <a:latin typeface="Courier New" panose="02070309020205020404" pitchFamily="49" charset="0"/>
                <a:cs typeface="Courier New" panose="02070309020205020404" pitchFamily="49" charset="0"/>
              </a:rPr>
              <a:t>if</a:t>
            </a:r>
            <a:r>
              <a:rPr lang="en-US" sz="3000" dirty="0"/>
              <a:t>…</a:t>
            </a:r>
            <a:r>
              <a:rPr lang="en-US" sz="3000" dirty="0">
                <a:latin typeface="Courier New" panose="02070309020205020404" pitchFamily="49" charset="0"/>
                <a:cs typeface="Courier New" panose="02070309020205020404" pitchFamily="49" charset="0"/>
              </a:rPr>
              <a:t>else</a:t>
            </a:r>
            <a:r>
              <a:rPr lang="en-US" sz="3000" dirty="0"/>
              <a:t> Selection Statement </a:t>
            </a:r>
            <a:r>
              <a:rPr lang="en-US" sz="2000" b="0" dirty="0"/>
              <a:t>(3 of 3)</a:t>
            </a:r>
            <a:endParaRPr lang="en-IN" sz="3200" b="0" dirty="0"/>
          </a:p>
        </p:txBody>
      </p:sp>
      <p:sp>
        <p:nvSpPr>
          <p:cNvPr id="4" name="Content Placeholder 3"/>
          <p:cNvSpPr>
            <a:spLocks noGrp="1"/>
          </p:cNvSpPr>
          <p:nvPr>
            <p:ph sz="quarter" idx="13"/>
          </p:nvPr>
        </p:nvSpPr>
        <p:spPr>
          <a:xfrm>
            <a:off x="457200" y="1556326"/>
            <a:ext cx="8229600" cy="546793"/>
          </a:xfrm>
        </p:spPr>
        <p:txBody>
          <a:bodyPr/>
          <a:lstStyle/>
          <a:p>
            <a:r>
              <a:rPr lang="en-US" b="1" dirty="0">
                <a:latin typeface="Courier New" panose="02070309020205020404" pitchFamily="49" charset="0"/>
                <a:cs typeface="Courier New" panose="02070309020205020404" pitchFamily="49" charset="0"/>
              </a:rPr>
              <a:t>if</a:t>
            </a:r>
            <a:r>
              <a:rPr lang="en-US" b="1" dirty="0"/>
              <a:t>…</a:t>
            </a:r>
            <a:r>
              <a:rPr lang="en-US" b="1" dirty="0">
                <a:latin typeface="Courier New" panose="02070309020205020404" pitchFamily="49" charset="0"/>
                <a:cs typeface="Courier New" panose="02070309020205020404" pitchFamily="49" charset="0"/>
              </a:rPr>
              <a:t>else</a:t>
            </a:r>
            <a:r>
              <a:rPr lang="en-US" b="1" dirty="0"/>
              <a:t> Statement Flowchart</a:t>
            </a:r>
          </a:p>
        </p:txBody>
      </p:sp>
      <p:pic>
        <p:nvPicPr>
          <p:cNvPr id="6" name="Content Placeholder 5" descr="The figure illustrates a flowchart depicting the flow of an if-else statement. For long description in Notes pane, press F6. "/>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56103" y="2408697"/>
            <a:ext cx="8031794" cy="2801789"/>
          </a:xfrm>
        </p:spPr>
      </p:pic>
    </p:spTree>
    <p:extLst>
      <p:ext uri="{BB962C8B-B14F-4D97-AF65-F5344CB8AC3E}">
        <p14:creationId xmlns:p14="http://schemas.microsoft.com/office/powerpoint/2010/main" val="147423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Conditional Expressions</a:t>
            </a:r>
            <a:endParaRPr lang="en-IN" sz="3200" dirty="0"/>
          </a:p>
        </p:txBody>
      </p:sp>
      <p:sp>
        <p:nvSpPr>
          <p:cNvPr id="11" name="Content Placeholder 10"/>
          <p:cNvSpPr>
            <a:spLocks noGrp="1"/>
          </p:cNvSpPr>
          <p:nvPr>
            <p:ph sz="quarter" idx="13"/>
          </p:nvPr>
        </p:nvSpPr>
        <p:spPr>
          <a:xfrm>
            <a:off x="457200" y="1603376"/>
            <a:ext cx="3124199" cy="398144"/>
          </a:xfrm>
        </p:spPr>
        <p:txBody>
          <a:bodyPr/>
          <a:lstStyle/>
          <a:p>
            <a:r>
              <a:rPr lang="en-US" sz="1800" dirty="0"/>
              <a:t>The </a:t>
            </a:r>
            <a:r>
              <a:rPr lang="en-US" sz="1800" b="1" dirty="0"/>
              <a:t>conditional operator</a:t>
            </a:r>
            <a:endParaRPr lang="en-IN" sz="1800" dirty="0"/>
          </a:p>
        </p:txBody>
      </p:sp>
      <p:graphicFrame>
        <p:nvGraphicFramePr>
          <p:cNvPr id="26" name="Object 25" descr="left parenthesis question mark colon right parenthesis"/>
          <p:cNvGraphicFramePr>
            <a:graphicFrameLocks noChangeAspect="1"/>
          </p:cNvGraphicFramePr>
          <p:nvPr>
            <p:extLst>
              <p:ext uri="{D42A27DB-BD31-4B8C-83A1-F6EECF244321}">
                <p14:modId xmlns:p14="http://schemas.microsoft.com/office/powerpoint/2010/main" val="3684240132"/>
              </p:ext>
            </p:extLst>
          </p:nvPr>
        </p:nvGraphicFramePr>
        <p:xfrm>
          <a:off x="3650082" y="1667926"/>
          <a:ext cx="551611" cy="383661"/>
        </p:xfrm>
        <a:graphic>
          <a:graphicData uri="http://schemas.openxmlformats.org/presentationml/2006/ole">
            <mc:AlternateContent xmlns:mc="http://schemas.openxmlformats.org/markup-compatibility/2006">
              <mc:Choice xmlns:v="urn:schemas-microsoft-com:vml" Requires="v">
                <p:oleObj spid="_x0000_s1026" name="Equation" r:id="rId3" imgW="291960" imgH="203040" progId="Equation.DSMT4">
                  <p:embed/>
                </p:oleObj>
              </mc:Choice>
              <mc:Fallback>
                <p:oleObj name="Equation" r:id="rId3" imgW="291960" imgH="203040" progId="Equation.DSMT4">
                  <p:embed/>
                  <p:pic>
                    <p:nvPicPr>
                      <p:cNvPr id="0" name=""/>
                      <p:cNvPicPr/>
                      <p:nvPr/>
                    </p:nvPicPr>
                    <p:blipFill>
                      <a:blip r:embed="rId4"/>
                      <a:stretch>
                        <a:fillRect/>
                      </a:stretch>
                    </p:blipFill>
                    <p:spPr>
                      <a:xfrm>
                        <a:off x="3650082" y="1667926"/>
                        <a:ext cx="551611" cy="383661"/>
                      </a:xfrm>
                      <a:prstGeom prst="rect">
                        <a:avLst/>
                      </a:prstGeom>
                    </p:spPr>
                  </p:pic>
                </p:oleObj>
              </mc:Fallback>
            </mc:AlternateContent>
          </a:graphicData>
        </a:graphic>
      </p:graphicFrame>
      <p:sp>
        <p:nvSpPr>
          <p:cNvPr id="12" name="Content Placeholder 11"/>
          <p:cNvSpPr>
            <a:spLocks noGrp="1"/>
          </p:cNvSpPr>
          <p:nvPr>
            <p:ph sz="quarter" idx="14"/>
          </p:nvPr>
        </p:nvSpPr>
        <p:spPr>
          <a:xfrm>
            <a:off x="4305383" y="1705177"/>
            <a:ext cx="4521397" cy="337143"/>
          </a:xfrm>
        </p:spPr>
        <p:txBody>
          <a:bodyPr lIns="0" tIns="0" rIns="0" bIns="0"/>
          <a:lstStyle/>
          <a:p>
            <a:pPr marL="432" indent="0">
              <a:buNone/>
            </a:pPr>
            <a:r>
              <a:rPr lang="en-US" sz="1800" dirty="0"/>
              <a:t>is C’s only </a:t>
            </a:r>
            <a:r>
              <a:rPr lang="en-US" sz="1800" b="1" dirty="0"/>
              <a:t>ternary operator (3 operands)</a:t>
            </a:r>
            <a:endParaRPr lang="en-IN" sz="1800" dirty="0"/>
          </a:p>
        </p:txBody>
      </p:sp>
      <p:sp>
        <p:nvSpPr>
          <p:cNvPr id="13" name="Content Placeholder 12"/>
          <p:cNvSpPr>
            <a:spLocks noGrp="1"/>
          </p:cNvSpPr>
          <p:nvPr>
            <p:ph sz="quarter" idx="15"/>
          </p:nvPr>
        </p:nvSpPr>
        <p:spPr>
          <a:xfrm>
            <a:off x="457201" y="2107657"/>
            <a:ext cx="289560" cy="427581"/>
          </a:xfrm>
        </p:spPr>
        <p:txBody>
          <a:bodyPr/>
          <a:lstStyle/>
          <a:p>
            <a:pPr marL="0" indent="0">
              <a:spcBef>
                <a:spcPts val="0"/>
              </a:spcBef>
            </a:pPr>
            <a:r>
              <a:rPr lang="en-IN" sz="1800" dirty="0"/>
              <a:t> </a:t>
            </a:r>
            <a:r>
              <a:rPr lang="en-IN" sz="100" dirty="0"/>
              <a:t> </a:t>
            </a:r>
          </a:p>
        </p:txBody>
      </p:sp>
      <p:graphicFrame>
        <p:nvGraphicFramePr>
          <p:cNvPr id="27" name="Object 26" descr="question mark colon"/>
          <p:cNvGraphicFramePr>
            <a:graphicFrameLocks noChangeAspect="1"/>
          </p:cNvGraphicFramePr>
          <p:nvPr>
            <p:extLst>
              <p:ext uri="{D42A27DB-BD31-4B8C-83A1-F6EECF244321}">
                <p14:modId xmlns:p14="http://schemas.microsoft.com/office/powerpoint/2010/main" val="2657398278"/>
              </p:ext>
            </p:extLst>
          </p:nvPr>
        </p:nvGraphicFramePr>
        <p:xfrm>
          <a:off x="800422" y="2168630"/>
          <a:ext cx="380683" cy="352743"/>
        </p:xfrm>
        <a:graphic>
          <a:graphicData uri="http://schemas.openxmlformats.org/presentationml/2006/ole">
            <mc:AlternateContent xmlns:mc="http://schemas.openxmlformats.org/markup-compatibility/2006">
              <mc:Choice xmlns:v="urn:schemas-microsoft-com:vml" Requires="v">
                <p:oleObj spid="_x0000_s1027" name="Equation" r:id="rId5" imgW="177480" imgH="164880" progId="Equation.DSMT4">
                  <p:embed/>
                </p:oleObj>
              </mc:Choice>
              <mc:Fallback>
                <p:oleObj name="Equation" r:id="rId5" imgW="177480" imgH="164880" progId="Equation.DSMT4">
                  <p:embed/>
                  <p:pic>
                    <p:nvPicPr>
                      <p:cNvPr id="26" name="Object 25"/>
                      <p:cNvPicPr/>
                      <p:nvPr/>
                    </p:nvPicPr>
                    <p:blipFill>
                      <a:blip r:embed="rId6"/>
                      <a:stretch>
                        <a:fillRect/>
                      </a:stretch>
                    </p:blipFill>
                    <p:spPr>
                      <a:xfrm>
                        <a:off x="800422" y="2168630"/>
                        <a:ext cx="380683" cy="352743"/>
                      </a:xfrm>
                      <a:prstGeom prst="rect">
                        <a:avLst/>
                      </a:prstGeom>
                    </p:spPr>
                  </p:pic>
                </p:oleObj>
              </mc:Fallback>
            </mc:AlternateContent>
          </a:graphicData>
        </a:graphic>
      </p:graphicFrame>
      <p:sp>
        <p:nvSpPr>
          <p:cNvPr id="14" name="Content Placeholder 13"/>
          <p:cNvSpPr>
            <a:spLocks noGrp="1"/>
          </p:cNvSpPr>
          <p:nvPr>
            <p:ph sz="quarter" idx="16"/>
          </p:nvPr>
        </p:nvSpPr>
        <p:spPr>
          <a:xfrm>
            <a:off x="1280485" y="2207084"/>
            <a:ext cx="5799137" cy="322257"/>
          </a:xfrm>
        </p:spPr>
        <p:txBody>
          <a:bodyPr lIns="0" tIns="0" rIns="0" bIns="0"/>
          <a:lstStyle/>
          <a:p>
            <a:pPr marL="432" indent="0">
              <a:buNone/>
            </a:pPr>
            <a:r>
              <a:rPr lang="en-US" sz="1800" dirty="0"/>
              <a:t>and its three operands form a </a:t>
            </a:r>
            <a:r>
              <a:rPr lang="en-US" sz="1800" b="1" dirty="0"/>
              <a:t>conditional expression</a:t>
            </a:r>
            <a:endParaRPr lang="en-IN" sz="1800" dirty="0"/>
          </a:p>
        </p:txBody>
      </p:sp>
      <p:sp>
        <p:nvSpPr>
          <p:cNvPr id="15" name="Content Placeholder 14"/>
          <p:cNvSpPr>
            <a:spLocks noGrp="1"/>
          </p:cNvSpPr>
          <p:nvPr>
            <p:ph sz="quarter" idx="17"/>
          </p:nvPr>
        </p:nvSpPr>
        <p:spPr>
          <a:xfrm>
            <a:off x="457200" y="2620188"/>
            <a:ext cx="8328660" cy="1113612"/>
          </a:xfrm>
        </p:spPr>
        <p:txBody>
          <a:bodyPr/>
          <a:lstStyle/>
          <a:p>
            <a:pPr lvl="1"/>
            <a:r>
              <a:rPr lang="en-US" sz="1800" dirty="0"/>
              <a:t>First operand is a condition</a:t>
            </a:r>
          </a:p>
          <a:p>
            <a:pPr lvl="1"/>
            <a:r>
              <a:rPr lang="en-US" sz="1800" dirty="0"/>
              <a:t>Second is the conditional expression’s value if the condition is </a:t>
            </a:r>
            <a:r>
              <a:rPr lang="en-US" sz="1800" b="1" dirty="0"/>
              <a:t>true</a:t>
            </a:r>
          </a:p>
          <a:p>
            <a:pPr lvl="1"/>
            <a:r>
              <a:rPr lang="en-US" sz="1800" dirty="0"/>
              <a:t>Third is the conditional expression’s value if the condition is </a:t>
            </a:r>
            <a:r>
              <a:rPr lang="en-US" sz="1800" b="1" dirty="0"/>
              <a:t>false</a:t>
            </a:r>
          </a:p>
        </p:txBody>
      </p:sp>
      <p:sp>
        <p:nvSpPr>
          <p:cNvPr id="16" name="Content Placeholder 15"/>
          <p:cNvSpPr>
            <a:spLocks noGrp="1"/>
          </p:cNvSpPr>
          <p:nvPr>
            <p:ph sz="quarter" idx="18"/>
          </p:nvPr>
        </p:nvSpPr>
        <p:spPr>
          <a:xfrm>
            <a:off x="457201" y="3825422"/>
            <a:ext cx="3024188" cy="425083"/>
          </a:xfrm>
        </p:spPr>
        <p:txBody>
          <a:bodyPr/>
          <a:lstStyle/>
          <a:p>
            <a:r>
              <a:rPr lang="en-US" sz="1800" dirty="0"/>
              <a:t>Display "Passed" if grade</a:t>
            </a:r>
            <a:endParaRPr lang="en-IN" sz="1800" dirty="0"/>
          </a:p>
        </p:txBody>
      </p:sp>
      <p:graphicFrame>
        <p:nvGraphicFramePr>
          <p:cNvPr id="28" name="Object 27" descr="right angle bracket equals 60"/>
          <p:cNvGraphicFramePr>
            <a:graphicFrameLocks noChangeAspect="1"/>
          </p:cNvGraphicFramePr>
          <p:nvPr>
            <p:extLst>
              <p:ext uri="{D42A27DB-BD31-4B8C-83A1-F6EECF244321}">
                <p14:modId xmlns:p14="http://schemas.microsoft.com/office/powerpoint/2010/main" val="1275578459"/>
              </p:ext>
            </p:extLst>
          </p:nvPr>
        </p:nvGraphicFramePr>
        <p:xfrm>
          <a:off x="3560470" y="3928808"/>
          <a:ext cx="688645" cy="292005"/>
        </p:xfrm>
        <a:graphic>
          <a:graphicData uri="http://schemas.openxmlformats.org/presentationml/2006/ole">
            <mc:AlternateContent xmlns:mc="http://schemas.openxmlformats.org/markup-compatibility/2006">
              <mc:Choice xmlns:v="urn:schemas-microsoft-com:vml" Requires="v">
                <p:oleObj spid="_x0000_s1028" name="Equation" r:id="rId7" imgW="419040" imgH="177480" progId="Equation.DSMT4">
                  <p:embed/>
                </p:oleObj>
              </mc:Choice>
              <mc:Fallback>
                <p:oleObj name="Equation" r:id="rId7" imgW="419040" imgH="177480" progId="Equation.DSMT4">
                  <p:embed/>
                  <p:pic>
                    <p:nvPicPr>
                      <p:cNvPr id="27" name="Object 26"/>
                      <p:cNvPicPr/>
                      <p:nvPr/>
                    </p:nvPicPr>
                    <p:blipFill>
                      <a:blip r:embed="rId8"/>
                      <a:stretch>
                        <a:fillRect/>
                      </a:stretch>
                    </p:blipFill>
                    <p:spPr>
                      <a:xfrm>
                        <a:off x="3560470" y="3928808"/>
                        <a:ext cx="688645" cy="292005"/>
                      </a:xfrm>
                      <a:prstGeom prst="rect">
                        <a:avLst/>
                      </a:prstGeom>
                    </p:spPr>
                  </p:pic>
                </p:oleObj>
              </mc:Fallback>
            </mc:AlternateContent>
          </a:graphicData>
        </a:graphic>
      </p:graphicFrame>
      <p:sp>
        <p:nvSpPr>
          <p:cNvPr id="17" name="Content Placeholder 16"/>
          <p:cNvSpPr>
            <a:spLocks noGrp="1"/>
          </p:cNvSpPr>
          <p:nvPr>
            <p:ph sz="quarter" idx="19"/>
          </p:nvPr>
        </p:nvSpPr>
        <p:spPr>
          <a:xfrm>
            <a:off x="4314979" y="3919080"/>
            <a:ext cx="4011769" cy="316001"/>
          </a:xfrm>
        </p:spPr>
        <p:txBody>
          <a:bodyPr lIns="0" tIns="0" rIns="0" bIns="0"/>
          <a:lstStyle/>
          <a:p>
            <a:pPr marL="432" indent="0">
              <a:buNone/>
            </a:pPr>
            <a:r>
              <a:rPr lang="en-US" sz="1800" dirty="0"/>
              <a:t>is true; otherwise, print "Failed":</a:t>
            </a:r>
            <a:endParaRPr lang="en-IN" sz="1800" dirty="0"/>
          </a:p>
        </p:txBody>
      </p:sp>
      <p:sp>
        <p:nvSpPr>
          <p:cNvPr id="18" name="Content Placeholder 17"/>
          <p:cNvSpPr>
            <a:spLocks noGrp="1"/>
          </p:cNvSpPr>
          <p:nvPr>
            <p:ph sz="quarter" idx="20"/>
          </p:nvPr>
        </p:nvSpPr>
        <p:spPr>
          <a:xfrm>
            <a:off x="444138" y="4342041"/>
            <a:ext cx="7036162" cy="424450"/>
          </a:xfrm>
        </p:spPr>
        <p:txBody>
          <a:bodyPr/>
          <a:lstStyle/>
          <a:p>
            <a:pPr lvl="1"/>
            <a:r>
              <a:rPr lang="en-US" sz="1800" dirty="0">
                <a:solidFill>
                  <a:schemeClr val="tx1"/>
                </a:solidFill>
                <a:latin typeface="Courier New" panose="02070309020205020404" pitchFamily="49" charset="0"/>
                <a:cs typeface="Courier New" panose="02070309020205020404" pitchFamily="49" charset="0"/>
              </a:rPr>
              <a:t>puts((grade &gt;= 60) ? "Passed" : "Failed");</a:t>
            </a:r>
          </a:p>
        </p:txBody>
      </p:sp>
      <p:sp>
        <p:nvSpPr>
          <p:cNvPr id="19" name="Content Placeholder 18"/>
          <p:cNvSpPr>
            <a:spLocks noGrp="1"/>
          </p:cNvSpPr>
          <p:nvPr>
            <p:ph sz="quarter" idx="21"/>
          </p:nvPr>
        </p:nvSpPr>
        <p:spPr>
          <a:xfrm>
            <a:off x="455768" y="4879065"/>
            <a:ext cx="7626512" cy="409942"/>
          </a:xfrm>
        </p:spPr>
        <p:txBody>
          <a:bodyPr/>
          <a:lstStyle/>
          <a:p>
            <a:r>
              <a:rPr lang="en-US" sz="1800" dirty="0"/>
              <a:t>Use expressions of the same type for the second and third operands</a:t>
            </a:r>
            <a:endParaRPr lang="en-IN" sz="1800" dirty="0"/>
          </a:p>
        </p:txBody>
      </p:sp>
      <p:sp>
        <p:nvSpPr>
          <p:cNvPr id="20" name="Content Placeholder 19"/>
          <p:cNvSpPr>
            <a:spLocks noGrp="1"/>
          </p:cNvSpPr>
          <p:nvPr>
            <p:ph sz="quarter" idx="22"/>
          </p:nvPr>
        </p:nvSpPr>
        <p:spPr>
          <a:xfrm>
            <a:off x="794322" y="5390967"/>
            <a:ext cx="2734628" cy="358898"/>
          </a:xfrm>
        </p:spPr>
        <p:txBody>
          <a:bodyPr lIns="0" tIns="0" rIns="0" bIns="0"/>
          <a:lstStyle/>
          <a:p>
            <a:pPr marL="432" indent="0">
              <a:buNone/>
            </a:pPr>
            <a:r>
              <a:rPr lang="en-US" sz="1800" dirty="0"/>
              <a:t>of the conditional operator</a:t>
            </a:r>
            <a:endParaRPr lang="en-IN" sz="1800" dirty="0"/>
          </a:p>
        </p:txBody>
      </p:sp>
      <p:graphicFrame>
        <p:nvGraphicFramePr>
          <p:cNvPr id="29" name="Object 28" descr="left parenthesis question mark colon right parenthesis"/>
          <p:cNvGraphicFramePr>
            <a:graphicFrameLocks noChangeAspect="1"/>
          </p:cNvGraphicFramePr>
          <p:nvPr>
            <p:extLst>
              <p:ext uri="{D42A27DB-BD31-4B8C-83A1-F6EECF244321}">
                <p14:modId xmlns:p14="http://schemas.microsoft.com/office/powerpoint/2010/main" val="1809666309"/>
              </p:ext>
            </p:extLst>
          </p:nvPr>
        </p:nvGraphicFramePr>
        <p:xfrm>
          <a:off x="3602374" y="5373786"/>
          <a:ext cx="494618" cy="358171"/>
        </p:xfrm>
        <a:graphic>
          <a:graphicData uri="http://schemas.openxmlformats.org/presentationml/2006/ole">
            <mc:AlternateContent xmlns:mc="http://schemas.openxmlformats.org/markup-compatibility/2006">
              <mc:Choice xmlns:v="urn:schemas-microsoft-com:vml" Requires="v">
                <p:oleObj spid="_x0000_s1029" name="Equation" r:id="rId9" imgW="279360" imgH="203040" progId="Equation.DSMT4">
                  <p:embed/>
                </p:oleObj>
              </mc:Choice>
              <mc:Fallback>
                <p:oleObj name="Equation" r:id="rId9" imgW="279360" imgH="203040" progId="Equation.DSMT4">
                  <p:embed/>
                  <p:pic>
                    <p:nvPicPr>
                      <p:cNvPr id="27" name="Object 26"/>
                      <p:cNvPicPr/>
                      <p:nvPr/>
                    </p:nvPicPr>
                    <p:blipFill>
                      <a:blip r:embed="rId10"/>
                      <a:stretch>
                        <a:fillRect/>
                      </a:stretch>
                    </p:blipFill>
                    <p:spPr>
                      <a:xfrm>
                        <a:off x="3602374" y="5373786"/>
                        <a:ext cx="494618" cy="358171"/>
                      </a:xfrm>
                      <a:prstGeom prst="rect">
                        <a:avLst/>
                      </a:prstGeom>
                    </p:spPr>
                  </p:pic>
                </p:oleObj>
              </mc:Fallback>
            </mc:AlternateContent>
          </a:graphicData>
        </a:graphic>
      </p:graphicFrame>
      <p:sp>
        <p:nvSpPr>
          <p:cNvPr id="21" name="Content Placeholder 20"/>
          <p:cNvSpPr>
            <a:spLocks noGrp="1"/>
          </p:cNvSpPr>
          <p:nvPr>
            <p:ph sz="quarter" idx="23"/>
          </p:nvPr>
        </p:nvSpPr>
        <p:spPr>
          <a:xfrm>
            <a:off x="4183863" y="5407799"/>
            <a:ext cx="2349335" cy="357814"/>
          </a:xfrm>
        </p:spPr>
        <p:txBody>
          <a:bodyPr lIns="0" tIns="0" rIns="0" bIns="0"/>
          <a:lstStyle/>
          <a:p>
            <a:pPr marL="432" indent="0">
              <a:buNone/>
            </a:pPr>
            <a:r>
              <a:rPr lang="en-US" sz="1800" dirty="0"/>
              <a:t>to avoid subtle errors.</a:t>
            </a:r>
            <a:endParaRPr lang="en-IN" sz="1800" dirty="0"/>
          </a:p>
        </p:txBody>
      </p:sp>
    </p:spTree>
    <p:extLst>
      <p:ext uri="{BB962C8B-B14F-4D97-AF65-F5344CB8AC3E}">
        <p14:creationId xmlns:p14="http://schemas.microsoft.com/office/powerpoint/2010/main" val="187791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Nested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Statements </a:t>
            </a:r>
            <a:r>
              <a:rPr lang="en-US" sz="2000" b="0" dirty="0"/>
              <a:t>(1 of 4)</a:t>
            </a:r>
            <a:endParaRPr lang="en-IN" sz="3200" b="0" dirty="0"/>
          </a:p>
        </p:txBody>
      </p:sp>
      <p:sp>
        <p:nvSpPr>
          <p:cNvPr id="3" name="Content Placeholder 2"/>
          <p:cNvSpPr>
            <a:spLocks noGrp="1"/>
          </p:cNvSpPr>
          <p:nvPr>
            <p:ph sz="quarter" idx="13"/>
          </p:nvPr>
        </p:nvSpPr>
        <p:spPr>
          <a:xfrm>
            <a:off x="457200" y="1556326"/>
            <a:ext cx="8229600" cy="4788911"/>
          </a:xfrm>
        </p:spPr>
        <p:txBody>
          <a:bodyPr/>
          <a:lstStyle/>
          <a:p>
            <a:r>
              <a:rPr lang="en-US" sz="2200" dirty="0"/>
              <a:t>Test for multiple cases by placing </a:t>
            </a:r>
            <a:r>
              <a:rPr lang="en-US" sz="2200" dirty="0">
                <a:latin typeface="Courier New" panose="02070309020205020404" pitchFamily="49" charset="0"/>
                <a:cs typeface="Courier New" panose="02070309020205020404" pitchFamily="49" charset="0"/>
              </a:rPr>
              <a:t>if</a:t>
            </a:r>
            <a:r>
              <a:rPr lang="en-US" sz="2200" dirty="0"/>
              <a:t>…</a:t>
            </a:r>
            <a:r>
              <a:rPr lang="en-US" sz="2200" dirty="0">
                <a:latin typeface="Courier New" panose="02070309020205020404" pitchFamily="49" charset="0"/>
                <a:cs typeface="Courier New" panose="02070309020205020404" pitchFamily="49" charset="0"/>
              </a:rPr>
              <a:t>else</a:t>
            </a:r>
            <a:r>
              <a:rPr lang="en-US" sz="2200" dirty="0"/>
              <a:t> statements inside </a:t>
            </a:r>
            <a:r>
              <a:rPr lang="en-US" sz="2200" dirty="0">
                <a:latin typeface="Courier New" panose="02070309020205020404" pitchFamily="49" charset="0"/>
                <a:cs typeface="Courier New" panose="02070309020205020404" pitchFamily="49" charset="0"/>
              </a:rPr>
              <a:t>if</a:t>
            </a:r>
            <a:r>
              <a:rPr lang="en-US" sz="2200" dirty="0"/>
              <a:t>…</a:t>
            </a:r>
            <a:r>
              <a:rPr lang="en-US" sz="2200" dirty="0">
                <a:latin typeface="Courier New" panose="02070309020205020404" pitchFamily="49" charset="0"/>
                <a:cs typeface="Courier New" panose="02070309020205020404" pitchFamily="49" charset="0"/>
              </a:rPr>
              <a:t>else</a:t>
            </a:r>
            <a:r>
              <a:rPr lang="en-US" sz="2200" dirty="0"/>
              <a:t> statements</a:t>
            </a:r>
          </a:p>
          <a:p>
            <a:r>
              <a:rPr lang="en-US" sz="2200" dirty="0"/>
              <a:t>For example, the following pseudocode prints: </a:t>
            </a:r>
          </a:p>
          <a:p>
            <a:pPr lvl="1"/>
            <a:r>
              <a:rPr lang="en-US" sz="2200" dirty="0"/>
              <a:t>A for grades greater than or equal to 90</a:t>
            </a:r>
          </a:p>
          <a:p>
            <a:pPr lvl="1"/>
            <a:r>
              <a:rPr lang="en-US" sz="2200" dirty="0"/>
              <a:t>B for grades greater than or equal to 80 (but less than 90)</a:t>
            </a:r>
          </a:p>
          <a:p>
            <a:pPr lvl="1"/>
            <a:r>
              <a:rPr lang="en-US" sz="2200" dirty="0"/>
              <a:t>C for grades greater than or equal to 70 (but less than 80)</a:t>
            </a:r>
          </a:p>
          <a:p>
            <a:pPr lvl="1"/>
            <a:r>
              <a:rPr lang="en-US" sz="2200" dirty="0"/>
              <a:t>D for grades greater than or equal to 60 (but less than 70)</a:t>
            </a:r>
          </a:p>
          <a:p>
            <a:pPr lvl="1"/>
            <a:r>
              <a:rPr lang="en-US" sz="2200" dirty="0"/>
              <a:t>F for all other grades.</a:t>
            </a:r>
          </a:p>
        </p:txBody>
      </p:sp>
    </p:spTree>
    <p:extLst>
      <p:ext uri="{BB962C8B-B14F-4D97-AF65-F5344CB8AC3E}">
        <p14:creationId xmlns:p14="http://schemas.microsoft.com/office/powerpoint/2010/main" val="116277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Nested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Statements </a:t>
            </a:r>
            <a:r>
              <a:rPr lang="en-US" sz="2000" b="0" dirty="0"/>
              <a:t>(2 of 4)</a:t>
            </a:r>
            <a:endParaRPr lang="en-IN" sz="3200" b="0" dirty="0"/>
          </a:p>
        </p:txBody>
      </p:sp>
      <p:sp>
        <p:nvSpPr>
          <p:cNvPr id="4" name="Content Placeholder 3"/>
          <p:cNvSpPr>
            <a:spLocks noGrp="1"/>
          </p:cNvSpPr>
          <p:nvPr>
            <p:ph sz="quarter" idx="13"/>
          </p:nvPr>
        </p:nvSpPr>
        <p:spPr>
          <a:xfrm>
            <a:off x="457200" y="1556327"/>
            <a:ext cx="8229600" cy="462973"/>
          </a:xfrm>
        </p:spPr>
        <p:txBody>
          <a:bodyPr/>
          <a:lstStyle/>
          <a:p>
            <a:r>
              <a:rPr lang="en-US" sz="2200" dirty="0"/>
              <a:t>If student’s grade is greater than or equal to 90</a:t>
            </a:r>
          </a:p>
        </p:txBody>
      </p:sp>
      <p:sp>
        <p:nvSpPr>
          <p:cNvPr id="5" name="Content Placeholder 4"/>
          <p:cNvSpPr>
            <a:spLocks noGrp="1"/>
          </p:cNvSpPr>
          <p:nvPr>
            <p:ph sz="quarter" idx="14"/>
          </p:nvPr>
        </p:nvSpPr>
        <p:spPr>
          <a:xfrm>
            <a:off x="698500" y="2092325"/>
            <a:ext cx="8229600" cy="4117975"/>
          </a:xfrm>
        </p:spPr>
        <p:txBody>
          <a:bodyPr tIns="0"/>
          <a:lstStyle/>
          <a:p>
            <a:pPr marL="432" indent="0">
              <a:buNone/>
            </a:pPr>
            <a:r>
              <a:rPr lang="en-US" sz="2200" dirty="0"/>
              <a:t>    Print “A”</a:t>
            </a:r>
            <a:br>
              <a:rPr lang="en-US" sz="2200" dirty="0"/>
            </a:br>
            <a:r>
              <a:rPr lang="en-US" sz="2200" dirty="0"/>
              <a:t>else </a:t>
            </a:r>
            <a:br>
              <a:rPr lang="en-US" sz="2200" dirty="0"/>
            </a:br>
            <a:r>
              <a:rPr lang="en-US" sz="2200" dirty="0"/>
              <a:t>    If student’s grade is greater than or equal to 80</a:t>
            </a:r>
            <a:br>
              <a:rPr lang="en-US" sz="2200" dirty="0"/>
            </a:br>
            <a:r>
              <a:rPr lang="en-US" sz="2200" dirty="0"/>
              <a:t>         Print “B”</a:t>
            </a:r>
            <a:br>
              <a:rPr lang="en-US" sz="2200" dirty="0"/>
            </a:br>
            <a:r>
              <a:rPr lang="en-US" sz="2200" dirty="0"/>
              <a:t>    else </a:t>
            </a:r>
            <a:br>
              <a:rPr lang="en-US" sz="2200" dirty="0"/>
            </a:br>
            <a:r>
              <a:rPr lang="en-US" sz="2200" dirty="0"/>
              <a:t>        If student’s grade is greater than or equal to 70 </a:t>
            </a:r>
            <a:br>
              <a:rPr lang="en-US" sz="2200" dirty="0"/>
            </a:br>
            <a:r>
              <a:rPr lang="en-US" sz="2200" dirty="0"/>
              <a:t>            Print “C”</a:t>
            </a:r>
            <a:br>
              <a:rPr lang="en-US" sz="2200" dirty="0"/>
            </a:br>
            <a:r>
              <a:rPr lang="en-US" sz="2200" dirty="0"/>
              <a:t>        else </a:t>
            </a:r>
            <a:br>
              <a:rPr lang="en-US" sz="2200" dirty="0"/>
            </a:br>
            <a:r>
              <a:rPr lang="en-US" sz="2200" dirty="0"/>
              <a:t>            If student’s grade is greater than or equal to 60</a:t>
            </a:r>
            <a:br>
              <a:rPr lang="en-US" sz="2200" dirty="0"/>
            </a:br>
            <a:r>
              <a:rPr lang="en-US" sz="2200" dirty="0"/>
              <a:t>                Print “D”</a:t>
            </a:r>
            <a:br>
              <a:rPr lang="en-US" sz="2200" dirty="0"/>
            </a:br>
            <a:r>
              <a:rPr lang="en-US" sz="2200" dirty="0"/>
              <a:t>            else</a:t>
            </a:r>
            <a:br>
              <a:rPr lang="en-US" sz="2200" dirty="0"/>
            </a:br>
            <a:r>
              <a:rPr lang="en-US" sz="2200" dirty="0"/>
              <a:t>                Print “F”</a:t>
            </a:r>
          </a:p>
        </p:txBody>
      </p:sp>
    </p:spTree>
    <p:extLst>
      <p:ext uri="{BB962C8B-B14F-4D97-AF65-F5344CB8AC3E}">
        <p14:creationId xmlns:p14="http://schemas.microsoft.com/office/powerpoint/2010/main" val="791518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Nested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Statements </a:t>
            </a:r>
            <a:r>
              <a:rPr lang="en-US" sz="2000" b="0" dirty="0"/>
              <a:t>(3 of 4)</a:t>
            </a:r>
            <a:endParaRPr lang="en-IN" sz="3200" b="0" dirty="0"/>
          </a:p>
        </p:txBody>
      </p:sp>
      <p:sp>
        <p:nvSpPr>
          <p:cNvPr id="3" name="Content Placeholder 2"/>
          <p:cNvSpPr>
            <a:spLocks noGrp="1"/>
          </p:cNvSpPr>
          <p:nvPr>
            <p:ph sz="quarter" idx="13"/>
          </p:nvPr>
        </p:nvSpPr>
        <p:spPr>
          <a:xfrm>
            <a:off x="457200" y="1556326"/>
            <a:ext cx="8229600" cy="4834949"/>
          </a:xfrm>
        </p:spPr>
        <p:txBody>
          <a:bodyPr/>
          <a:lstStyle/>
          <a:p>
            <a:pPr>
              <a:spcBef>
                <a:spcPts val="0"/>
              </a:spcBef>
            </a:pPr>
            <a:r>
              <a:rPr lang="en-US" sz="1400" dirty="0"/>
              <a:t>Written in C as</a:t>
            </a:r>
          </a:p>
          <a:p>
            <a:pPr lvl="1">
              <a:spcBef>
                <a:spcPts val="0"/>
              </a:spcBef>
            </a:pPr>
            <a:r>
              <a:rPr lang="en-US" sz="1400" dirty="0">
                <a:solidFill>
                  <a:schemeClr val="tx1"/>
                </a:solidFill>
                <a:latin typeface="Courier New" panose="02070309020205020404" pitchFamily="49" charset="0"/>
                <a:cs typeface="Courier New" panose="02070309020205020404" pitchFamily="49" charset="0"/>
              </a:rPr>
              <a:t>if (grade &gt;= 90)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puts("A");</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end if</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else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if (grade &gt;= 80)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puts("B");</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if</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else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if (grade &gt;= 70)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puts("C");</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if</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else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if (grade &gt;= 60)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puts("D");</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if</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else {</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puts("F");</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else</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else</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 end else</a:t>
            </a:r>
            <a:br>
              <a:rPr lang="en-US" sz="1400"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latin typeface="Courier New" panose="02070309020205020404" pitchFamily="49" charset="0"/>
                <a:cs typeface="Courier New" panose="02070309020205020404" pitchFamily="49" charset="0"/>
              </a:rPr>
              <a:t>} // end else</a:t>
            </a:r>
          </a:p>
        </p:txBody>
      </p:sp>
    </p:spTree>
    <p:extLst>
      <p:ext uri="{BB962C8B-B14F-4D97-AF65-F5344CB8AC3E}">
        <p14:creationId xmlns:p14="http://schemas.microsoft.com/office/powerpoint/2010/main" val="803552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Nested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Statements </a:t>
            </a:r>
            <a:r>
              <a:rPr lang="en-US" sz="2000" b="0" dirty="0"/>
              <a:t>(4 of 4)</a:t>
            </a:r>
            <a:endParaRPr lang="en-IN" sz="3200" b="0" dirty="0"/>
          </a:p>
        </p:txBody>
      </p:sp>
      <p:sp>
        <p:nvSpPr>
          <p:cNvPr id="3" name="Content Placeholder 2"/>
          <p:cNvSpPr>
            <a:spLocks noGrp="1"/>
          </p:cNvSpPr>
          <p:nvPr>
            <p:ph sz="quarter" idx="13"/>
          </p:nvPr>
        </p:nvSpPr>
        <p:spPr>
          <a:xfrm>
            <a:off x="457200" y="1556326"/>
            <a:ext cx="8229600" cy="4788911"/>
          </a:xfrm>
        </p:spPr>
        <p:txBody>
          <a:bodyPr/>
          <a:lstStyle/>
          <a:p>
            <a:r>
              <a:rPr lang="en-US" sz="1800" dirty="0"/>
              <a:t>Most programmers write the preceding if statement as </a:t>
            </a:r>
          </a:p>
          <a:p>
            <a:pPr lvl="1"/>
            <a:r>
              <a:rPr lang="en-US" sz="1800" dirty="0">
                <a:solidFill>
                  <a:schemeClr val="tx1"/>
                </a:solidFill>
                <a:latin typeface="Courier New" panose="02070309020205020404" pitchFamily="49" charset="0"/>
                <a:cs typeface="Courier New" panose="02070309020205020404" pitchFamily="49" charset="0"/>
              </a:rPr>
              <a:t>if (grade &gt;= 90)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puts("A");</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 end if</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else if (grade &gt;= 80)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puts("B");</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 end else if</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else if (grade &gt;= 70)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puts("C");</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 end else if</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else if (grade &gt;= 60)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puts("D");</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 end else if</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else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puts("F");</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 end else</a:t>
            </a:r>
          </a:p>
        </p:txBody>
      </p:sp>
    </p:spTree>
    <p:extLst>
      <p:ext uri="{BB962C8B-B14F-4D97-AF65-F5344CB8AC3E}">
        <p14:creationId xmlns:p14="http://schemas.microsoft.com/office/powerpoint/2010/main" val="143138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667A-883A-4299-B264-A44F3522355C}"/>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440DB674-B06D-463A-8C8A-B2838B3BDD3E}"/>
              </a:ext>
            </a:extLst>
          </p:cNvPr>
          <p:cNvSpPr>
            <a:spLocks noGrp="1"/>
          </p:cNvSpPr>
          <p:nvPr>
            <p:ph sz="quarter" idx="13"/>
          </p:nvPr>
        </p:nvSpPr>
        <p:spPr>
          <a:xfrm>
            <a:off x="457199" y="1556327"/>
            <a:ext cx="3967019" cy="4401128"/>
          </a:xfrm>
        </p:spPr>
        <p:txBody>
          <a:bodyPr/>
          <a:lstStyle/>
          <a:p>
            <a:pPr marL="432" indent="0">
              <a:buNone/>
            </a:pPr>
            <a:r>
              <a:rPr lang="en-US" sz="1800" b="1" dirty="0">
                <a:solidFill>
                  <a:schemeClr val="tx2"/>
                </a:solidFill>
              </a:rPr>
              <a:t>3.1</a:t>
            </a:r>
            <a:r>
              <a:rPr lang="en-US" sz="1800" dirty="0"/>
              <a:t> Introduction</a:t>
            </a:r>
          </a:p>
          <a:p>
            <a:pPr marL="432" indent="0">
              <a:buNone/>
            </a:pPr>
            <a:r>
              <a:rPr lang="en-US" sz="1800" b="1" dirty="0">
                <a:solidFill>
                  <a:schemeClr val="tx2"/>
                </a:solidFill>
              </a:rPr>
              <a:t>3.2</a:t>
            </a:r>
            <a:r>
              <a:rPr lang="en-US" sz="1800" dirty="0"/>
              <a:t> Algorithms</a:t>
            </a:r>
          </a:p>
          <a:p>
            <a:pPr marL="432" indent="0">
              <a:buNone/>
            </a:pPr>
            <a:r>
              <a:rPr lang="en-US" sz="1800" b="1" dirty="0">
                <a:solidFill>
                  <a:schemeClr val="tx2"/>
                </a:solidFill>
              </a:rPr>
              <a:t>3.3</a:t>
            </a:r>
            <a:r>
              <a:rPr lang="en-US" sz="1800" dirty="0"/>
              <a:t> Pseudocode</a:t>
            </a:r>
          </a:p>
          <a:p>
            <a:pPr marL="432" indent="0">
              <a:buNone/>
            </a:pPr>
            <a:r>
              <a:rPr lang="en-US" sz="1800" b="1" dirty="0">
                <a:solidFill>
                  <a:schemeClr val="tx2"/>
                </a:solidFill>
              </a:rPr>
              <a:t>3.4</a:t>
            </a:r>
            <a:r>
              <a:rPr lang="en-US" sz="1800" b="1" dirty="0"/>
              <a:t> </a:t>
            </a:r>
            <a:r>
              <a:rPr lang="en-US" sz="1800" dirty="0"/>
              <a:t>Control Structures</a:t>
            </a:r>
          </a:p>
          <a:p>
            <a:pPr marL="432" indent="0">
              <a:buNone/>
            </a:pPr>
            <a:r>
              <a:rPr lang="en-US" sz="1800" b="1" dirty="0">
                <a:solidFill>
                  <a:schemeClr val="tx2"/>
                </a:solidFill>
              </a:rPr>
              <a:t>3.5</a:t>
            </a:r>
            <a:r>
              <a:rPr lang="en-US" sz="1800" dirty="0"/>
              <a:t> The </a:t>
            </a:r>
            <a:r>
              <a:rPr lang="en-US" sz="1800" dirty="0">
                <a:latin typeface="Courier New" panose="02070309020205020404" pitchFamily="49" charset="0"/>
                <a:cs typeface="Courier New" panose="02070309020205020404" pitchFamily="49" charset="0"/>
              </a:rPr>
              <a:t>if</a:t>
            </a:r>
            <a:r>
              <a:rPr lang="en-US" sz="1800" dirty="0"/>
              <a:t> Selection Statement</a:t>
            </a:r>
          </a:p>
          <a:p>
            <a:pPr marL="432" indent="0">
              <a:buNone/>
            </a:pPr>
            <a:r>
              <a:rPr lang="en-US" sz="1800" b="1" dirty="0">
                <a:solidFill>
                  <a:schemeClr val="tx2"/>
                </a:solidFill>
              </a:rPr>
              <a:t>3.6</a:t>
            </a:r>
            <a:r>
              <a:rPr lang="en-US" sz="1800" dirty="0"/>
              <a:t> The </a:t>
            </a:r>
            <a:r>
              <a:rPr lang="en-US" sz="1800" dirty="0">
                <a:latin typeface="Courier New" panose="02070309020205020404" pitchFamily="49" charset="0"/>
                <a:cs typeface="Courier New" panose="02070309020205020404" pitchFamily="49" charset="0"/>
              </a:rPr>
              <a:t>if…else</a:t>
            </a:r>
            <a:r>
              <a:rPr lang="en-US" sz="1800" dirty="0">
                <a:cs typeface="Courier New" panose="02070309020205020404" pitchFamily="49" charset="0"/>
              </a:rPr>
              <a:t> </a:t>
            </a:r>
            <a:r>
              <a:rPr lang="en-US" sz="1800" dirty="0"/>
              <a:t>Selection Statement</a:t>
            </a:r>
          </a:p>
          <a:p>
            <a:pPr marL="432" indent="0">
              <a:buNone/>
            </a:pPr>
            <a:r>
              <a:rPr lang="en-US" sz="1800" b="1" dirty="0">
                <a:solidFill>
                  <a:schemeClr val="tx2"/>
                </a:solidFill>
              </a:rPr>
              <a:t>3.7</a:t>
            </a:r>
            <a:r>
              <a:rPr lang="en-US" sz="1800" dirty="0">
                <a:solidFill>
                  <a:schemeClr val="tx2"/>
                </a:solidFill>
              </a:rPr>
              <a:t> </a:t>
            </a:r>
            <a:r>
              <a:rPr lang="en-US" sz="1800" dirty="0"/>
              <a:t>The </a:t>
            </a:r>
            <a:r>
              <a:rPr lang="en-US" sz="1800" dirty="0">
                <a:latin typeface="Courier New" panose="02070309020205020404" pitchFamily="49" charset="0"/>
                <a:cs typeface="Courier New" panose="02070309020205020404" pitchFamily="49" charset="0"/>
              </a:rPr>
              <a:t>while</a:t>
            </a:r>
            <a:r>
              <a:rPr lang="en-US" sz="1800" dirty="0"/>
              <a:t> Iteration Statement</a:t>
            </a:r>
          </a:p>
          <a:p>
            <a:pPr marL="432" indent="0">
              <a:buNone/>
            </a:pPr>
            <a:r>
              <a:rPr lang="en-US" sz="1800" b="1" dirty="0">
                <a:solidFill>
                  <a:schemeClr val="tx2"/>
                </a:solidFill>
              </a:rPr>
              <a:t>3.8</a:t>
            </a:r>
            <a:r>
              <a:rPr lang="en-US" sz="1800" b="1" dirty="0"/>
              <a:t> </a:t>
            </a:r>
            <a:r>
              <a:rPr lang="en-US" sz="1800" dirty="0"/>
              <a:t>Formulating Algorithms Case Study 1: Counter-Controlled Iteration</a:t>
            </a:r>
            <a:endParaRPr lang="en-IN" sz="1800" dirty="0"/>
          </a:p>
        </p:txBody>
      </p:sp>
      <p:sp>
        <p:nvSpPr>
          <p:cNvPr id="4" name="Content Placeholder 3">
            <a:extLst>
              <a:ext uri="{FF2B5EF4-FFF2-40B4-BE49-F238E27FC236}">
                <a16:creationId xmlns:a16="http://schemas.microsoft.com/office/drawing/2014/main" id="{F411992C-C0E9-4136-8902-346259290C89}"/>
              </a:ext>
            </a:extLst>
          </p:cNvPr>
          <p:cNvSpPr>
            <a:spLocks noGrp="1"/>
          </p:cNvSpPr>
          <p:nvPr>
            <p:ph sz="quarter" idx="14"/>
          </p:nvPr>
        </p:nvSpPr>
        <p:spPr>
          <a:xfrm>
            <a:off x="4784436" y="1554452"/>
            <a:ext cx="4050145" cy="3978129"/>
          </a:xfrm>
        </p:spPr>
        <p:txBody>
          <a:bodyPr/>
          <a:lstStyle/>
          <a:p>
            <a:pPr marL="432" indent="0">
              <a:buNone/>
            </a:pPr>
            <a:r>
              <a:rPr lang="en-US" sz="1800" b="1" dirty="0">
                <a:solidFill>
                  <a:schemeClr val="tx2"/>
                </a:solidFill>
              </a:rPr>
              <a:t>3.9</a:t>
            </a:r>
            <a:r>
              <a:rPr lang="en-US" sz="1800" dirty="0"/>
              <a:t> Formulating Algorithms with Top-Down, Stepwise Refinement Case Study 2: Sentinel-Controlled Iteration</a:t>
            </a:r>
          </a:p>
          <a:p>
            <a:pPr marL="432" indent="0">
              <a:buNone/>
            </a:pPr>
            <a:r>
              <a:rPr lang="en-US" sz="1800" b="1" dirty="0">
                <a:solidFill>
                  <a:schemeClr val="tx2"/>
                </a:solidFill>
              </a:rPr>
              <a:t>3.10</a:t>
            </a:r>
            <a:r>
              <a:rPr lang="en-US" sz="1800" dirty="0"/>
              <a:t> Formulating Algorithms with Top-Down, Stepwise Refinement Case Study 3: Nested Control Statements</a:t>
            </a:r>
          </a:p>
          <a:p>
            <a:pPr marL="432" indent="0">
              <a:buNone/>
            </a:pPr>
            <a:r>
              <a:rPr lang="en-US" sz="1800" b="1" dirty="0">
                <a:solidFill>
                  <a:schemeClr val="tx2"/>
                </a:solidFill>
              </a:rPr>
              <a:t>3.11</a:t>
            </a:r>
            <a:r>
              <a:rPr lang="en-US" sz="1800" dirty="0"/>
              <a:t> Assignment Operators</a:t>
            </a:r>
          </a:p>
          <a:p>
            <a:pPr marL="432" indent="0">
              <a:buNone/>
            </a:pPr>
            <a:r>
              <a:rPr lang="en-US" sz="1800" b="1" dirty="0">
                <a:solidFill>
                  <a:schemeClr val="tx2"/>
                </a:solidFill>
              </a:rPr>
              <a:t>3.12</a:t>
            </a:r>
            <a:r>
              <a:rPr lang="en-US" sz="1800" dirty="0"/>
              <a:t> Increment and Decrement Operators</a:t>
            </a:r>
          </a:p>
          <a:p>
            <a:pPr marL="432" indent="0">
              <a:buNone/>
            </a:pPr>
            <a:r>
              <a:rPr lang="en-US" sz="1800" b="1" dirty="0">
                <a:solidFill>
                  <a:schemeClr val="tx2"/>
                </a:solidFill>
              </a:rPr>
              <a:t>3.13</a:t>
            </a:r>
            <a:r>
              <a:rPr lang="en-US" sz="1800" dirty="0"/>
              <a:t> Secure C Programming</a:t>
            </a:r>
          </a:p>
        </p:txBody>
      </p:sp>
    </p:spTree>
    <p:extLst>
      <p:ext uri="{BB962C8B-B14F-4D97-AF65-F5344CB8AC3E}">
        <p14:creationId xmlns:p14="http://schemas.microsoft.com/office/powerpoint/2010/main" val="353129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Blocks and Compound Statements </a:t>
            </a:r>
            <a:r>
              <a:rPr lang="en-US" sz="2000" b="0" dirty="0"/>
              <a:t>(1 of 2)</a:t>
            </a:r>
            <a:endParaRPr lang="en-IN" sz="3200" b="0" dirty="0"/>
          </a:p>
        </p:txBody>
      </p:sp>
      <p:sp>
        <p:nvSpPr>
          <p:cNvPr id="3" name="Content Placeholder 2"/>
          <p:cNvSpPr>
            <a:spLocks noGrp="1"/>
          </p:cNvSpPr>
          <p:nvPr>
            <p:ph sz="quarter" idx="13"/>
          </p:nvPr>
        </p:nvSpPr>
        <p:spPr>
          <a:xfrm>
            <a:off x="457199" y="1556326"/>
            <a:ext cx="8543109" cy="4553529"/>
          </a:xfrm>
        </p:spPr>
        <p:txBody>
          <a:bodyPr/>
          <a:lstStyle/>
          <a:p>
            <a:r>
              <a:rPr lang="en-US" sz="2000" dirty="0"/>
              <a:t>To include several statements in an </a:t>
            </a:r>
            <a:r>
              <a:rPr lang="en-US" sz="2000" dirty="0">
                <a:latin typeface="Courier New" panose="02070309020205020404" pitchFamily="49" charset="0"/>
                <a:cs typeface="Courier New" panose="02070309020205020404" pitchFamily="49" charset="0"/>
              </a:rPr>
              <a:t>if</a:t>
            </a:r>
            <a:r>
              <a:rPr lang="en-US" sz="2000" dirty="0"/>
              <a:t>, enclose them in braces ({ and })</a:t>
            </a:r>
          </a:p>
          <a:p>
            <a:r>
              <a:rPr lang="en-US" sz="2000" dirty="0"/>
              <a:t>Braces form a </a:t>
            </a:r>
            <a:r>
              <a:rPr lang="en-US" sz="2000" b="1" dirty="0"/>
              <a:t>compound statement</a:t>
            </a:r>
            <a:r>
              <a:rPr lang="en-US" sz="2000" dirty="0"/>
              <a:t> or a </a:t>
            </a:r>
            <a:r>
              <a:rPr lang="en-US" sz="2000" b="1" dirty="0"/>
              <a:t>block</a:t>
            </a:r>
          </a:p>
          <a:p>
            <a:pPr lvl="1"/>
            <a:r>
              <a:rPr lang="en-US" sz="2000" dirty="0"/>
              <a:t>Can be placed anywhere a single statement can be placed</a:t>
            </a:r>
          </a:p>
          <a:p>
            <a:r>
              <a:rPr lang="en-US" sz="2000" dirty="0"/>
              <a:t>The following </a:t>
            </a:r>
            <a:r>
              <a:rPr lang="en-US" sz="2000" b="1" dirty="0">
                <a:latin typeface="Courier New" panose="02070309020205020404" pitchFamily="49" charset="0"/>
                <a:cs typeface="Courier New" panose="02070309020205020404" pitchFamily="49" charset="0"/>
              </a:rPr>
              <a:t>if</a:t>
            </a:r>
            <a:r>
              <a:rPr lang="en-US" sz="2000" b="1" dirty="0"/>
              <a:t>…</a:t>
            </a:r>
            <a:r>
              <a:rPr lang="en-US" sz="2000" b="1" dirty="0">
                <a:latin typeface="Courier New" panose="02070309020205020404" pitchFamily="49" charset="0"/>
                <a:cs typeface="Courier New" panose="02070309020205020404" pitchFamily="49" charset="0"/>
              </a:rPr>
              <a:t>else</a:t>
            </a:r>
            <a:r>
              <a:rPr lang="en-US" sz="2000" b="1" dirty="0"/>
              <a:t> </a:t>
            </a:r>
            <a:r>
              <a:rPr lang="en-US" sz="2000" dirty="0"/>
              <a:t>statement’s </a:t>
            </a:r>
            <a:r>
              <a:rPr lang="en-US" sz="2000" b="1" dirty="0">
                <a:latin typeface="Courier New" panose="02070309020205020404" pitchFamily="49" charset="0"/>
                <a:cs typeface="Courier New" panose="02070309020205020404" pitchFamily="49" charset="0"/>
              </a:rPr>
              <a:t>else</a:t>
            </a:r>
            <a:r>
              <a:rPr lang="en-US" sz="2000" dirty="0"/>
              <a:t> part includes a compound statement containing two statements:</a:t>
            </a:r>
          </a:p>
          <a:p>
            <a:pPr lvl="1"/>
            <a:r>
              <a:rPr lang="en-US" sz="2000" dirty="0">
                <a:solidFill>
                  <a:schemeClr val="tx1"/>
                </a:solidFill>
                <a:latin typeface="Courier New" panose="02070309020205020404" pitchFamily="49" charset="0"/>
                <a:cs typeface="Courier New" panose="02070309020205020404" pitchFamily="49" charset="0"/>
              </a:rPr>
              <a:t>if (grade &gt;= 60) {</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puts("Passed.");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 end if</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else {</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puts("Failed.");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puts("You must take this course again.");</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 end else</a:t>
            </a:r>
          </a:p>
        </p:txBody>
      </p:sp>
    </p:spTree>
    <p:extLst>
      <p:ext uri="{BB962C8B-B14F-4D97-AF65-F5344CB8AC3E}">
        <p14:creationId xmlns:p14="http://schemas.microsoft.com/office/powerpoint/2010/main" val="179767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3.6 The </a:t>
            </a:r>
            <a:r>
              <a:rPr lang="en-US" sz="3200" dirty="0">
                <a:latin typeface="Courier New" panose="02070309020205020404" pitchFamily="49" charset="0"/>
                <a:cs typeface="Courier New" panose="02070309020205020404" pitchFamily="49" charset="0"/>
              </a:rPr>
              <a:t>if</a:t>
            </a:r>
            <a:r>
              <a:rPr lang="en-US" sz="3200" dirty="0"/>
              <a:t>…</a:t>
            </a:r>
            <a:r>
              <a:rPr lang="en-US" sz="3200" dirty="0">
                <a:latin typeface="Courier New" panose="02070309020205020404" pitchFamily="49" charset="0"/>
                <a:cs typeface="Courier New" panose="02070309020205020404" pitchFamily="49" charset="0"/>
              </a:rPr>
              <a:t>else</a:t>
            </a:r>
            <a:r>
              <a:rPr lang="en-US" sz="3200" dirty="0"/>
              <a:t> Selection Statement: Blocks and Compound Statements </a:t>
            </a:r>
            <a:r>
              <a:rPr lang="en-US" sz="2000" b="0" dirty="0"/>
              <a:t>(2 of 2)</a:t>
            </a:r>
            <a:endParaRPr lang="en-IN" sz="3200" b="0" dirty="0"/>
          </a:p>
        </p:txBody>
      </p:sp>
      <p:sp>
        <p:nvSpPr>
          <p:cNvPr id="3" name="Content Placeholder 2"/>
          <p:cNvSpPr>
            <a:spLocks noGrp="1"/>
          </p:cNvSpPr>
          <p:nvPr>
            <p:ph sz="quarter" idx="13"/>
          </p:nvPr>
        </p:nvSpPr>
        <p:spPr/>
        <p:txBody>
          <a:bodyPr/>
          <a:lstStyle/>
          <a:p>
            <a:r>
              <a:rPr lang="en-US" dirty="0"/>
              <a:t>The braces surrounding the two statements in the </a:t>
            </a:r>
            <a:r>
              <a:rPr lang="en-US" b="1" dirty="0">
                <a:latin typeface="Courier New" panose="02070309020205020404" pitchFamily="49" charset="0"/>
                <a:cs typeface="Courier New" panose="02070309020205020404" pitchFamily="49" charset="0"/>
              </a:rPr>
              <a:t>else</a:t>
            </a:r>
            <a:r>
              <a:rPr lang="en-US" dirty="0"/>
              <a:t> clause are important; otherwise, the second statement would be outside the </a:t>
            </a:r>
            <a:r>
              <a:rPr lang="en-US" b="1" dirty="0">
                <a:latin typeface="Courier New" panose="02070309020205020404" pitchFamily="49" charset="0"/>
                <a:cs typeface="Courier New" panose="02070309020205020404" pitchFamily="49" charset="0"/>
              </a:rPr>
              <a:t>else</a:t>
            </a:r>
            <a:r>
              <a:rPr lang="en-US" dirty="0"/>
              <a:t>’s body and would execute regardless of whether the grade was less than 60</a:t>
            </a:r>
          </a:p>
          <a:p>
            <a:r>
              <a:rPr lang="en-US" dirty="0"/>
              <a:t>Always include your control statements’ bodies in braces </a:t>
            </a:r>
          </a:p>
        </p:txBody>
      </p:sp>
    </p:spTree>
    <p:extLst>
      <p:ext uri="{BB962C8B-B14F-4D97-AF65-F5344CB8AC3E}">
        <p14:creationId xmlns:p14="http://schemas.microsoft.com/office/powerpoint/2010/main" val="265574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3.7 The </a:t>
            </a:r>
            <a:r>
              <a:rPr lang="en-US" dirty="0">
                <a:latin typeface="Courier New" panose="02070309020205020404" pitchFamily="49" charset="0"/>
                <a:cs typeface="Courier New" panose="02070309020205020404" pitchFamily="49" charset="0"/>
              </a:rPr>
              <a:t>while</a:t>
            </a:r>
            <a:r>
              <a:rPr lang="en-US" dirty="0"/>
              <a:t> Iteration Statement</a:t>
            </a:r>
            <a:endParaRPr lang="en-IN" dirty="0"/>
          </a:p>
        </p:txBody>
      </p:sp>
      <p:sp>
        <p:nvSpPr>
          <p:cNvPr id="3" name="Content Placeholder 2"/>
          <p:cNvSpPr>
            <a:spLocks noGrp="1"/>
          </p:cNvSpPr>
          <p:nvPr>
            <p:ph sz="quarter" idx="13"/>
          </p:nvPr>
        </p:nvSpPr>
        <p:spPr>
          <a:xfrm>
            <a:off x="457200" y="1552575"/>
            <a:ext cx="8229600" cy="1634762"/>
          </a:xfrm>
        </p:spPr>
        <p:txBody>
          <a:bodyPr/>
          <a:lstStyle/>
          <a:p>
            <a:r>
              <a:rPr lang="en-US" sz="2000" dirty="0"/>
              <a:t>An </a:t>
            </a:r>
            <a:r>
              <a:rPr lang="en-US" sz="2000" b="1" dirty="0"/>
              <a:t>iteration statement</a:t>
            </a:r>
            <a:r>
              <a:rPr lang="en-US" sz="2000" dirty="0"/>
              <a:t> repeats an action while a condition remains </a:t>
            </a:r>
            <a:r>
              <a:rPr lang="en-US" sz="2000" b="1" dirty="0"/>
              <a:t>true</a:t>
            </a:r>
          </a:p>
          <a:p>
            <a:r>
              <a:rPr lang="en-US" sz="2000" dirty="0"/>
              <a:t>Consider the following pseudocode </a:t>
            </a:r>
          </a:p>
          <a:p>
            <a:pPr lvl="1"/>
            <a:r>
              <a:rPr lang="en-US" sz="2000" dirty="0"/>
              <a:t>While there are more items on my shopping list</a:t>
            </a:r>
          </a:p>
        </p:txBody>
      </p:sp>
      <p:sp>
        <p:nvSpPr>
          <p:cNvPr id="4" name="Content Placeholder 3"/>
          <p:cNvSpPr>
            <a:spLocks noGrp="1"/>
          </p:cNvSpPr>
          <p:nvPr>
            <p:ph sz="quarter" idx="14"/>
          </p:nvPr>
        </p:nvSpPr>
        <p:spPr>
          <a:xfrm>
            <a:off x="888279" y="3260359"/>
            <a:ext cx="5603962" cy="359494"/>
          </a:xfrm>
        </p:spPr>
        <p:txBody>
          <a:bodyPr tIns="0"/>
          <a:lstStyle/>
          <a:p>
            <a:pPr marL="458550" lvl="1" indent="0">
              <a:buNone/>
            </a:pPr>
            <a:r>
              <a:rPr lang="en-US" sz="2000" dirty="0"/>
              <a:t> Purchase next item and cross it off my list</a:t>
            </a:r>
          </a:p>
        </p:txBody>
      </p:sp>
      <p:sp>
        <p:nvSpPr>
          <p:cNvPr id="5" name="Content Placeholder 4"/>
          <p:cNvSpPr>
            <a:spLocks noGrp="1"/>
          </p:cNvSpPr>
          <p:nvPr>
            <p:ph sz="quarter" idx="15"/>
          </p:nvPr>
        </p:nvSpPr>
        <p:spPr>
          <a:xfrm>
            <a:off x="457200" y="3690967"/>
            <a:ext cx="8229600" cy="2577366"/>
          </a:xfrm>
        </p:spPr>
        <p:txBody>
          <a:bodyPr/>
          <a:lstStyle/>
          <a:p>
            <a:r>
              <a:rPr lang="en-US" sz="2000" dirty="0"/>
              <a:t>“there are more items on my shopping list” may be </a:t>
            </a:r>
            <a:r>
              <a:rPr lang="en-US" sz="2000" b="1" dirty="0"/>
              <a:t>true</a:t>
            </a:r>
            <a:r>
              <a:rPr lang="en-US" sz="2000" dirty="0"/>
              <a:t> or </a:t>
            </a:r>
            <a:r>
              <a:rPr lang="en-US" sz="2000" b="1" dirty="0"/>
              <a:t>false</a:t>
            </a:r>
          </a:p>
          <a:p>
            <a:r>
              <a:rPr lang="en-US" sz="2000" dirty="0"/>
              <a:t>The shopper performs the action “Purchase next item and cross it off my list” repeatedly while the condition remains </a:t>
            </a:r>
            <a:r>
              <a:rPr lang="en-US" sz="2000" b="1" dirty="0"/>
              <a:t>true</a:t>
            </a:r>
          </a:p>
          <a:p>
            <a:r>
              <a:rPr lang="en-US" sz="2000" dirty="0"/>
              <a:t>Eventually, the condition will become </a:t>
            </a:r>
            <a:r>
              <a:rPr lang="en-US" sz="2000" b="1" dirty="0"/>
              <a:t>false</a:t>
            </a:r>
            <a:r>
              <a:rPr lang="en-US" sz="2000" dirty="0"/>
              <a:t> (when the last item on the shopping list has been purchased and crossed off the list)</a:t>
            </a:r>
          </a:p>
          <a:p>
            <a:r>
              <a:rPr lang="en-US" sz="2000" dirty="0"/>
              <a:t>At this point, the iteration terminates</a:t>
            </a:r>
            <a:endParaRPr lang="en-IN" sz="2000" dirty="0"/>
          </a:p>
        </p:txBody>
      </p:sp>
    </p:spTree>
    <p:extLst>
      <p:ext uri="{BB962C8B-B14F-4D97-AF65-F5344CB8AC3E}">
        <p14:creationId xmlns:p14="http://schemas.microsoft.com/office/powerpoint/2010/main" val="94765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3.7 The </a:t>
            </a:r>
            <a:r>
              <a:rPr lang="en-US" sz="2800" dirty="0">
                <a:latin typeface="Courier New" panose="02070309020205020404" pitchFamily="49" charset="0"/>
                <a:cs typeface="Courier New" panose="02070309020205020404" pitchFamily="49" charset="0"/>
              </a:rPr>
              <a:t>while</a:t>
            </a:r>
            <a:r>
              <a:rPr lang="en-US" sz="2800" dirty="0"/>
              <a:t> Iteration Statement: Calculating the First Power of 3 Greater Than 100</a:t>
            </a:r>
            <a:endParaRPr lang="en-IN" sz="2800" dirty="0"/>
          </a:p>
        </p:txBody>
      </p:sp>
      <p:sp>
        <p:nvSpPr>
          <p:cNvPr id="4" name="Content Placeholder 3"/>
          <p:cNvSpPr>
            <a:spLocks noGrp="1"/>
          </p:cNvSpPr>
          <p:nvPr>
            <p:ph sz="quarter" idx="13"/>
          </p:nvPr>
        </p:nvSpPr>
        <p:spPr>
          <a:xfrm>
            <a:off x="457200" y="1552576"/>
            <a:ext cx="8229600" cy="2428582"/>
          </a:xfrm>
        </p:spPr>
        <p:txBody>
          <a:bodyPr tIns="90000"/>
          <a:lstStyle/>
          <a:p>
            <a:r>
              <a:rPr lang="en-US" sz="1800" dirty="0"/>
              <a:t>Find the first power of 3 larger than 100—</a:t>
            </a:r>
            <a:r>
              <a:rPr lang="en-US" sz="1800" dirty="0">
                <a:latin typeface="Courier New" panose="02070309020205020404" pitchFamily="49" charset="0"/>
                <a:cs typeface="Courier New" panose="02070309020205020404" pitchFamily="49" charset="0"/>
              </a:rPr>
              <a:t>product</a:t>
            </a:r>
            <a:r>
              <a:rPr lang="en-US" sz="1800" dirty="0"/>
              <a:t> is initialized to 3</a:t>
            </a:r>
          </a:p>
          <a:p>
            <a:pPr lvl="1"/>
            <a:r>
              <a:rPr lang="en-US" sz="1800" dirty="0">
                <a:solidFill>
                  <a:schemeClr val="tx1"/>
                </a:solidFill>
                <a:latin typeface="Courier New" panose="02070309020205020404" pitchFamily="49" charset="0"/>
                <a:cs typeface="Courier New" panose="02070309020205020404" pitchFamily="49" charset="0"/>
              </a:rPr>
              <a:t>int product = 3;</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while (product &lt;= 100)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product = 3 * product;</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a:t>
            </a:r>
          </a:p>
          <a:p>
            <a:r>
              <a:rPr lang="en-US" sz="1800" dirty="0"/>
              <a:t>Repeatedly multiplies </a:t>
            </a:r>
            <a:r>
              <a:rPr lang="en-US" sz="1800" dirty="0">
                <a:latin typeface="Courier New" panose="02070309020205020404" pitchFamily="49" charset="0"/>
                <a:cs typeface="Courier New" panose="02070309020205020404" pitchFamily="49" charset="0"/>
              </a:rPr>
              <a:t>product</a:t>
            </a:r>
            <a:r>
              <a:rPr lang="en-US" sz="1800" dirty="0"/>
              <a:t> by </a:t>
            </a:r>
            <a:r>
              <a:rPr lang="en-US" sz="1800" dirty="0">
                <a:latin typeface="Courier New" panose="02070309020205020404" pitchFamily="49" charset="0"/>
                <a:cs typeface="Courier New" panose="02070309020205020404" pitchFamily="49" charset="0"/>
              </a:rPr>
              <a:t>3</a:t>
            </a:r>
          </a:p>
          <a:p>
            <a:pPr lvl="1"/>
            <a:r>
              <a:rPr lang="en-US" sz="1800" dirty="0"/>
              <a:t>So it takes on the values </a:t>
            </a:r>
            <a:r>
              <a:rPr lang="en-US" sz="1800" dirty="0">
                <a:latin typeface="Courier New" panose="02070309020205020404" pitchFamily="49" charset="0"/>
                <a:cs typeface="Courier New" panose="02070309020205020404" pitchFamily="49" charset="0"/>
              </a:rPr>
              <a:t>9</a:t>
            </a:r>
            <a:r>
              <a:rPr lang="en-US" sz="1800" dirty="0"/>
              <a:t>, </a:t>
            </a:r>
            <a:r>
              <a:rPr lang="en-US" sz="1800" dirty="0">
                <a:latin typeface="Courier New" panose="02070309020205020404" pitchFamily="49" charset="0"/>
                <a:cs typeface="Courier New" panose="02070309020205020404" pitchFamily="49" charset="0"/>
              </a:rPr>
              <a:t>27</a:t>
            </a:r>
            <a:r>
              <a:rPr lang="en-US" sz="1800" dirty="0"/>
              <a:t> and </a:t>
            </a:r>
            <a:r>
              <a:rPr lang="en-US" sz="1800" dirty="0">
                <a:latin typeface="Courier New" panose="02070309020205020404" pitchFamily="49" charset="0"/>
                <a:cs typeface="Courier New" panose="02070309020205020404" pitchFamily="49" charset="0"/>
              </a:rPr>
              <a:t>81</a:t>
            </a:r>
            <a:r>
              <a:rPr lang="en-US" sz="1800" dirty="0"/>
              <a:t> successively</a:t>
            </a:r>
          </a:p>
        </p:txBody>
      </p:sp>
      <p:sp>
        <p:nvSpPr>
          <p:cNvPr id="5" name="Content Placeholder 4"/>
          <p:cNvSpPr>
            <a:spLocks noGrp="1"/>
          </p:cNvSpPr>
          <p:nvPr>
            <p:ph sz="quarter" idx="14"/>
          </p:nvPr>
        </p:nvSpPr>
        <p:spPr>
          <a:xfrm>
            <a:off x="457200" y="4121940"/>
            <a:ext cx="4676775" cy="327945"/>
          </a:xfrm>
        </p:spPr>
        <p:txBody>
          <a:bodyPr tIns="0" rIns="0"/>
          <a:lstStyle/>
          <a:p>
            <a:r>
              <a:rPr lang="en-US" sz="1800" dirty="0"/>
              <a:t>When </a:t>
            </a:r>
            <a:r>
              <a:rPr lang="en-US" sz="1800" dirty="0">
                <a:latin typeface="Courier New" panose="02070309020205020404" pitchFamily="49" charset="0"/>
                <a:cs typeface="Courier New" panose="02070309020205020404" pitchFamily="49" charset="0"/>
              </a:rPr>
              <a:t>product</a:t>
            </a:r>
            <a:r>
              <a:rPr lang="en-US" sz="1800" dirty="0"/>
              <a:t> becomes </a:t>
            </a:r>
            <a:r>
              <a:rPr lang="en-US" sz="1800" dirty="0">
                <a:latin typeface="Courier New" panose="02070309020205020404" pitchFamily="49" charset="0"/>
                <a:cs typeface="Courier New" panose="02070309020205020404" pitchFamily="49" charset="0"/>
              </a:rPr>
              <a:t>243</a:t>
            </a:r>
            <a:r>
              <a:rPr lang="en-US" sz="1800" dirty="0"/>
              <a:t>, </a:t>
            </a:r>
            <a:r>
              <a:rPr lang="en-US" sz="1800" dirty="0">
                <a:latin typeface="Courier New" panose="02070309020205020404" pitchFamily="49" charset="0"/>
                <a:cs typeface="Courier New" panose="02070309020205020404" pitchFamily="49" charset="0"/>
              </a:rPr>
              <a:t>product</a:t>
            </a:r>
            <a:endParaRPr lang="en-IN" sz="1800" dirty="0">
              <a:latin typeface="Courier New" panose="02070309020205020404" pitchFamily="49" charset="0"/>
              <a:cs typeface="Courier New" panose="02070309020205020404" pitchFamily="49" charset="0"/>
            </a:endParaRPr>
          </a:p>
        </p:txBody>
      </p:sp>
      <p:graphicFrame>
        <p:nvGraphicFramePr>
          <p:cNvPr id="11" name="Object 10" descr="left angle bracket = 100"/>
          <p:cNvGraphicFramePr>
            <a:graphicFrameLocks noChangeAspect="1"/>
          </p:cNvGraphicFramePr>
          <p:nvPr>
            <p:extLst>
              <p:ext uri="{D42A27DB-BD31-4B8C-83A1-F6EECF244321}">
                <p14:modId xmlns:p14="http://schemas.microsoft.com/office/powerpoint/2010/main" val="156621"/>
              </p:ext>
            </p:extLst>
          </p:nvPr>
        </p:nvGraphicFramePr>
        <p:xfrm>
          <a:off x="5167449" y="4146431"/>
          <a:ext cx="836612" cy="271462"/>
        </p:xfrm>
        <a:graphic>
          <a:graphicData uri="http://schemas.openxmlformats.org/presentationml/2006/ole">
            <mc:AlternateContent xmlns:mc="http://schemas.openxmlformats.org/markup-compatibility/2006">
              <mc:Choice xmlns:v="urn:schemas-microsoft-com:vml" Requires="v">
                <p:oleObj spid="_x0000_s2050" name="Equation" r:id="rId4" imgW="507960" imgH="164880" progId="Equation.DSMT4">
                  <p:embed/>
                </p:oleObj>
              </mc:Choice>
              <mc:Fallback>
                <p:oleObj name="Equation" r:id="rId4" imgW="507960" imgH="164880" progId="Equation.DSMT4">
                  <p:embed/>
                  <p:pic>
                    <p:nvPicPr>
                      <p:cNvPr id="28" name="Object 27"/>
                      <p:cNvPicPr/>
                      <p:nvPr/>
                    </p:nvPicPr>
                    <p:blipFill>
                      <a:blip r:embed="rId5"/>
                      <a:stretch>
                        <a:fillRect/>
                      </a:stretch>
                    </p:blipFill>
                    <p:spPr>
                      <a:xfrm>
                        <a:off x="5167449" y="4146431"/>
                        <a:ext cx="836612" cy="271462"/>
                      </a:xfrm>
                      <a:prstGeom prst="rect">
                        <a:avLst/>
                      </a:prstGeom>
                    </p:spPr>
                  </p:pic>
                </p:oleObj>
              </mc:Fallback>
            </mc:AlternateContent>
          </a:graphicData>
        </a:graphic>
      </p:graphicFrame>
      <p:sp>
        <p:nvSpPr>
          <p:cNvPr id="6" name="Content Placeholder 5"/>
          <p:cNvSpPr>
            <a:spLocks noGrp="1"/>
          </p:cNvSpPr>
          <p:nvPr>
            <p:ph sz="quarter" idx="15"/>
          </p:nvPr>
        </p:nvSpPr>
        <p:spPr>
          <a:xfrm>
            <a:off x="6085159" y="4120446"/>
            <a:ext cx="1750423" cy="329439"/>
          </a:xfrm>
        </p:spPr>
        <p:txBody>
          <a:bodyPr lIns="0" tIns="0" rIns="0" bIns="0"/>
          <a:lstStyle/>
          <a:p>
            <a:pPr marL="432" indent="0">
              <a:buNone/>
            </a:pPr>
            <a:r>
              <a:rPr lang="en-US" sz="1800" dirty="0"/>
              <a:t>becomes </a:t>
            </a:r>
            <a:r>
              <a:rPr lang="en-US" sz="1800" b="1" dirty="0"/>
              <a:t>false</a:t>
            </a:r>
            <a:r>
              <a:rPr lang="en-US" sz="1800" dirty="0"/>
              <a:t>, </a:t>
            </a:r>
            <a:endParaRPr lang="en-IN" sz="1800" dirty="0"/>
          </a:p>
        </p:txBody>
      </p:sp>
      <p:sp>
        <p:nvSpPr>
          <p:cNvPr id="7" name="Content Placeholder 6"/>
          <p:cNvSpPr>
            <a:spLocks noGrp="1"/>
          </p:cNvSpPr>
          <p:nvPr>
            <p:ph sz="quarter" idx="16"/>
          </p:nvPr>
        </p:nvSpPr>
        <p:spPr>
          <a:xfrm>
            <a:off x="823324" y="4498729"/>
            <a:ext cx="2586445" cy="326212"/>
          </a:xfrm>
        </p:spPr>
        <p:txBody>
          <a:bodyPr lIns="0" tIns="0" rIns="0" bIns="0"/>
          <a:lstStyle/>
          <a:p>
            <a:pPr marL="432" indent="0">
              <a:buNone/>
            </a:pPr>
            <a:r>
              <a:rPr lang="en-US" sz="1800" dirty="0"/>
              <a:t>terminating the iteration</a:t>
            </a:r>
            <a:endParaRPr lang="en-IN" sz="1800" dirty="0"/>
          </a:p>
        </p:txBody>
      </p:sp>
      <p:sp>
        <p:nvSpPr>
          <p:cNvPr id="8" name="Content Placeholder 7"/>
          <p:cNvSpPr>
            <a:spLocks noGrp="1"/>
          </p:cNvSpPr>
          <p:nvPr>
            <p:ph sz="quarter" idx="17"/>
          </p:nvPr>
        </p:nvSpPr>
        <p:spPr>
          <a:xfrm>
            <a:off x="457200" y="5008725"/>
            <a:ext cx="8229600" cy="1122975"/>
          </a:xfrm>
        </p:spPr>
        <p:txBody>
          <a:bodyPr tIns="0"/>
          <a:lstStyle/>
          <a:p>
            <a:r>
              <a:rPr lang="en-US" sz="1800" dirty="0"/>
              <a:t>An action in the </a:t>
            </a:r>
            <a:r>
              <a:rPr lang="en-US" sz="1800" dirty="0">
                <a:latin typeface="Courier New" panose="02070309020205020404" pitchFamily="49" charset="0"/>
                <a:cs typeface="Courier New" panose="02070309020205020404" pitchFamily="49" charset="0"/>
              </a:rPr>
              <a:t>while</a:t>
            </a:r>
            <a:r>
              <a:rPr lang="en-US" sz="1800" dirty="0"/>
              <a:t> statement’s body must eventually cause the condition to become </a:t>
            </a:r>
            <a:r>
              <a:rPr lang="en-US" sz="1800" b="1" dirty="0"/>
              <a:t>false</a:t>
            </a:r>
          </a:p>
          <a:p>
            <a:r>
              <a:rPr lang="en-US" sz="1800" dirty="0"/>
              <a:t>Otherwise, the loop will never terminate—called an </a:t>
            </a:r>
            <a:r>
              <a:rPr lang="en-US" sz="1800" b="1" dirty="0"/>
              <a:t>infinite loop</a:t>
            </a:r>
            <a:endParaRPr lang="en-US" sz="1800" dirty="0"/>
          </a:p>
        </p:txBody>
      </p:sp>
    </p:spTree>
    <p:extLst>
      <p:ext uri="{BB962C8B-B14F-4D97-AF65-F5344CB8AC3E}">
        <p14:creationId xmlns:p14="http://schemas.microsoft.com/office/powerpoint/2010/main" val="50297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3.7 The </a:t>
            </a:r>
            <a:r>
              <a:rPr lang="en-US" sz="3200" dirty="0">
                <a:latin typeface="Courier New" panose="02070309020205020404" pitchFamily="49" charset="0"/>
                <a:cs typeface="Courier New" panose="02070309020205020404" pitchFamily="49" charset="0"/>
              </a:rPr>
              <a:t>while</a:t>
            </a:r>
            <a:r>
              <a:rPr lang="en-US" sz="3200" dirty="0"/>
              <a:t> Iteration Statement: while Statement Flowchart </a:t>
            </a:r>
            <a:r>
              <a:rPr lang="en-US" sz="2000" b="0" dirty="0"/>
              <a:t>(1 of 2)</a:t>
            </a:r>
            <a:endParaRPr lang="en-IN" sz="3200" b="0" dirty="0"/>
          </a:p>
        </p:txBody>
      </p:sp>
      <p:pic>
        <p:nvPicPr>
          <p:cNvPr id="7" name="Content Placeholder 6" descr="The figure illustrates a flowchart depicting the flow of a while iteration statement.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78216" y="1716658"/>
            <a:ext cx="7987569" cy="4120919"/>
          </a:xfrm>
        </p:spPr>
      </p:pic>
    </p:spTree>
    <p:extLst>
      <p:ext uri="{BB962C8B-B14F-4D97-AF65-F5344CB8AC3E}">
        <p14:creationId xmlns:p14="http://schemas.microsoft.com/office/powerpoint/2010/main" val="394895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3.7 The </a:t>
            </a:r>
            <a:r>
              <a:rPr lang="en-US" sz="3200" dirty="0">
                <a:latin typeface="Courier New" panose="02070309020205020404" pitchFamily="49" charset="0"/>
                <a:cs typeface="Courier New" panose="02070309020205020404" pitchFamily="49" charset="0"/>
              </a:rPr>
              <a:t>while</a:t>
            </a:r>
            <a:r>
              <a:rPr lang="en-US" sz="3200" dirty="0"/>
              <a:t> Iteration Statement: while Statement Flowchart </a:t>
            </a:r>
            <a:r>
              <a:rPr lang="en-US" sz="2000" b="0" dirty="0"/>
              <a:t>(2 of 2)</a:t>
            </a:r>
            <a:endParaRPr lang="en-IN" sz="3200" b="0" dirty="0"/>
          </a:p>
        </p:txBody>
      </p:sp>
      <p:sp>
        <p:nvSpPr>
          <p:cNvPr id="3" name="Content Placeholder 2"/>
          <p:cNvSpPr>
            <a:spLocks noGrp="1"/>
          </p:cNvSpPr>
          <p:nvPr>
            <p:ph sz="quarter" idx="13"/>
          </p:nvPr>
        </p:nvSpPr>
        <p:spPr/>
        <p:txBody>
          <a:bodyPr/>
          <a:lstStyle/>
          <a:p>
            <a:r>
              <a:rPr lang="en-US" dirty="0"/>
              <a:t>The flowchart clearly shows the iteration</a:t>
            </a:r>
          </a:p>
          <a:p>
            <a:r>
              <a:rPr lang="en-US" dirty="0"/>
              <a:t>The flowline emerging from the rectangle points back to the flowline entering the decision</a:t>
            </a:r>
          </a:p>
          <a:p>
            <a:r>
              <a:rPr lang="en-US" dirty="0"/>
              <a:t>The loop tests the condition in the diamond during each iteration until the condition eventually becomes </a:t>
            </a:r>
            <a:r>
              <a:rPr lang="en-US" b="1" dirty="0"/>
              <a:t>false</a:t>
            </a:r>
          </a:p>
          <a:p>
            <a:r>
              <a:rPr lang="en-US" dirty="0"/>
              <a:t>At this point, the </a:t>
            </a:r>
            <a:r>
              <a:rPr lang="en-US" dirty="0">
                <a:latin typeface="Courier New" panose="02070309020205020404" pitchFamily="49" charset="0"/>
                <a:cs typeface="Courier New" panose="02070309020205020404" pitchFamily="49" charset="0"/>
              </a:rPr>
              <a:t>while</a:t>
            </a:r>
            <a:r>
              <a:rPr lang="en-US" dirty="0"/>
              <a:t> statement exits</a:t>
            </a:r>
          </a:p>
        </p:txBody>
      </p:sp>
    </p:spTree>
    <p:extLst>
      <p:ext uri="{BB962C8B-B14F-4D97-AF65-F5344CB8AC3E}">
        <p14:creationId xmlns:p14="http://schemas.microsoft.com/office/powerpoint/2010/main" val="263984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7486" cy="1097279"/>
          </a:xfrm>
        </p:spPr>
        <p:txBody>
          <a:bodyPr/>
          <a:lstStyle/>
          <a:p>
            <a:r>
              <a:rPr lang="en-US" sz="3200" dirty="0"/>
              <a:t>3.8 Formulating Algorithms Case Study 1: Counter-Controlled Iteration</a:t>
            </a:r>
            <a:endParaRPr lang="en-IN" sz="3200" dirty="0"/>
          </a:p>
        </p:txBody>
      </p:sp>
      <p:sp>
        <p:nvSpPr>
          <p:cNvPr id="3" name="Content Placeholder 2"/>
          <p:cNvSpPr>
            <a:spLocks noGrp="1"/>
          </p:cNvSpPr>
          <p:nvPr>
            <p:ph sz="quarter" idx="13"/>
          </p:nvPr>
        </p:nvSpPr>
        <p:spPr/>
        <p:txBody>
          <a:bodyPr/>
          <a:lstStyle/>
          <a:p>
            <a:r>
              <a:rPr lang="en-US" dirty="0"/>
              <a:t>Consider the following problem statement:</a:t>
            </a:r>
          </a:p>
          <a:p>
            <a:pPr lvl="1"/>
            <a:r>
              <a:rPr lang="en-US" b="1" dirty="0"/>
              <a:t>A class of ten students took a quiz. The grades (integers in the range 0 to 100) for this quiz are available to you. Determine the class average on the quiz</a:t>
            </a:r>
            <a:r>
              <a:rPr lang="en-US" b="1" i="1" dirty="0"/>
              <a:t>.</a:t>
            </a:r>
            <a:endParaRPr lang="en-US" b="1" dirty="0"/>
          </a:p>
          <a:p>
            <a:r>
              <a:rPr lang="en-US" dirty="0"/>
              <a:t>The class average is the sum of the grades divided by the number of students</a:t>
            </a:r>
          </a:p>
          <a:p>
            <a:r>
              <a:rPr lang="en-US" dirty="0"/>
              <a:t>The algorithm to solve this problem must input the grades, then calculate and display the class average</a:t>
            </a:r>
          </a:p>
        </p:txBody>
      </p:sp>
    </p:spTree>
    <p:extLst>
      <p:ext uri="{BB962C8B-B14F-4D97-AF65-F5344CB8AC3E}">
        <p14:creationId xmlns:p14="http://schemas.microsoft.com/office/powerpoint/2010/main" val="2073238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7327900" cy="1226926"/>
          </a:xfrm>
        </p:spPr>
        <p:txBody>
          <a:bodyPr/>
          <a:lstStyle/>
          <a:p>
            <a:r>
              <a:rPr lang="en-US" sz="2400" dirty="0"/>
              <a:t>3.8 Formulating Algorithms Case Study 1: Counter-Controlled Iteration—Pseudocode for the Class-Average Problem </a:t>
            </a:r>
            <a:r>
              <a:rPr lang="en-US" sz="2000" b="0" dirty="0"/>
              <a:t>(1 of 2)</a:t>
            </a:r>
            <a:endParaRPr lang="en-IN" sz="2400" b="0" dirty="0"/>
          </a:p>
        </p:txBody>
      </p:sp>
      <p:sp>
        <p:nvSpPr>
          <p:cNvPr id="3" name="Content Placeholder 2"/>
          <p:cNvSpPr>
            <a:spLocks noGrp="1"/>
          </p:cNvSpPr>
          <p:nvPr>
            <p:ph sz="quarter" idx="13"/>
          </p:nvPr>
        </p:nvSpPr>
        <p:spPr/>
        <p:txBody>
          <a:bodyPr/>
          <a:lstStyle/>
          <a:p>
            <a:r>
              <a:rPr lang="en-US" sz="2000" dirty="0"/>
              <a:t>Let’s use pseudocode to list the actions to execute and specify the order in which they should execute</a:t>
            </a:r>
          </a:p>
          <a:p>
            <a:r>
              <a:rPr lang="en-US" sz="2000" dirty="0"/>
              <a:t>We use </a:t>
            </a:r>
            <a:r>
              <a:rPr lang="en-US" sz="2000" b="1" dirty="0"/>
              <a:t>counter-controlled iteration</a:t>
            </a:r>
            <a:r>
              <a:rPr lang="en-US" sz="2000" dirty="0"/>
              <a:t> to input the grades one at a time</a:t>
            </a:r>
          </a:p>
          <a:p>
            <a:r>
              <a:rPr lang="en-US" sz="2000" dirty="0"/>
              <a:t>This technique uses a variable called a </a:t>
            </a:r>
            <a:r>
              <a:rPr lang="en-US" sz="2000" b="1" dirty="0"/>
              <a:t>counter</a:t>
            </a:r>
            <a:r>
              <a:rPr lang="en-US" sz="2000" dirty="0"/>
              <a:t> to specify the number of times a set of statements should execute</a:t>
            </a:r>
          </a:p>
          <a:p>
            <a:r>
              <a:rPr lang="en-US" sz="2000" dirty="0"/>
              <a:t>We know that ten students took a quiz, so we need to input 10 grades</a:t>
            </a:r>
          </a:p>
          <a:p>
            <a:r>
              <a:rPr lang="en-US" sz="2000" dirty="0"/>
              <a:t>Iteration terminates when the counter exceeds 10</a:t>
            </a:r>
          </a:p>
          <a:p>
            <a:r>
              <a:rPr lang="en-US" sz="2000" dirty="0"/>
              <a:t>Counter-controlled iteration is often called </a:t>
            </a:r>
            <a:r>
              <a:rPr lang="en-US" sz="2000" b="1" dirty="0"/>
              <a:t>definite iteration</a:t>
            </a:r>
            <a:r>
              <a:rPr lang="en-US" sz="2000" dirty="0"/>
              <a:t> because the number of iterations is known before the loop begins executing</a:t>
            </a:r>
          </a:p>
        </p:txBody>
      </p:sp>
    </p:spTree>
    <p:extLst>
      <p:ext uri="{BB962C8B-B14F-4D97-AF65-F5344CB8AC3E}">
        <p14:creationId xmlns:p14="http://schemas.microsoft.com/office/powerpoint/2010/main" val="3200839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7327900" cy="1226926"/>
          </a:xfrm>
        </p:spPr>
        <p:txBody>
          <a:bodyPr/>
          <a:lstStyle/>
          <a:p>
            <a:r>
              <a:rPr lang="en-US" sz="2400" dirty="0"/>
              <a:t>3.8 Formulating Algorithms Case Study 1: Counter-Controlled Iteration—Pseudocode for the Class-Average Problem </a:t>
            </a:r>
            <a:r>
              <a:rPr lang="en-US" sz="2000" b="0" dirty="0"/>
              <a:t>(2 of 2)</a:t>
            </a:r>
            <a:endParaRPr lang="en-IN" sz="2400" b="0" dirty="0"/>
          </a:p>
        </p:txBody>
      </p:sp>
      <p:sp>
        <p:nvSpPr>
          <p:cNvPr id="3" name="Content Placeholder 2"/>
          <p:cNvSpPr>
            <a:spLocks noGrp="1"/>
          </p:cNvSpPr>
          <p:nvPr>
            <p:ph sz="quarter" idx="13"/>
          </p:nvPr>
        </p:nvSpPr>
        <p:spPr/>
        <p:txBody>
          <a:bodyPr/>
          <a:lstStyle/>
          <a:p>
            <a:r>
              <a:rPr lang="en-US" sz="2200" dirty="0"/>
              <a:t>Set total to zero</a:t>
            </a:r>
          </a:p>
          <a:p>
            <a:r>
              <a:rPr lang="en-US" sz="2200" dirty="0"/>
              <a:t>Set grade counter to one</a:t>
            </a:r>
          </a:p>
          <a:p>
            <a:r>
              <a:rPr lang="en-US" sz="2200" dirty="0"/>
              <a:t>While grade counter is less than or equal to ten</a:t>
            </a:r>
          </a:p>
          <a:p>
            <a:pPr lvl="1"/>
            <a:r>
              <a:rPr lang="en-US" sz="2200" dirty="0"/>
              <a:t>Input the next grade</a:t>
            </a:r>
          </a:p>
          <a:p>
            <a:pPr lvl="1"/>
            <a:r>
              <a:rPr lang="en-US" sz="2200" dirty="0"/>
              <a:t>Add the grade into the total</a:t>
            </a:r>
          </a:p>
          <a:p>
            <a:pPr lvl="1"/>
            <a:r>
              <a:rPr lang="en-US" sz="2200" dirty="0"/>
              <a:t>Add one to the grade counter</a:t>
            </a:r>
          </a:p>
          <a:p>
            <a:r>
              <a:rPr lang="en-US" sz="2200" dirty="0"/>
              <a:t>Set the class average to the total divided by ten</a:t>
            </a:r>
          </a:p>
          <a:p>
            <a:r>
              <a:rPr lang="en-US" sz="2200" dirty="0"/>
              <a:t>Print the class average</a:t>
            </a:r>
          </a:p>
        </p:txBody>
      </p:sp>
    </p:spTree>
    <p:extLst>
      <p:ext uri="{BB962C8B-B14F-4D97-AF65-F5344CB8AC3E}">
        <p14:creationId xmlns:p14="http://schemas.microsoft.com/office/powerpoint/2010/main" val="2004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sz="3000" dirty="0"/>
              <a:t>3.8 Formulating Algorithms Case Study 1: Counter-Controlled Iteration </a:t>
            </a:r>
            <a:r>
              <a:rPr lang="en-US" sz="2000" b="0" dirty="0"/>
              <a:t>(1 of 4)</a:t>
            </a:r>
            <a:endParaRPr lang="en-IN" sz="3200" b="0" dirty="0"/>
          </a:p>
        </p:txBody>
      </p:sp>
      <p:sp>
        <p:nvSpPr>
          <p:cNvPr id="3" name="Content Placeholder 2"/>
          <p:cNvSpPr>
            <a:spLocks noGrp="1"/>
          </p:cNvSpPr>
          <p:nvPr>
            <p:ph sz="quarter" idx="13"/>
          </p:nvPr>
        </p:nvSpPr>
        <p:spPr>
          <a:xfrm>
            <a:off x="457200" y="1556326"/>
            <a:ext cx="8229600" cy="4788911"/>
          </a:xfrm>
        </p:spPr>
        <p:txBody>
          <a:bodyPr/>
          <a:lstStyle/>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fig03_02.c</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Class average program with counter-controlled iteration.</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function main begins program execution</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 initialization phase</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total = 0; // initialize total of grades to 0</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counter = 1; // number of the grade to be entered next</a:t>
            </a:r>
          </a:p>
          <a:p>
            <a:pPr marL="514800" indent="-514800">
              <a:spcBef>
                <a:spcPts val="10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605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Introduction</a:t>
            </a:r>
            <a:endParaRPr lang="en-IN" dirty="0"/>
          </a:p>
        </p:txBody>
      </p:sp>
      <p:sp>
        <p:nvSpPr>
          <p:cNvPr id="3" name="Content Placeholder 2"/>
          <p:cNvSpPr>
            <a:spLocks noGrp="1"/>
          </p:cNvSpPr>
          <p:nvPr>
            <p:ph sz="quarter" idx="13"/>
          </p:nvPr>
        </p:nvSpPr>
        <p:spPr/>
        <p:txBody>
          <a:bodyPr/>
          <a:lstStyle/>
          <a:p>
            <a:r>
              <a:rPr lang="en-US" dirty="0"/>
              <a:t>Before writing a program to solve a problem, you must have a thorough understanding of the problem and a carefully planned solution approach</a:t>
            </a:r>
          </a:p>
        </p:txBody>
      </p:sp>
    </p:spTree>
    <p:extLst>
      <p:ext uri="{BB962C8B-B14F-4D97-AF65-F5344CB8AC3E}">
        <p14:creationId xmlns:p14="http://schemas.microsoft.com/office/powerpoint/2010/main" val="261465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sz="3000" dirty="0"/>
              <a:t>3.8 Formulating Algorithms Case Study 1: Counter-Controlled Iteration </a:t>
            </a:r>
            <a:r>
              <a:rPr lang="en-US" sz="2000" b="0" dirty="0"/>
              <a:t>(2 of 4)</a:t>
            </a:r>
            <a:endParaRPr lang="en-IN" sz="3200" b="0" dirty="0"/>
          </a:p>
        </p:txBody>
      </p:sp>
      <p:sp>
        <p:nvSpPr>
          <p:cNvPr id="3" name="Content Placeholder 2"/>
          <p:cNvSpPr>
            <a:spLocks noGrp="1"/>
          </p:cNvSpPr>
          <p:nvPr>
            <p:ph sz="quarter" idx="13"/>
          </p:nvPr>
        </p:nvSpPr>
        <p:spPr>
          <a:xfrm>
            <a:off x="457199" y="1556326"/>
            <a:ext cx="8334103" cy="4788911"/>
          </a:xfrm>
        </p:spPr>
        <p:txBody>
          <a:bodyPr/>
          <a:lstStyle/>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 processing phase</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while (counter &lt;= 10) { // loop 10 times</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printf("%s", "Enter grade: "); // prompt for input</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int grade = 0; // grade value</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scanf("%d", &amp;grade); // read grade from user</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total = total + grade; // add grade to total</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counter = counter + 1; // increment counter</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 // end while</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 termination phase</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int average = total / 10; // integer division</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printf("Class average is %d\n", average); // display result</a:t>
            </a:r>
          </a:p>
          <a:p>
            <a:pPr marL="514800" indent="-514800">
              <a:spcBef>
                <a:spcPts val="800"/>
              </a:spcBef>
              <a:buFont typeface="+mj-lt"/>
              <a:buAutoNum type="arabicPeriod" startAt="11"/>
            </a:pPr>
            <a:r>
              <a:rPr lang="en-US" sz="1600" dirty="0">
                <a:solidFill>
                  <a:schemeClr val="tx1"/>
                </a:solidFill>
                <a:latin typeface="Courier New" panose="02070309020205020404" pitchFamily="49" charset="0"/>
                <a:cs typeface="Courier New" panose="02070309020205020404" pitchFamily="49" charset="0"/>
              </a:rPr>
              <a:t>} // end function main</a:t>
            </a:r>
          </a:p>
        </p:txBody>
      </p:sp>
    </p:spTree>
    <p:extLst>
      <p:ext uri="{BB962C8B-B14F-4D97-AF65-F5344CB8AC3E}">
        <p14:creationId xmlns:p14="http://schemas.microsoft.com/office/powerpoint/2010/main" val="3590499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3.8 Formulating Algorithms Case Study 1: Counter-Controlled Iteration </a:t>
            </a:r>
            <a:r>
              <a:rPr lang="en-US" sz="2000" b="0" dirty="0"/>
              <a:t>(3 of 4)</a:t>
            </a:r>
            <a:endParaRPr lang="en-IN" sz="3200" b="0" dirty="0"/>
          </a:p>
        </p:txBody>
      </p:sp>
      <p:sp>
        <p:nvSpPr>
          <p:cNvPr id="4" name="Content Placeholder 3"/>
          <p:cNvSpPr>
            <a:spLocks noGrp="1"/>
          </p:cNvSpPr>
          <p:nvPr>
            <p:ph sz="quarter" idx="13"/>
          </p:nvPr>
        </p:nvSpPr>
        <p:spPr>
          <a:xfrm>
            <a:off x="457200" y="1556327"/>
            <a:ext cx="1410789" cy="442290"/>
          </a:xfrm>
        </p:spPr>
        <p:txBody>
          <a:bodyPr/>
          <a:lstStyle/>
          <a:p>
            <a:r>
              <a:rPr lang="en-US" sz="2000" dirty="0"/>
              <a:t>Output:</a:t>
            </a:r>
          </a:p>
        </p:txBody>
      </p:sp>
      <p:sp>
        <p:nvSpPr>
          <p:cNvPr id="5" name="Content Placeholder 4"/>
          <p:cNvSpPr>
            <a:spLocks noGrp="1"/>
          </p:cNvSpPr>
          <p:nvPr>
            <p:ph sz="quarter" idx="14"/>
          </p:nvPr>
        </p:nvSpPr>
        <p:spPr>
          <a:xfrm>
            <a:off x="457200" y="2087961"/>
            <a:ext cx="8229600" cy="4273251"/>
          </a:xfrm>
        </p:spPr>
        <p:txBody>
          <a:bodyPr/>
          <a:lstStyle/>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98</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76</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71</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87</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83</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90</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57</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79</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82</a:t>
            </a:r>
          </a:p>
          <a:p>
            <a:pPr marL="457200" lvl="1" indent="0">
              <a:buNone/>
            </a:pPr>
            <a:r>
              <a:rPr lang="en-US" sz="2000" dirty="0">
                <a:latin typeface="Courier New" panose="02070309020205020404" pitchFamily="49" charset="0"/>
                <a:cs typeface="Courier New" panose="02070309020205020404" pitchFamily="49" charset="0"/>
              </a:rPr>
              <a:t>Enter grade: </a:t>
            </a:r>
            <a:r>
              <a:rPr lang="en-US" sz="2000" b="1" dirty="0">
                <a:latin typeface="Courier New" panose="02070309020205020404" pitchFamily="49" charset="0"/>
                <a:cs typeface="Courier New" panose="02070309020205020404" pitchFamily="49" charset="0"/>
              </a:rPr>
              <a:t>94</a:t>
            </a:r>
          </a:p>
          <a:p>
            <a:pPr marL="457200" lvl="1" indent="0">
              <a:buNone/>
            </a:pPr>
            <a:r>
              <a:rPr lang="en-US" sz="2000" dirty="0">
                <a:latin typeface="Courier New" panose="02070309020205020404" pitchFamily="49" charset="0"/>
                <a:cs typeface="Courier New" panose="02070309020205020404" pitchFamily="49" charset="0"/>
              </a:rPr>
              <a:t>Class average is 81</a:t>
            </a:r>
          </a:p>
        </p:txBody>
      </p:sp>
    </p:spTree>
    <p:extLst>
      <p:ext uri="{BB962C8B-B14F-4D97-AF65-F5344CB8AC3E}">
        <p14:creationId xmlns:p14="http://schemas.microsoft.com/office/powerpoint/2010/main" val="450814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sz="3000" dirty="0"/>
              <a:t>3.8 Formulating Algorithms Case Study 1: Counter-Controlled Iteration </a:t>
            </a:r>
            <a:r>
              <a:rPr lang="en-US" sz="2000" b="0" dirty="0"/>
              <a:t>(4 of 4)</a:t>
            </a:r>
            <a:endParaRPr lang="en-IN" sz="3200" b="0" dirty="0"/>
          </a:p>
        </p:txBody>
      </p:sp>
      <p:sp>
        <p:nvSpPr>
          <p:cNvPr id="3" name="Content Placeholder 2"/>
          <p:cNvSpPr>
            <a:spLocks noGrp="1"/>
          </p:cNvSpPr>
          <p:nvPr>
            <p:ph sz="quarter" idx="13"/>
          </p:nvPr>
        </p:nvSpPr>
        <p:spPr/>
        <p:txBody>
          <a:bodyPr/>
          <a:lstStyle/>
          <a:p>
            <a:r>
              <a:rPr lang="en-US" dirty="0"/>
              <a:t>A </a:t>
            </a:r>
            <a:r>
              <a:rPr lang="en-US" b="1" dirty="0"/>
              <a:t>total </a:t>
            </a:r>
            <a:r>
              <a:rPr lang="en-US" dirty="0"/>
              <a:t>is a variable used to accumulate the sum of a series of values</a:t>
            </a:r>
          </a:p>
          <a:p>
            <a:r>
              <a:rPr lang="en-US" dirty="0"/>
              <a:t>A counter is a variable used to count</a:t>
            </a:r>
          </a:p>
          <a:p>
            <a:r>
              <a:rPr lang="en-US" dirty="0"/>
              <a:t>Variables for totals should be initialized to zero</a:t>
            </a:r>
          </a:p>
          <a:p>
            <a:r>
              <a:rPr lang="en-US" dirty="0"/>
              <a:t>You should initialize all counters and totals</a:t>
            </a:r>
          </a:p>
          <a:p>
            <a:r>
              <a:rPr lang="en-US" dirty="0"/>
              <a:t>Counters typically are initialized to zero or one, depending on their use</a:t>
            </a:r>
          </a:p>
          <a:p>
            <a:r>
              <a:rPr lang="en-US" dirty="0"/>
              <a:t>An uninitialized variable contains a </a:t>
            </a:r>
            <a:r>
              <a:rPr lang="en-US" b="1" dirty="0"/>
              <a:t>“garbage” value</a:t>
            </a:r>
          </a:p>
        </p:txBody>
      </p:sp>
    </p:spTree>
    <p:extLst>
      <p:ext uri="{BB962C8B-B14F-4D97-AF65-F5344CB8AC3E}">
        <p14:creationId xmlns:p14="http://schemas.microsoft.com/office/powerpoint/2010/main" val="75022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3.9 Formulating Algorithms with Top-Down, Stepwise Refinement Case Study 2: Sentinel-Controlled Iteration</a:t>
            </a:r>
            <a:endParaRPr lang="en-IN" sz="2400" dirty="0"/>
          </a:p>
        </p:txBody>
      </p:sp>
      <p:sp>
        <p:nvSpPr>
          <p:cNvPr id="3" name="Content Placeholder 2"/>
          <p:cNvSpPr>
            <a:spLocks noGrp="1"/>
          </p:cNvSpPr>
          <p:nvPr>
            <p:ph sz="quarter" idx="13"/>
          </p:nvPr>
        </p:nvSpPr>
        <p:spPr>
          <a:xfrm>
            <a:off x="457200" y="1556327"/>
            <a:ext cx="7824651" cy="4586896"/>
          </a:xfrm>
        </p:spPr>
        <p:txBody>
          <a:bodyPr/>
          <a:lstStyle/>
          <a:p>
            <a:r>
              <a:rPr lang="en-US" dirty="0"/>
              <a:t>Let’s generalize the class-average problem</a:t>
            </a:r>
          </a:p>
          <a:p>
            <a:r>
              <a:rPr lang="en-US" dirty="0"/>
              <a:t>Consider the following problem:</a:t>
            </a:r>
          </a:p>
          <a:p>
            <a:pPr lvl="1"/>
            <a:r>
              <a:rPr lang="en-US" b="1" dirty="0"/>
              <a:t>Develop a class-averaging program that will process an </a:t>
            </a:r>
            <a:r>
              <a:rPr lang="en-US" dirty="0"/>
              <a:t>arbitrary</a:t>
            </a:r>
            <a:r>
              <a:rPr lang="en-US" i="1" dirty="0"/>
              <a:t> </a:t>
            </a:r>
            <a:r>
              <a:rPr lang="en-US" b="1" dirty="0"/>
              <a:t>number of grades each time the program is run.</a:t>
            </a:r>
          </a:p>
          <a:p>
            <a:r>
              <a:rPr lang="en-US" dirty="0"/>
              <a:t>No indication is given of how many grades the user might input</a:t>
            </a:r>
          </a:p>
          <a:p>
            <a:r>
              <a:rPr lang="en-US" dirty="0"/>
              <a:t>The program must process an </a:t>
            </a:r>
            <a:r>
              <a:rPr lang="en-US" b="1" dirty="0"/>
              <a:t>arbitrary</a:t>
            </a:r>
            <a:r>
              <a:rPr lang="en-US" dirty="0"/>
              <a:t> number of grades</a:t>
            </a:r>
          </a:p>
        </p:txBody>
      </p:sp>
    </p:spTree>
    <p:extLst>
      <p:ext uri="{BB962C8B-B14F-4D97-AF65-F5344CB8AC3E}">
        <p14:creationId xmlns:p14="http://schemas.microsoft.com/office/powerpoint/2010/main" val="4226035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00"/>
            <a:ext cx="7861300" cy="1223750"/>
          </a:xfrm>
        </p:spPr>
        <p:txBody>
          <a:bodyPr/>
          <a:lstStyle/>
          <a:p>
            <a:r>
              <a:rPr lang="en-US" sz="2400" dirty="0"/>
              <a:t>3.9 Formulating Algorithms with Top-Down, Stepwise Refinement Case Study 2: Sentinel-Controlled Iteration—Sentinel Values</a:t>
            </a:r>
            <a:endParaRPr lang="en-IN" sz="2400" dirty="0"/>
          </a:p>
        </p:txBody>
      </p:sp>
      <p:sp>
        <p:nvSpPr>
          <p:cNvPr id="3" name="Content Placeholder 2"/>
          <p:cNvSpPr>
            <a:spLocks noGrp="1"/>
          </p:cNvSpPr>
          <p:nvPr>
            <p:ph sz="quarter" idx="13"/>
          </p:nvPr>
        </p:nvSpPr>
        <p:spPr>
          <a:xfrm>
            <a:off x="457200" y="1552574"/>
            <a:ext cx="8534400" cy="3235326"/>
          </a:xfrm>
        </p:spPr>
        <p:txBody>
          <a:bodyPr/>
          <a:lstStyle/>
          <a:p>
            <a:r>
              <a:rPr lang="en-US" sz="2000" dirty="0"/>
              <a:t>Use a </a:t>
            </a:r>
            <a:r>
              <a:rPr lang="en-US" sz="2000" b="1" dirty="0"/>
              <a:t>sentinel value</a:t>
            </a:r>
            <a:r>
              <a:rPr lang="en-US" sz="2000" dirty="0"/>
              <a:t> to indicate “end of data entry” </a:t>
            </a:r>
          </a:p>
          <a:p>
            <a:r>
              <a:rPr lang="en-US" sz="2000" dirty="0"/>
              <a:t>Also is called a </a:t>
            </a:r>
            <a:r>
              <a:rPr lang="en-US" sz="2000" b="1" dirty="0"/>
              <a:t>signal value</a:t>
            </a:r>
            <a:r>
              <a:rPr lang="en-US" sz="2000" dirty="0"/>
              <a:t>, a </a:t>
            </a:r>
            <a:r>
              <a:rPr lang="en-US" sz="2000" b="1" dirty="0"/>
              <a:t>dummy value</a:t>
            </a:r>
            <a:r>
              <a:rPr lang="en-US" sz="2000" dirty="0"/>
              <a:t>, or a </a:t>
            </a:r>
            <a:r>
              <a:rPr lang="en-US" sz="2000" b="1" dirty="0"/>
              <a:t>flag value</a:t>
            </a:r>
            <a:endParaRPr lang="en-US" sz="2000" dirty="0"/>
          </a:p>
          <a:p>
            <a:r>
              <a:rPr lang="en-US" sz="2000" dirty="0"/>
              <a:t>The user types grades until all legitimate grades have been entered</a:t>
            </a:r>
          </a:p>
          <a:p>
            <a:r>
              <a:rPr lang="en-US" sz="2000" dirty="0"/>
              <a:t>The user then types the sentinel value </a:t>
            </a:r>
          </a:p>
          <a:p>
            <a:r>
              <a:rPr lang="en-US" sz="2000" dirty="0"/>
              <a:t>Sentinel-controlled iteration is often called </a:t>
            </a:r>
            <a:r>
              <a:rPr lang="en-US" sz="2000" b="1" dirty="0"/>
              <a:t>indefinite iteration</a:t>
            </a:r>
            <a:r>
              <a:rPr lang="en-US" sz="2000" dirty="0"/>
              <a:t> because the number of iterations isn’t known before the loop begins executing</a:t>
            </a:r>
          </a:p>
          <a:p>
            <a:r>
              <a:rPr lang="en-US" sz="2000" dirty="0"/>
              <a:t>Choose a sentinel value that’s not an acceptable input value</a:t>
            </a:r>
          </a:p>
        </p:txBody>
      </p:sp>
      <p:sp>
        <p:nvSpPr>
          <p:cNvPr id="4" name="Content Placeholder 3"/>
          <p:cNvSpPr>
            <a:spLocks noGrp="1"/>
          </p:cNvSpPr>
          <p:nvPr>
            <p:ph sz="quarter" idx="14"/>
          </p:nvPr>
        </p:nvSpPr>
        <p:spPr>
          <a:xfrm>
            <a:off x="457200" y="4924265"/>
            <a:ext cx="5741194" cy="355701"/>
          </a:xfrm>
        </p:spPr>
        <p:txBody>
          <a:bodyPr tIns="0"/>
          <a:lstStyle/>
          <a:p>
            <a:r>
              <a:rPr lang="en-US" sz="2000" dirty="0"/>
              <a:t>Grades on a quiz are non-negative integers, so</a:t>
            </a:r>
          </a:p>
        </p:txBody>
      </p:sp>
      <p:graphicFrame>
        <p:nvGraphicFramePr>
          <p:cNvPr id="10" name="Object 9" descr="negative 1"/>
          <p:cNvGraphicFramePr>
            <a:graphicFrameLocks noChangeAspect="1"/>
          </p:cNvGraphicFramePr>
          <p:nvPr>
            <p:extLst>
              <p:ext uri="{D42A27DB-BD31-4B8C-83A1-F6EECF244321}">
                <p14:modId xmlns:p14="http://schemas.microsoft.com/office/powerpoint/2010/main" val="2476096504"/>
              </p:ext>
            </p:extLst>
          </p:nvPr>
        </p:nvGraphicFramePr>
        <p:xfrm>
          <a:off x="6260030" y="4947199"/>
          <a:ext cx="309871" cy="268554"/>
        </p:xfrm>
        <a:graphic>
          <a:graphicData uri="http://schemas.openxmlformats.org/presentationml/2006/ole">
            <mc:AlternateContent xmlns:mc="http://schemas.openxmlformats.org/markup-compatibility/2006">
              <mc:Choice xmlns:v="urn:schemas-microsoft-com:vml" Requires="v">
                <p:oleObj spid="_x0000_s3074" name="Equation" r:id="rId3" imgW="190440" imgH="164880" progId="Equation.DSMT4">
                  <p:embed/>
                </p:oleObj>
              </mc:Choice>
              <mc:Fallback>
                <p:oleObj name="Equation" r:id="rId3" imgW="190440" imgH="164880" progId="Equation.DSMT4">
                  <p:embed/>
                  <p:pic>
                    <p:nvPicPr>
                      <p:cNvPr id="0" name=""/>
                      <p:cNvPicPr/>
                      <p:nvPr/>
                    </p:nvPicPr>
                    <p:blipFill>
                      <a:blip r:embed="rId4"/>
                      <a:stretch>
                        <a:fillRect/>
                      </a:stretch>
                    </p:blipFill>
                    <p:spPr>
                      <a:xfrm>
                        <a:off x="6260030" y="4947199"/>
                        <a:ext cx="309871" cy="268554"/>
                      </a:xfrm>
                      <a:prstGeom prst="rect">
                        <a:avLst/>
                      </a:prstGeom>
                    </p:spPr>
                  </p:pic>
                </p:oleObj>
              </mc:Fallback>
            </mc:AlternateContent>
          </a:graphicData>
        </a:graphic>
      </p:graphicFrame>
      <p:sp>
        <p:nvSpPr>
          <p:cNvPr id="5" name="Content Placeholder 4"/>
          <p:cNvSpPr>
            <a:spLocks noGrp="1"/>
          </p:cNvSpPr>
          <p:nvPr>
            <p:ph sz="quarter" idx="15"/>
          </p:nvPr>
        </p:nvSpPr>
        <p:spPr>
          <a:xfrm>
            <a:off x="6660357" y="4933116"/>
            <a:ext cx="2032000" cy="358833"/>
          </a:xfrm>
        </p:spPr>
        <p:txBody>
          <a:bodyPr lIns="0" tIns="0" rIns="0" bIns="0"/>
          <a:lstStyle/>
          <a:p>
            <a:pPr marL="432" indent="0">
              <a:buNone/>
            </a:pPr>
            <a:r>
              <a:rPr lang="en-US" sz="2000" dirty="0"/>
              <a:t>is an acceptable</a:t>
            </a:r>
          </a:p>
        </p:txBody>
      </p:sp>
      <p:sp>
        <p:nvSpPr>
          <p:cNvPr id="6" name="Content Placeholder 5"/>
          <p:cNvSpPr>
            <a:spLocks noGrp="1"/>
          </p:cNvSpPr>
          <p:nvPr>
            <p:ph sz="quarter" idx="16"/>
          </p:nvPr>
        </p:nvSpPr>
        <p:spPr>
          <a:xfrm>
            <a:off x="825500" y="5348617"/>
            <a:ext cx="990600" cy="358833"/>
          </a:xfrm>
        </p:spPr>
        <p:txBody>
          <a:bodyPr lIns="0" tIns="0" rIns="0" bIns="0"/>
          <a:lstStyle/>
          <a:p>
            <a:pPr marL="432" indent="0">
              <a:buNone/>
            </a:pPr>
            <a:r>
              <a:rPr lang="en-US" sz="2000" dirty="0"/>
              <a:t>sentinel</a:t>
            </a:r>
            <a:endParaRPr lang="en-IN" sz="2000" dirty="0"/>
          </a:p>
        </p:txBody>
      </p:sp>
      <p:sp>
        <p:nvSpPr>
          <p:cNvPr id="7" name="Content Placeholder 6"/>
          <p:cNvSpPr>
            <a:spLocks noGrp="1"/>
          </p:cNvSpPr>
          <p:nvPr>
            <p:ph sz="quarter" idx="17"/>
          </p:nvPr>
        </p:nvSpPr>
        <p:spPr>
          <a:xfrm>
            <a:off x="457200" y="5787954"/>
            <a:ext cx="2524125" cy="367863"/>
          </a:xfrm>
        </p:spPr>
        <p:txBody>
          <a:bodyPr tIns="0"/>
          <a:lstStyle/>
          <a:p>
            <a:r>
              <a:rPr lang="en-US" sz="2000" dirty="0"/>
              <a:t>The sentinel value</a:t>
            </a:r>
            <a:endParaRPr lang="en-IN" sz="2000" dirty="0"/>
          </a:p>
        </p:txBody>
      </p:sp>
      <p:graphicFrame>
        <p:nvGraphicFramePr>
          <p:cNvPr id="11" name="Object 10" descr="negative 1"/>
          <p:cNvGraphicFramePr>
            <a:graphicFrameLocks noChangeAspect="1"/>
          </p:cNvGraphicFramePr>
          <p:nvPr>
            <p:extLst>
              <p:ext uri="{D42A27DB-BD31-4B8C-83A1-F6EECF244321}">
                <p14:modId xmlns:p14="http://schemas.microsoft.com/office/powerpoint/2010/main" val="2185422000"/>
              </p:ext>
            </p:extLst>
          </p:nvPr>
        </p:nvGraphicFramePr>
        <p:xfrm>
          <a:off x="3045460" y="5829412"/>
          <a:ext cx="306803" cy="265895"/>
        </p:xfrm>
        <a:graphic>
          <a:graphicData uri="http://schemas.openxmlformats.org/presentationml/2006/ole">
            <mc:AlternateContent xmlns:mc="http://schemas.openxmlformats.org/markup-compatibility/2006">
              <mc:Choice xmlns:v="urn:schemas-microsoft-com:vml" Requires="v">
                <p:oleObj spid="_x0000_s3075" name="Equation" r:id="rId5" imgW="190440" imgH="164880" progId="Equation.DSMT4">
                  <p:embed/>
                </p:oleObj>
              </mc:Choice>
              <mc:Fallback>
                <p:oleObj name="Equation" r:id="rId5" imgW="190440" imgH="164880" progId="Equation.DSMT4">
                  <p:embed/>
                  <p:pic>
                    <p:nvPicPr>
                      <p:cNvPr id="10" name="Object 9"/>
                      <p:cNvPicPr/>
                      <p:nvPr/>
                    </p:nvPicPr>
                    <p:blipFill>
                      <a:blip r:embed="rId4"/>
                      <a:stretch>
                        <a:fillRect/>
                      </a:stretch>
                    </p:blipFill>
                    <p:spPr>
                      <a:xfrm>
                        <a:off x="3045460" y="5829412"/>
                        <a:ext cx="306803" cy="265895"/>
                      </a:xfrm>
                      <a:prstGeom prst="rect">
                        <a:avLst/>
                      </a:prstGeom>
                    </p:spPr>
                  </p:pic>
                </p:oleObj>
              </mc:Fallback>
            </mc:AlternateContent>
          </a:graphicData>
        </a:graphic>
      </p:graphicFrame>
      <p:sp>
        <p:nvSpPr>
          <p:cNvPr id="8" name="Content Placeholder 7"/>
          <p:cNvSpPr>
            <a:spLocks noGrp="1"/>
          </p:cNvSpPr>
          <p:nvPr>
            <p:ph sz="quarter" idx="18"/>
          </p:nvPr>
        </p:nvSpPr>
        <p:spPr>
          <a:xfrm>
            <a:off x="3443919" y="5799051"/>
            <a:ext cx="5422900" cy="361175"/>
          </a:xfrm>
        </p:spPr>
        <p:txBody>
          <a:bodyPr lIns="0" tIns="0" rIns="0" bIns="0"/>
          <a:lstStyle/>
          <a:p>
            <a:pPr marL="432" indent="0">
              <a:buNone/>
            </a:pPr>
            <a:r>
              <a:rPr lang="en-US" sz="2000" dirty="0"/>
              <a:t>should not enter into the averaging calculation</a:t>
            </a:r>
          </a:p>
        </p:txBody>
      </p:sp>
    </p:spTree>
    <p:extLst>
      <p:ext uri="{BB962C8B-B14F-4D97-AF65-F5344CB8AC3E}">
        <p14:creationId xmlns:p14="http://schemas.microsoft.com/office/powerpoint/2010/main" val="833898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1"/>
            <a:ext cx="8530047" cy="1236450"/>
          </a:xfrm>
        </p:spPr>
        <p:txBody>
          <a:bodyPr/>
          <a:lstStyle/>
          <a:p>
            <a:r>
              <a:rPr lang="en-US" sz="2400" dirty="0"/>
              <a:t>3.9 Formulating Algorithms with Top-Down, Stepwise Refinement Case Study 2: Sentinel-Controlled Iteration—Top-Down, Stepwise Refinement </a:t>
            </a:r>
            <a:r>
              <a:rPr lang="en-US" sz="2000" b="0" dirty="0"/>
              <a:t>(1 of 2)</a:t>
            </a:r>
            <a:endParaRPr lang="en-IN" sz="2400" b="0" dirty="0"/>
          </a:p>
        </p:txBody>
      </p:sp>
      <p:sp>
        <p:nvSpPr>
          <p:cNvPr id="3" name="Content Placeholder 2"/>
          <p:cNvSpPr>
            <a:spLocks noGrp="1"/>
          </p:cNvSpPr>
          <p:nvPr>
            <p:ph sz="quarter" idx="13"/>
          </p:nvPr>
        </p:nvSpPr>
        <p:spPr/>
        <p:txBody>
          <a:bodyPr/>
          <a:lstStyle/>
          <a:p>
            <a:r>
              <a:rPr lang="en-US" sz="2200" dirty="0"/>
              <a:t>Essential to developing well-structured programs</a:t>
            </a:r>
          </a:p>
          <a:p>
            <a:r>
              <a:rPr lang="en-US" sz="2200" dirty="0"/>
              <a:t>Begin with a pseudocode representation of the</a:t>
            </a:r>
            <a:r>
              <a:rPr lang="en-US" sz="2200" b="1" dirty="0"/>
              <a:t> top</a:t>
            </a:r>
            <a:r>
              <a:rPr lang="en-US" sz="2200" dirty="0"/>
              <a:t>: </a:t>
            </a:r>
          </a:p>
          <a:p>
            <a:pPr lvl="1"/>
            <a:r>
              <a:rPr lang="en-US" sz="2200" dirty="0"/>
              <a:t>Determine the class average for the quiz</a:t>
            </a:r>
          </a:p>
          <a:p>
            <a:r>
              <a:rPr lang="en-US" sz="2200" dirty="0"/>
              <a:t>The top is a single statement that conveys the program’s overall function</a:t>
            </a:r>
          </a:p>
          <a:p>
            <a:r>
              <a:rPr lang="en-US" sz="2200" dirty="0"/>
              <a:t>Rarely conveys a sufficient amount of detail for writing the C program</a:t>
            </a:r>
          </a:p>
          <a:p>
            <a:r>
              <a:rPr lang="en-US" sz="2200" dirty="0"/>
              <a:t>So we begin the refinement process</a:t>
            </a:r>
          </a:p>
        </p:txBody>
      </p:sp>
    </p:spTree>
    <p:extLst>
      <p:ext uri="{BB962C8B-B14F-4D97-AF65-F5344CB8AC3E}">
        <p14:creationId xmlns:p14="http://schemas.microsoft.com/office/powerpoint/2010/main" val="3966386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1"/>
            <a:ext cx="8530047" cy="1236450"/>
          </a:xfrm>
        </p:spPr>
        <p:txBody>
          <a:bodyPr/>
          <a:lstStyle/>
          <a:p>
            <a:r>
              <a:rPr lang="en-US" sz="2400" dirty="0"/>
              <a:t>3.9 Formulating Algorithms with Top-Down, Stepwise Refinement Case Study 2: Sentinel-Controlled Iteration—Top-Down, Stepwise Refinement </a:t>
            </a:r>
            <a:r>
              <a:rPr lang="en-US" sz="2000" b="0" dirty="0"/>
              <a:t>(2 of 2)</a:t>
            </a:r>
            <a:endParaRPr lang="en-IN" sz="2400" b="0" dirty="0"/>
          </a:p>
        </p:txBody>
      </p:sp>
      <p:sp>
        <p:nvSpPr>
          <p:cNvPr id="3" name="Content Placeholder 2"/>
          <p:cNvSpPr>
            <a:spLocks noGrp="1"/>
          </p:cNvSpPr>
          <p:nvPr>
            <p:ph sz="quarter" idx="13"/>
          </p:nvPr>
        </p:nvSpPr>
        <p:spPr/>
        <p:txBody>
          <a:bodyPr/>
          <a:lstStyle/>
          <a:p>
            <a:r>
              <a:rPr lang="en-US" sz="2200" dirty="0"/>
              <a:t>Divide the top into smaller tasks listed in the order in which they need to be performed</a:t>
            </a:r>
          </a:p>
          <a:p>
            <a:r>
              <a:rPr lang="en-US" sz="2200" dirty="0"/>
              <a:t>This results in the following </a:t>
            </a:r>
            <a:r>
              <a:rPr lang="en-US" sz="2200" b="1" dirty="0"/>
              <a:t>first refinement</a:t>
            </a:r>
            <a:r>
              <a:rPr lang="en-US" sz="2200" dirty="0"/>
              <a:t>:</a:t>
            </a:r>
          </a:p>
          <a:p>
            <a:pPr lvl="1"/>
            <a:r>
              <a:rPr lang="en-US" sz="2200" dirty="0"/>
              <a:t>Initialize variables</a:t>
            </a:r>
          </a:p>
          <a:p>
            <a:pPr lvl="1"/>
            <a:r>
              <a:rPr lang="en-US" sz="2200" dirty="0"/>
              <a:t>Input, sum, and count the quiz grades</a:t>
            </a:r>
          </a:p>
          <a:p>
            <a:pPr lvl="1"/>
            <a:r>
              <a:rPr lang="en-US" sz="2200" dirty="0"/>
              <a:t>Calculate and print the class average</a:t>
            </a:r>
          </a:p>
          <a:p>
            <a:r>
              <a:rPr lang="en-US" sz="2200" dirty="0"/>
              <a:t>Here, only the sequence structure has been used</a:t>
            </a:r>
          </a:p>
          <a:p>
            <a:r>
              <a:rPr lang="en-US" sz="2200" dirty="0"/>
              <a:t>Each refinement is a complete specification of the algorithm</a:t>
            </a:r>
          </a:p>
          <a:p>
            <a:r>
              <a:rPr lang="en-US" sz="2200" dirty="0"/>
              <a:t>Only the level of detail varies. </a:t>
            </a:r>
          </a:p>
        </p:txBody>
      </p:sp>
    </p:spTree>
    <p:extLst>
      <p:ext uri="{BB962C8B-B14F-4D97-AF65-F5344CB8AC3E}">
        <p14:creationId xmlns:p14="http://schemas.microsoft.com/office/powerpoint/2010/main" val="2140278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8112034" cy="1221210"/>
          </a:xfrm>
        </p:spPr>
        <p:txBody>
          <a:bodyPr/>
          <a:lstStyle/>
          <a:p>
            <a:r>
              <a:rPr lang="en-US" sz="2400" dirty="0"/>
              <a:t>3.9 Formulating Algorithms with Top-Down, Stepwise Refinement Case Study 2: Sentinel-Controlled Iteration—Second Refinement </a:t>
            </a:r>
            <a:r>
              <a:rPr lang="en-US" sz="2000" b="0" dirty="0"/>
              <a:t>(1 of 3)</a:t>
            </a:r>
            <a:endParaRPr lang="en-IN" sz="2400" b="0" dirty="0"/>
          </a:p>
        </p:txBody>
      </p:sp>
      <p:sp>
        <p:nvSpPr>
          <p:cNvPr id="3" name="Content Placeholder 2"/>
          <p:cNvSpPr>
            <a:spLocks noGrp="1"/>
          </p:cNvSpPr>
          <p:nvPr>
            <p:ph sz="quarter" idx="13"/>
          </p:nvPr>
        </p:nvSpPr>
        <p:spPr>
          <a:xfrm>
            <a:off x="457200" y="1556326"/>
            <a:ext cx="8229600" cy="4692073"/>
          </a:xfrm>
        </p:spPr>
        <p:txBody>
          <a:bodyPr/>
          <a:lstStyle/>
          <a:p>
            <a:r>
              <a:rPr lang="en-US" sz="1800" dirty="0"/>
              <a:t>Next, we commit to specific variables</a:t>
            </a:r>
          </a:p>
          <a:p>
            <a:pPr lvl="1"/>
            <a:r>
              <a:rPr lang="en-US" sz="1800" dirty="0"/>
              <a:t>a running total of the grades, </a:t>
            </a:r>
          </a:p>
          <a:p>
            <a:pPr lvl="1"/>
            <a:r>
              <a:rPr lang="en-US" sz="1800" dirty="0"/>
              <a:t>a count of how many grades have been processed, </a:t>
            </a:r>
          </a:p>
          <a:p>
            <a:pPr lvl="1"/>
            <a:r>
              <a:rPr lang="en-US" sz="1800" dirty="0"/>
              <a:t>a variable to receive the value of each grade as it is input and </a:t>
            </a:r>
          </a:p>
          <a:p>
            <a:pPr lvl="1"/>
            <a:r>
              <a:rPr lang="en-US" sz="1800" dirty="0"/>
              <a:t>a variable to hold the calculated average. </a:t>
            </a:r>
          </a:p>
          <a:p>
            <a:r>
              <a:rPr lang="en-US" sz="1800" dirty="0"/>
              <a:t>The pseudocode statement </a:t>
            </a:r>
          </a:p>
          <a:p>
            <a:pPr lvl="1"/>
            <a:r>
              <a:rPr lang="en-US" sz="1800" dirty="0"/>
              <a:t>Initialize variables</a:t>
            </a:r>
          </a:p>
          <a:p>
            <a:r>
              <a:rPr lang="en-US" sz="1800" dirty="0"/>
              <a:t>can be refined as</a:t>
            </a:r>
          </a:p>
          <a:p>
            <a:pPr lvl="1"/>
            <a:r>
              <a:rPr lang="en-US" sz="1800" dirty="0"/>
              <a:t>Initialize total to zero</a:t>
            </a:r>
          </a:p>
          <a:p>
            <a:pPr lvl="1"/>
            <a:r>
              <a:rPr lang="en-US" sz="1800" dirty="0"/>
              <a:t>Initialize counter to zero</a:t>
            </a:r>
          </a:p>
          <a:p>
            <a:r>
              <a:rPr lang="en-US" sz="1800" dirty="0"/>
              <a:t>Only the total and counter need to be initialized</a:t>
            </a:r>
          </a:p>
          <a:p>
            <a:pPr lvl="1"/>
            <a:r>
              <a:rPr lang="en-US" sz="1800" dirty="0"/>
              <a:t>Others are calculated or input</a:t>
            </a:r>
          </a:p>
        </p:txBody>
      </p:sp>
    </p:spTree>
    <p:extLst>
      <p:ext uri="{BB962C8B-B14F-4D97-AF65-F5344CB8AC3E}">
        <p14:creationId xmlns:p14="http://schemas.microsoft.com/office/powerpoint/2010/main" val="3411278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01"/>
            <a:ext cx="8229600" cy="1223750"/>
          </a:xfrm>
        </p:spPr>
        <p:txBody>
          <a:bodyPr/>
          <a:lstStyle/>
          <a:p>
            <a:r>
              <a:rPr lang="en-US" sz="2400" dirty="0"/>
              <a:t>3.9 Formulating Algorithms with Top-Down, Stepwise Refinement Case Study 2: Sentinel-Controlled Iteration—Second Refinement </a:t>
            </a:r>
            <a:r>
              <a:rPr lang="en-US" sz="2000" b="0" dirty="0"/>
              <a:t>(2 of 3)</a:t>
            </a:r>
            <a:endParaRPr lang="en-IN" sz="2400" b="0" dirty="0"/>
          </a:p>
        </p:txBody>
      </p:sp>
      <p:sp>
        <p:nvSpPr>
          <p:cNvPr id="3" name="Content Placeholder 2"/>
          <p:cNvSpPr>
            <a:spLocks noGrp="1"/>
          </p:cNvSpPr>
          <p:nvPr>
            <p:ph sz="quarter" idx="13"/>
          </p:nvPr>
        </p:nvSpPr>
        <p:spPr>
          <a:xfrm>
            <a:off x="457200" y="1556326"/>
            <a:ext cx="8229600" cy="3053773"/>
          </a:xfrm>
        </p:spPr>
        <p:txBody>
          <a:bodyPr/>
          <a:lstStyle/>
          <a:p>
            <a:r>
              <a:rPr lang="en-US" sz="2200" dirty="0"/>
              <a:t>The following pseudocode statement requires an </a:t>
            </a:r>
            <a:r>
              <a:rPr lang="en-US" sz="2200" b="1" dirty="0"/>
              <a:t>iteration structure </a:t>
            </a:r>
          </a:p>
          <a:p>
            <a:pPr lvl="1"/>
            <a:r>
              <a:rPr lang="en-US" sz="2200" dirty="0"/>
              <a:t>Input, sum, and count the quiz grades</a:t>
            </a:r>
          </a:p>
          <a:p>
            <a:r>
              <a:rPr lang="en-US" sz="2200" dirty="0"/>
              <a:t>We do not know how many grades are to be processed, so we’ll use sentinel-controlled iteration</a:t>
            </a:r>
          </a:p>
          <a:p>
            <a:r>
              <a:rPr lang="en-US" sz="2200" dirty="0"/>
              <a:t>The refinement of the preceding pseudocode statement is</a:t>
            </a:r>
          </a:p>
          <a:p>
            <a:pPr lvl="1"/>
            <a:r>
              <a:rPr lang="en-US" sz="2200" dirty="0"/>
              <a:t>Input the first grade (possibly the sentinel)</a:t>
            </a:r>
          </a:p>
        </p:txBody>
      </p:sp>
      <p:sp>
        <p:nvSpPr>
          <p:cNvPr id="4" name="Content Placeholder 3"/>
          <p:cNvSpPr>
            <a:spLocks noGrp="1"/>
          </p:cNvSpPr>
          <p:nvPr>
            <p:ph sz="quarter" idx="14"/>
          </p:nvPr>
        </p:nvSpPr>
        <p:spPr>
          <a:xfrm>
            <a:off x="736600" y="4695716"/>
            <a:ext cx="8229600" cy="1622640"/>
          </a:xfrm>
        </p:spPr>
        <p:txBody>
          <a:bodyPr/>
          <a:lstStyle/>
          <a:p>
            <a:pPr marL="723900" lvl="1" indent="-266700">
              <a:buNone/>
            </a:pPr>
            <a:r>
              <a:rPr lang="en-US" sz="2200" dirty="0"/>
              <a:t>While the user has not as yet entered the sentinel</a:t>
            </a:r>
            <a:br>
              <a:rPr lang="en-US" sz="2200" dirty="0"/>
            </a:br>
            <a:r>
              <a:rPr lang="en-US" sz="2200" dirty="0"/>
              <a:t>Add this grade into the running total</a:t>
            </a:r>
            <a:br>
              <a:rPr lang="en-US" sz="2200" dirty="0"/>
            </a:br>
            <a:r>
              <a:rPr lang="en-US" sz="2200" dirty="0"/>
              <a:t>Add one to the grade counter</a:t>
            </a:r>
            <a:br>
              <a:rPr lang="en-US" sz="2200" dirty="0"/>
            </a:br>
            <a:r>
              <a:rPr lang="en-US" sz="2200" dirty="0"/>
              <a:t>Input the next grade (possibly the sentinel)</a:t>
            </a:r>
          </a:p>
        </p:txBody>
      </p:sp>
    </p:spTree>
    <p:extLst>
      <p:ext uri="{BB962C8B-B14F-4D97-AF65-F5344CB8AC3E}">
        <p14:creationId xmlns:p14="http://schemas.microsoft.com/office/powerpoint/2010/main" val="2539715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36451"/>
          </a:xfrm>
        </p:spPr>
        <p:txBody>
          <a:bodyPr/>
          <a:lstStyle/>
          <a:p>
            <a:r>
              <a:rPr lang="en-US" sz="2400" dirty="0"/>
              <a:t>3.9 Formulating Algorithms with Top-Down, Stepwise Refinement Case Study 2: Sentinel-Controlled Iteration—Second Refinement </a:t>
            </a:r>
            <a:r>
              <a:rPr lang="en-US" sz="2000" b="0" dirty="0"/>
              <a:t>(3 of 3)</a:t>
            </a:r>
            <a:endParaRPr lang="en-IN" sz="2400" b="0" dirty="0"/>
          </a:p>
        </p:txBody>
      </p:sp>
      <p:sp>
        <p:nvSpPr>
          <p:cNvPr id="4" name="Content Placeholder 3"/>
          <p:cNvSpPr>
            <a:spLocks noGrp="1"/>
          </p:cNvSpPr>
          <p:nvPr>
            <p:ph sz="quarter" idx="13"/>
          </p:nvPr>
        </p:nvSpPr>
        <p:spPr>
          <a:xfrm>
            <a:off x="457200" y="1552574"/>
            <a:ext cx="8229600" cy="1830705"/>
          </a:xfrm>
        </p:spPr>
        <p:txBody>
          <a:bodyPr/>
          <a:lstStyle/>
          <a:p>
            <a:r>
              <a:rPr lang="en-US" sz="2200" dirty="0"/>
              <a:t>The pseudocode statement</a:t>
            </a:r>
          </a:p>
          <a:p>
            <a:pPr lvl="1"/>
            <a:r>
              <a:rPr lang="en-US" sz="2200" dirty="0"/>
              <a:t>Calculate and print the class average</a:t>
            </a:r>
          </a:p>
          <a:p>
            <a:r>
              <a:rPr lang="en-US" sz="2200" dirty="0"/>
              <a:t>may be refined as follows:</a:t>
            </a:r>
          </a:p>
          <a:p>
            <a:pPr lvl="1"/>
            <a:r>
              <a:rPr lang="en-US" sz="2200" dirty="0"/>
              <a:t>If the counter is not equal to zero</a:t>
            </a:r>
            <a:endParaRPr lang="en-IN" sz="2200" dirty="0"/>
          </a:p>
        </p:txBody>
      </p:sp>
      <p:sp>
        <p:nvSpPr>
          <p:cNvPr id="5" name="Content Placeholder 4"/>
          <p:cNvSpPr>
            <a:spLocks noGrp="1"/>
          </p:cNvSpPr>
          <p:nvPr>
            <p:ph sz="quarter" idx="14"/>
          </p:nvPr>
        </p:nvSpPr>
        <p:spPr>
          <a:xfrm>
            <a:off x="667962" y="3472814"/>
            <a:ext cx="7547989" cy="717380"/>
          </a:xfrm>
        </p:spPr>
        <p:txBody>
          <a:bodyPr tIns="0" bIns="0"/>
          <a:lstStyle/>
          <a:p>
            <a:pPr marL="804863" lvl="1" indent="0">
              <a:buNone/>
            </a:pPr>
            <a:r>
              <a:rPr lang="en-US" sz="2200" dirty="0"/>
              <a:t>Set the average to the total divided by the counter</a:t>
            </a:r>
            <a:br>
              <a:rPr lang="en-US" sz="2200" dirty="0"/>
            </a:br>
            <a:r>
              <a:rPr lang="en-US" sz="2200" dirty="0"/>
              <a:t>Print the average</a:t>
            </a:r>
            <a:endParaRPr lang="en-IN" sz="2200" dirty="0"/>
          </a:p>
        </p:txBody>
      </p:sp>
      <p:sp>
        <p:nvSpPr>
          <p:cNvPr id="6" name="Content Placeholder 5"/>
          <p:cNvSpPr>
            <a:spLocks noGrp="1"/>
          </p:cNvSpPr>
          <p:nvPr>
            <p:ph sz="quarter" idx="15"/>
          </p:nvPr>
        </p:nvSpPr>
        <p:spPr>
          <a:xfrm>
            <a:off x="634622" y="4275359"/>
            <a:ext cx="5493223" cy="713322"/>
          </a:xfrm>
        </p:spPr>
        <p:txBody>
          <a:bodyPr tIns="0" bIns="0"/>
          <a:lstStyle/>
          <a:p>
            <a:pPr marL="804863" lvl="1" indent="-319088">
              <a:buNone/>
            </a:pPr>
            <a:r>
              <a:rPr lang="en-US" sz="2200" dirty="0"/>
              <a:t>else</a:t>
            </a:r>
            <a:br>
              <a:rPr lang="en-US" sz="2200" dirty="0"/>
            </a:br>
            <a:r>
              <a:rPr lang="en-US" sz="2200" dirty="0"/>
              <a:t>Print “No grades were entered”</a:t>
            </a:r>
            <a:endParaRPr lang="en-IN" sz="2200" dirty="0"/>
          </a:p>
        </p:txBody>
      </p:sp>
      <p:sp>
        <p:nvSpPr>
          <p:cNvPr id="7" name="Content Placeholder 6"/>
          <p:cNvSpPr>
            <a:spLocks noGrp="1"/>
          </p:cNvSpPr>
          <p:nvPr>
            <p:ph sz="quarter" idx="16"/>
          </p:nvPr>
        </p:nvSpPr>
        <p:spPr>
          <a:xfrm>
            <a:off x="457200" y="5109523"/>
            <a:ext cx="8229600" cy="1238793"/>
          </a:xfrm>
        </p:spPr>
        <p:txBody>
          <a:bodyPr/>
          <a:lstStyle/>
          <a:p>
            <a:r>
              <a:rPr lang="en-US" sz="2200" dirty="0"/>
              <a:t>Test for the possibility of </a:t>
            </a:r>
            <a:r>
              <a:rPr lang="en-US" sz="2200" b="1" dirty="0"/>
              <a:t>division by zero</a:t>
            </a:r>
            <a:endParaRPr lang="en-US" sz="2200" dirty="0"/>
          </a:p>
          <a:p>
            <a:pPr lvl="1"/>
            <a:r>
              <a:rPr lang="en-US" sz="2200" b="1" dirty="0"/>
              <a:t>A fatal error</a:t>
            </a:r>
            <a:r>
              <a:rPr lang="en-US" sz="2200" dirty="0"/>
              <a:t> that, if undetected, would cause the program to crash</a:t>
            </a:r>
          </a:p>
        </p:txBody>
      </p:sp>
    </p:spTree>
    <p:extLst>
      <p:ext uri="{BB962C8B-B14F-4D97-AF65-F5344CB8AC3E}">
        <p14:creationId xmlns:p14="http://schemas.microsoft.com/office/powerpoint/2010/main" val="30779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Algorithms </a:t>
            </a:r>
            <a:r>
              <a:rPr lang="en-US" sz="2000" b="0" dirty="0"/>
              <a:t>(1 of 3)</a:t>
            </a:r>
            <a:endParaRPr lang="en-IN" b="0" dirty="0"/>
          </a:p>
        </p:txBody>
      </p:sp>
      <p:sp>
        <p:nvSpPr>
          <p:cNvPr id="3" name="Content Placeholder 2"/>
          <p:cNvSpPr>
            <a:spLocks noGrp="1"/>
          </p:cNvSpPr>
          <p:nvPr>
            <p:ph sz="quarter" idx="13"/>
          </p:nvPr>
        </p:nvSpPr>
        <p:spPr/>
        <p:txBody>
          <a:bodyPr/>
          <a:lstStyle/>
          <a:p>
            <a:r>
              <a:rPr lang="en-US" dirty="0"/>
              <a:t>The solution to any computing problem involves executing a series of actions in a specific order</a:t>
            </a:r>
          </a:p>
          <a:p>
            <a:r>
              <a:rPr lang="en-US" dirty="0"/>
              <a:t>An </a:t>
            </a:r>
            <a:r>
              <a:rPr lang="en-US" b="1" dirty="0"/>
              <a:t>algorithm</a:t>
            </a:r>
            <a:r>
              <a:rPr lang="en-US" dirty="0"/>
              <a:t> is a </a:t>
            </a:r>
            <a:r>
              <a:rPr lang="en-US" b="1" dirty="0"/>
              <a:t>procedure</a:t>
            </a:r>
            <a:r>
              <a:rPr lang="en-US" dirty="0"/>
              <a:t> for solving a problem in terms of</a:t>
            </a:r>
          </a:p>
          <a:p>
            <a:pPr lvl="1"/>
            <a:r>
              <a:rPr lang="en-US" dirty="0"/>
              <a:t>the </a:t>
            </a:r>
            <a:r>
              <a:rPr lang="en-US" b="1" dirty="0"/>
              <a:t>actions</a:t>
            </a:r>
            <a:r>
              <a:rPr lang="en-US" dirty="0"/>
              <a:t> to execute</a:t>
            </a:r>
          </a:p>
          <a:p>
            <a:pPr lvl="1"/>
            <a:r>
              <a:rPr lang="en-US" dirty="0"/>
              <a:t>the </a:t>
            </a:r>
            <a:r>
              <a:rPr lang="en-US" b="1" dirty="0"/>
              <a:t>order</a:t>
            </a:r>
            <a:r>
              <a:rPr lang="en-US" dirty="0"/>
              <a:t> in which these actions should execute</a:t>
            </a:r>
          </a:p>
        </p:txBody>
      </p:sp>
    </p:spTree>
    <p:extLst>
      <p:ext uri="{BB962C8B-B14F-4D97-AF65-F5344CB8AC3E}">
        <p14:creationId xmlns:p14="http://schemas.microsoft.com/office/powerpoint/2010/main" val="232312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8229600" cy="1221210"/>
          </a:xfrm>
        </p:spPr>
        <p:txBody>
          <a:bodyPr/>
          <a:lstStyle/>
          <a:p>
            <a:r>
              <a:rPr lang="en-US" sz="2400" dirty="0"/>
              <a:t>3.9 Formulating Algorithms with Top-Down, Stepwise Refinement Case Study 2: Sentinel-Controlled Iteration—Complete Second Refinement</a:t>
            </a:r>
            <a:endParaRPr lang="en-IN" sz="2400" dirty="0"/>
          </a:p>
        </p:txBody>
      </p:sp>
      <p:sp>
        <p:nvSpPr>
          <p:cNvPr id="4" name="Content Placeholder 3"/>
          <p:cNvSpPr>
            <a:spLocks noGrp="1"/>
          </p:cNvSpPr>
          <p:nvPr>
            <p:ph sz="quarter" idx="13"/>
          </p:nvPr>
        </p:nvSpPr>
        <p:spPr>
          <a:xfrm>
            <a:off x="457200" y="1552574"/>
            <a:ext cx="8229600" cy="460376"/>
          </a:xfrm>
        </p:spPr>
        <p:txBody>
          <a:bodyPr/>
          <a:lstStyle/>
          <a:p>
            <a:r>
              <a:rPr lang="en-US" sz="2200" dirty="0"/>
              <a:t>Initialize total to zero</a:t>
            </a:r>
          </a:p>
        </p:txBody>
      </p:sp>
      <p:sp>
        <p:nvSpPr>
          <p:cNvPr id="5" name="Content Placeholder 4"/>
          <p:cNvSpPr>
            <a:spLocks noGrp="1"/>
          </p:cNvSpPr>
          <p:nvPr>
            <p:ph sz="quarter" idx="14"/>
          </p:nvPr>
        </p:nvSpPr>
        <p:spPr>
          <a:xfrm>
            <a:off x="716508" y="2073993"/>
            <a:ext cx="8229600" cy="2299210"/>
          </a:xfrm>
        </p:spPr>
        <p:txBody>
          <a:bodyPr tIns="0"/>
          <a:lstStyle/>
          <a:p>
            <a:pPr marL="432" indent="0">
              <a:buNone/>
            </a:pPr>
            <a:r>
              <a:rPr lang="en-US" sz="2200" dirty="0"/>
              <a:t>Initialize counter to zero</a:t>
            </a:r>
          </a:p>
          <a:p>
            <a:pPr marL="363538" indent="-363538">
              <a:buNone/>
            </a:pPr>
            <a:r>
              <a:rPr lang="en-US" sz="2200" dirty="0"/>
              <a:t>Input the first grade (possibly the sentinel)</a:t>
            </a:r>
          </a:p>
          <a:p>
            <a:pPr marL="363538" indent="-363538">
              <a:spcBef>
                <a:spcPts val="200"/>
              </a:spcBef>
              <a:buNone/>
            </a:pPr>
            <a:r>
              <a:rPr lang="en-US" sz="2200" dirty="0"/>
              <a:t>While the user has not as yet entered the sentinel </a:t>
            </a:r>
            <a:br>
              <a:rPr lang="en-US" sz="2200" dirty="0"/>
            </a:br>
            <a:r>
              <a:rPr lang="en-US" sz="2200" dirty="0"/>
              <a:t>Add this grade into the running total</a:t>
            </a:r>
            <a:br>
              <a:rPr lang="en-US" sz="2200" dirty="0"/>
            </a:br>
            <a:r>
              <a:rPr lang="en-US" sz="2200" dirty="0"/>
              <a:t>Add one to the grade counter</a:t>
            </a:r>
            <a:br>
              <a:rPr lang="en-US" sz="2200" dirty="0"/>
            </a:br>
            <a:r>
              <a:rPr lang="en-US" sz="2200" dirty="0"/>
              <a:t>Input the next grade (possibly the sentinel)</a:t>
            </a:r>
          </a:p>
        </p:txBody>
      </p:sp>
      <p:sp>
        <p:nvSpPr>
          <p:cNvPr id="6" name="Content Placeholder 5"/>
          <p:cNvSpPr>
            <a:spLocks noGrp="1"/>
          </p:cNvSpPr>
          <p:nvPr>
            <p:ph sz="quarter" idx="15"/>
          </p:nvPr>
        </p:nvSpPr>
        <p:spPr>
          <a:xfrm>
            <a:off x="1084997" y="4528802"/>
            <a:ext cx="7267433" cy="1758380"/>
          </a:xfrm>
        </p:spPr>
        <p:txBody>
          <a:bodyPr tIns="0"/>
          <a:lstStyle/>
          <a:p>
            <a:pPr marL="288000" indent="-288000">
              <a:buNone/>
            </a:pPr>
            <a:r>
              <a:rPr lang="en-US" sz="2200" dirty="0"/>
              <a:t>If the counter is not equal to zero</a:t>
            </a:r>
            <a:br>
              <a:rPr lang="en-US" sz="2200" dirty="0"/>
            </a:br>
            <a:r>
              <a:rPr lang="en-US" sz="2200" dirty="0"/>
              <a:t>Set the average to the total divided by the counter</a:t>
            </a:r>
            <a:br>
              <a:rPr lang="en-US" sz="2200" dirty="0"/>
            </a:br>
            <a:r>
              <a:rPr lang="en-US" sz="2200" dirty="0"/>
              <a:t>Print the average</a:t>
            </a:r>
          </a:p>
          <a:p>
            <a:pPr marL="288000" indent="-288000">
              <a:spcBef>
                <a:spcPts val="200"/>
              </a:spcBef>
              <a:buNone/>
            </a:pPr>
            <a:r>
              <a:rPr lang="en-US" sz="2200" dirty="0"/>
              <a:t>else</a:t>
            </a:r>
            <a:br>
              <a:rPr lang="en-US" sz="2200" dirty="0"/>
            </a:br>
            <a:r>
              <a:rPr lang="en-US" sz="2200" dirty="0"/>
              <a:t>Print “No grades were entered”</a:t>
            </a:r>
          </a:p>
        </p:txBody>
      </p:sp>
    </p:spTree>
    <p:extLst>
      <p:ext uri="{BB962C8B-B14F-4D97-AF65-F5344CB8AC3E}">
        <p14:creationId xmlns:p14="http://schemas.microsoft.com/office/powerpoint/2010/main" val="1424387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8229600" cy="1221210"/>
          </a:xfrm>
        </p:spPr>
        <p:txBody>
          <a:bodyPr/>
          <a:lstStyle/>
          <a:p>
            <a:r>
              <a:rPr lang="en-US" sz="2400" dirty="0"/>
              <a:t>3.9 Formulating Algorithms with Top-Down, Stepwise Refinement Case Study 2: Sentinel-Controlled Iteration—Phases in a Basic Program</a:t>
            </a:r>
            <a:endParaRPr lang="en-IN" sz="2400" dirty="0"/>
          </a:p>
        </p:txBody>
      </p:sp>
      <p:sp>
        <p:nvSpPr>
          <p:cNvPr id="3" name="Content Placeholder 2"/>
          <p:cNvSpPr>
            <a:spLocks noGrp="1"/>
          </p:cNvSpPr>
          <p:nvPr>
            <p:ph sz="quarter" idx="13"/>
          </p:nvPr>
        </p:nvSpPr>
        <p:spPr/>
        <p:txBody>
          <a:bodyPr/>
          <a:lstStyle/>
          <a:p>
            <a:r>
              <a:rPr lang="en-US" sz="2200" dirty="0"/>
              <a:t>Many programs can be divided logically into three phases: </a:t>
            </a:r>
          </a:p>
          <a:p>
            <a:pPr lvl="1"/>
            <a:r>
              <a:rPr lang="en-US" sz="2200" dirty="0"/>
              <a:t>an </a:t>
            </a:r>
            <a:r>
              <a:rPr lang="en-US" sz="2200" b="1" dirty="0"/>
              <a:t>initialization phase</a:t>
            </a:r>
            <a:r>
              <a:rPr lang="en-US" sz="2200" dirty="0"/>
              <a:t> that initializes the program variables,</a:t>
            </a:r>
          </a:p>
          <a:p>
            <a:pPr lvl="1"/>
            <a:r>
              <a:rPr lang="en-US" sz="2200" dirty="0"/>
              <a:t>a </a:t>
            </a:r>
            <a:r>
              <a:rPr lang="en-US" sz="2200" b="1" dirty="0"/>
              <a:t>processing phase</a:t>
            </a:r>
            <a:r>
              <a:rPr lang="en-US" sz="2200" dirty="0"/>
              <a:t> that inputs data values and adjusts program variables accordingly, and </a:t>
            </a:r>
          </a:p>
          <a:p>
            <a:pPr lvl="1"/>
            <a:r>
              <a:rPr lang="en-US" sz="2200" dirty="0"/>
              <a:t>a </a:t>
            </a:r>
            <a:r>
              <a:rPr lang="en-US" sz="2200" b="1" dirty="0"/>
              <a:t>termination phase</a:t>
            </a:r>
            <a:r>
              <a:rPr lang="en-US" sz="2200" dirty="0"/>
              <a:t> that calculates and prints the final results.</a:t>
            </a:r>
          </a:p>
        </p:txBody>
      </p:sp>
    </p:spTree>
    <p:extLst>
      <p:ext uri="{BB962C8B-B14F-4D97-AF65-F5344CB8AC3E}">
        <p14:creationId xmlns:p14="http://schemas.microsoft.com/office/powerpoint/2010/main" val="1606706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8229600" cy="1221210"/>
          </a:xfrm>
        </p:spPr>
        <p:txBody>
          <a:bodyPr/>
          <a:lstStyle/>
          <a:p>
            <a:r>
              <a:rPr lang="en-US" sz="2400" dirty="0"/>
              <a:t>3.9 Formulating Algorithms with Top-Down, Stepwise Refinement Case Study 2: Sentinel-Controlled Iteration—Number of Pseudocode Refinements</a:t>
            </a:r>
            <a:endParaRPr lang="en-IN" sz="2400" dirty="0"/>
          </a:p>
        </p:txBody>
      </p:sp>
      <p:sp>
        <p:nvSpPr>
          <p:cNvPr id="3" name="Content Placeholder 2"/>
          <p:cNvSpPr>
            <a:spLocks noGrp="1"/>
          </p:cNvSpPr>
          <p:nvPr>
            <p:ph sz="quarter" idx="13"/>
          </p:nvPr>
        </p:nvSpPr>
        <p:spPr>
          <a:xfrm>
            <a:off x="457200" y="1556326"/>
            <a:ext cx="8412480" cy="4788911"/>
          </a:xfrm>
        </p:spPr>
        <p:txBody>
          <a:bodyPr/>
          <a:lstStyle/>
          <a:p>
            <a:r>
              <a:rPr lang="en-US" dirty="0"/>
              <a:t>The pseudocode algorithm in Fig</a:t>
            </a:r>
            <a:r>
              <a:rPr lang="en-US" sz="100" dirty="0"/>
              <a:t>ure</a:t>
            </a:r>
            <a:r>
              <a:rPr lang="en-US" dirty="0"/>
              <a:t> 3.3 was developed after only two levels of refinement</a:t>
            </a:r>
          </a:p>
          <a:p>
            <a:r>
              <a:rPr lang="en-US" dirty="0"/>
              <a:t>Sometimes more levels are necessary</a:t>
            </a:r>
          </a:p>
          <a:p>
            <a:r>
              <a:rPr lang="en-US" dirty="0"/>
              <a:t>You terminate the top-down, stepwise refinement process when the pseudocode algorithm provides sufficient detail for you to convert the pseudocode to C</a:t>
            </a:r>
          </a:p>
          <a:p>
            <a:r>
              <a:rPr lang="en-US" dirty="0"/>
              <a:t>The most challenging part of solving a problem on a computer is developing the algorithm for the solution</a:t>
            </a:r>
          </a:p>
          <a:p>
            <a:r>
              <a:rPr lang="en-US" dirty="0"/>
              <a:t>Once a correct algorithm has been specified, producing a working C program usually is straightforward</a:t>
            </a:r>
          </a:p>
        </p:txBody>
      </p:sp>
    </p:spTree>
    <p:extLst>
      <p:ext uri="{BB962C8B-B14F-4D97-AF65-F5344CB8AC3E}">
        <p14:creationId xmlns:p14="http://schemas.microsoft.com/office/powerpoint/2010/main" val="2335863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(1 of 9)</a:t>
            </a:r>
            <a:endParaRPr lang="en-IN" sz="2200" b="0" dirty="0"/>
          </a:p>
        </p:txBody>
      </p:sp>
      <p:sp>
        <p:nvSpPr>
          <p:cNvPr id="3" name="Content Placeholder 2"/>
          <p:cNvSpPr>
            <a:spLocks noGrp="1"/>
          </p:cNvSpPr>
          <p:nvPr>
            <p:ph sz="quarter" idx="13"/>
          </p:nvPr>
        </p:nvSpPr>
        <p:spPr/>
        <p:txBody>
          <a:bodyPr/>
          <a:lstStyle/>
          <a:p>
            <a:r>
              <a:rPr lang="en-US" sz="2000" dirty="0"/>
              <a:t>Figure 3.4 shows the C program and two sample executions</a:t>
            </a:r>
          </a:p>
          <a:p>
            <a:r>
              <a:rPr lang="en-US" sz="2000" dirty="0"/>
              <a:t>Although only integer grades are entered, the averaging calculation is likely to produce a number with a decimal point</a:t>
            </a:r>
          </a:p>
          <a:p>
            <a:r>
              <a:rPr lang="en-US" sz="2000" dirty="0"/>
              <a:t>Type </a:t>
            </a:r>
            <a:r>
              <a:rPr lang="en-US" sz="2000" dirty="0">
                <a:latin typeface="Courier New" panose="02070309020205020404" pitchFamily="49" charset="0"/>
                <a:cs typeface="Courier New" panose="02070309020205020404" pitchFamily="49" charset="0"/>
              </a:rPr>
              <a:t>int</a:t>
            </a:r>
            <a:r>
              <a:rPr lang="en-US" sz="2000" dirty="0"/>
              <a:t> cannot represent such a number</a:t>
            </a:r>
          </a:p>
          <a:p>
            <a:r>
              <a:rPr lang="en-US" sz="2000" dirty="0"/>
              <a:t>This program introduces the data type </a:t>
            </a:r>
            <a:r>
              <a:rPr lang="en-US" sz="2000" b="1" dirty="0">
                <a:latin typeface="Courier New" panose="02070309020205020404" pitchFamily="49" charset="0"/>
                <a:cs typeface="Courier New" panose="02070309020205020404" pitchFamily="49" charset="0"/>
              </a:rPr>
              <a:t>double</a:t>
            </a:r>
            <a:r>
              <a:rPr lang="en-US" sz="2000" dirty="0"/>
              <a:t> to handle numbers with decimal points—</a:t>
            </a:r>
            <a:r>
              <a:rPr lang="en-US" sz="2000" b="1" dirty="0"/>
              <a:t>floating-point numbers</a:t>
            </a:r>
          </a:p>
          <a:p>
            <a:r>
              <a:rPr lang="en-US" sz="2000" dirty="0"/>
              <a:t>Note that lines 13 and 23 both include the sentinel value in the prompts requesting data entry</a:t>
            </a:r>
          </a:p>
          <a:p>
            <a:pPr lvl="1"/>
            <a:r>
              <a:rPr lang="en-US" sz="2000" dirty="0"/>
              <a:t>This is a good practice in a sentinel-controlled loop</a:t>
            </a:r>
          </a:p>
        </p:txBody>
      </p:sp>
    </p:spTree>
    <p:extLst>
      <p:ext uri="{BB962C8B-B14F-4D97-AF65-F5344CB8AC3E}">
        <p14:creationId xmlns:p14="http://schemas.microsoft.com/office/powerpoint/2010/main" val="2072631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(2 of 9)</a:t>
            </a:r>
            <a:endParaRPr lang="en-IN" sz="2200" b="0" dirty="0"/>
          </a:p>
        </p:txBody>
      </p:sp>
      <p:sp>
        <p:nvSpPr>
          <p:cNvPr id="3" name="Content Placeholder 2"/>
          <p:cNvSpPr>
            <a:spLocks noGrp="1"/>
          </p:cNvSpPr>
          <p:nvPr>
            <p:ph sz="quarter" idx="13"/>
          </p:nvPr>
        </p:nvSpPr>
        <p:spPr>
          <a:xfrm>
            <a:off x="457199" y="1556327"/>
            <a:ext cx="8559801" cy="4577774"/>
          </a:xfrm>
        </p:spPr>
        <p:txBody>
          <a:bodyPr/>
          <a:lstStyle/>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fig03_04.c</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Class-average program with sentinel-controlled iteration.</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function main begins program execution</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initialization phase</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total = 0; // initialize total</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counter = 0; // initialize loop counter</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processing phase</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get first grade from user</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 "Enter grade, -1 to end: "); // prompt for input</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grade = 0; // grade value</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scanf("%d", &amp;grade); // read grade from user </a:t>
            </a:r>
          </a:p>
          <a:p>
            <a:pPr marL="514800" indent="-51480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30211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(3 of 9)</a:t>
            </a:r>
            <a:endParaRPr lang="en-IN" sz="2200" b="0" dirty="0"/>
          </a:p>
        </p:txBody>
      </p:sp>
      <p:sp>
        <p:nvSpPr>
          <p:cNvPr id="3" name="Content Placeholder 2"/>
          <p:cNvSpPr>
            <a:spLocks noGrp="1"/>
          </p:cNvSpPr>
          <p:nvPr>
            <p:ph sz="quarter" idx="13"/>
          </p:nvPr>
        </p:nvSpPr>
        <p:spPr/>
        <p:txBody>
          <a:bodyPr/>
          <a:lstStyle/>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 loop while sentinel value not yet read from user</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while (grade != -1) {</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total = total + grade; // add grade to total</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counter = counter + 1; // increment counter</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 get next grade from user</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printf("%s", "Enter grade, -1 to end: "); // prompt for input</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scanf("%d", &amp;grade); // read next grade</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 // end while </a:t>
            </a:r>
          </a:p>
          <a:p>
            <a:pPr marL="514350" indent="-514350">
              <a:spcBef>
                <a:spcPts val="6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endParaRPr lang="en-IN"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338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(4 of 9)</a:t>
            </a:r>
            <a:endParaRPr lang="en-IN" sz="2200" b="0" dirty="0"/>
          </a:p>
        </p:txBody>
      </p:sp>
      <p:sp>
        <p:nvSpPr>
          <p:cNvPr id="3" name="Content Placeholder 2"/>
          <p:cNvSpPr>
            <a:spLocks noGrp="1"/>
          </p:cNvSpPr>
          <p:nvPr>
            <p:ph sz="quarter" idx="13"/>
          </p:nvPr>
        </p:nvSpPr>
        <p:spPr>
          <a:xfrm>
            <a:off x="457200" y="1556326"/>
            <a:ext cx="8229600" cy="4788911"/>
          </a:xfrm>
        </p:spPr>
        <p:txBody>
          <a:bodyPr/>
          <a:lstStyle/>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termination phase</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if user entered at least one grade</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if (counter != 0) {</a:t>
            </a:r>
          </a:p>
          <a:p>
            <a:pPr marL="457200" indent="-457200">
              <a:spcBef>
                <a:spcPts val="200"/>
              </a:spcBef>
              <a:buFont typeface="+mj-lt"/>
              <a:buAutoNum type="arabicPeriod" startAt="27"/>
            </a:pPr>
            <a:endParaRPr lang="en-US" sz="1800" dirty="0">
              <a:solidFill>
                <a:schemeClr val="tx1"/>
              </a:solidFill>
              <a:latin typeface="Courier New" panose="02070309020205020404" pitchFamily="49" charset="0"/>
              <a:cs typeface="Courier New" panose="02070309020205020404" pitchFamily="49" charset="0"/>
            </a:endParaRP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calculate average of all grades entered</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double average = (double) total / counter; // avoid truncation</a:t>
            </a:r>
          </a:p>
          <a:p>
            <a:pPr marL="457200" indent="-457200">
              <a:spcBef>
                <a:spcPts val="200"/>
              </a:spcBef>
              <a:buFont typeface="+mj-lt"/>
              <a:buAutoNum type="arabicPeriod" startAt="27"/>
            </a:pPr>
            <a:endParaRPr lang="en-US" sz="1800" dirty="0">
              <a:solidFill>
                <a:schemeClr val="tx1"/>
              </a:solidFill>
              <a:latin typeface="Courier New" panose="02070309020205020404" pitchFamily="49" charset="0"/>
              <a:cs typeface="Courier New" panose="02070309020205020404" pitchFamily="49" charset="0"/>
            </a:endParaRP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display average with two digits of precision</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printf("Class average is %.2f\n", average);</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 end if   </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else { // if no grades were entered, output message</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puts("No grades were entered");</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 end else</a:t>
            </a:r>
          </a:p>
          <a:p>
            <a:pPr marL="457200" indent="-457200">
              <a:spcBef>
                <a:spcPts val="200"/>
              </a:spcBef>
              <a:buFont typeface="+mj-lt"/>
              <a:buAutoNum type="arabicPeriod" startAt="27"/>
            </a:pPr>
            <a:r>
              <a:rPr lang="en-US" sz="1800" dirty="0">
                <a:solidFill>
                  <a:schemeClr val="tx1"/>
                </a:solidFill>
                <a:latin typeface="Courier New" panose="02070309020205020404" pitchFamily="49" charset="0"/>
                <a:cs typeface="Courier New" panose="02070309020205020404" pitchFamily="49" charset="0"/>
              </a:rPr>
              <a:t>} // end function main</a:t>
            </a:r>
            <a:endParaRPr lang="en-IN"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756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3.9 Formulating Algorithms with Top-Down, Stepwise Refinement Case Study 2: Sentinel-Controlled Iteration—Class-Average Program for an Arbitrary Number of Grades </a:t>
            </a:r>
            <a:r>
              <a:rPr lang="en-US" sz="2000" b="0" dirty="0"/>
              <a:t>(5 of 9)</a:t>
            </a:r>
            <a:endParaRPr lang="en-IN" sz="2200" b="0" dirty="0"/>
          </a:p>
        </p:txBody>
      </p:sp>
      <p:sp>
        <p:nvSpPr>
          <p:cNvPr id="4" name="Content Placeholder 3"/>
          <p:cNvSpPr>
            <a:spLocks noGrp="1"/>
          </p:cNvSpPr>
          <p:nvPr>
            <p:ph sz="quarter" idx="13"/>
          </p:nvPr>
        </p:nvSpPr>
        <p:spPr>
          <a:xfrm>
            <a:off x="457200" y="1552575"/>
            <a:ext cx="1426191" cy="371760"/>
          </a:xfrm>
        </p:spPr>
        <p:txBody>
          <a:bodyPr/>
          <a:lstStyle/>
          <a:p>
            <a:r>
              <a:rPr lang="en-US" sz="1600" dirty="0"/>
              <a:t>Output 1:</a:t>
            </a:r>
          </a:p>
        </p:txBody>
      </p:sp>
      <p:sp>
        <p:nvSpPr>
          <p:cNvPr id="5" name="Content Placeholder 4"/>
          <p:cNvSpPr>
            <a:spLocks noGrp="1"/>
          </p:cNvSpPr>
          <p:nvPr>
            <p:ph sz="quarter" idx="14"/>
          </p:nvPr>
        </p:nvSpPr>
        <p:spPr>
          <a:xfrm>
            <a:off x="457200" y="2012052"/>
            <a:ext cx="4060209" cy="3215041"/>
          </a:xfrm>
        </p:spPr>
        <p:txBody>
          <a:bodyPr tIns="0"/>
          <a:lstStyle/>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75</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94</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97</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88</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70</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64</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83</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89</a:t>
            </a:r>
          </a:p>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Class average is 82.50</a:t>
            </a:r>
          </a:p>
        </p:txBody>
      </p:sp>
      <p:sp>
        <p:nvSpPr>
          <p:cNvPr id="6" name="Content Placeholder 5"/>
          <p:cNvSpPr>
            <a:spLocks noGrp="1"/>
          </p:cNvSpPr>
          <p:nvPr>
            <p:ph sz="quarter" idx="15"/>
          </p:nvPr>
        </p:nvSpPr>
        <p:spPr>
          <a:xfrm>
            <a:off x="457200" y="5309039"/>
            <a:ext cx="1426191" cy="290713"/>
          </a:xfrm>
        </p:spPr>
        <p:txBody>
          <a:bodyPr tIns="0"/>
          <a:lstStyle/>
          <a:p>
            <a:r>
              <a:rPr lang="en-US" sz="1600" dirty="0"/>
              <a:t>Output 2:</a:t>
            </a:r>
          </a:p>
        </p:txBody>
      </p:sp>
      <p:sp>
        <p:nvSpPr>
          <p:cNvPr id="7" name="Content Placeholder 6"/>
          <p:cNvSpPr>
            <a:spLocks noGrp="1"/>
          </p:cNvSpPr>
          <p:nvPr>
            <p:ph sz="quarter" idx="16"/>
          </p:nvPr>
        </p:nvSpPr>
        <p:spPr>
          <a:xfrm>
            <a:off x="457200" y="5708510"/>
            <a:ext cx="8229600" cy="637698"/>
          </a:xfrm>
        </p:spPr>
        <p:txBody>
          <a:bodyPr tIns="0"/>
          <a:lstStyle/>
          <a:p>
            <a:pPr marL="457200" lvl="1" indent="0">
              <a:buNone/>
            </a:pPr>
            <a:r>
              <a:rPr lang="en-US" sz="1600" dirty="0">
                <a:latin typeface="Courier New" panose="02070309020205020404" pitchFamily="49" charset="0"/>
                <a:cs typeface="Courier New" panose="02070309020205020404" pitchFamily="49" charset="0"/>
              </a:rPr>
              <a:t>Enter grade, −1 to end: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No grades were entered</a:t>
            </a:r>
          </a:p>
        </p:txBody>
      </p:sp>
    </p:spTree>
    <p:extLst>
      <p:ext uri="{BB962C8B-B14F-4D97-AF65-F5344CB8AC3E}">
        <p14:creationId xmlns:p14="http://schemas.microsoft.com/office/powerpoint/2010/main" val="2462000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3.9 Formulating Algorithms with Top-Down, Stepwise Refinement Case Study 2: Sentinel-Controlled Iteration—Class-Average Program for an Arbitrary Number of Grades </a:t>
            </a:r>
            <a:r>
              <a:rPr lang="en-US" sz="2000" b="0" dirty="0"/>
              <a:t>(6 of 9)</a:t>
            </a:r>
            <a:endParaRPr lang="en-IN" sz="2200" b="0" dirty="0"/>
          </a:p>
        </p:txBody>
      </p:sp>
      <p:sp>
        <p:nvSpPr>
          <p:cNvPr id="4" name="Content Placeholder 3"/>
          <p:cNvSpPr>
            <a:spLocks noGrp="1"/>
          </p:cNvSpPr>
          <p:nvPr>
            <p:ph sz="quarter" idx="13"/>
          </p:nvPr>
        </p:nvSpPr>
        <p:spPr>
          <a:xfrm>
            <a:off x="457201" y="1552575"/>
            <a:ext cx="8064499" cy="1411170"/>
          </a:xfrm>
        </p:spPr>
        <p:txBody>
          <a:bodyPr/>
          <a:lstStyle/>
          <a:p>
            <a:r>
              <a:rPr lang="en-US" sz="1800" b="1" dirty="0"/>
              <a:t>Always Use Braces in a </a:t>
            </a:r>
            <a:r>
              <a:rPr lang="en-US" sz="1800" b="1" dirty="0">
                <a:latin typeface="Courier New" panose="02070309020205020404" pitchFamily="49" charset="0"/>
                <a:cs typeface="Courier New" panose="02070309020205020404" pitchFamily="49" charset="0"/>
              </a:rPr>
              <a:t>while</a:t>
            </a:r>
            <a:r>
              <a:rPr lang="en-US" sz="1800" b="1" dirty="0"/>
              <a:t> Statement</a:t>
            </a:r>
            <a:endParaRPr lang="en-US" sz="1800" dirty="0"/>
          </a:p>
          <a:p>
            <a:pPr lvl="1"/>
            <a:r>
              <a:rPr lang="en-US" sz="1800" dirty="0"/>
              <a:t>Without this </a:t>
            </a:r>
            <a:r>
              <a:rPr lang="en-US" sz="1800" dirty="0">
                <a:latin typeface="Courier New" panose="02070309020205020404" pitchFamily="49" charset="0"/>
                <a:cs typeface="Courier New" panose="02070309020205020404" pitchFamily="49" charset="0"/>
              </a:rPr>
              <a:t>while</a:t>
            </a:r>
            <a:r>
              <a:rPr lang="en-US" sz="1800" dirty="0"/>
              <a:t> loop’s braces (lines 18 and 25), only the statement on line 19 would be in the loop’s body</a:t>
            </a:r>
          </a:p>
          <a:p>
            <a:pPr lvl="1"/>
            <a:r>
              <a:rPr lang="en-US" sz="1800" dirty="0"/>
              <a:t>The code would be incorrectly interpreted as</a:t>
            </a:r>
          </a:p>
        </p:txBody>
      </p:sp>
      <p:sp>
        <p:nvSpPr>
          <p:cNvPr id="5" name="Content Placeholder 4"/>
          <p:cNvSpPr>
            <a:spLocks noGrp="1"/>
          </p:cNvSpPr>
          <p:nvPr>
            <p:ph sz="quarter" idx="14"/>
          </p:nvPr>
        </p:nvSpPr>
        <p:spPr>
          <a:xfrm>
            <a:off x="558800" y="3065345"/>
            <a:ext cx="8064500" cy="2268655"/>
          </a:xfrm>
        </p:spPr>
        <p:txBody>
          <a:bodyPr lIns="0" tIns="0" rIns="0" bIns="0"/>
          <a:lstStyle/>
          <a:p>
            <a:pPr marL="914400" lvl="2" indent="0">
              <a:buNone/>
            </a:pPr>
            <a:r>
              <a:rPr lang="en-US" sz="1800" dirty="0">
                <a:solidFill>
                  <a:schemeClr val="tx1"/>
                </a:solidFill>
                <a:latin typeface="Courier New" panose="02070309020205020404" pitchFamily="49" charset="0"/>
                <a:cs typeface="Courier New" panose="02070309020205020404" pitchFamily="49" charset="0"/>
              </a:rPr>
              <a:t>while (grade != −1) </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total = total + grade; // add grade to total</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counter = counter + 1; // increment counter</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get next grade from user</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printf("%s", "Enter grade, −1 to end: "); // prompt for input</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scanf("%d", &amp;grade); // read next grade</a:t>
            </a:r>
          </a:p>
        </p:txBody>
      </p:sp>
      <p:sp>
        <p:nvSpPr>
          <p:cNvPr id="6" name="Content Placeholder 5"/>
          <p:cNvSpPr>
            <a:spLocks noGrp="1"/>
          </p:cNvSpPr>
          <p:nvPr>
            <p:ph sz="quarter" idx="15"/>
          </p:nvPr>
        </p:nvSpPr>
        <p:spPr>
          <a:xfrm>
            <a:off x="457202" y="5522779"/>
            <a:ext cx="6603998" cy="325571"/>
          </a:xfrm>
        </p:spPr>
        <p:txBody>
          <a:bodyPr tIns="0"/>
          <a:lstStyle/>
          <a:p>
            <a:pPr lvl="1"/>
            <a:r>
              <a:rPr lang="en-US" sz="1800" dirty="0"/>
              <a:t>This would cause an infinite loop if the user did not input</a:t>
            </a:r>
          </a:p>
        </p:txBody>
      </p:sp>
      <p:graphicFrame>
        <p:nvGraphicFramePr>
          <p:cNvPr id="11" name="Object 10" descr="negative 1"/>
          <p:cNvGraphicFramePr>
            <a:graphicFrameLocks noChangeAspect="1"/>
          </p:cNvGraphicFramePr>
          <p:nvPr>
            <p:extLst>
              <p:ext uri="{D42A27DB-BD31-4B8C-83A1-F6EECF244321}">
                <p14:modId xmlns:p14="http://schemas.microsoft.com/office/powerpoint/2010/main" val="1989580782"/>
              </p:ext>
            </p:extLst>
          </p:nvPr>
        </p:nvGraphicFramePr>
        <p:xfrm>
          <a:off x="7113577" y="5543431"/>
          <a:ext cx="347709" cy="245441"/>
        </p:xfrm>
        <a:graphic>
          <a:graphicData uri="http://schemas.openxmlformats.org/presentationml/2006/ole">
            <mc:AlternateContent xmlns:mc="http://schemas.openxmlformats.org/markup-compatibility/2006">
              <mc:Choice xmlns:v="urn:schemas-microsoft-com:vml" Requires="v">
                <p:oleObj spid="_x0000_s4098" name="Equation" r:id="rId3" imgW="215640" imgH="152280" progId="Equation.DSMT4">
                  <p:embed/>
                </p:oleObj>
              </mc:Choice>
              <mc:Fallback>
                <p:oleObj name="Equation" r:id="rId3" imgW="215640" imgH="152280" progId="Equation.DSMT4">
                  <p:embed/>
                  <p:pic>
                    <p:nvPicPr>
                      <p:cNvPr id="0" name=""/>
                      <p:cNvPicPr/>
                      <p:nvPr/>
                    </p:nvPicPr>
                    <p:blipFill>
                      <a:blip r:embed="rId4"/>
                      <a:stretch>
                        <a:fillRect/>
                      </a:stretch>
                    </p:blipFill>
                    <p:spPr>
                      <a:xfrm>
                        <a:off x="7113577" y="5543431"/>
                        <a:ext cx="347709" cy="245441"/>
                      </a:xfrm>
                      <a:prstGeom prst="rect">
                        <a:avLst/>
                      </a:prstGeom>
                    </p:spPr>
                  </p:pic>
                </p:oleObj>
              </mc:Fallback>
            </mc:AlternateContent>
          </a:graphicData>
        </a:graphic>
      </p:graphicFrame>
      <p:sp>
        <p:nvSpPr>
          <p:cNvPr id="7" name="Content Placeholder 6"/>
          <p:cNvSpPr>
            <a:spLocks noGrp="1"/>
          </p:cNvSpPr>
          <p:nvPr>
            <p:ph sz="quarter" idx="16"/>
          </p:nvPr>
        </p:nvSpPr>
        <p:spPr>
          <a:xfrm>
            <a:off x="1295855" y="5931354"/>
            <a:ext cx="1875970" cy="330162"/>
          </a:xfrm>
        </p:spPr>
        <p:txBody>
          <a:bodyPr lIns="0" tIns="0" rIns="0" bIns="0"/>
          <a:lstStyle/>
          <a:p>
            <a:pPr marL="0" lvl="1" indent="0">
              <a:spcBef>
                <a:spcPts val="0"/>
              </a:spcBef>
              <a:buNone/>
            </a:pPr>
            <a:r>
              <a:rPr lang="en-US" sz="1800" dirty="0"/>
              <a:t>as the first grade</a:t>
            </a:r>
          </a:p>
        </p:txBody>
      </p:sp>
    </p:spTree>
    <p:extLst>
      <p:ext uri="{BB962C8B-B14F-4D97-AF65-F5344CB8AC3E}">
        <p14:creationId xmlns:p14="http://schemas.microsoft.com/office/powerpoint/2010/main" val="3679458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(7 of 9)</a:t>
            </a:r>
            <a:endParaRPr lang="en-IN" sz="2200" b="0" dirty="0"/>
          </a:p>
        </p:txBody>
      </p:sp>
      <p:sp>
        <p:nvSpPr>
          <p:cNvPr id="3" name="Content Placeholder 2"/>
          <p:cNvSpPr>
            <a:spLocks noGrp="1"/>
          </p:cNvSpPr>
          <p:nvPr>
            <p:ph sz="quarter" idx="13"/>
          </p:nvPr>
        </p:nvSpPr>
        <p:spPr/>
        <p:txBody>
          <a:bodyPr/>
          <a:lstStyle/>
          <a:p>
            <a:r>
              <a:rPr lang="en-US" sz="1800" b="1" dirty="0"/>
              <a:t>Converting Between Types Explicitly and Implicitly</a:t>
            </a:r>
            <a:endParaRPr lang="en-US" sz="1800" dirty="0"/>
          </a:p>
          <a:p>
            <a:pPr lvl="1"/>
            <a:r>
              <a:rPr lang="en-US" sz="1800" dirty="0"/>
              <a:t>Floating-point numbers can be represented by type </a:t>
            </a:r>
            <a:r>
              <a:rPr lang="en-US" sz="1800" dirty="0">
                <a:latin typeface="Courier New" panose="02070309020205020404" pitchFamily="49" charset="0"/>
                <a:cs typeface="Courier New" panose="02070309020205020404" pitchFamily="49" charset="0"/>
              </a:rPr>
              <a:t>double</a:t>
            </a:r>
          </a:p>
          <a:p>
            <a:pPr lvl="1"/>
            <a:r>
              <a:rPr lang="en-US" sz="1800" dirty="0"/>
              <a:t>Normally, the result of the calculation </a:t>
            </a:r>
            <a:r>
              <a:rPr lang="en-US" sz="1800" dirty="0">
                <a:latin typeface="Courier New" panose="02070309020205020404" pitchFamily="49" charset="0"/>
                <a:cs typeface="Courier New" panose="02070309020205020404" pitchFamily="49" charset="0"/>
              </a:rPr>
              <a:t>total</a:t>
            </a:r>
            <a:r>
              <a:rPr lang="en-US" sz="1800" dirty="0"/>
              <a:t> </a:t>
            </a:r>
            <a:r>
              <a:rPr lang="en-US" sz="1800" dirty="0">
                <a:latin typeface="Courier New" panose="02070309020205020404" pitchFamily="49" charset="0"/>
                <a:cs typeface="Courier New" panose="02070309020205020404" pitchFamily="49" charset="0"/>
              </a:rPr>
              <a:t>/</a:t>
            </a:r>
            <a:r>
              <a:rPr lang="en-US" sz="1800" dirty="0"/>
              <a:t> </a:t>
            </a:r>
            <a:r>
              <a:rPr lang="en-US" sz="1800" dirty="0">
                <a:latin typeface="Courier New" panose="02070309020205020404" pitchFamily="49" charset="0"/>
                <a:cs typeface="Courier New" panose="02070309020205020404" pitchFamily="49" charset="0"/>
              </a:rPr>
              <a:t>counter</a:t>
            </a:r>
            <a:r>
              <a:rPr lang="en-US" sz="1800" dirty="0"/>
              <a:t> (line 32) is an integer because </a:t>
            </a:r>
            <a:r>
              <a:rPr lang="en-US" sz="1800" dirty="0">
                <a:latin typeface="Courier New" panose="02070309020205020404" pitchFamily="49" charset="0"/>
                <a:cs typeface="Courier New" panose="02070309020205020404" pitchFamily="49" charset="0"/>
              </a:rPr>
              <a:t>total</a:t>
            </a:r>
            <a:r>
              <a:rPr lang="en-US" sz="1800" dirty="0"/>
              <a:t> and </a:t>
            </a:r>
            <a:r>
              <a:rPr lang="en-US" sz="1800" dirty="0">
                <a:latin typeface="Courier New" panose="02070309020205020404" pitchFamily="49" charset="0"/>
                <a:cs typeface="Courier New" panose="02070309020205020404" pitchFamily="49" charset="0"/>
              </a:rPr>
              <a:t>counter</a:t>
            </a:r>
            <a:r>
              <a:rPr lang="en-US" sz="1800" dirty="0"/>
              <a:t> are both </a:t>
            </a:r>
            <a:r>
              <a:rPr lang="en-US" sz="1800" dirty="0">
                <a:latin typeface="Courier New" panose="02070309020205020404" pitchFamily="49" charset="0"/>
                <a:cs typeface="Courier New" panose="02070309020205020404" pitchFamily="49" charset="0"/>
              </a:rPr>
              <a:t>int</a:t>
            </a:r>
            <a:r>
              <a:rPr lang="en-US" sz="1800" dirty="0"/>
              <a:t> variables</a:t>
            </a:r>
          </a:p>
          <a:p>
            <a:pPr lvl="1"/>
            <a:r>
              <a:rPr lang="en-US" sz="1800" dirty="0"/>
              <a:t>Dividing two </a:t>
            </a:r>
            <a:r>
              <a:rPr lang="en-US" sz="1800" dirty="0">
                <a:latin typeface="Courier New" panose="02070309020205020404" pitchFamily="49" charset="0"/>
                <a:cs typeface="Courier New" panose="02070309020205020404" pitchFamily="49" charset="0"/>
              </a:rPr>
              <a:t>int</a:t>
            </a:r>
            <a:r>
              <a:rPr lang="en-US" sz="1800" dirty="0"/>
              <a:t>s results in </a:t>
            </a:r>
            <a:r>
              <a:rPr lang="en-US" sz="1800" b="1" dirty="0"/>
              <a:t>integer division</a:t>
            </a:r>
            <a:endParaRPr lang="en-US" sz="1800" dirty="0"/>
          </a:p>
          <a:p>
            <a:pPr lvl="2"/>
            <a:r>
              <a:rPr lang="en-US" sz="1800" dirty="0"/>
              <a:t>Any fractional part of the calculation is </a:t>
            </a:r>
            <a:r>
              <a:rPr lang="en-US" sz="1800" b="1" dirty="0"/>
              <a:t>truncated</a:t>
            </a:r>
            <a:r>
              <a:rPr lang="en-US" sz="1800" dirty="0"/>
              <a:t> </a:t>
            </a:r>
          </a:p>
          <a:p>
            <a:pPr lvl="1"/>
            <a:r>
              <a:rPr lang="en-US" sz="1800" dirty="0"/>
              <a:t>You can produce a floating-point by creating temporary floating-point numbers</a:t>
            </a:r>
          </a:p>
          <a:p>
            <a:pPr lvl="1"/>
            <a:r>
              <a:rPr lang="en-US" sz="1800" dirty="0"/>
              <a:t>C provides the unary</a:t>
            </a:r>
            <a:r>
              <a:rPr lang="en-US" sz="1800" b="1" dirty="0"/>
              <a:t> cast operator</a:t>
            </a:r>
            <a:r>
              <a:rPr lang="en-US" sz="1800" dirty="0"/>
              <a:t> to accomplish this task</a:t>
            </a:r>
          </a:p>
          <a:p>
            <a:pPr lvl="2"/>
            <a:r>
              <a:rPr lang="en-US" sz="1800" dirty="0">
                <a:latin typeface="Courier New" panose="02070309020205020404" pitchFamily="49" charset="0"/>
                <a:cs typeface="Courier New" panose="02070309020205020404" pitchFamily="49" charset="0"/>
              </a:rPr>
              <a:t>double average = (double) total / counter;</a:t>
            </a:r>
          </a:p>
          <a:p>
            <a:pPr lvl="2"/>
            <a:r>
              <a:rPr lang="en-US" sz="1800" dirty="0"/>
              <a:t>uses the cast operator </a:t>
            </a:r>
            <a:r>
              <a:rPr lang="en-US" sz="1800" dirty="0">
                <a:latin typeface="Courier New" panose="02070309020205020404" pitchFamily="49" charset="0"/>
                <a:cs typeface="Courier New" panose="02070309020205020404" pitchFamily="49" charset="0"/>
              </a:rPr>
              <a:t>(double)</a:t>
            </a:r>
            <a:r>
              <a:rPr lang="en-US" sz="1800" dirty="0"/>
              <a:t> to create a </a:t>
            </a:r>
            <a:r>
              <a:rPr lang="en-US" sz="1800" b="1" dirty="0"/>
              <a:t>temporary</a:t>
            </a:r>
            <a:r>
              <a:rPr lang="en-US" sz="1800" dirty="0"/>
              <a:t> floating-point copy of </a:t>
            </a:r>
            <a:r>
              <a:rPr lang="en-US" sz="1800" dirty="0">
                <a:latin typeface="Courier New" panose="02070309020205020404" pitchFamily="49" charset="0"/>
                <a:cs typeface="Courier New" panose="02070309020205020404" pitchFamily="49" charset="0"/>
              </a:rPr>
              <a:t>total</a:t>
            </a:r>
          </a:p>
          <a:p>
            <a:pPr lvl="2"/>
            <a:r>
              <a:rPr lang="en-US" sz="1800" dirty="0"/>
              <a:t>The value stored in </a:t>
            </a:r>
            <a:r>
              <a:rPr lang="en-US" sz="1800" dirty="0">
                <a:latin typeface="Courier New" panose="02070309020205020404" pitchFamily="49" charset="0"/>
                <a:cs typeface="Courier New" panose="02070309020205020404" pitchFamily="49" charset="0"/>
              </a:rPr>
              <a:t>total</a:t>
            </a:r>
            <a:r>
              <a:rPr lang="en-US" sz="1800" dirty="0"/>
              <a:t> is still an integer</a:t>
            </a:r>
          </a:p>
        </p:txBody>
      </p:sp>
    </p:spTree>
    <p:extLst>
      <p:ext uri="{BB962C8B-B14F-4D97-AF65-F5344CB8AC3E}">
        <p14:creationId xmlns:p14="http://schemas.microsoft.com/office/powerpoint/2010/main" val="276614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Algorithms </a:t>
            </a:r>
            <a:r>
              <a:rPr lang="en-US" sz="2000" b="0" dirty="0"/>
              <a:t>(2 of 3)</a:t>
            </a:r>
            <a:endParaRPr lang="en-IN" b="0" dirty="0"/>
          </a:p>
        </p:txBody>
      </p:sp>
      <p:sp>
        <p:nvSpPr>
          <p:cNvPr id="3" name="Content Placeholder 2"/>
          <p:cNvSpPr>
            <a:spLocks noGrp="1"/>
          </p:cNvSpPr>
          <p:nvPr>
            <p:ph sz="quarter" idx="13"/>
          </p:nvPr>
        </p:nvSpPr>
        <p:spPr>
          <a:xfrm>
            <a:off x="457200" y="1556326"/>
            <a:ext cx="8229600" cy="4687720"/>
          </a:xfrm>
        </p:spPr>
        <p:txBody>
          <a:bodyPr/>
          <a:lstStyle/>
          <a:p>
            <a:r>
              <a:rPr lang="en-US" sz="2000" dirty="0"/>
              <a:t>Correctly specifying the order in which the actions should execute is important</a:t>
            </a:r>
          </a:p>
          <a:p>
            <a:r>
              <a:rPr lang="en-US" sz="2000" dirty="0"/>
              <a:t>Consider the “rise-and-shine algorithm” followed by one junior executive for getting out of bed and going to work: </a:t>
            </a:r>
          </a:p>
          <a:p>
            <a:pPr lvl="1"/>
            <a:r>
              <a:rPr lang="en-US" sz="2000" dirty="0"/>
              <a:t>Get out of bed, </a:t>
            </a:r>
          </a:p>
          <a:p>
            <a:pPr lvl="1"/>
            <a:r>
              <a:rPr lang="en-US" sz="2000" dirty="0"/>
              <a:t>take off pajamas, </a:t>
            </a:r>
          </a:p>
          <a:p>
            <a:pPr lvl="1"/>
            <a:r>
              <a:rPr lang="en-US" sz="2000" dirty="0"/>
              <a:t>take a shower, </a:t>
            </a:r>
          </a:p>
          <a:p>
            <a:pPr lvl="1"/>
            <a:r>
              <a:rPr lang="en-US" sz="2000" dirty="0"/>
              <a:t>get dressed, </a:t>
            </a:r>
          </a:p>
          <a:p>
            <a:pPr lvl="1"/>
            <a:r>
              <a:rPr lang="en-US" sz="2000" dirty="0"/>
              <a:t>eat breakfast, and</a:t>
            </a:r>
          </a:p>
          <a:p>
            <a:pPr lvl="1"/>
            <a:r>
              <a:rPr lang="en-US" sz="2000" dirty="0"/>
              <a:t>carpool to work. </a:t>
            </a:r>
          </a:p>
          <a:p>
            <a:r>
              <a:rPr lang="en-US" sz="2000" dirty="0"/>
              <a:t>This gets the executive to work well prepared to make critical decisions</a:t>
            </a:r>
          </a:p>
        </p:txBody>
      </p:sp>
    </p:spTree>
    <p:extLst>
      <p:ext uri="{BB962C8B-B14F-4D97-AF65-F5344CB8AC3E}">
        <p14:creationId xmlns:p14="http://schemas.microsoft.com/office/powerpoint/2010/main" val="2162707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(8 of 9)</a:t>
            </a:r>
            <a:endParaRPr lang="en-IN" sz="2200" b="0" dirty="0"/>
          </a:p>
        </p:txBody>
      </p:sp>
      <p:sp>
        <p:nvSpPr>
          <p:cNvPr id="3" name="Content Placeholder 2"/>
          <p:cNvSpPr>
            <a:spLocks noGrp="1"/>
          </p:cNvSpPr>
          <p:nvPr>
            <p:ph sz="quarter" idx="13"/>
          </p:nvPr>
        </p:nvSpPr>
        <p:spPr/>
        <p:txBody>
          <a:bodyPr/>
          <a:lstStyle/>
          <a:p>
            <a:r>
              <a:rPr lang="en-US" sz="2200" b="1" dirty="0"/>
              <a:t>Converting Between Types Explicitly and Implicitly</a:t>
            </a:r>
            <a:endParaRPr lang="en-US" sz="2200" dirty="0"/>
          </a:p>
          <a:p>
            <a:pPr lvl="1"/>
            <a:r>
              <a:rPr lang="en-US" sz="2200" dirty="0"/>
              <a:t>In mixed-type expressions, the compiler </a:t>
            </a:r>
            <a:r>
              <a:rPr lang="en-US" sz="2200" b="1" dirty="0"/>
              <a:t>implicitly converts</a:t>
            </a:r>
            <a:r>
              <a:rPr lang="en-US" sz="2200" dirty="0"/>
              <a:t> operands to ensure that they’re of the same type</a:t>
            </a:r>
          </a:p>
          <a:p>
            <a:pPr lvl="1"/>
            <a:r>
              <a:rPr lang="en-US" sz="2200" dirty="0"/>
              <a:t>In an expression containing the data types </a:t>
            </a:r>
            <a:r>
              <a:rPr lang="en-US" sz="2200" dirty="0">
                <a:latin typeface="Courier New" panose="02070309020205020404" pitchFamily="49" charset="0"/>
                <a:cs typeface="Courier New" panose="02070309020205020404" pitchFamily="49" charset="0"/>
              </a:rPr>
              <a:t>int</a:t>
            </a:r>
            <a:r>
              <a:rPr lang="en-US" sz="2200" dirty="0"/>
              <a:t> and </a:t>
            </a:r>
            <a:r>
              <a:rPr lang="en-US" sz="2200" dirty="0">
                <a:latin typeface="Courier New" panose="02070309020205020404" pitchFamily="49" charset="0"/>
                <a:cs typeface="Courier New" panose="02070309020205020404" pitchFamily="49" charset="0"/>
              </a:rPr>
              <a:t>double</a:t>
            </a:r>
            <a:r>
              <a:rPr lang="en-US" sz="2200" dirty="0"/>
              <a:t>, copies of </a:t>
            </a:r>
            <a:r>
              <a:rPr lang="en-US" sz="2200" dirty="0">
                <a:latin typeface="Courier New" panose="02070309020205020404" pitchFamily="49" charset="0"/>
                <a:cs typeface="Courier New" panose="02070309020205020404" pitchFamily="49" charset="0"/>
              </a:rPr>
              <a:t>int</a:t>
            </a:r>
            <a:r>
              <a:rPr lang="en-US" sz="2200" dirty="0"/>
              <a:t> operands are made and implicitly converted to type </a:t>
            </a:r>
            <a:r>
              <a:rPr lang="en-US" sz="2200" dirty="0">
                <a:latin typeface="Courier New" panose="02070309020205020404" pitchFamily="49" charset="0"/>
                <a:cs typeface="Courier New" panose="02070309020205020404" pitchFamily="49" charset="0"/>
              </a:rPr>
              <a:t>double</a:t>
            </a:r>
          </a:p>
          <a:p>
            <a:pPr lvl="1"/>
            <a:r>
              <a:rPr lang="en-US" sz="2200" dirty="0"/>
              <a:t>Cast operators are formed by placing parentheses around a type name</a:t>
            </a:r>
          </a:p>
          <a:p>
            <a:pPr lvl="1"/>
            <a:r>
              <a:rPr lang="en-US" sz="2200" dirty="0"/>
              <a:t>A cast is a </a:t>
            </a:r>
            <a:r>
              <a:rPr lang="en-US" sz="2200" b="1" dirty="0"/>
              <a:t>unary operator</a:t>
            </a:r>
            <a:r>
              <a:rPr lang="en-US" sz="2200" dirty="0"/>
              <a:t> that takes only one operand</a:t>
            </a:r>
          </a:p>
          <a:p>
            <a:pPr lvl="1"/>
            <a:r>
              <a:rPr lang="en-US" sz="2200" dirty="0"/>
              <a:t>Cast operators group right-to-left and have the same precedence as other unary operators</a:t>
            </a:r>
          </a:p>
        </p:txBody>
      </p:sp>
    </p:spTree>
    <p:extLst>
      <p:ext uri="{BB962C8B-B14F-4D97-AF65-F5344CB8AC3E}">
        <p14:creationId xmlns:p14="http://schemas.microsoft.com/office/powerpoint/2010/main" val="2902759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3738"/>
          </a:xfrm>
        </p:spPr>
        <p:txBody>
          <a:bodyPr/>
          <a:lstStyle/>
          <a:p>
            <a:r>
              <a:rPr lang="en-US" sz="2000" dirty="0"/>
              <a:t>3.9 Formulating Algorithms with Top-Down, Stepwise Refinement Case Study 2: Sentinel-Controlled Iteration—Class-Average Program for an Arbitrary Number of Grades </a:t>
            </a:r>
            <a:r>
              <a:rPr lang="en-US" sz="2000" b="0" dirty="0"/>
              <a:t>(9 of 9)</a:t>
            </a:r>
            <a:endParaRPr lang="en-IN" sz="2200" b="0" dirty="0"/>
          </a:p>
        </p:txBody>
      </p:sp>
      <p:sp>
        <p:nvSpPr>
          <p:cNvPr id="3" name="Content Placeholder 2"/>
          <p:cNvSpPr>
            <a:spLocks noGrp="1"/>
          </p:cNvSpPr>
          <p:nvPr>
            <p:ph sz="quarter" idx="13"/>
          </p:nvPr>
        </p:nvSpPr>
        <p:spPr>
          <a:xfrm>
            <a:off x="457200" y="1556326"/>
            <a:ext cx="8318500" cy="4615873"/>
          </a:xfrm>
        </p:spPr>
        <p:txBody>
          <a:bodyPr/>
          <a:lstStyle/>
          <a:p>
            <a:r>
              <a:rPr lang="en-US" sz="2200" b="1" dirty="0"/>
              <a:t>Formatting Floating-Point Numbers</a:t>
            </a:r>
            <a:endParaRPr lang="en-US" sz="2200" dirty="0"/>
          </a:p>
          <a:p>
            <a:pPr lvl="1"/>
            <a:r>
              <a:rPr lang="en-US" sz="2200" dirty="0">
                <a:latin typeface="Courier New" panose="02070309020205020404" pitchFamily="49" charset="0"/>
                <a:cs typeface="Courier New" panose="02070309020205020404" pitchFamily="49" charset="0"/>
              </a:rPr>
              <a:t>printf</a:t>
            </a:r>
            <a:r>
              <a:rPr lang="en-US" sz="2200" dirty="0"/>
              <a:t> conversion specification </a:t>
            </a:r>
            <a:r>
              <a:rPr lang="en-US" sz="2200" dirty="0">
                <a:latin typeface="Courier New" panose="02070309020205020404" pitchFamily="49" charset="0"/>
                <a:cs typeface="Courier New" panose="02070309020205020404" pitchFamily="49" charset="0"/>
              </a:rPr>
              <a:t>%.2f</a:t>
            </a:r>
          </a:p>
          <a:p>
            <a:pPr lvl="1"/>
            <a:r>
              <a:rPr lang="en-US" sz="2200" dirty="0">
                <a:latin typeface="Courier New" panose="02070309020205020404" pitchFamily="49" charset="0"/>
                <a:cs typeface="Courier New" panose="02070309020205020404" pitchFamily="49" charset="0"/>
              </a:rPr>
              <a:t>f</a:t>
            </a:r>
            <a:r>
              <a:rPr lang="en-US" sz="2200" dirty="0"/>
              <a:t> specifies that a floating-point value will be printed</a:t>
            </a:r>
          </a:p>
          <a:p>
            <a:pPr lvl="1"/>
            <a:r>
              <a:rPr lang="en-US" sz="2200" dirty="0">
                <a:latin typeface="Courier New" panose="02070309020205020404" pitchFamily="49" charset="0"/>
                <a:cs typeface="Courier New" panose="02070309020205020404" pitchFamily="49" charset="0"/>
              </a:rPr>
              <a:t>.2</a:t>
            </a:r>
            <a:r>
              <a:rPr lang="en-US" sz="2200" dirty="0"/>
              <a:t> is the </a:t>
            </a:r>
            <a:r>
              <a:rPr lang="en-US" sz="2200" b="1" dirty="0"/>
              <a:t>precision</a:t>
            </a:r>
            <a:r>
              <a:rPr lang="en-US" sz="2200" dirty="0"/>
              <a:t>—the value will have two (2) digits to the right of the decimal point</a:t>
            </a:r>
          </a:p>
          <a:p>
            <a:pPr lvl="1"/>
            <a:r>
              <a:rPr lang="en-US" sz="2200" dirty="0"/>
              <a:t>If </a:t>
            </a:r>
            <a:r>
              <a:rPr lang="en-US" sz="2200" dirty="0">
                <a:latin typeface="Courier New" panose="02070309020205020404" pitchFamily="49" charset="0"/>
                <a:cs typeface="Courier New" panose="02070309020205020404" pitchFamily="49" charset="0"/>
              </a:rPr>
              <a:t>%f</a:t>
            </a:r>
            <a:r>
              <a:rPr lang="en-US" sz="2200" dirty="0"/>
              <a:t> is used without specifying the precision, the </a:t>
            </a:r>
            <a:r>
              <a:rPr lang="en-US" sz="2200" b="1" dirty="0"/>
              <a:t>default precision</a:t>
            </a:r>
            <a:r>
              <a:rPr lang="en-US" sz="2200" dirty="0"/>
              <a:t> is 6 digits to the right of the decimal point</a:t>
            </a:r>
          </a:p>
          <a:p>
            <a:pPr lvl="1"/>
            <a:r>
              <a:rPr lang="en-US" sz="2200" dirty="0"/>
              <a:t>When floating-point values are printed with precision, the printed value is </a:t>
            </a:r>
            <a:r>
              <a:rPr lang="en-US" sz="2200" b="1" dirty="0"/>
              <a:t>rounded</a:t>
            </a:r>
            <a:r>
              <a:rPr lang="en-US" sz="2200" dirty="0"/>
              <a:t> to the indicated number of decimal positions</a:t>
            </a:r>
          </a:p>
        </p:txBody>
      </p:sp>
    </p:spTree>
    <p:extLst>
      <p:ext uri="{BB962C8B-B14F-4D97-AF65-F5344CB8AC3E}">
        <p14:creationId xmlns:p14="http://schemas.microsoft.com/office/powerpoint/2010/main" val="3721469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602279" cy="1222162"/>
          </a:xfrm>
        </p:spPr>
        <p:txBody>
          <a:bodyPr/>
          <a:lstStyle/>
          <a:p>
            <a:r>
              <a:rPr lang="en-US" sz="2400" dirty="0"/>
              <a:t>3.10 Formulating Algorithms with Top-Down, Stepwise Refinement Case Study 3: Nested Control Statements </a:t>
            </a:r>
            <a:r>
              <a:rPr lang="en-US" sz="2000" b="0" dirty="0"/>
              <a:t>(1 of 9)</a:t>
            </a:r>
            <a:endParaRPr lang="en-IN" sz="2400" b="0" dirty="0"/>
          </a:p>
        </p:txBody>
      </p:sp>
      <p:sp>
        <p:nvSpPr>
          <p:cNvPr id="3" name="Content Placeholder 2"/>
          <p:cNvSpPr>
            <a:spLocks noGrp="1"/>
          </p:cNvSpPr>
          <p:nvPr>
            <p:ph sz="quarter" idx="13"/>
          </p:nvPr>
        </p:nvSpPr>
        <p:spPr>
          <a:xfrm>
            <a:off x="457200" y="1556327"/>
            <a:ext cx="7950200" cy="4586896"/>
          </a:xfrm>
        </p:spPr>
        <p:txBody>
          <a:bodyPr/>
          <a:lstStyle/>
          <a:p>
            <a:r>
              <a:rPr lang="en-US" sz="2200" dirty="0"/>
              <a:t>We’ve seen that control statements may be stacked on top of one another (in sequence) just as a child stacks building blocks. </a:t>
            </a:r>
          </a:p>
          <a:p>
            <a:r>
              <a:rPr lang="en-US" sz="2200" dirty="0"/>
              <a:t>In this case study, we’ll see the only other structured way control statements may be connected in C, namely by </a:t>
            </a:r>
            <a:r>
              <a:rPr lang="en-US" sz="2200" b="1" dirty="0"/>
              <a:t>nesting</a:t>
            </a:r>
            <a:r>
              <a:rPr lang="en-US" sz="2200" dirty="0"/>
              <a:t> one control statement within another.</a:t>
            </a:r>
          </a:p>
        </p:txBody>
      </p:sp>
    </p:spTree>
    <p:extLst>
      <p:ext uri="{BB962C8B-B14F-4D97-AF65-F5344CB8AC3E}">
        <p14:creationId xmlns:p14="http://schemas.microsoft.com/office/powerpoint/2010/main" val="1669748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493000" cy="1222162"/>
          </a:xfrm>
        </p:spPr>
        <p:txBody>
          <a:bodyPr/>
          <a:lstStyle/>
          <a:p>
            <a:r>
              <a:rPr lang="en-US" sz="2400" dirty="0"/>
              <a:t>3.10 Formulating Algorithms with Top-Down, Stepwise Refinement Case Study 3: Nested Control Statements </a:t>
            </a:r>
            <a:r>
              <a:rPr lang="en-US" sz="2000" b="0" dirty="0"/>
              <a:t>(2 of 9)</a:t>
            </a:r>
            <a:endParaRPr lang="en-IN" sz="2400" b="0" dirty="0"/>
          </a:p>
        </p:txBody>
      </p:sp>
      <p:sp>
        <p:nvSpPr>
          <p:cNvPr id="3" name="Content Placeholder 2"/>
          <p:cNvSpPr>
            <a:spLocks noGrp="1"/>
          </p:cNvSpPr>
          <p:nvPr>
            <p:ph sz="quarter" idx="13"/>
          </p:nvPr>
        </p:nvSpPr>
        <p:spPr>
          <a:xfrm>
            <a:off x="457200" y="1556327"/>
            <a:ext cx="7962900" cy="4586896"/>
          </a:xfrm>
        </p:spPr>
        <p:txBody>
          <a:bodyPr/>
          <a:lstStyle/>
          <a:p>
            <a:r>
              <a:rPr lang="en-US" sz="1600" dirty="0"/>
              <a:t>Consider the following problem statement:</a:t>
            </a:r>
          </a:p>
          <a:p>
            <a:pPr lvl="1"/>
            <a:r>
              <a:rPr lang="en-US" sz="1600" dirty="0"/>
              <a:t>A college offers a course that prepares students for the state licensing exam for real estate brokers. Last year, 10 of the students who completed this course took the licensing examination. Naturally, the college wants to know how well its students did on the exam. You’ve been asked to write a program to summarize the results. You’ve been given a list of these 10 students. Next to each name is a 1 if the student passed the exam or a 2 if the student failed.</a:t>
            </a:r>
          </a:p>
          <a:p>
            <a:pPr lvl="1"/>
            <a:r>
              <a:rPr lang="en-US" sz="1600" dirty="0"/>
              <a:t>Your program should analyze the results of the exam as follows:</a:t>
            </a:r>
          </a:p>
          <a:p>
            <a:pPr lvl="2"/>
            <a:r>
              <a:rPr lang="en-US" sz="1600" dirty="0"/>
              <a:t>Input each test result (i.e., a 1 or a 2). Display the prompting message “Enter result” each time the program requests another test result.</a:t>
            </a:r>
          </a:p>
          <a:p>
            <a:pPr lvl="2"/>
            <a:r>
              <a:rPr lang="en-US" sz="1600" dirty="0"/>
              <a:t>Count the number of test results of each type.</a:t>
            </a:r>
          </a:p>
          <a:p>
            <a:pPr lvl="2"/>
            <a:r>
              <a:rPr lang="en-US" sz="1600" dirty="0"/>
              <a:t>Display a summary of the test results indicating the number of students who passed and the number who failed.</a:t>
            </a:r>
          </a:p>
          <a:p>
            <a:pPr lvl="2"/>
            <a:r>
              <a:rPr lang="en-US" sz="1600" dirty="0"/>
              <a:t>If more than eight students passed the exam, print the message “Bonus to instructor!”</a:t>
            </a:r>
          </a:p>
        </p:txBody>
      </p:sp>
    </p:spTree>
    <p:extLst>
      <p:ext uri="{BB962C8B-B14F-4D97-AF65-F5344CB8AC3E}">
        <p14:creationId xmlns:p14="http://schemas.microsoft.com/office/powerpoint/2010/main" val="3664547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493000" cy="1222162"/>
          </a:xfrm>
        </p:spPr>
        <p:txBody>
          <a:bodyPr/>
          <a:lstStyle/>
          <a:p>
            <a:r>
              <a:rPr lang="en-US" sz="2400" dirty="0"/>
              <a:t>3.10 Formulating Algorithms with Top-Down, Stepwise Refinement Case Study 3: Nested Control Statements </a:t>
            </a:r>
            <a:r>
              <a:rPr lang="en-US" sz="2000" b="0" dirty="0"/>
              <a:t>(3 of 9)</a:t>
            </a:r>
            <a:endParaRPr lang="en-IN" sz="2400" b="0" dirty="0"/>
          </a:p>
        </p:txBody>
      </p:sp>
      <p:sp>
        <p:nvSpPr>
          <p:cNvPr id="3" name="Content Placeholder 2"/>
          <p:cNvSpPr>
            <a:spLocks noGrp="1"/>
          </p:cNvSpPr>
          <p:nvPr>
            <p:ph sz="quarter" idx="13"/>
          </p:nvPr>
        </p:nvSpPr>
        <p:spPr/>
        <p:txBody>
          <a:bodyPr/>
          <a:lstStyle/>
          <a:p>
            <a:r>
              <a:rPr lang="en-US" sz="1800" dirty="0"/>
              <a:t>After reading the problem statement carefully, we make the following observations:</a:t>
            </a:r>
          </a:p>
          <a:p>
            <a:pPr lvl="1"/>
            <a:r>
              <a:rPr lang="en-US" sz="1800" dirty="0"/>
              <a:t>The program must process 10 test results. We’ll use a counter-controlled loop.</a:t>
            </a:r>
          </a:p>
          <a:p>
            <a:pPr lvl="1"/>
            <a:r>
              <a:rPr lang="en-US" sz="1800" dirty="0"/>
              <a:t>Each test result is a number—either a 1 or a 2. Each time the program reads a test result, it must determine whether the result is a 1 or a 2. We’ll test for a 1 in our algorithm. If the number is not a 1, we’ll assume that it’s a 2. Exercise 3.27 asks you to ensure that every test result is a 1 or a 2.</a:t>
            </a:r>
          </a:p>
          <a:p>
            <a:pPr lvl="1"/>
            <a:r>
              <a:rPr lang="en-US" sz="1800" dirty="0"/>
              <a:t>Two counters are used—one to count the number of students who passed the exam and one to count the number of students who failed the exam.</a:t>
            </a:r>
          </a:p>
          <a:p>
            <a:pPr lvl="1"/>
            <a:r>
              <a:rPr lang="en-US" sz="1800" dirty="0"/>
              <a:t>After the program has processed all the results, it must decide whether more than 8 students passed the exam and, if so, print "Bonus to Instructor!".</a:t>
            </a:r>
          </a:p>
        </p:txBody>
      </p:sp>
    </p:spTree>
    <p:extLst>
      <p:ext uri="{BB962C8B-B14F-4D97-AF65-F5344CB8AC3E}">
        <p14:creationId xmlns:p14="http://schemas.microsoft.com/office/powerpoint/2010/main" val="2944749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493000" cy="1222162"/>
          </a:xfrm>
        </p:spPr>
        <p:txBody>
          <a:bodyPr/>
          <a:lstStyle/>
          <a:p>
            <a:r>
              <a:rPr lang="en-US" sz="2400" dirty="0"/>
              <a:t>3.10 Formulating Algorithms with Top-Down, Stepwise Refinement Case Study 3: Nested Control Statements </a:t>
            </a:r>
            <a:r>
              <a:rPr lang="en-US" sz="2000" b="0" dirty="0"/>
              <a:t>(4 of 9)</a:t>
            </a:r>
            <a:endParaRPr lang="en-IN" sz="2400" b="0" dirty="0"/>
          </a:p>
        </p:txBody>
      </p:sp>
      <p:sp>
        <p:nvSpPr>
          <p:cNvPr id="3" name="Content Placeholder 2"/>
          <p:cNvSpPr>
            <a:spLocks noGrp="1"/>
          </p:cNvSpPr>
          <p:nvPr>
            <p:ph sz="quarter" idx="13"/>
          </p:nvPr>
        </p:nvSpPr>
        <p:spPr/>
        <p:txBody>
          <a:bodyPr/>
          <a:lstStyle/>
          <a:p>
            <a:r>
              <a:rPr lang="en-US" sz="2200" b="1" dirty="0"/>
              <a:t>Pseudocode Representation of the Top</a:t>
            </a:r>
            <a:endParaRPr lang="en-US" sz="2200" dirty="0"/>
          </a:p>
          <a:p>
            <a:pPr lvl="1"/>
            <a:r>
              <a:rPr lang="en-US" sz="2200" dirty="0"/>
              <a:t>Analyze exam results and decide whether instructor should receive a bonus</a:t>
            </a:r>
          </a:p>
        </p:txBody>
      </p:sp>
    </p:spTree>
    <p:extLst>
      <p:ext uri="{BB962C8B-B14F-4D97-AF65-F5344CB8AC3E}">
        <p14:creationId xmlns:p14="http://schemas.microsoft.com/office/powerpoint/2010/main" val="799272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493000" cy="1222162"/>
          </a:xfrm>
        </p:spPr>
        <p:txBody>
          <a:bodyPr/>
          <a:lstStyle/>
          <a:p>
            <a:r>
              <a:rPr lang="en-US" sz="2400" dirty="0"/>
              <a:t>3.10 Formulating Algorithms with Top-Down, Stepwise Refinement Case Study 3: Nested Control Statements </a:t>
            </a:r>
            <a:r>
              <a:rPr lang="en-US" sz="2000" b="0" dirty="0"/>
              <a:t>(5 of 9)</a:t>
            </a:r>
            <a:endParaRPr lang="en-IN" sz="2400" b="0" dirty="0"/>
          </a:p>
        </p:txBody>
      </p:sp>
      <p:sp>
        <p:nvSpPr>
          <p:cNvPr id="3" name="Content Placeholder 2"/>
          <p:cNvSpPr>
            <a:spLocks noGrp="1"/>
          </p:cNvSpPr>
          <p:nvPr>
            <p:ph sz="quarter" idx="13"/>
          </p:nvPr>
        </p:nvSpPr>
        <p:spPr/>
        <p:txBody>
          <a:bodyPr/>
          <a:lstStyle/>
          <a:p>
            <a:r>
              <a:rPr lang="en-US" sz="2200" b="1" dirty="0"/>
              <a:t>First Refinement</a:t>
            </a:r>
            <a:endParaRPr lang="en-US" sz="2200" dirty="0"/>
          </a:p>
          <a:p>
            <a:pPr lvl="1"/>
            <a:r>
              <a:rPr lang="en-US" sz="2200" dirty="0"/>
              <a:t>Initialize variables</a:t>
            </a:r>
          </a:p>
          <a:p>
            <a:pPr lvl="1"/>
            <a:r>
              <a:rPr lang="en-US" sz="2200" dirty="0"/>
              <a:t>Input the ten quiz grades and count passes and failures</a:t>
            </a:r>
          </a:p>
          <a:p>
            <a:pPr lvl="1"/>
            <a:r>
              <a:rPr lang="en-US" sz="2200" dirty="0"/>
              <a:t>Print an exam-results summary and decide whether to bonus the instructor</a:t>
            </a:r>
          </a:p>
          <a:p>
            <a:r>
              <a:rPr lang="en-US" sz="2200" dirty="0"/>
              <a:t>Further refinement is necessary.</a:t>
            </a:r>
          </a:p>
        </p:txBody>
      </p:sp>
    </p:spTree>
    <p:extLst>
      <p:ext uri="{BB962C8B-B14F-4D97-AF65-F5344CB8AC3E}">
        <p14:creationId xmlns:p14="http://schemas.microsoft.com/office/powerpoint/2010/main" val="3297608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9"/>
            <a:ext cx="7493000" cy="1222162"/>
          </a:xfrm>
        </p:spPr>
        <p:txBody>
          <a:bodyPr/>
          <a:lstStyle/>
          <a:p>
            <a:r>
              <a:rPr lang="en-US" sz="2400" dirty="0"/>
              <a:t>3.10 Formulating Algorithms with Top-Down, Stepwise Refinement Case Study 3: Nested Control Statements </a:t>
            </a:r>
            <a:r>
              <a:rPr lang="en-US" sz="2000" b="0" dirty="0"/>
              <a:t>(6 of 9)</a:t>
            </a:r>
            <a:endParaRPr lang="en-IN" sz="2400" b="0" dirty="0"/>
          </a:p>
        </p:txBody>
      </p:sp>
      <p:sp>
        <p:nvSpPr>
          <p:cNvPr id="3" name="Content Placeholder 2"/>
          <p:cNvSpPr>
            <a:spLocks noGrp="1"/>
          </p:cNvSpPr>
          <p:nvPr>
            <p:ph sz="quarter" idx="13"/>
          </p:nvPr>
        </p:nvSpPr>
        <p:spPr>
          <a:xfrm>
            <a:off x="457200" y="1556327"/>
            <a:ext cx="7493000" cy="4586896"/>
          </a:xfrm>
        </p:spPr>
        <p:txBody>
          <a:bodyPr/>
          <a:lstStyle/>
          <a:p>
            <a:r>
              <a:rPr lang="en-US" sz="2000" b="1" dirty="0"/>
              <a:t>Second Refinement</a:t>
            </a:r>
            <a:endParaRPr lang="en-US" sz="2000" dirty="0"/>
          </a:p>
          <a:p>
            <a:pPr lvl="1"/>
            <a:r>
              <a:rPr lang="en-US" sz="2000" dirty="0"/>
              <a:t>Commit to specific variables</a:t>
            </a:r>
          </a:p>
          <a:p>
            <a:pPr lvl="1"/>
            <a:r>
              <a:rPr lang="en-US" sz="2000" dirty="0"/>
              <a:t>We need counters to record the passes and failures, a counter to control the looping process, and a variable to store the user input. </a:t>
            </a:r>
          </a:p>
          <a:p>
            <a:pPr lvl="1"/>
            <a:r>
              <a:rPr lang="en-US" sz="2000" dirty="0"/>
              <a:t>The pseudocode statement</a:t>
            </a:r>
          </a:p>
          <a:p>
            <a:pPr lvl="2"/>
            <a:r>
              <a:rPr lang="en-US" sz="2000" dirty="0"/>
              <a:t>Initialize variables</a:t>
            </a:r>
          </a:p>
          <a:p>
            <a:pPr lvl="1"/>
            <a:r>
              <a:rPr lang="en-US" sz="2000" dirty="0"/>
              <a:t>can be refined as follows:</a:t>
            </a:r>
          </a:p>
          <a:p>
            <a:pPr lvl="2"/>
            <a:r>
              <a:rPr lang="en-US" sz="2000" dirty="0"/>
              <a:t>Initialize passes to zero</a:t>
            </a:r>
          </a:p>
          <a:p>
            <a:pPr lvl="2"/>
            <a:r>
              <a:rPr lang="en-US" sz="2000" dirty="0"/>
              <a:t>Initialize failures to zero</a:t>
            </a:r>
          </a:p>
          <a:p>
            <a:pPr lvl="2"/>
            <a:r>
              <a:rPr lang="en-US" sz="2000" dirty="0"/>
              <a:t>Initialize student to one</a:t>
            </a:r>
          </a:p>
          <a:p>
            <a:pPr lvl="1"/>
            <a:r>
              <a:rPr lang="en-US" sz="2000" dirty="0"/>
              <a:t>Only the counter and totals are initialized.</a:t>
            </a:r>
          </a:p>
        </p:txBody>
      </p:sp>
    </p:spTree>
    <p:extLst>
      <p:ext uri="{BB962C8B-B14F-4D97-AF65-F5344CB8AC3E}">
        <p14:creationId xmlns:p14="http://schemas.microsoft.com/office/powerpoint/2010/main" val="20890287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01"/>
            <a:ext cx="7226300" cy="1223750"/>
          </a:xfrm>
        </p:spPr>
        <p:txBody>
          <a:bodyPr/>
          <a:lstStyle/>
          <a:p>
            <a:r>
              <a:rPr lang="en-US" sz="2400" dirty="0"/>
              <a:t>3.10 Formulating Algorithms with Top-Down, Stepwise Refinement Case Study 3: Nested Control Statements </a:t>
            </a:r>
            <a:r>
              <a:rPr lang="en-US" sz="2000" b="0" dirty="0"/>
              <a:t>(7 of 9)</a:t>
            </a:r>
            <a:endParaRPr lang="en-IN" sz="2400" b="0" dirty="0"/>
          </a:p>
        </p:txBody>
      </p:sp>
      <p:sp>
        <p:nvSpPr>
          <p:cNvPr id="4" name="Content Placeholder 3"/>
          <p:cNvSpPr>
            <a:spLocks noGrp="1"/>
          </p:cNvSpPr>
          <p:nvPr>
            <p:ph sz="quarter" idx="13"/>
          </p:nvPr>
        </p:nvSpPr>
        <p:spPr>
          <a:xfrm>
            <a:off x="457200" y="1556326"/>
            <a:ext cx="8229600" cy="2799773"/>
          </a:xfrm>
        </p:spPr>
        <p:txBody>
          <a:bodyPr/>
          <a:lstStyle/>
          <a:p>
            <a:r>
              <a:rPr lang="en-US" sz="1600" b="1" dirty="0"/>
              <a:t>Second Refinement</a:t>
            </a:r>
            <a:endParaRPr lang="en-US" sz="1600" dirty="0"/>
          </a:p>
          <a:p>
            <a:pPr lvl="1"/>
            <a:r>
              <a:rPr lang="en-US" sz="1600" dirty="0"/>
              <a:t>The following pseudocode statement requires a loop </a:t>
            </a:r>
          </a:p>
          <a:p>
            <a:pPr lvl="2"/>
            <a:r>
              <a:rPr lang="en-US" sz="1600" dirty="0"/>
              <a:t>Input the ten quiz grades and count passes and failures</a:t>
            </a:r>
          </a:p>
          <a:p>
            <a:pPr lvl="1"/>
            <a:r>
              <a:rPr lang="en-US" sz="1600" dirty="0"/>
              <a:t>We know there are ten exam results, so we use counter-controlled looping </a:t>
            </a:r>
          </a:p>
          <a:p>
            <a:pPr lvl="1"/>
            <a:r>
              <a:rPr lang="en-US" sz="1600" dirty="0"/>
              <a:t>Inside the loop (that is, </a:t>
            </a:r>
            <a:r>
              <a:rPr lang="en-US" sz="1600" b="1" dirty="0"/>
              <a:t>nested</a:t>
            </a:r>
            <a:r>
              <a:rPr lang="en-US" sz="1600" dirty="0"/>
              <a:t> within the loop), a double-selection statement will determine whether each exam result is a pass or a failure and will increment the appropriate counter</a:t>
            </a:r>
          </a:p>
          <a:p>
            <a:pPr lvl="1"/>
            <a:r>
              <a:rPr lang="en-US" sz="1600" dirty="0"/>
              <a:t>The refinement of the preceding pseudocode statement is then</a:t>
            </a:r>
          </a:p>
          <a:p>
            <a:pPr lvl="2"/>
            <a:r>
              <a:rPr lang="en-US" sz="1600" dirty="0"/>
              <a:t>While student counter is less than or equal to ten</a:t>
            </a:r>
          </a:p>
        </p:txBody>
      </p:sp>
      <p:sp>
        <p:nvSpPr>
          <p:cNvPr id="5" name="Content Placeholder 4"/>
          <p:cNvSpPr>
            <a:spLocks noGrp="1"/>
          </p:cNvSpPr>
          <p:nvPr>
            <p:ph sz="quarter" idx="14"/>
          </p:nvPr>
        </p:nvSpPr>
        <p:spPr>
          <a:xfrm>
            <a:off x="1803400" y="4418667"/>
            <a:ext cx="3835400" cy="1879807"/>
          </a:xfrm>
        </p:spPr>
        <p:txBody>
          <a:bodyPr tIns="0"/>
          <a:lstStyle/>
          <a:p>
            <a:pPr marL="0" lvl="2" indent="0">
              <a:spcBef>
                <a:spcPts val="0"/>
              </a:spcBef>
              <a:buNone/>
            </a:pPr>
            <a:r>
              <a:rPr lang="en-US" sz="1600" dirty="0"/>
              <a:t>Input the next exam result</a:t>
            </a:r>
            <a:br>
              <a:rPr lang="en-US" sz="1600" dirty="0"/>
            </a:br>
            <a:br>
              <a:rPr lang="en-US" sz="1000" dirty="0"/>
            </a:br>
            <a:r>
              <a:rPr lang="en-US" sz="1600" dirty="0"/>
              <a:t>If the student passed</a:t>
            </a:r>
            <a:br>
              <a:rPr lang="en-US" sz="1600" dirty="0"/>
            </a:br>
            <a:r>
              <a:rPr lang="en-US" sz="1600" dirty="0"/>
              <a:t>    Add one to passes</a:t>
            </a:r>
            <a:br>
              <a:rPr lang="en-US" sz="1600" dirty="0"/>
            </a:br>
            <a:r>
              <a:rPr lang="en-US" sz="1600" dirty="0"/>
              <a:t>else</a:t>
            </a:r>
            <a:br>
              <a:rPr lang="en-US" sz="1600" dirty="0"/>
            </a:br>
            <a:r>
              <a:rPr lang="en-US" sz="1600" dirty="0"/>
              <a:t>    Add one to failures</a:t>
            </a:r>
            <a:br>
              <a:rPr lang="en-US" sz="1600" dirty="0"/>
            </a:br>
            <a:br>
              <a:rPr lang="en-US" sz="1000" dirty="0"/>
            </a:br>
            <a:r>
              <a:rPr lang="en-US" sz="1600" dirty="0"/>
              <a:t>Add one to student counter</a:t>
            </a:r>
            <a:endParaRPr lang="en-IN" sz="1600" dirty="0"/>
          </a:p>
        </p:txBody>
      </p:sp>
    </p:spTree>
    <p:extLst>
      <p:ext uri="{BB962C8B-B14F-4D97-AF65-F5344CB8AC3E}">
        <p14:creationId xmlns:p14="http://schemas.microsoft.com/office/powerpoint/2010/main" val="2780723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01"/>
            <a:ext cx="7226300" cy="1223750"/>
          </a:xfrm>
        </p:spPr>
        <p:txBody>
          <a:bodyPr/>
          <a:lstStyle/>
          <a:p>
            <a:r>
              <a:rPr lang="en-US" sz="2400" dirty="0"/>
              <a:t>3.10 Formulating Algorithms with Top-Down, Stepwise Refinement Case Study 3: Nested Control Statements </a:t>
            </a:r>
            <a:r>
              <a:rPr lang="en-US" sz="2000" b="0" dirty="0"/>
              <a:t>(8 of 9)</a:t>
            </a:r>
            <a:endParaRPr lang="en-IN" sz="2400" b="0" dirty="0"/>
          </a:p>
        </p:txBody>
      </p:sp>
      <p:sp>
        <p:nvSpPr>
          <p:cNvPr id="4" name="Content Placeholder 3"/>
          <p:cNvSpPr>
            <a:spLocks noGrp="1"/>
          </p:cNvSpPr>
          <p:nvPr>
            <p:ph sz="quarter" idx="13"/>
          </p:nvPr>
        </p:nvSpPr>
        <p:spPr>
          <a:xfrm>
            <a:off x="457200" y="1556327"/>
            <a:ext cx="7810500" cy="2272723"/>
          </a:xfrm>
        </p:spPr>
        <p:txBody>
          <a:bodyPr/>
          <a:lstStyle/>
          <a:p>
            <a:r>
              <a:rPr lang="en-US" sz="2000" b="1" dirty="0"/>
              <a:t>Second Refinement</a:t>
            </a:r>
            <a:endParaRPr lang="en-US" sz="2000" dirty="0"/>
          </a:p>
          <a:p>
            <a:pPr lvl="1"/>
            <a:r>
              <a:rPr lang="en-US" sz="2000" dirty="0"/>
              <a:t>The pseudocode statement</a:t>
            </a:r>
          </a:p>
          <a:p>
            <a:pPr lvl="2"/>
            <a:r>
              <a:rPr lang="en-US" sz="2000" dirty="0"/>
              <a:t>Print an exam-results summary and decide whether to bonus the instructor</a:t>
            </a:r>
          </a:p>
          <a:p>
            <a:pPr lvl="1"/>
            <a:r>
              <a:rPr lang="en-US" sz="2000" dirty="0"/>
              <a:t>may be refined as follows:</a:t>
            </a:r>
          </a:p>
          <a:p>
            <a:pPr lvl="2"/>
            <a:r>
              <a:rPr lang="en-US" sz="2000" dirty="0"/>
              <a:t>Print the number of passes</a:t>
            </a:r>
          </a:p>
        </p:txBody>
      </p:sp>
      <p:sp>
        <p:nvSpPr>
          <p:cNvPr id="5" name="Content Placeholder 4"/>
          <p:cNvSpPr>
            <a:spLocks noGrp="1"/>
          </p:cNvSpPr>
          <p:nvPr>
            <p:ph sz="quarter" idx="14"/>
          </p:nvPr>
        </p:nvSpPr>
        <p:spPr>
          <a:xfrm>
            <a:off x="1600200" y="3895723"/>
            <a:ext cx="6667500" cy="1237979"/>
          </a:xfrm>
        </p:spPr>
        <p:txBody>
          <a:bodyPr tIns="0"/>
          <a:lstStyle/>
          <a:p>
            <a:pPr marL="0" lvl="2" indent="0">
              <a:buNone/>
            </a:pPr>
            <a:r>
              <a:rPr lang="en-US" sz="2000" dirty="0"/>
              <a:t>Print the number of failures</a:t>
            </a:r>
          </a:p>
          <a:p>
            <a:pPr marL="0" lvl="2" indent="0">
              <a:spcBef>
                <a:spcPts val="1500"/>
              </a:spcBef>
              <a:buNone/>
            </a:pPr>
            <a:r>
              <a:rPr lang="en-US" sz="2000" dirty="0"/>
              <a:t>If more than eight students passed</a:t>
            </a:r>
            <a:br>
              <a:rPr lang="en-US" sz="2000" dirty="0"/>
            </a:br>
            <a:r>
              <a:rPr lang="en-US" sz="2000" dirty="0"/>
              <a:t>     Print “Bonus to instructor!”</a:t>
            </a:r>
          </a:p>
        </p:txBody>
      </p:sp>
    </p:spTree>
    <p:extLst>
      <p:ext uri="{BB962C8B-B14F-4D97-AF65-F5344CB8AC3E}">
        <p14:creationId xmlns:p14="http://schemas.microsoft.com/office/powerpoint/2010/main" val="329483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Algorithms </a:t>
            </a:r>
            <a:r>
              <a:rPr lang="en-US" sz="2000" b="0" dirty="0"/>
              <a:t>(3 of 3)</a:t>
            </a:r>
            <a:endParaRPr lang="en-IN" b="0" dirty="0"/>
          </a:p>
        </p:txBody>
      </p:sp>
      <p:sp>
        <p:nvSpPr>
          <p:cNvPr id="3" name="Content Placeholder 2"/>
          <p:cNvSpPr>
            <a:spLocks noGrp="1"/>
          </p:cNvSpPr>
          <p:nvPr>
            <p:ph sz="quarter" idx="13"/>
          </p:nvPr>
        </p:nvSpPr>
        <p:spPr>
          <a:xfrm>
            <a:off x="457200" y="1556327"/>
            <a:ext cx="8229600" cy="4674656"/>
          </a:xfrm>
        </p:spPr>
        <p:txBody>
          <a:bodyPr/>
          <a:lstStyle/>
          <a:p>
            <a:r>
              <a:rPr lang="en-US" sz="2200" dirty="0"/>
              <a:t>Suppose the steps are performed in a slightly different order</a:t>
            </a:r>
          </a:p>
          <a:p>
            <a:pPr lvl="1"/>
            <a:r>
              <a:rPr lang="en-US" sz="2200" dirty="0"/>
              <a:t>Get out of bed, </a:t>
            </a:r>
          </a:p>
          <a:p>
            <a:pPr lvl="1"/>
            <a:r>
              <a:rPr lang="en-US" sz="2200" dirty="0"/>
              <a:t>take off pajamas, </a:t>
            </a:r>
          </a:p>
          <a:p>
            <a:pPr lvl="1"/>
            <a:r>
              <a:rPr lang="en-US" sz="2200" dirty="0"/>
              <a:t>get dressed, </a:t>
            </a:r>
          </a:p>
          <a:p>
            <a:pPr lvl="1"/>
            <a:r>
              <a:rPr lang="en-US" sz="2200" dirty="0"/>
              <a:t>take a shower, </a:t>
            </a:r>
          </a:p>
          <a:p>
            <a:pPr lvl="1"/>
            <a:r>
              <a:rPr lang="en-US" sz="2200" dirty="0"/>
              <a:t>eat breakfast, </a:t>
            </a:r>
          </a:p>
          <a:p>
            <a:pPr lvl="1"/>
            <a:r>
              <a:rPr lang="en-US" sz="2200" dirty="0"/>
              <a:t>carpool to work. </a:t>
            </a:r>
          </a:p>
          <a:p>
            <a:r>
              <a:rPr lang="en-US" sz="2200" dirty="0"/>
              <a:t>In this case, our junior executive shows up for work soaking wet</a:t>
            </a:r>
          </a:p>
          <a:p>
            <a:r>
              <a:rPr lang="en-US" sz="2200" dirty="0"/>
              <a:t>Specifying the order in which statements should execute in a computer program is called </a:t>
            </a:r>
            <a:r>
              <a:rPr lang="en-US" sz="2200" b="1" dirty="0"/>
              <a:t>program control</a:t>
            </a:r>
            <a:endParaRPr lang="en-US" sz="2200" dirty="0"/>
          </a:p>
        </p:txBody>
      </p:sp>
    </p:spTree>
    <p:extLst>
      <p:ext uri="{BB962C8B-B14F-4D97-AF65-F5344CB8AC3E}">
        <p14:creationId xmlns:p14="http://schemas.microsoft.com/office/powerpoint/2010/main" val="10932925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1"/>
            <a:ext cx="7150100" cy="1211050"/>
          </a:xfrm>
        </p:spPr>
        <p:txBody>
          <a:bodyPr/>
          <a:lstStyle/>
          <a:p>
            <a:r>
              <a:rPr lang="en-US" sz="2400" dirty="0"/>
              <a:t>3.10 Formulating Algorithms with Top-Down, Stepwise Refinement Case Study 3: Nested Control Statements </a:t>
            </a:r>
            <a:r>
              <a:rPr lang="en-US" sz="2000" b="0" dirty="0"/>
              <a:t>(9 of 9)</a:t>
            </a:r>
            <a:endParaRPr lang="en-IN" sz="2400" b="0" dirty="0"/>
          </a:p>
        </p:txBody>
      </p:sp>
      <p:sp>
        <p:nvSpPr>
          <p:cNvPr id="4" name="Content Placeholder 3"/>
          <p:cNvSpPr>
            <a:spLocks noGrp="1"/>
          </p:cNvSpPr>
          <p:nvPr>
            <p:ph sz="quarter" idx="13"/>
          </p:nvPr>
        </p:nvSpPr>
        <p:spPr>
          <a:xfrm>
            <a:off x="457200" y="1556327"/>
            <a:ext cx="3696789" cy="386773"/>
          </a:xfrm>
        </p:spPr>
        <p:txBody>
          <a:bodyPr/>
          <a:lstStyle/>
          <a:p>
            <a:r>
              <a:rPr lang="en-US" sz="1600" b="1" dirty="0"/>
              <a:t>Complete second refinement</a:t>
            </a:r>
          </a:p>
        </p:txBody>
      </p:sp>
      <p:sp>
        <p:nvSpPr>
          <p:cNvPr id="5" name="Content Placeholder 4"/>
          <p:cNvSpPr>
            <a:spLocks noGrp="1"/>
          </p:cNvSpPr>
          <p:nvPr>
            <p:ph sz="quarter" idx="14"/>
          </p:nvPr>
        </p:nvSpPr>
        <p:spPr>
          <a:xfrm>
            <a:off x="457200" y="2038621"/>
            <a:ext cx="8229600" cy="4179300"/>
          </a:xfrm>
        </p:spPr>
        <p:txBody>
          <a:bodyPr tIns="0"/>
          <a:lstStyle/>
          <a:p>
            <a:pPr marL="457200" lvl="1" indent="0">
              <a:buNone/>
            </a:pPr>
            <a:r>
              <a:rPr lang="en-US" sz="1600" dirty="0"/>
              <a:t>Initialize passes to zero</a:t>
            </a:r>
            <a:br>
              <a:rPr lang="en-US" sz="1600" dirty="0"/>
            </a:br>
            <a:r>
              <a:rPr lang="en-US" sz="1600" dirty="0"/>
              <a:t>Initialize failures to zero</a:t>
            </a:r>
            <a:br>
              <a:rPr lang="en-US" sz="1600" dirty="0"/>
            </a:br>
            <a:r>
              <a:rPr lang="en-US" sz="1600" dirty="0"/>
              <a:t>Initialize student to one</a:t>
            </a:r>
            <a:br>
              <a:rPr lang="en-US" sz="1600" dirty="0"/>
            </a:br>
            <a:br>
              <a:rPr lang="en-US" sz="800" dirty="0"/>
            </a:br>
            <a:r>
              <a:rPr lang="en-US" sz="1600" dirty="0"/>
              <a:t>While student counter is less than or equal to ten</a:t>
            </a:r>
            <a:br>
              <a:rPr lang="en-US" sz="1600" dirty="0"/>
            </a:br>
            <a:r>
              <a:rPr lang="en-US" sz="1600" dirty="0"/>
              <a:t>	Input the next exam result</a:t>
            </a:r>
          </a:p>
          <a:p>
            <a:pPr marL="457200" lvl="1" indent="0">
              <a:buNone/>
            </a:pPr>
            <a:br>
              <a:rPr lang="en-US" sz="800" dirty="0"/>
            </a:br>
            <a:r>
              <a:rPr lang="en-US" sz="1600" dirty="0"/>
              <a:t>	If the student passed</a:t>
            </a:r>
            <a:br>
              <a:rPr lang="en-US" sz="1600" dirty="0"/>
            </a:br>
            <a:r>
              <a:rPr lang="en-US" sz="1600" dirty="0"/>
              <a:t>	       Add one to passes</a:t>
            </a:r>
            <a:br>
              <a:rPr lang="en-US" sz="1600" dirty="0"/>
            </a:br>
            <a:r>
              <a:rPr lang="en-US" sz="1600" dirty="0"/>
              <a:t>	else</a:t>
            </a:r>
            <a:br>
              <a:rPr lang="en-US" sz="1600" dirty="0"/>
            </a:br>
            <a:r>
              <a:rPr lang="en-US" sz="1600" dirty="0"/>
              <a:t>	       Add one to failures</a:t>
            </a:r>
            <a:br>
              <a:rPr lang="en-US" sz="1600" dirty="0"/>
            </a:br>
            <a:br>
              <a:rPr lang="en-US" sz="800" dirty="0"/>
            </a:br>
            <a:r>
              <a:rPr lang="en-US" sz="1600" dirty="0"/>
              <a:t>	Add one to student counter</a:t>
            </a:r>
            <a:br>
              <a:rPr lang="en-US" sz="1600" dirty="0"/>
            </a:br>
            <a:br>
              <a:rPr lang="en-US" sz="800" dirty="0"/>
            </a:br>
            <a:r>
              <a:rPr lang="en-US" sz="1600" dirty="0"/>
              <a:t>Print the number of passes</a:t>
            </a:r>
            <a:br>
              <a:rPr lang="en-US" sz="1600" dirty="0"/>
            </a:br>
            <a:r>
              <a:rPr lang="en-US" sz="1600" dirty="0"/>
              <a:t>Print the number of failures</a:t>
            </a:r>
            <a:br>
              <a:rPr lang="en-US" sz="1600" dirty="0"/>
            </a:br>
            <a:br>
              <a:rPr lang="en-US" sz="800" dirty="0"/>
            </a:br>
            <a:r>
              <a:rPr lang="en-US" sz="1600" dirty="0"/>
              <a:t>If more than eight students passed </a:t>
            </a:r>
            <a:br>
              <a:rPr lang="en-US" sz="1600" dirty="0"/>
            </a:br>
            <a:r>
              <a:rPr lang="en-US" sz="1600" dirty="0"/>
              <a:t>	Print “Bonus to instructor!”</a:t>
            </a:r>
          </a:p>
        </p:txBody>
      </p:sp>
    </p:spTree>
    <p:extLst>
      <p:ext uri="{BB962C8B-B14F-4D97-AF65-F5344CB8AC3E}">
        <p14:creationId xmlns:p14="http://schemas.microsoft.com/office/powerpoint/2010/main" val="41450045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7981406" cy="1221210"/>
          </a:xfrm>
        </p:spPr>
        <p:txBody>
          <a:bodyPr/>
          <a:lstStyle/>
          <a:p>
            <a:r>
              <a:rPr lang="en-US" sz="2400" dirty="0"/>
              <a:t>3.10 Formulating Algorithms with Top-Down, Stepwise Refinement Case Study 3: Nested Control Statements—Implementing the Algorithm </a:t>
            </a:r>
            <a:r>
              <a:rPr lang="en-US" sz="2000" b="0" dirty="0"/>
              <a:t>(1 of 5)</a:t>
            </a:r>
            <a:endParaRPr lang="en-IN" sz="2400" b="0" dirty="0"/>
          </a:p>
        </p:txBody>
      </p:sp>
      <p:sp>
        <p:nvSpPr>
          <p:cNvPr id="3" name="Content Placeholder 2"/>
          <p:cNvSpPr>
            <a:spLocks noGrp="1"/>
          </p:cNvSpPr>
          <p:nvPr>
            <p:ph sz="quarter" idx="13"/>
          </p:nvPr>
        </p:nvSpPr>
        <p:spPr>
          <a:xfrm>
            <a:off x="457200" y="1556326"/>
            <a:ext cx="8229600" cy="4753033"/>
          </a:xfrm>
        </p:spPr>
        <p:txBody>
          <a:bodyPr/>
          <a:lstStyle/>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fig03_06.c</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Analysis of examination results.</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function main begins program execution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initialize variables in definitions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passes = 0;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failures = 0;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student = 1;  </a:t>
            </a:r>
          </a:p>
          <a:p>
            <a:pPr marL="514350" indent="-514350">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01695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7981406" cy="1221210"/>
          </a:xfrm>
        </p:spPr>
        <p:txBody>
          <a:bodyPr/>
          <a:lstStyle/>
          <a:p>
            <a:r>
              <a:rPr lang="en-US" sz="2400" dirty="0"/>
              <a:t>3.10 Formulating Algorithms with Top-Down, Stepwise Refinement Case Study 3: Nested Control Statements—Implementing the Algorithm </a:t>
            </a:r>
            <a:r>
              <a:rPr lang="en-US" sz="2000" b="0" dirty="0"/>
              <a:t>(2 of 5)</a:t>
            </a:r>
            <a:endParaRPr lang="en-IN" sz="2400" b="0" dirty="0"/>
          </a:p>
        </p:txBody>
      </p:sp>
      <p:sp>
        <p:nvSpPr>
          <p:cNvPr id="3" name="Content Placeholder 2"/>
          <p:cNvSpPr>
            <a:spLocks noGrp="1"/>
          </p:cNvSpPr>
          <p:nvPr>
            <p:ph sz="quarter" idx="13"/>
          </p:nvPr>
        </p:nvSpPr>
        <p:spPr>
          <a:xfrm>
            <a:off x="457200" y="1556327"/>
            <a:ext cx="8229600" cy="4766096"/>
          </a:xfrm>
        </p:spPr>
        <p:txBody>
          <a:bodyPr/>
          <a:lstStyle/>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process 10 students using counter-controlled loop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while (student &lt;= 10)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prompt user for input and obtain value from user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printf("%s", "Enter result (1=pass,2=fail):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int result = 0; // one exam result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scanf("%d", &amp;result);</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if result 1, increment passes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if (result == 1) {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passes = passes + 1;</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 end if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else { // otherwise, increment failures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failures = failures + 1;</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 end else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student = student + 1; // increment student counter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 // end while </a:t>
            </a:r>
          </a:p>
          <a:p>
            <a:pPr marL="514350" indent="-514350">
              <a:spcBef>
                <a:spcPts val="100"/>
              </a:spcBef>
              <a:buFont typeface="+mj-lt"/>
              <a:buAutoNum type="arabicPeriod" startAt="12"/>
            </a:pPr>
            <a:r>
              <a:rPr lang="en-US" sz="1600" dirty="0">
                <a:solidFill>
                  <a:schemeClr val="tx1"/>
                </a:solidFill>
                <a:latin typeface="Courier New" panose="02070309020205020404" pitchFamily="49" charset="0"/>
                <a:cs typeface="Courier New" panose="02070309020205020404" pitchFamily="49" charset="0"/>
              </a:rPr>
              <a:t> </a:t>
            </a:r>
            <a:endParaRPr lang="en-IN"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4271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7981406" cy="1221210"/>
          </a:xfrm>
        </p:spPr>
        <p:txBody>
          <a:bodyPr/>
          <a:lstStyle/>
          <a:p>
            <a:r>
              <a:rPr lang="en-US" sz="2400" dirty="0"/>
              <a:t>3.10 Formulating Algorithms with Top-Down, Stepwise Refinement Case Study 3: Nested Control Statements—Implementing the Algorithm </a:t>
            </a:r>
            <a:r>
              <a:rPr lang="en-US" sz="2000" b="0" dirty="0"/>
              <a:t>(3 of 5)</a:t>
            </a:r>
            <a:endParaRPr lang="en-IN" sz="2400" b="0" dirty="0"/>
          </a:p>
        </p:txBody>
      </p:sp>
      <p:sp>
        <p:nvSpPr>
          <p:cNvPr id="3" name="Content Placeholder 2"/>
          <p:cNvSpPr>
            <a:spLocks noGrp="1"/>
          </p:cNvSpPr>
          <p:nvPr>
            <p:ph sz="quarter" idx="13"/>
          </p:nvPr>
        </p:nvSpPr>
        <p:spPr>
          <a:xfrm>
            <a:off x="457200" y="1556327"/>
            <a:ext cx="8229600" cy="4739970"/>
          </a:xfrm>
        </p:spPr>
        <p:txBody>
          <a:bodyPr/>
          <a:lstStyle/>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 termination phase; display number of passes and failures </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printf("Passed %d\n", passes);</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printf("Failed %d\n", failures);</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 if more than eight students passed, print "Bonus to instructor!"</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if (passes &gt; 8) {</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puts("Bonus to instructor!");</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 // end if </a:t>
            </a:r>
          </a:p>
          <a:p>
            <a:pPr marL="514350" indent="-514350">
              <a:spcBef>
                <a:spcPts val="1000"/>
              </a:spcBef>
              <a:buFont typeface="+mj-lt"/>
              <a:buAutoNum type="arabicPeriod" startAt="30"/>
            </a:pPr>
            <a:r>
              <a:rPr lang="en-US" sz="1600" dirty="0">
                <a:solidFill>
                  <a:schemeClr val="tx1"/>
                </a:solidFill>
                <a:latin typeface="Courier New" panose="02070309020205020404" pitchFamily="49" charset="0"/>
                <a:cs typeface="Courier New" panose="02070309020205020404" pitchFamily="49" charset="0"/>
              </a:rPr>
              <a:t>} // end function main </a:t>
            </a:r>
          </a:p>
        </p:txBody>
      </p:sp>
    </p:spTree>
    <p:extLst>
      <p:ext uri="{BB962C8B-B14F-4D97-AF65-F5344CB8AC3E}">
        <p14:creationId xmlns:p14="http://schemas.microsoft.com/office/powerpoint/2010/main" val="19531434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7889966" cy="1221210"/>
          </a:xfrm>
        </p:spPr>
        <p:txBody>
          <a:bodyPr/>
          <a:lstStyle/>
          <a:p>
            <a:r>
              <a:rPr lang="en-US" sz="2400" dirty="0"/>
              <a:t>3.10 Formulating Algorithms with Top-Down, Stepwise Refinement Case Study 3: Nested Control Statements—Implementing the Algorithm </a:t>
            </a:r>
            <a:r>
              <a:rPr lang="en-US" sz="2000" b="0" dirty="0"/>
              <a:t>(4 of 5)</a:t>
            </a:r>
            <a:endParaRPr lang="en-IN" sz="2400" b="0" dirty="0"/>
          </a:p>
        </p:txBody>
      </p:sp>
      <p:sp>
        <p:nvSpPr>
          <p:cNvPr id="4" name="Content Placeholder 3"/>
          <p:cNvSpPr>
            <a:spLocks noGrp="1"/>
          </p:cNvSpPr>
          <p:nvPr>
            <p:ph sz="quarter" idx="13"/>
          </p:nvPr>
        </p:nvSpPr>
        <p:spPr>
          <a:xfrm>
            <a:off x="457200" y="1556327"/>
            <a:ext cx="1946366" cy="403102"/>
          </a:xfrm>
        </p:spPr>
        <p:txBody>
          <a:bodyPr/>
          <a:lstStyle/>
          <a:p>
            <a:r>
              <a:rPr lang="en-US" sz="1600" dirty="0"/>
              <a:t>Output 1</a:t>
            </a:r>
          </a:p>
        </p:txBody>
      </p:sp>
      <p:sp>
        <p:nvSpPr>
          <p:cNvPr id="5" name="Content Placeholder 4"/>
          <p:cNvSpPr>
            <a:spLocks noGrp="1"/>
          </p:cNvSpPr>
          <p:nvPr>
            <p:ph sz="quarter" idx="14"/>
          </p:nvPr>
        </p:nvSpPr>
        <p:spPr>
          <a:xfrm>
            <a:off x="483326" y="2032862"/>
            <a:ext cx="8229600" cy="3858487"/>
          </a:xfrm>
        </p:spPr>
        <p:txBody>
          <a:bodyPr tIns="0"/>
          <a:lstStyle/>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2</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2</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2</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2</a:t>
            </a:r>
            <a:endParaRPr lang="en-US" sz="1600" b="1"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Passed 6</a:t>
            </a:r>
          </a:p>
          <a:p>
            <a:pPr marL="457200" lvl="1" indent="0">
              <a:buNone/>
            </a:pPr>
            <a:r>
              <a:rPr lang="en-US" sz="1600" dirty="0">
                <a:latin typeface="Courier New" panose="02070309020205020404" pitchFamily="49" charset="0"/>
                <a:cs typeface="Courier New" panose="02070309020205020404" pitchFamily="49" charset="0"/>
              </a:rPr>
              <a:t>Failed 4</a:t>
            </a:r>
          </a:p>
        </p:txBody>
      </p:sp>
    </p:spTree>
    <p:extLst>
      <p:ext uri="{BB962C8B-B14F-4D97-AF65-F5344CB8AC3E}">
        <p14:creationId xmlns:p14="http://schemas.microsoft.com/office/powerpoint/2010/main" val="1218195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1"/>
            <a:ext cx="7889966" cy="1221210"/>
          </a:xfrm>
        </p:spPr>
        <p:txBody>
          <a:bodyPr/>
          <a:lstStyle/>
          <a:p>
            <a:r>
              <a:rPr lang="en-US" sz="2400" dirty="0"/>
              <a:t>3.10 Formulating Algorithms with Top-Down, Stepwise Refinement Case Study 3: Nested Control Statements—Implementing the Algorithm </a:t>
            </a:r>
            <a:r>
              <a:rPr lang="en-US" sz="2000" b="0" dirty="0"/>
              <a:t>(5 of 5)</a:t>
            </a:r>
            <a:endParaRPr lang="en-IN" sz="2400" b="0" dirty="0"/>
          </a:p>
        </p:txBody>
      </p:sp>
      <p:sp>
        <p:nvSpPr>
          <p:cNvPr id="4" name="Content Placeholder 3"/>
          <p:cNvSpPr>
            <a:spLocks noGrp="1"/>
          </p:cNvSpPr>
          <p:nvPr>
            <p:ph sz="quarter" idx="13"/>
          </p:nvPr>
        </p:nvSpPr>
        <p:spPr>
          <a:xfrm>
            <a:off x="457200" y="1556327"/>
            <a:ext cx="1946366" cy="403102"/>
          </a:xfrm>
        </p:spPr>
        <p:txBody>
          <a:bodyPr/>
          <a:lstStyle/>
          <a:p>
            <a:r>
              <a:rPr lang="en-US" sz="1600" dirty="0"/>
              <a:t>Output 1</a:t>
            </a:r>
          </a:p>
        </p:txBody>
      </p:sp>
      <p:sp>
        <p:nvSpPr>
          <p:cNvPr id="5" name="Content Placeholder 4"/>
          <p:cNvSpPr>
            <a:spLocks noGrp="1"/>
          </p:cNvSpPr>
          <p:nvPr>
            <p:ph sz="quarter" idx="14"/>
          </p:nvPr>
        </p:nvSpPr>
        <p:spPr>
          <a:xfrm>
            <a:off x="483326" y="2032862"/>
            <a:ext cx="8229600" cy="4198121"/>
          </a:xfrm>
        </p:spPr>
        <p:txBody>
          <a:bodyPr tIns="0"/>
          <a:lstStyle/>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2</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p>
          <a:p>
            <a:pPr marL="457200" lvl="1" indent="0">
              <a:buNone/>
            </a:pPr>
            <a:r>
              <a:rPr lang="en-US" sz="1600" dirty="0">
                <a:latin typeface="Courier New" panose="02070309020205020404" pitchFamily="49" charset="0"/>
                <a:cs typeface="Courier New" panose="02070309020205020404" pitchFamily="49" charset="0"/>
              </a:rPr>
              <a:t>Enter Result (1=pass, 2=fail): </a:t>
            </a:r>
            <a:r>
              <a:rPr lang="en-US" sz="1600" b="1" dirty="0">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 </a:t>
            </a:r>
          </a:p>
          <a:p>
            <a:pPr marL="457200" lvl="1" indent="0">
              <a:buNone/>
            </a:pPr>
            <a:r>
              <a:rPr lang="en-US" sz="1600" dirty="0">
                <a:latin typeface="Courier New" panose="02070309020205020404" pitchFamily="49" charset="0"/>
                <a:cs typeface="Courier New" panose="02070309020205020404" pitchFamily="49" charset="0"/>
              </a:rPr>
              <a:t>Passed 9</a:t>
            </a:r>
          </a:p>
          <a:p>
            <a:pPr marL="457200" lvl="1" indent="0">
              <a:buNone/>
            </a:pPr>
            <a:r>
              <a:rPr lang="en-US" sz="1600" dirty="0">
                <a:latin typeface="Courier New" panose="02070309020205020404" pitchFamily="49" charset="0"/>
                <a:cs typeface="Courier New" panose="02070309020205020404" pitchFamily="49" charset="0"/>
              </a:rPr>
              <a:t>Failed 1</a:t>
            </a:r>
          </a:p>
          <a:p>
            <a:pPr marL="457200" lvl="1" indent="0">
              <a:buNone/>
            </a:pPr>
            <a:r>
              <a:rPr lang="en-US" sz="1600" dirty="0">
                <a:latin typeface="Courier New" panose="02070309020205020404" pitchFamily="49" charset="0"/>
                <a:cs typeface="Courier New" panose="02070309020205020404" pitchFamily="49" charset="0"/>
              </a:rPr>
              <a:t>Bonus to instructor!</a:t>
            </a:r>
          </a:p>
        </p:txBody>
      </p:sp>
    </p:spTree>
    <p:extLst>
      <p:ext uri="{BB962C8B-B14F-4D97-AF65-F5344CB8AC3E}">
        <p14:creationId xmlns:p14="http://schemas.microsoft.com/office/powerpoint/2010/main" val="13853002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 Assignment Operators </a:t>
            </a:r>
            <a:r>
              <a:rPr lang="en-US" sz="2000" b="0" dirty="0"/>
              <a:t>(1 of 2)</a:t>
            </a:r>
            <a:endParaRPr lang="en-IN" b="0" dirty="0"/>
          </a:p>
        </p:txBody>
      </p:sp>
      <p:sp>
        <p:nvSpPr>
          <p:cNvPr id="3" name="Content Placeholder 2"/>
          <p:cNvSpPr>
            <a:spLocks noGrp="1"/>
          </p:cNvSpPr>
          <p:nvPr>
            <p:ph sz="quarter" idx="13"/>
          </p:nvPr>
        </p:nvSpPr>
        <p:spPr/>
        <p:txBody>
          <a:bodyPr/>
          <a:lstStyle/>
          <a:p>
            <a:r>
              <a:rPr lang="en-US" dirty="0"/>
              <a:t>C provides assignment operators for abbreviating assignment expressions </a:t>
            </a:r>
          </a:p>
          <a:p>
            <a:r>
              <a:rPr lang="en-US" dirty="0">
                <a:latin typeface="Courier New" panose="02070309020205020404" pitchFamily="49" charset="0"/>
                <a:cs typeface="Courier New" panose="02070309020205020404" pitchFamily="49" charset="0"/>
              </a:rPr>
              <a:t>c = c + 3;</a:t>
            </a:r>
          </a:p>
          <a:p>
            <a:r>
              <a:rPr lang="en-US" dirty="0"/>
              <a:t>can be abbreviated with the </a:t>
            </a:r>
            <a:r>
              <a:rPr lang="en-US" b="1" dirty="0"/>
              <a:t>addition assignment operator</a:t>
            </a:r>
            <a:r>
              <a:rPr lang="en-US" dirty="0"/>
              <a:t> </a:t>
            </a:r>
            <a:r>
              <a:rPr lang="en-US" b="1" dirty="0"/>
              <a:t>+=</a:t>
            </a:r>
            <a:r>
              <a:rPr lang="en-US" dirty="0"/>
              <a:t> as</a:t>
            </a:r>
          </a:p>
          <a:p>
            <a:r>
              <a:rPr lang="en-US" dirty="0">
                <a:latin typeface="Courier New" panose="02070309020205020404" pitchFamily="49" charset="0"/>
                <a:cs typeface="Courier New" panose="02070309020205020404" pitchFamily="49" charset="0"/>
              </a:rPr>
              <a:t>c += 3;</a:t>
            </a:r>
          </a:p>
          <a:p>
            <a:r>
              <a:rPr lang="en-US" dirty="0"/>
              <a:t>The </a:t>
            </a:r>
            <a:r>
              <a:rPr lang="en-US" dirty="0">
                <a:latin typeface="Courier New" panose="02070309020205020404" pitchFamily="49" charset="0"/>
                <a:cs typeface="Courier New" panose="02070309020205020404" pitchFamily="49" charset="0"/>
              </a:rPr>
              <a:t>+=</a:t>
            </a:r>
            <a:r>
              <a:rPr lang="en-US" dirty="0"/>
              <a:t> operator adds the value of the expression on the operator’s right to the value of the variable on the operator’s left then stores the result in the variable on the left</a:t>
            </a:r>
          </a:p>
        </p:txBody>
      </p:sp>
    </p:spTree>
    <p:extLst>
      <p:ext uri="{BB962C8B-B14F-4D97-AF65-F5344CB8AC3E}">
        <p14:creationId xmlns:p14="http://schemas.microsoft.com/office/powerpoint/2010/main" val="2586938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 Assignment Operators </a:t>
            </a:r>
            <a:r>
              <a:rPr lang="en-US" sz="2000" b="0" dirty="0"/>
              <a:t>(2 of 2)</a:t>
            </a:r>
            <a:endParaRPr lang="en-IN" b="0" dirty="0"/>
          </a:p>
        </p:txBody>
      </p:sp>
      <p:sp>
        <p:nvSpPr>
          <p:cNvPr id="4" name="Content Placeholder 3"/>
          <p:cNvSpPr>
            <a:spLocks noGrp="1"/>
          </p:cNvSpPr>
          <p:nvPr>
            <p:ph sz="quarter" idx="13"/>
          </p:nvPr>
        </p:nvSpPr>
        <p:spPr>
          <a:xfrm>
            <a:off x="457199" y="1556327"/>
            <a:ext cx="8373291" cy="494542"/>
          </a:xfrm>
        </p:spPr>
        <p:txBody>
          <a:bodyPr/>
          <a:lstStyle/>
          <a:p>
            <a:pPr marL="432" indent="0">
              <a:buNone/>
            </a:pPr>
            <a:r>
              <a:rPr lang="en-US" sz="2200" b="1" dirty="0">
                <a:solidFill>
                  <a:schemeClr val="tx1"/>
                </a:solidFill>
                <a:latin typeface="Helvetica" pitchFamily="2" charset="0"/>
              </a:rPr>
              <a:t>Assume:</a:t>
            </a:r>
            <a:r>
              <a:rPr lang="en-US" sz="2200" dirty="0">
                <a:solidFill>
                  <a:schemeClr val="tx1"/>
                </a:solidFill>
                <a:latin typeface="Helvetica" pitchFamily="2" charset="0"/>
              </a:rPr>
              <a:t> </a:t>
            </a:r>
            <a:r>
              <a:rPr lang="en-US" sz="2200" dirty="0">
                <a:solidFill>
                  <a:schemeClr val="tx1"/>
                </a:solidFill>
                <a:latin typeface="Courier New" panose="02070309020205020404" pitchFamily="49" charset="0"/>
                <a:cs typeface="Courier New" panose="02070309020205020404" pitchFamily="49" charset="0"/>
              </a:rPr>
              <a:t>int c = 3, d = 5, e = 4, f = 6, g = 12;</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511481825"/>
              </p:ext>
            </p:extLst>
          </p:nvPr>
        </p:nvGraphicFramePr>
        <p:xfrm>
          <a:off x="575490" y="2281736"/>
          <a:ext cx="8229600" cy="2221684"/>
        </p:xfrm>
        <a:graphic>
          <a:graphicData uri="http://schemas.openxmlformats.org/drawingml/2006/table">
            <a:tbl>
              <a:tblPr firstRow="1" bandRow="1">
                <a:tableStyleId>{40F9630F-82C1-40B7-BC3A-925EFCFF5E92}</a:tableStyleId>
              </a:tblPr>
              <a:tblGrid>
                <a:gridCol w="2523310">
                  <a:extLst>
                    <a:ext uri="{9D8B030D-6E8A-4147-A177-3AD203B41FA5}">
                      <a16:colId xmlns:a16="http://schemas.microsoft.com/office/drawing/2014/main" val="59851278"/>
                    </a:ext>
                  </a:extLst>
                </a:gridCol>
                <a:gridCol w="2114550">
                  <a:extLst>
                    <a:ext uri="{9D8B030D-6E8A-4147-A177-3AD203B41FA5}">
                      <a16:colId xmlns:a16="http://schemas.microsoft.com/office/drawing/2014/main" val="454628190"/>
                    </a:ext>
                  </a:extLst>
                </a:gridCol>
                <a:gridCol w="1552575">
                  <a:extLst>
                    <a:ext uri="{9D8B030D-6E8A-4147-A177-3AD203B41FA5}">
                      <a16:colId xmlns:a16="http://schemas.microsoft.com/office/drawing/2014/main" val="406372470"/>
                    </a:ext>
                  </a:extLst>
                </a:gridCol>
                <a:gridCol w="2039165">
                  <a:extLst>
                    <a:ext uri="{9D8B030D-6E8A-4147-A177-3AD203B41FA5}">
                      <a16:colId xmlns:a16="http://schemas.microsoft.com/office/drawing/2014/main" val="2930384642"/>
                    </a:ext>
                  </a:extLst>
                </a:gridCol>
              </a:tblGrid>
              <a:tr h="370840">
                <a:tc>
                  <a:txBody>
                    <a:bodyPr/>
                    <a:lstStyle/>
                    <a:p>
                      <a:r>
                        <a:rPr lang="en-US" sz="1600" dirty="0">
                          <a:solidFill>
                            <a:schemeClr val="tx1"/>
                          </a:solidFill>
                          <a:effectLst/>
                          <a:latin typeface="Helvetica" pitchFamily="2" charset="0"/>
                        </a:rPr>
                        <a:t>Assignment operator</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Helvetica" pitchFamily="2" charset="0"/>
                        </a:rPr>
                        <a:t>Sample expression</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Helvetica" pitchFamily="2" charset="0"/>
                        </a:rPr>
                        <a:t>Explanation</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Helvetica" pitchFamily="2" charset="0"/>
                        </a:rPr>
                        <a:t>Assigns</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516449"/>
                  </a:ext>
                </a:extLst>
              </a:tr>
              <a:tr h="370840">
                <a:tc>
                  <a:txBody>
                    <a:bodyPr/>
                    <a:lstStyle/>
                    <a:p>
                      <a:r>
                        <a:rPr lang="en-US" sz="1600" dirty="0">
                          <a:solidFill>
                            <a:schemeClr val="tx1"/>
                          </a:solidFill>
                          <a:effectLst/>
                          <a:latin typeface="Courier New" panose="02070309020205020404" pitchFamily="49" charset="0"/>
                          <a:cs typeface="Courier New" panose="02070309020205020404" pitchFamily="49" charset="0"/>
                        </a:rPr>
                        <a:t>+=</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c += 7 </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c = c + 7 </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10 </a:t>
                      </a:r>
                      <a:r>
                        <a:rPr lang="en-US" sz="1600" dirty="0">
                          <a:solidFill>
                            <a:schemeClr val="tx1"/>
                          </a:solidFill>
                          <a:effectLst/>
                          <a:latin typeface="+mn-lt"/>
                          <a:cs typeface="Courier New" panose="02070309020205020404" pitchFamily="49" charset="0"/>
                        </a:rPr>
                        <a:t>to</a:t>
                      </a:r>
                      <a:r>
                        <a:rPr lang="en-US" sz="1600" dirty="0">
                          <a:solidFill>
                            <a:schemeClr val="tx1"/>
                          </a:solidFill>
                          <a:effectLst/>
                          <a:latin typeface="Courier New" panose="02070309020205020404" pitchFamily="49" charset="0"/>
                          <a:cs typeface="Courier New" panose="02070309020205020404" pitchFamily="49" charset="0"/>
                        </a:rPr>
                        <a:t> c</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9143202"/>
                  </a:ext>
                </a:extLst>
              </a:tr>
              <a:tr h="370840">
                <a:tc>
                  <a:txBody>
                    <a:bodyPr/>
                    <a:lstStyle/>
                    <a:p>
                      <a:pPr algn="l"/>
                      <a:r>
                        <a:rPr lang="en-US" sz="100" dirty="0">
                          <a:solidFill>
                            <a:schemeClr val="tx1"/>
                          </a:solidFill>
                          <a:effectLst/>
                          <a:latin typeface="Courier New" panose="02070309020205020404" pitchFamily="49" charset="0"/>
                          <a:cs typeface="Courier New" panose="02070309020205020404" pitchFamily="49" charset="0"/>
                        </a:rPr>
                        <a:t>       minus sign equals</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d minus sign equals 4</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d equals d minus sign 4</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1 </a:t>
                      </a:r>
                      <a:r>
                        <a:rPr lang="en-US" sz="1600" b="0" i="0" u="none" strike="noStrike" cap="none" dirty="0">
                          <a:solidFill>
                            <a:schemeClr val="tx1"/>
                          </a:solidFill>
                          <a:effectLst/>
                          <a:latin typeface="Arial"/>
                          <a:ea typeface="Arial"/>
                          <a:cs typeface="Courier New" panose="02070309020205020404" pitchFamily="49" charset="0"/>
                          <a:sym typeface="Arial"/>
                        </a:rPr>
                        <a:t>to</a:t>
                      </a:r>
                      <a:r>
                        <a:rPr lang="en-US" sz="1600" dirty="0">
                          <a:solidFill>
                            <a:schemeClr val="tx1"/>
                          </a:solidFill>
                          <a:effectLst/>
                          <a:latin typeface="Courier New" panose="02070309020205020404" pitchFamily="49" charset="0"/>
                          <a:cs typeface="Courier New" panose="02070309020205020404" pitchFamily="49" charset="0"/>
                        </a:rPr>
                        <a:t> d</a:t>
                      </a: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9134365"/>
                  </a:ext>
                </a:extLst>
              </a:tr>
              <a:tr h="370840">
                <a:tc>
                  <a:txBody>
                    <a:bodyPr/>
                    <a:lstStyle/>
                    <a:p>
                      <a:r>
                        <a:rPr lang="en-US" sz="100" dirty="0">
                          <a:solidFill>
                            <a:schemeClr val="tx1"/>
                          </a:solidFill>
                          <a:effectLst/>
                          <a:latin typeface="Courier New" panose="02070309020205020404" pitchFamily="49" charset="0"/>
                          <a:cs typeface="Courier New" panose="02070309020205020404" pitchFamily="49" charset="0"/>
                        </a:rPr>
                        <a:t>asterisk equals</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e asterisk equals 5</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e equals e asterisk 5</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20 </a:t>
                      </a:r>
                      <a:r>
                        <a:rPr lang="en-US" sz="1600" b="0" i="0" u="none" strike="noStrike" cap="none" dirty="0">
                          <a:solidFill>
                            <a:schemeClr val="tx1"/>
                          </a:solidFill>
                          <a:effectLst/>
                          <a:latin typeface="Arial"/>
                          <a:ea typeface="Arial"/>
                          <a:cs typeface="Courier New" panose="02070309020205020404" pitchFamily="49" charset="0"/>
                          <a:sym typeface="Arial"/>
                        </a:rPr>
                        <a:t>to</a:t>
                      </a:r>
                      <a:r>
                        <a:rPr lang="en-US" sz="1600" dirty="0">
                          <a:solidFill>
                            <a:schemeClr val="tx1"/>
                          </a:solidFill>
                          <a:effectLst/>
                          <a:latin typeface="Courier New" panose="02070309020205020404" pitchFamily="49" charset="0"/>
                          <a:cs typeface="Courier New" panose="02070309020205020404" pitchFamily="49" charset="0"/>
                        </a:rPr>
                        <a:t> e</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336971"/>
                  </a:ext>
                </a:extLst>
              </a:tr>
              <a:tr h="370840">
                <a:tc>
                  <a:txBody>
                    <a:bodyPr/>
                    <a:lstStyle/>
                    <a:p>
                      <a:r>
                        <a:rPr lang="en-US" sz="100" dirty="0">
                          <a:solidFill>
                            <a:schemeClr val="tx1"/>
                          </a:solidFill>
                          <a:effectLst/>
                          <a:latin typeface="Courier New" panose="02070309020205020404" pitchFamily="49" charset="0"/>
                          <a:cs typeface="Courier New" panose="02070309020205020404" pitchFamily="49" charset="0"/>
                        </a:rPr>
                        <a:t>forward slash equals</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f forward slash equals 3</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f = f forward slash 3</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2 </a:t>
                      </a:r>
                      <a:r>
                        <a:rPr lang="en-US" sz="1600" b="0" i="0" u="none" strike="noStrike" cap="none" dirty="0">
                          <a:solidFill>
                            <a:schemeClr val="tx1"/>
                          </a:solidFill>
                          <a:effectLst/>
                          <a:latin typeface="Arial"/>
                          <a:ea typeface="Arial"/>
                          <a:cs typeface="Courier New" panose="02070309020205020404" pitchFamily="49" charset="0"/>
                          <a:sym typeface="Arial"/>
                        </a:rPr>
                        <a:t>to</a:t>
                      </a:r>
                      <a:r>
                        <a:rPr lang="en-US" sz="1600" dirty="0">
                          <a:solidFill>
                            <a:schemeClr val="tx1"/>
                          </a:solidFill>
                          <a:effectLst/>
                          <a:latin typeface="Courier New" panose="02070309020205020404" pitchFamily="49" charset="0"/>
                          <a:cs typeface="Courier New" panose="02070309020205020404" pitchFamily="49" charset="0"/>
                        </a:rPr>
                        <a:t> f</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4494765"/>
                  </a:ext>
                </a:extLst>
              </a:tr>
              <a:tr h="342084">
                <a:tc>
                  <a:txBody>
                    <a:bodyPr/>
                    <a:lstStyle/>
                    <a:p>
                      <a:r>
                        <a:rPr lang="en-US" sz="100" dirty="0">
                          <a:solidFill>
                            <a:schemeClr val="tx1"/>
                          </a:solidFill>
                          <a:effectLst/>
                          <a:latin typeface="Courier New" panose="02070309020205020404" pitchFamily="49" charset="0"/>
                          <a:cs typeface="Courier New" panose="02070309020205020404" pitchFamily="49" charset="0"/>
                        </a:rPr>
                        <a:t>percent equals</a:t>
                      </a:r>
                    </a:p>
                  </a:txBody>
                  <a:tcPr marL="1905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g percent equals 9</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 dirty="0">
                          <a:solidFill>
                            <a:schemeClr val="tx1"/>
                          </a:solidFill>
                          <a:effectLst/>
                          <a:latin typeface="Courier New" panose="02070309020205020404" pitchFamily="49" charset="0"/>
                          <a:cs typeface="Courier New" panose="02070309020205020404" pitchFamily="49" charset="0"/>
                        </a:rPr>
                        <a:t>g equals g percent 9</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Courier New" panose="02070309020205020404" pitchFamily="49" charset="0"/>
                          <a:cs typeface="Courier New" panose="02070309020205020404" pitchFamily="49" charset="0"/>
                        </a:rPr>
                        <a:t>3 </a:t>
                      </a:r>
                      <a:r>
                        <a:rPr lang="en-US" sz="1600" b="0" i="0" u="none" strike="noStrike" cap="none" dirty="0">
                          <a:solidFill>
                            <a:schemeClr val="tx1"/>
                          </a:solidFill>
                          <a:effectLst/>
                          <a:latin typeface="Arial"/>
                          <a:ea typeface="Arial"/>
                          <a:cs typeface="Courier New" panose="02070309020205020404" pitchFamily="49" charset="0"/>
                          <a:sym typeface="Arial"/>
                        </a:rPr>
                        <a:t>to</a:t>
                      </a:r>
                      <a:r>
                        <a:rPr lang="en-US" sz="1600" dirty="0">
                          <a:solidFill>
                            <a:schemeClr val="tx1"/>
                          </a:solidFill>
                          <a:effectLst/>
                          <a:latin typeface="Courier New" panose="02070309020205020404" pitchFamily="49" charset="0"/>
                          <a:cs typeface="Courier New" panose="02070309020205020404" pitchFamily="49" charset="0"/>
                        </a:rPr>
                        <a:t> g</a:t>
                      </a:r>
                      <a:r>
                        <a:rPr lang="en-US" sz="1600" b="1" dirty="0">
                          <a:solidFill>
                            <a:schemeClr val="tx1"/>
                          </a:solidFill>
                          <a:effectLst/>
                          <a:latin typeface="Courier New" panose="02070309020205020404" pitchFamily="49" charset="0"/>
                          <a:cs typeface="Courier New" panose="02070309020205020404" pitchFamily="49" charset="0"/>
                        </a:rPr>
                        <a:t> </a:t>
                      </a:r>
                      <a:endParaRPr lang="en-US" sz="1600"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2658602"/>
                  </a:ext>
                </a:extLst>
              </a:tr>
            </a:tbl>
          </a:graphicData>
        </a:graphic>
      </p:graphicFrame>
      <p:graphicFrame>
        <p:nvGraphicFramePr>
          <p:cNvPr id="8" name="Object 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44399167"/>
              </p:ext>
            </p:extLst>
          </p:nvPr>
        </p:nvGraphicFramePr>
        <p:xfrm>
          <a:off x="592354" y="3127604"/>
          <a:ext cx="371881" cy="185941"/>
        </p:xfrm>
        <a:graphic>
          <a:graphicData uri="http://schemas.openxmlformats.org/presentationml/2006/ole">
            <mc:AlternateContent xmlns:mc="http://schemas.openxmlformats.org/markup-compatibility/2006">
              <mc:Choice xmlns:v="urn:schemas-microsoft-com:vml" Requires="v">
                <p:oleObj spid="_x0000_s5122" name="Equation" r:id="rId3" imgW="253800" imgH="126720" progId="Equation.DSMT4">
                  <p:embed/>
                </p:oleObj>
              </mc:Choice>
              <mc:Fallback>
                <p:oleObj name="Equation" r:id="rId3" imgW="253800" imgH="126720" progId="Equation.DSMT4">
                  <p:embed/>
                  <p:pic>
                    <p:nvPicPr>
                      <p:cNvPr id="0" name=""/>
                      <p:cNvPicPr/>
                      <p:nvPr/>
                    </p:nvPicPr>
                    <p:blipFill>
                      <a:blip r:embed="rId4"/>
                      <a:stretch>
                        <a:fillRect/>
                      </a:stretch>
                    </p:blipFill>
                    <p:spPr>
                      <a:xfrm>
                        <a:off x="592354" y="3127604"/>
                        <a:ext cx="371881" cy="185941"/>
                      </a:xfrm>
                      <a:prstGeom prst="rect">
                        <a:avLst/>
                      </a:prstGeom>
                      <a:solidFill>
                        <a:schemeClr val="bg1"/>
                      </a:solidFill>
                    </p:spPr>
                  </p:pic>
                </p:oleObj>
              </mc:Fallback>
            </mc:AlternateContent>
          </a:graphicData>
        </a:graphic>
      </p:graphicFrame>
      <p:graphicFrame>
        <p:nvGraphicFramePr>
          <p:cNvPr id="12" name="Object 11">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16340484"/>
              </p:ext>
            </p:extLst>
          </p:nvPr>
        </p:nvGraphicFramePr>
        <p:xfrm>
          <a:off x="3113108" y="3107603"/>
          <a:ext cx="746125" cy="219364"/>
        </p:xfrm>
        <a:graphic>
          <a:graphicData uri="http://schemas.openxmlformats.org/presentationml/2006/ole">
            <mc:AlternateContent xmlns:mc="http://schemas.openxmlformats.org/markup-compatibility/2006">
              <mc:Choice xmlns:v="urn:schemas-microsoft-com:vml" Requires="v">
                <p:oleObj spid="_x0000_s5123" name="Equation" r:id="rId5" imgW="558720" imgH="164880" progId="Equation.DSMT4">
                  <p:embed/>
                </p:oleObj>
              </mc:Choice>
              <mc:Fallback>
                <p:oleObj name="Equation" r:id="rId5" imgW="558720" imgH="164880" progId="Equation.DSMT4">
                  <p:embed/>
                  <p:pic>
                    <p:nvPicPr>
                      <p:cNvPr id="11" name="Object 10"/>
                      <p:cNvPicPr/>
                      <p:nvPr/>
                    </p:nvPicPr>
                    <p:blipFill>
                      <a:blip r:embed="rId6"/>
                      <a:stretch>
                        <a:fillRect/>
                      </a:stretch>
                    </p:blipFill>
                    <p:spPr>
                      <a:xfrm>
                        <a:off x="3113108" y="3107603"/>
                        <a:ext cx="746125" cy="219364"/>
                      </a:xfrm>
                      <a:prstGeom prst="rect">
                        <a:avLst/>
                      </a:prstGeom>
                      <a:solidFill>
                        <a:schemeClr val="bg1"/>
                      </a:solidFill>
                    </p:spPr>
                  </p:pic>
                </p:oleObj>
              </mc:Fallback>
            </mc:AlternateContent>
          </a:graphicData>
        </a:graphic>
      </p:graphicFrame>
      <p:graphicFrame>
        <p:nvGraphicFramePr>
          <p:cNvPr id="16" name="Object 15">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84044511"/>
              </p:ext>
            </p:extLst>
          </p:nvPr>
        </p:nvGraphicFramePr>
        <p:xfrm>
          <a:off x="5232806" y="3104744"/>
          <a:ext cx="1035050" cy="219075"/>
        </p:xfrm>
        <a:graphic>
          <a:graphicData uri="http://schemas.openxmlformats.org/presentationml/2006/ole">
            <mc:AlternateContent xmlns:mc="http://schemas.openxmlformats.org/markup-compatibility/2006">
              <mc:Choice xmlns:v="urn:schemas-microsoft-com:vml" Requires="v">
                <p:oleObj spid="_x0000_s5124" name="Equation" r:id="rId7" imgW="774360" imgH="164880" progId="Equation.DSMT4">
                  <p:embed/>
                </p:oleObj>
              </mc:Choice>
              <mc:Fallback>
                <p:oleObj name="Equation" r:id="rId7" imgW="774360" imgH="164880" progId="Equation.DSMT4">
                  <p:embed/>
                  <p:pic>
                    <p:nvPicPr>
                      <p:cNvPr id="12" name="Object 11"/>
                      <p:cNvPicPr/>
                      <p:nvPr/>
                    </p:nvPicPr>
                    <p:blipFill>
                      <a:blip r:embed="rId8"/>
                      <a:stretch>
                        <a:fillRect/>
                      </a:stretch>
                    </p:blipFill>
                    <p:spPr>
                      <a:xfrm>
                        <a:off x="5232806" y="3104744"/>
                        <a:ext cx="1035050" cy="219075"/>
                      </a:xfrm>
                      <a:prstGeom prst="rect">
                        <a:avLst/>
                      </a:prstGeom>
                      <a:solidFill>
                        <a:schemeClr val="bg1"/>
                      </a:solidFill>
                    </p:spPr>
                  </p:pic>
                </p:oleObj>
              </mc:Fallback>
            </mc:AlternateContent>
          </a:graphicData>
        </a:graphic>
      </p:graphicFrame>
      <p:graphicFrame>
        <p:nvGraphicFramePr>
          <p:cNvPr id="9" name="Object 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02276779"/>
              </p:ext>
            </p:extLst>
          </p:nvPr>
        </p:nvGraphicFramePr>
        <p:xfrm>
          <a:off x="593724" y="3468053"/>
          <a:ext cx="388937" cy="246062"/>
        </p:xfrm>
        <a:graphic>
          <a:graphicData uri="http://schemas.openxmlformats.org/presentationml/2006/ole">
            <mc:AlternateContent xmlns:mc="http://schemas.openxmlformats.org/markup-compatibility/2006">
              <mc:Choice xmlns:v="urn:schemas-microsoft-com:vml" Requires="v">
                <p:oleObj spid="_x0000_s5125" name="Equation" r:id="rId9" imgW="241200" imgH="152280" progId="Equation.DSMT4">
                  <p:embed/>
                </p:oleObj>
              </mc:Choice>
              <mc:Fallback>
                <p:oleObj name="Equation" r:id="rId9" imgW="241200" imgH="152280" progId="Equation.DSMT4">
                  <p:embed/>
                  <p:pic>
                    <p:nvPicPr>
                      <p:cNvPr id="8" name="Object 7"/>
                      <p:cNvPicPr/>
                      <p:nvPr/>
                    </p:nvPicPr>
                    <p:blipFill>
                      <a:blip r:embed="rId10"/>
                      <a:stretch>
                        <a:fillRect/>
                      </a:stretch>
                    </p:blipFill>
                    <p:spPr>
                      <a:xfrm>
                        <a:off x="593724" y="3468053"/>
                        <a:ext cx="388937" cy="246062"/>
                      </a:xfrm>
                      <a:prstGeom prst="rect">
                        <a:avLst/>
                      </a:prstGeom>
                      <a:solidFill>
                        <a:schemeClr val="bg1"/>
                      </a:solidFill>
                    </p:spPr>
                  </p:pic>
                </p:oleObj>
              </mc:Fallback>
            </mc:AlternateContent>
          </a:graphicData>
        </a:graphic>
      </p:graphicFrame>
      <p:graphicFrame>
        <p:nvGraphicFramePr>
          <p:cNvPr id="13" name="Object 12">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365663307"/>
              </p:ext>
            </p:extLst>
          </p:nvPr>
        </p:nvGraphicFramePr>
        <p:xfrm>
          <a:off x="3124200" y="3480606"/>
          <a:ext cx="730250" cy="219364"/>
        </p:xfrm>
        <a:graphic>
          <a:graphicData uri="http://schemas.openxmlformats.org/presentationml/2006/ole">
            <mc:AlternateContent xmlns:mc="http://schemas.openxmlformats.org/markup-compatibility/2006">
              <mc:Choice xmlns:v="urn:schemas-microsoft-com:vml" Requires="v">
                <p:oleObj spid="_x0000_s5126" name="Equation" r:id="rId11" imgW="545760" imgH="164880" progId="Equation.DSMT4">
                  <p:embed/>
                </p:oleObj>
              </mc:Choice>
              <mc:Fallback>
                <p:oleObj name="Equation" r:id="rId11" imgW="545760" imgH="164880" progId="Equation.DSMT4">
                  <p:embed/>
                  <p:pic>
                    <p:nvPicPr>
                      <p:cNvPr id="12" name="Object 11"/>
                      <p:cNvPicPr/>
                      <p:nvPr/>
                    </p:nvPicPr>
                    <p:blipFill>
                      <a:blip r:embed="rId12"/>
                      <a:stretch>
                        <a:fillRect/>
                      </a:stretch>
                    </p:blipFill>
                    <p:spPr>
                      <a:xfrm>
                        <a:off x="3124200" y="3480606"/>
                        <a:ext cx="730250" cy="219364"/>
                      </a:xfrm>
                      <a:prstGeom prst="rect">
                        <a:avLst/>
                      </a:prstGeom>
                      <a:solidFill>
                        <a:schemeClr val="bg1"/>
                      </a:solidFill>
                    </p:spPr>
                  </p:pic>
                </p:oleObj>
              </mc:Fallback>
            </mc:AlternateContent>
          </a:graphicData>
        </a:graphic>
      </p:graphicFrame>
      <p:graphicFrame>
        <p:nvGraphicFramePr>
          <p:cNvPr id="17" name="Object 1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25114274"/>
              </p:ext>
            </p:extLst>
          </p:nvPr>
        </p:nvGraphicFramePr>
        <p:xfrm>
          <a:off x="5229629" y="3473361"/>
          <a:ext cx="1000125" cy="219075"/>
        </p:xfrm>
        <a:graphic>
          <a:graphicData uri="http://schemas.openxmlformats.org/presentationml/2006/ole">
            <mc:AlternateContent xmlns:mc="http://schemas.openxmlformats.org/markup-compatibility/2006">
              <mc:Choice xmlns:v="urn:schemas-microsoft-com:vml" Requires="v">
                <p:oleObj spid="_x0000_s5127" name="Equation" r:id="rId13" imgW="749160" imgH="164880" progId="Equation.DSMT4">
                  <p:embed/>
                </p:oleObj>
              </mc:Choice>
              <mc:Fallback>
                <p:oleObj name="Equation" r:id="rId13" imgW="749160" imgH="164880" progId="Equation.DSMT4">
                  <p:embed/>
                  <p:pic>
                    <p:nvPicPr>
                      <p:cNvPr id="16" name="Object 15"/>
                      <p:cNvPicPr/>
                      <p:nvPr/>
                    </p:nvPicPr>
                    <p:blipFill>
                      <a:blip r:embed="rId14"/>
                      <a:stretch>
                        <a:fillRect/>
                      </a:stretch>
                    </p:blipFill>
                    <p:spPr>
                      <a:xfrm>
                        <a:off x="5229629" y="3473361"/>
                        <a:ext cx="1000125" cy="219075"/>
                      </a:xfrm>
                      <a:prstGeom prst="rect">
                        <a:avLst/>
                      </a:prstGeom>
                      <a:solidFill>
                        <a:schemeClr val="bg1"/>
                      </a:solidFill>
                    </p:spPr>
                  </p:pic>
                </p:oleObj>
              </mc:Fallback>
            </mc:AlternateContent>
          </a:graphicData>
        </a:graphic>
      </p:graphicFrame>
      <p:graphicFrame>
        <p:nvGraphicFramePr>
          <p:cNvPr id="10" name="Object 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21132901"/>
              </p:ext>
            </p:extLst>
          </p:nvPr>
        </p:nvGraphicFramePr>
        <p:xfrm>
          <a:off x="594002" y="3827538"/>
          <a:ext cx="361390" cy="253533"/>
        </p:xfrm>
        <a:graphic>
          <a:graphicData uri="http://schemas.openxmlformats.org/presentationml/2006/ole">
            <mc:AlternateContent xmlns:mc="http://schemas.openxmlformats.org/markup-compatibility/2006">
              <mc:Choice xmlns:v="urn:schemas-microsoft-com:vml" Requires="v">
                <p:oleObj spid="_x0000_s5128" name="Equation" r:id="rId15" imgW="253800" imgH="177480" progId="Equation.DSMT4">
                  <p:embed/>
                </p:oleObj>
              </mc:Choice>
              <mc:Fallback>
                <p:oleObj name="Equation" r:id="rId15" imgW="253800" imgH="177480" progId="Equation.DSMT4">
                  <p:embed/>
                  <p:pic>
                    <p:nvPicPr>
                      <p:cNvPr id="9" name="Object 8"/>
                      <p:cNvPicPr/>
                      <p:nvPr/>
                    </p:nvPicPr>
                    <p:blipFill>
                      <a:blip r:embed="rId16"/>
                      <a:stretch>
                        <a:fillRect/>
                      </a:stretch>
                    </p:blipFill>
                    <p:spPr>
                      <a:xfrm>
                        <a:off x="594002" y="3827538"/>
                        <a:ext cx="361390" cy="253533"/>
                      </a:xfrm>
                      <a:prstGeom prst="rect">
                        <a:avLst/>
                      </a:prstGeom>
                      <a:solidFill>
                        <a:schemeClr val="bg1"/>
                      </a:solidFill>
                    </p:spPr>
                  </p:pic>
                </p:oleObj>
              </mc:Fallback>
            </mc:AlternateContent>
          </a:graphicData>
        </a:graphic>
      </p:graphicFrame>
      <p:graphicFrame>
        <p:nvGraphicFramePr>
          <p:cNvPr id="14"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30792078"/>
              </p:ext>
            </p:extLst>
          </p:nvPr>
        </p:nvGraphicFramePr>
        <p:xfrm>
          <a:off x="3121025" y="3841834"/>
          <a:ext cx="730250" cy="236682"/>
        </p:xfrm>
        <a:graphic>
          <a:graphicData uri="http://schemas.openxmlformats.org/presentationml/2006/ole">
            <mc:AlternateContent xmlns:mc="http://schemas.openxmlformats.org/markup-compatibility/2006">
              <mc:Choice xmlns:v="urn:schemas-microsoft-com:vml" Requires="v">
                <p:oleObj spid="_x0000_s5129" name="Equation" r:id="rId17" imgW="545760" imgH="177480" progId="Equation.DSMT4">
                  <p:embed/>
                </p:oleObj>
              </mc:Choice>
              <mc:Fallback>
                <p:oleObj name="Equation" r:id="rId17" imgW="545760" imgH="177480" progId="Equation.DSMT4">
                  <p:embed/>
                  <p:pic>
                    <p:nvPicPr>
                      <p:cNvPr id="13" name="Object 12"/>
                      <p:cNvPicPr/>
                      <p:nvPr/>
                    </p:nvPicPr>
                    <p:blipFill>
                      <a:blip r:embed="rId18"/>
                      <a:stretch>
                        <a:fillRect/>
                      </a:stretch>
                    </p:blipFill>
                    <p:spPr>
                      <a:xfrm>
                        <a:off x="3121025" y="3841834"/>
                        <a:ext cx="730250" cy="236682"/>
                      </a:xfrm>
                      <a:prstGeom prst="rect">
                        <a:avLst/>
                      </a:prstGeom>
                      <a:solidFill>
                        <a:schemeClr val="bg1"/>
                      </a:solidFill>
                    </p:spPr>
                  </p:pic>
                </p:oleObj>
              </mc:Fallback>
            </mc:AlternateContent>
          </a:graphicData>
        </a:graphic>
      </p:graphicFrame>
      <p:graphicFrame>
        <p:nvGraphicFramePr>
          <p:cNvPr id="18" name="Object 1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97359677"/>
              </p:ext>
            </p:extLst>
          </p:nvPr>
        </p:nvGraphicFramePr>
        <p:xfrm>
          <a:off x="5228042" y="3837215"/>
          <a:ext cx="1000125" cy="236538"/>
        </p:xfrm>
        <a:graphic>
          <a:graphicData uri="http://schemas.openxmlformats.org/presentationml/2006/ole">
            <mc:AlternateContent xmlns:mc="http://schemas.openxmlformats.org/markup-compatibility/2006">
              <mc:Choice xmlns:v="urn:schemas-microsoft-com:vml" Requires="v">
                <p:oleObj spid="_x0000_s5130" name="Equation" r:id="rId19" imgW="749160" imgH="177480" progId="Equation.DSMT4">
                  <p:embed/>
                </p:oleObj>
              </mc:Choice>
              <mc:Fallback>
                <p:oleObj name="Equation" r:id="rId19" imgW="749160" imgH="177480" progId="Equation.DSMT4">
                  <p:embed/>
                  <p:pic>
                    <p:nvPicPr>
                      <p:cNvPr id="17" name="Object 16"/>
                      <p:cNvPicPr/>
                      <p:nvPr/>
                    </p:nvPicPr>
                    <p:blipFill>
                      <a:blip r:embed="rId20"/>
                      <a:stretch>
                        <a:fillRect/>
                      </a:stretch>
                    </p:blipFill>
                    <p:spPr>
                      <a:xfrm>
                        <a:off x="5228042" y="3837215"/>
                        <a:ext cx="1000125" cy="236538"/>
                      </a:xfrm>
                      <a:prstGeom prst="rect">
                        <a:avLst/>
                      </a:prstGeom>
                      <a:solidFill>
                        <a:schemeClr val="bg1"/>
                      </a:solidFill>
                    </p:spPr>
                  </p:pic>
                </p:oleObj>
              </mc:Fallback>
            </mc:AlternateContent>
          </a:graphicData>
        </a:graphic>
      </p:graphicFrame>
      <p:graphicFrame>
        <p:nvGraphicFramePr>
          <p:cNvPr id="11" name="Object 1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9395657"/>
              </p:ext>
            </p:extLst>
          </p:nvPr>
        </p:nvGraphicFramePr>
        <p:xfrm>
          <a:off x="594877" y="4208203"/>
          <a:ext cx="372341" cy="242455"/>
        </p:xfrm>
        <a:graphic>
          <a:graphicData uri="http://schemas.openxmlformats.org/presentationml/2006/ole">
            <mc:AlternateContent xmlns:mc="http://schemas.openxmlformats.org/markup-compatibility/2006">
              <mc:Choice xmlns:v="urn:schemas-microsoft-com:vml" Requires="v">
                <p:oleObj spid="_x0000_s5131" name="Equation" r:id="rId21" imgW="253800" imgH="164880" progId="Equation.DSMT4">
                  <p:embed/>
                </p:oleObj>
              </mc:Choice>
              <mc:Fallback>
                <p:oleObj name="Equation" r:id="rId21" imgW="253800" imgH="164880" progId="Equation.DSMT4">
                  <p:embed/>
                  <p:pic>
                    <p:nvPicPr>
                      <p:cNvPr id="10" name="Object 9"/>
                      <p:cNvPicPr/>
                      <p:nvPr/>
                    </p:nvPicPr>
                    <p:blipFill>
                      <a:blip r:embed="rId22"/>
                      <a:stretch>
                        <a:fillRect/>
                      </a:stretch>
                    </p:blipFill>
                    <p:spPr>
                      <a:xfrm>
                        <a:off x="594877" y="4208203"/>
                        <a:ext cx="372341" cy="242455"/>
                      </a:xfrm>
                      <a:prstGeom prst="rect">
                        <a:avLst/>
                      </a:prstGeom>
                      <a:solidFill>
                        <a:schemeClr val="bg1"/>
                      </a:solidFill>
                    </p:spPr>
                  </p:pic>
                </p:oleObj>
              </mc:Fallback>
            </mc:AlternateContent>
          </a:graphicData>
        </a:graphic>
      </p:graphicFrame>
      <p:graphicFrame>
        <p:nvGraphicFramePr>
          <p:cNvPr id="15" name="Object 14">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34970327"/>
              </p:ext>
            </p:extLst>
          </p:nvPr>
        </p:nvGraphicFramePr>
        <p:xfrm>
          <a:off x="3114694" y="4210947"/>
          <a:ext cx="730250" cy="254000"/>
        </p:xfrm>
        <a:graphic>
          <a:graphicData uri="http://schemas.openxmlformats.org/presentationml/2006/ole">
            <mc:AlternateContent xmlns:mc="http://schemas.openxmlformats.org/markup-compatibility/2006">
              <mc:Choice xmlns:v="urn:schemas-microsoft-com:vml" Requires="v">
                <p:oleObj spid="_x0000_s5132" name="Equation" r:id="rId23" imgW="545760" imgH="190440" progId="Equation.DSMT4">
                  <p:embed/>
                </p:oleObj>
              </mc:Choice>
              <mc:Fallback>
                <p:oleObj name="Equation" r:id="rId23" imgW="545760" imgH="190440" progId="Equation.DSMT4">
                  <p:embed/>
                  <p:pic>
                    <p:nvPicPr>
                      <p:cNvPr id="14" name="Object 13"/>
                      <p:cNvPicPr/>
                      <p:nvPr/>
                    </p:nvPicPr>
                    <p:blipFill>
                      <a:blip r:embed="rId24"/>
                      <a:stretch>
                        <a:fillRect/>
                      </a:stretch>
                    </p:blipFill>
                    <p:spPr>
                      <a:xfrm>
                        <a:off x="3114694" y="4210947"/>
                        <a:ext cx="730250" cy="254000"/>
                      </a:xfrm>
                      <a:prstGeom prst="rect">
                        <a:avLst/>
                      </a:prstGeom>
                      <a:solidFill>
                        <a:schemeClr val="bg1"/>
                      </a:solidFill>
                    </p:spPr>
                  </p:pic>
                </p:oleObj>
              </mc:Fallback>
            </mc:AlternateContent>
          </a:graphicData>
        </a:graphic>
      </p:graphicFrame>
      <p:graphicFrame>
        <p:nvGraphicFramePr>
          <p:cNvPr id="19" name="Object 1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30114724"/>
              </p:ext>
            </p:extLst>
          </p:nvPr>
        </p:nvGraphicFramePr>
        <p:xfrm>
          <a:off x="5231217" y="4208690"/>
          <a:ext cx="1017587" cy="252412"/>
        </p:xfrm>
        <a:graphic>
          <a:graphicData uri="http://schemas.openxmlformats.org/presentationml/2006/ole">
            <mc:AlternateContent xmlns:mc="http://schemas.openxmlformats.org/markup-compatibility/2006">
              <mc:Choice xmlns:v="urn:schemas-microsoft-com:vml" Requires="v">
                <p:oleObj spid="_x0000_s5133" name="Equation" r:id="rId25" imgW="761760" imgH="190440" progId="Equation.DSMT4">
                  <p:embed/>
                </p:oleObj>
              </mc:Choice>
              <mc:Fallback>
                <p:oleObj name="Equation" r:id="rId25" imgW="761760" imgH="190440" progId="Equation.DSMT4">
                  <p:embed/>
                  <p:pic>
                    <p:nvPicPr>
                      <p:cNvPr id="18" name="Object 17"/>
                      <p:cNvPicPr/>
                      <p:nvPr/>
                    </p:nvPicPr>
                    <p:blipFill>
                      <a:blip r:embed="rId26"/>
                      <a:stretch>
                        <a:fillRect/>
                      </a:stretch>
                    </p:blipFill>
                    <p:spPr>
                      <a:xfrm>
                        <a:off x="5231217" y="4208690"/>
                        <a:ext cx="1017587" cy="25241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33914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35900" cy="1097279"/>
          </a:xfrm>
        </p:spPr>
        <p:txBody>
          <a:bodyPr/>
          <a:lstStyle/>
          <a:p>
            <a:r>
              <a:rPr lang="en-US" sz="3200" dirty="0"/>
              <a:t>3.12 Increment and Decrement Operators </a:t>
            </a:r>
            <a:r>
              <a:rPr lang="en-US" sz="2000" b="0" dirty="0"/>
              <a:t>(1 of 9)</a:t>
            </a:r>
            <a:endParaRPr lang="en-IN" sz="3200" b="0" dirty="0"/>
          </a:p>
        </p:txBody>
      </p:sp>
      <p:sp>
        <p:nvSpPr>
          <p:cNvPr id="3" name="Content Placeholder 2"/>
          <p:cNvSpPr>
            <a:spLocks noGrp="1"/>
          </p:cNvSpPr>
          <p:nvPr>
            <p:ph sz="quarter" idx="13"/>
          </p:nvPr>
        </p:nvSpPr>
        <p:spPr>
          <a:xfrm>
            <a:off x="457200" y="1552574"/>
            <a:ext cx="7360920" cy="511176"/>
          </a:xfrm>
        </p:spPr>
        <p:txBody>
          <a:bodyPr/>
          <a:lstStyle/>
          <a:p>
            <a:r>
              <a:rPr lang="en-US" dirty="0"/>
              <a:t>The unary </a:t>
            </a:r>
            <a:r>
              <a:rPr lang="en-US" b="1" dirty="0"/>
              <a:t>increment operator</a:t>
            </a:r>
            <a:r>
              <a:rPr lang="en-US" dirty="0"/>
              <a:t> (</a:t>
            </a:r>
            <a:r>
              <a:rPr lang="en-US" b="1" dirty="0"/>
              <a:t>++</a:t>
            </a:r>
            <a:r>
              <a:rPr lang="en-US" dirty="0"/>
              <a:t>) and the unary</a:t>
            </a:r>
          </a:p>
        </p:txBody>
      </p:sp>
      <p:sp>
        <p:nvSpPr>
          <p:cNvPr id="4" name="Content Placeholder 3"/>
          <p:cNvSpPr>
            <a:spLocks noGrp="1"/>
          </p:cNvSpPr>
          <p:nvPr>
            <p:ph sz="quarter" idx="14"/>
          </p:nvPr>
        </p:nvSpPr>
        <p:spPr>
          <a:xfrm>
            <a:off x="793571" y="2156054"/>
            <a:ext cx="3006904" cy="446720"/>
          </a:xfrm>
        </p:spPr>
        <p:txBody>
          <a:bodyPr lIns="0" tIns="0" rIns="0" bIns="0"/>
          <a:lstStyle/>
          <a:p>
            <a:pPr marL="432" indent="0">
              <a:buNone/>
            </a:pPr>
            <a:r>
              <a:rPr lang="en-US" b="1" dirty="0"/>
              <a:t>decrement operator</a:t>
            </a:r>
            <a:endParaRPr lang="en-US" dirty="0"/>
          </a:p>
        </p:txBody>
      </p:sp>
      <p:graphicFrame>
        <p:nvGraphicFramePr>
          <p:cNvPr id="10" name="Object 9" descr="left parenthesis minus sign minus sign right parenthesis"/>
          <p:cNvGraphicFramePr>
            <a:graphicFrameLocks noChangeAspect="1"/>
          </p:cNvGraphicFramePr>
          <p:nvPr>
            <p:extLst>
              <p:ext uri="{D42A27DB-BD31-4B8C-83A1-F6EECF244321}">
                <p14:modId xmlns:p14="http://schemas.microsoft.com/office/powerpoint/2010/main" val="268741262"/>
              </p:ext>
            </p:extLst>
          </p:nvPr>
        </p:nvGraphicFramePr>
        <p:xfrm>
          <a:off x="3871913" y="2182813"/>
          <a:ext cx="666750" cy="396875"/>
        </p:xfrm>
        <a:graphic>
          <a:graphicData uri="http://schemas.openxmlformats.org/presentationml/2006/ole">
            <mc:AlternateContent xmlns:mc="http://schemas.openxmlformats.org/markup-compatibility/2006">
              <mc:Choice xmlns:v="urn:schemas-microsoft-com:vml" Requires="v">
                <p:oleObj spid="_x0000_s6146" name="Equation" r:id="rId4" imgW="342720" imgH="203040" progId="Equation.DSMT4">
                  <p:embed/>
                </p:oleObj>
              </mc:Choice>
              <mc:Fallback>
                <p:oleObj name="Equation" r:id="rId4" imgW="342720" imgH="203040" progId="Equation.DSMT4">
                  <p:embed/>
                  <p:pic>
                    <p:nvPicPr>
                      <p:cNvPr id="0" name=""/>
                      <p:cNvPicPr/>
                      <p:nvPr/>
                    </p:nvPicPr>
                    <p:blipFill>
                      <a:blip r:embed="rId5"/>
                      <a:stretch>
                        <a:fillRect/>
                      </a:stretch>
                    </p:blipFill>
                    <p:spPr>
                      <a:xfrm>
                        <a:off x="3871913" y="2182813"/>
                        <a:ext cx="666750" cy="396875"/>
                      </a:xfrm>
                      <a:prstGeom prst="rect">
                        <a:avLst/>
                      </a:prstGeom>
                    </p:spPr>
                  </p:pic>
                </p:oleObj>
              </mc:Fallback>
            </mc:AlternateContent>
          </a:graphicData>
        </a:graphic>
      </p:graphicFrame>
      <p:sp>
        <p:nvSpPr>
          <p:cNvPr id="5" name="Content Placeholder 4"/>
          <p:cNvSpPr>
            <a:spLocks noGrp="1"/>
          </p:cNvSpPr>
          <p:nvPr>
            <p:ph sz="quarter" idx="15"/>
          </p:nvPr>
        </p:nvSpPr>
        <p:spPr>
          <a:xfrm>
            <a:off x="4647157" y="2169463"/>
            <a:ext cx="3389403" cy="429673"/>
          </a:xfrm>
        </p:spPr>
        <p:txBody>
          <a:bodyPr lIns="0" tIns="0" rIns="0" bIns="0"/>
          <a:lstStyle/>
          <a:p>
            <a:pPr marL="432" indent="0">
              <a:buNone/>
            </a:pPr>
            <a:r>
              <a:rPr lang="en-US" dirty="0"/>
              <a:t>add one to and subtract</a:t>
            </a:r>
            <a:endParaRPr lang="en-IN" dirty="0"/>
          </a:p>
        </p:txBody>
      </p:sp>
      <p:sp>
        <p:nvSpPr>
          <p:cNvPr id="6" name="Content Placeholder 5"/>
          <p:cNvSpPr>
            <a:spLocks noGrp="1"/>
          </p:cNvSpPr>
          <p:nvPr>
            <p:ph sz="quarter" idx="16"/>
          </p:nvPr>
        </p:nvSpPr>
        <p:spPr>
          <a:xfrm>
            <a:off x="800100" y="2715296"/>
            <a:ext cx="5829300" cy="525368"/>
          </a:xfrm>
        </p:spPr>
        <p:txBody>
          <a:bodyPr lIns="0" tIns="0" rIns="0" bIns="0"/>
          <a:lstStyle/>
          <a:p>
            <a:pPr marL="432" indent="0">
              <a:buNone/>
            </a:pPr>
            <a:r>
              <a:rPr lang="en-US" dirty="0"/>
              <a:t>one from</a:t>
            </a:r>
            <a:r>
              <a:rPr lang="en-IN" dirty="0"/>
              <a:t> </a:t>
            </a:r>
            <a:r>
              <a:rPr lang="en-US" dirty="0"/>
              <a:t>an integer variable, respectively</a:t>
            </a:r>
          </a:p>
        </p:txBody>
      </p:sp>
    </p:spTree>
    <p:extLst>
      <p:ext uri="{BB962C8B-B14F-4D97-AF65-F5344CB8AC3E}">
        <p14:creationId xmlns:p14="http://schemas.microsoft.com/office/powerpoint/2010/main" val="3009205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98971" cy="1097279"/>
          </a:xfrm>
        </p:spPr>
        <p:txBody>
          <a:bodyPr/>
          <a:lstStyle/>
          <a:p>
            <a:r>
              <a:rPr lang="en-US" sz="3200" dirty="0"/>
              <a:t>3.12 Increment and Decrement Operators </a:t>
            </a:r>
            <a:r>
              <a:rPr lang="en-US" sz="2000" b="0" dirty="0"/>
              <a:t>(2 of 9)</a:t>
            </a:r>
            <a:endParaRPr lang="en-IN" sz="3200" b="0" dirty="0"/>
          </a:p>
        </p:txBody>
      </p:sp>
      <p:graphicFrame>
        <p:nvGraphicFramePr>
          <p:cNvPr id="13" name="Content Placeholder 12"/>
          <p:cNvGraphicFramePr>
            <a:graphicFrameLocks noGrp="1"/>
          </p:cNvGraphicFramePr>
          <p:nvPr>
            <p:ph sz="quarter" idx="13"/>
            <p:extLst>
              <p:ext uri="{D42A27DB-BD31-4B8C-83A1-F6EECF244321}">
                <p14:modId xmlns:p14="http://schemas.microsoft.com/office/powerpoint/2010/main" val="276156447"/>
              </p:ext>
            </p:extLst>
          </p:nvPr>
        </p:nvGraphicFramePr>
        <p:xfrm>
          <a:off x="457200" y="1555750"/>
          <a:ext cx="8229600" cy="2515870"/>
        </p:xfrm>
        <a:graphic>
          <a:graphicData uri="http://schemas.openxmlformats.org/drawingml/2006/table">
            <a:tbl>
              <a:tblPr firstRow="1" bandRow="1">
                <a:tableStyleId>{40F9630F-82C1-40B7-BC3A-925EFCFF5E92}</a:tableStyleId>
              </a:tblPr>
              <a:tblGrid>
                <a:gridCol w="1554480">
                  <a:extLst>
                    <a:ext uri="{9D8B030D-6E8A-4147-A177-3AD203B41FA5}">
                      <a16:colId xmlns:a16="http://schemas.microsoft.com/office/drawing/2014/main" val="3803694491"/>
                    </a:ext>
                  </a:extLst>
                </a:gridCol>
                <a:gridCol w="1920240">
                  <a:extLst>
                    <a:ext uri="{9D8B030D-6E8A-4147-A177-3AD203B41FA5}">
                      <a16:colId xmlns:a16="http://schemas.microsoft.com/office/drawing/2014/main" val="3748509586"/>
                    </a:ext>
                  </a:extLst>
                </a:gridCol>
                <a:gridCol w="4754880">
                  <a:extLst>
                    <a:ext uri="{9D8B030D-6E8A-4147-A177-3AD203B41FA5}">
                      <a16:colId xmlns:a16="http://schemas.microsoft.com/office/drawing/2014/main" val="4212040441"/>
                    </a:ext>
                  </a:extLst>
                </a:gridCol>
              </a:tblGrid>
              <a:tr h="370840">
                <a:tc>
                  <a:txBody>
                    <a:bodyPr/>
                    <a:lstStyle/>
                    <a:p>
                      <a:r>
                        <a:rPr lang="en-US" b="1" dirty="0">
                          <a:solidFill>
                            <a:schemeClr val="tx1"/>
                          </a:solidFill>
                          <a:effectLst/>
                          <a:latin typeface="+mn-lt"/>
                        </a:rPr>
                        <a:t>Operator</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effectLst/>
                          <a:latin typeface="+mn-lt"/>
                        </a:rPr>
                        <a:t>Sample expression</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effectLst/>
                          <a:latin typeface="+mn-lt"/>
                        </a:rPr>
                        <a:t>Explanation</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318719"/>
                  </a:ext>
                </a:extLst>
              </a:tr>
              <a:tr h="370840">
                <a:tc>
                  <a:txBody>
                    <a:bodyPr/>
                    <a:lstStyle/>
                    <a:p>
                      <a:r>
                        <a:rPr lang="en-US" dirty="0">
                          <a:solidFill>
                            <a:schemeClr val="tx1"/>
                          </a:solidFill>
                          <a:effectLst/>
                          <a:latin typeface="Courier New" panose="02070309020205020404" pitchFamily="49" charset="0"/>
                          <a:cs typeface="Courier New" panose="02070309020205020404" pitchFamily="49" charset="0"/>
                        </a:rPr>
                        <a:t>++</a:t>
                      </a: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Courier New" panose="02070309020205020404" pitchFamily="49" charset="0"/>
                          <a:cs typeface="Courier New" panose="02070309020205020404" pitchFamily="49" charset="0"/>
                        </a:rPr>
                        <a:t>++a </a:t>
                      </a: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Increment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by </a:t>
                      </a:r>
                      <a:r>
                        <a:rPr lang="en-US" dirty="0">
                          <a:solidFill>
                            <a:schemeClr val="tx1"/>
                          </a:solidFill>
                          <a:effectLst/>
                          <a:latin typeface="Courier New" panose="02070309020205020404" pitchFamily="49" charset="0"/>
                          <a:cs typeface="Courier New" panose="02070309020205020404" pitchFamily="49" charset="0"/>
                        </a:rPr>
                        <a:t>1</a:t>
                      </a:r>
                      <a:r>
                        <a:rPr lang="en-US" dirty="0">
                          <a:solidFill>
                            <a:schemeClr val="tx1"/>
                          </a:solidFill>
                          <a:effectLst/>
                          <a:latin typeface="+mn-lt"/>
                        </a:rPr>
                        <a:t>, then use the new value of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in the expression in which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resides.</a:t>
                      </a: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373363"/>
                  </a:ext>
                </a:extLst>
              </a:tr>
              <a:tr h="370840">
                <a:tc>
                  <a:txBody>
                    <a:bodyPr/>
                    <a:lstStyle/>
                    <a:p>
                      <a:r>
                        <a:rPr lang="en-US" dirty="0">
                          <a:solidFill>
                            <a:schemeClr val="tx1"/>
                          </a:solidFill>
                          <a:effectLst/>
                          <a:latin typeface="Courier New" panose="02070309020205020404" pitchFamily="49" charset="0"/>
                          <a:cs typeface="Courier New" panose="02070309020205020404" pitchFamily="49" charset="0"/>
                        </a:rPr>
                        <a:t>++</a:t>
                      </a: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Courier New" panose="02070309020205020404" pitchFamily="49" charset="0"/>
                          <a:cs typeface="Courier New" panose="02070309020205020404" pitchFamily="49" charset="0"/>
                        </a:rPr>
                        <a:t>a++</a:t>
                      </a: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Use the current value of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in the expression in which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resides, then increment </a:t>
                      </a:r>
                      <a:r>
                        <a:rPr lang="en-US" dirty="0">
                          <a:solidFill>
                            <a:schemeClr val="tx1"/>
                          </a:solidFill>
                          <a:effectLst/>
                          <a:latin typeface="Courier New" panose="02070309020205020404" pitchFamily="49" charset="0"/>
                          <a:cs typeface="Courier New" panose="02070309020205020404" pitchFamily="49" charset="0"/>
                        </a:rPr>
                        <a:t>a</a:t>
                      </a:r>
                      <a:r>
                        <a:rPr lang="en-US" dirty="0">
                          <a:solidFill>
                            <a:schemeClr val="tx1"/>
                          </a:solidFill>
                          <a:effectLst/>
                          <a:latin typeface="+mn-lt"/>
                        </a:rPr>
                        <a:t> by </a:t>
                      </a:r>
                      <a:r>
                        <a:rPr lang="en-US" dirty="0">
                          <a:solidFill>
                            <a:schemeClr val="tx1"/>
                          </a:solidFill>
                          <a:effectLst/>
                          <a:latin typeface="Courier New" panose="02070309020205020404" pitchFamily="49" charset="0"/>
                          <a:cs typeface="Courier New" panose="02070309020205020404" pitchFamily="49" charset="0"/>
                        </a:rPr>
                        <a:t>1</a:t>
                      </a:r>
                      <a:r>
                        <a:rPr lang="en-US" dirty="0">
                          <a:solidFill>
                            <a:schemeClr val="tx1"/>
                          </a:solidFill>
                          <a:effectLst/>
                          <a:latin typeface="+mn-lt"/>
                        </a:rPr>
                        <a:t>.</a:t>
                      </a:r>
                      <a:endParaRPr lang="en-US" dirty="0">
                        <a:solidFill>
                          <a:schemeClr val="tx1"/>
                        </a:solidFill>
                        <a:effectLst/>
                        <a:latin typeface="+mn-lt"/>
                        <a:cs typeface="Consolas" panose="020B06090202040302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4650736"/>
                  </a:ext>
                </a:extLst>
              </a:tr>
              <a:tr h="370840">
                <a:tc>
                  <a:txBody>
                    <a:bodyPr/>
                    <a:lstStyle/>
                    <a:p>
                      <a:r>
                        <a:rPr lang="en-US" sz="100" dirty="0">
                          <a:solidFill>
                            <a:schemeClr val="tx1"/>
                          </a:solidFill>
                          <a:effectLst/>
                          <a:latin typeface="Courier New" panose="02070309020205020404" pitchFamily="49" charset="0"/>
                          <a:cs typeface="Courier New" panose="02070309020205020404" pitchFamily="49" charset="0"/>
                        </a:rPr>
                        <a:t>minus sign minus sign</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ffectLst/>
                        <a:latin typeface="Courier New" panose="02070309020205020404" pitchFamily="49" charset="0"/>
                        <a:cs typeface="Courier New" panose="02070309020205020404" pitchFamily="49" charset="0"/>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Decrement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by </a:t>
                      </a:r>
                      <a:r>
                        <a:rPr lang="en-US" dirty="0">
                          <a:solidFill>
                            <a:schemeClr val="tx1"/>
                          </a:solidFill>
                          <a:effectLst/>
                          <a:latin typeface="Courier New" panose="02070309020205020404" pitchFamily="49" charset="0"/>
                          <a:cs typeface="Courier New" panose="02070309020205020404" pitchFamily="49" charset="0"/>
                        </a:rPr>
                        <a:t>1</a:t>
                      </a:r>
                      <a:r>
                        <a:rPr lang="en-US" dirty="0">
                          <a:solidFill>
                            <a:schemeClr val="tx1"/>
                          </a:solidFill>
                          <a:effectLst/>
                          <a:latin typeface="+mn-lt"/>
                        </a:rPr>
                        <a:t>, then use the new value of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in the expression in which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resides.</a:t>
                      </a: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6215519"/>
                  </a:ext>
                </a:extLst>
              </a:tr>
              <a:tr h="370840">
                <a:tc>
                  <a:txBody>
                    <a:bodyPr/>
                    <a:lstStyle/>
                    <a:p>
                      <a:r>
                        <a:rPr lang="en-US" sz="100" dirty="0">
                          <a:solidFill>
                            <a:schemeClr val="tx1"/>
                          </a:solidFill>
                          <a:effectLst/>
                          <a:latin typeface="Courier New" panose="02070309020205020404" pitchFamily="49" charset="0"/>
                          <a:cs typeface="Courier New" panose="02070309020205020404" pitchFamily="49" charset="0"/>
                        </a:rPr>
                        <a:t>minus sign minus sign</a:t>
                      </a:r>
                    </a:p>
                  </a:txBody>
                  <a:tcPr marL="1905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i-FI" sz="100" dirty="0">
                          <a:solidFill>
                            <a:schemeClr val="tx1"/>
                          </a:solidFill>
                          <a:effectLst/>
                          <a:latin typeface="Courier New" panose="02070309020205020404" pitchFamily="49" charset="0"/>
                          <a:cs typeface="Courier New" panose="02070309020205020404" pitchFamily="49" charset="0"/>
                        </a:rPr>
                        <a:t>b minus sign minus sign</a:t>
                      </a:r>
                      <a:endParaRPr lang="en-US" sz="100" dirty="0">
                        <a:solidFill>
                          <a:schemeClr val="tx1"/>
                        </a:solidFill>
                        <a:effectLst/>
                        <a:latin typeface="Courier New" panose="02070309020205020404" pitchFamily="49" charset="0"/>
                        <a:cs typeface="Courier New" panose="02070309020205020404" pitchFamily="49" charset="0"/>
                      </a:endParaRPr>
                    </a:p>
                  </a:txBody>
                  <a:tcPr marL="1905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Use the current value of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in the expression in which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resides, then decrement </a:t>
                      </a:r>
                      <a:r>
                        <a:rPr lang="en-US" dirty="0">
                          <a:solidFill>
                            <a:schemeClr val="tx1"/>
                          </a:solidFill>
                          <a:effectLst/>
                          <a:latin typeface="Courier New" panose="02070309020205020404" pitchFamily="49" charset="0"/>
                          <a:cs typeface="Courier New" panose="02070309020205020404" pitchFamily="49" charset="0"/>
                        </a:rPr>
                        <a:t>b</a:t>
                      </a:r>
                      <a:r>
                        <a:rPr lang="en-US" dirty="0">
                          <a:solidFill>
                            <a:schemeClr val="tx1"/>
                          </a:solidFill>
                          <a:effectLst/>
                          <a:latin typeface="+mn-lt"/>
                        </a:rPr>
                        <a:t> by </a:t>
                      </a:r>
                      <a:r>
                        <a:rPr lang="en-US" dirty="0">
                          <a:solidFill>
                            <a:schemeClr val="tx1"/>
                          </a:solidFill>
                          <a:effectLst/>
                          <a:latin typeface="Courier New" panose="02070309020205020404" pitchFamily="49" charset="0"/>
                          <a:cs typeface="Courier New" panose="02070309020205020404" pitchFamily="49" charset="0"/>
                        </a:rPr>
                        <a:t>1</a:t>
                      </a:r>
                      <a:r>
                        <a:rPr lang="en-US" dirty="0">
                          <a:solidFill>
                            <a:schemeClr val="tx1"/>
                          </a:solidFill>
                          <a:effectLst/>
                          <a:latin typeface="+mn-lt"/>
                        </a:rPr>
                        <a:t>.</a:t>
                      </a:r>
                    </a:p>
                  </a:txBody>
                  <a:tcPr marL="1905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0091596"/>
                  </a:ext>
                </a:extLst>
              </a:tr>
            </a:tbl>
          </a:graphicData>
        </a:graphic>
      </p:graphicFrame>
      <p:graphicFrame>
        <p:nvGraphicFramePr>
          <p:cNvPr id="14"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40793547"/>
              </p:ext>
            </p:extLst>
          </p:nvPr>
        </p:nvGraphicFramePr>
        <p:xfrm>
          <a:off x="471353" y="3187847"/>
          <a:ext cx="286973" cy="126387"/>
        </p:xfrm>
        <a:graphic>
          <a:graphicData uri="http://schemas.openxmlformats.org/presentationml/2006/ole">
            <mc:AlternateContent xmlns:mc="http://schemas.openxmlformats.org/markup-compatibility/2006">
              <mc:Choice xmlns:v="urn:schemas-microsoft-com:vml" Requires="v">
                <p:oleObj spid="_x0000_s7170" name="Equation" r:id="rId4" imgW="228600" imgH="101520" progId="Equation.DSMT4">
                  <p:embed/>
                </p:oleObj>
              </mc:Choice>
              <mc:Fallback>
                <p:oleObj name="Equation" r:id="rId4" imgW="228600" imgH="101520" progId="Equation.DSMT4">
                  <p:embed/>
                  <p:pic>
                    <p:nvPicPr>
                      <p:cNvPr id="12" name="Object 11"/>
                      <p:cNvPicPr/>
                      <p:nvPr/>
                    </p:nvPicPr>
                    <p:blipFill>
                      <a:blip r:embed="rId5"/>
                      <a:stretch>
                        <a:fillRect/>
                      </a:stretch>
                    </p:blipFill>
                    <p:spPr>
                      <a:xfrm>
                        <a:off x="471353" y="3187847"/>
                        <a:ext cx="286973" cy="126387"/>
                      </a:xfrm>
                      <a:prstGeom prst="rect">
                        <a:avLst/>
                      </a:prstGeom>
                      <a:solidFill>
                        <a:schemeClr val="bg1"/>
                      </a:solidFill>
                    </p:spPr>
                  </p:pic>
                </p:oleObj>
              </mc:Fallback>
            </mc:AlternateContent>
          </a:graphicData>
        </a:graphic>
      </p:graphicFrame>
      <p:graphicFrame>
        <p:nvGraphicFramePr>
          <p:cNvPr id="15" name="Object 14">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57278021"/>
              </p:ext>
            </p:extLst>
          </p:nvPr>
        </p:nvGraphicFramePr>
        <p:xfrm>
          <a:off x="2046730" y="3134298"/>
          <a:ext cx="379163" cy="182366"/>
        </p:xfrm>
        <a:graphic>
          <a:graphicData uri="http://schemas.openxmlformats.org/presentationml/2006/ole">
            <mc:AlternateContent xmlns:mc="http://schemas.openxmlformats.org/markup-compatibility/2006">
              <mc:Choice xmlns:v="urn:schemas-microsoft-com:vml" Requires="v">
                <p:oleObj spid="_x0000_s7171" name="Equation" r:id="rId6" imgW="342720" imgH="164880" progId="Equation.DSMT4">
                  <p:embed/>
                </p:oleObj>
              </mc:Choice>
              <mc:Fallback>
                <p:oleObj name="Equation" r:id="rId6" imgW="342720" imgH="164880" progId="Equation.DSMT4">
                  <p:embed/>
                  <p:pic>
                    <p:nvPicPr>
                      <p:cNvPr id="14" name="Object 13"/>
                      <p:cNvPicPr/>
                      <p:nvPr/>
                    </p:nvPicPr>
                    <p:blipFill>
                      <a:blip r:embed="rId7"/>
                      <a:stretch>
                        <a:fillRect/>
                      </a:stretch>
                    </p:blipFill>
                    <p:spPr>
                      <a:xfrm>
                        <a:off x="2046730" y="3134298"/>
                        <a:ext cx="379163" cy="182366"/>
                      </a:xfrm>
                      <a:prstGeom prst="rect">
                        <a:avLst/>
                      </a:prstGeom>
                      <a:solidFill>
                        <a:schemeClr val="bg1"/>
                      </a:solidFill>
                    </p:spPr>
                  </p:pic>
                </p:oleObj>
              </mc:Fallback>
            </mc:AlternateContent>
          </a:graphicData>
        </a:graphic>
      </p:graphicFrame>
      <p:graphicFrame>
        <p:nvGraphicFramePr>
          <p:cNvPr id="16" name="Object 15">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33107623"/>
              </p:ext>
            </p:extLst>
          </p:nvPr>
        </p:nvGraphicFramePr>
        <p:xfrm>
          <a:off x="469583" y="3709987"/>
          <a:ext cx="304800" cy="134938"/>
        </p:xfrm>
        <a:graphic>
          <a:graphicData uri="http://schemas.openxmlformats.org/presentationml/2006/ole">
            <mc:AlternateContent xmlns:mc="http://schemas.openxmlformats.org/markup-compatibility/2006">
              <mc:Choice xmlns:v="urn:schemas-microsoft-com:vml" Requires="v">
                <p:oleObj spid="_x0000_s7172" name="Equation" r:id="rId8" imgW="228600" imgH="101520" progId="Equation.DSMT4">
                  <p:embed/>
                </p:oleObj>
              </mc:Choice>
              <mc:Fallback>
                <p:oleObj name="Equation" r:id="rId8" imgW="228600" imgH="101520" progId="Equation.DSMT4">
                  <p:embed/>
                  <p:pic>
                    <p:nvPicPr>
                      <p:cNvPr id="15" name="Object 14"/>
                      <p:cNvPicPr/>
                      <p:nvPr/>
                    </p:nvPicPr>
                    <p:blipFill>
                      <a:blip r:embed="rId9"/>
                      <a:stretch>
                        <a:fillRect/>
                      </a:stretch>
                    </p:blipFill>
                    <p:spPr>
                      <a:xfrm>
                        <a:off x="469583" y="3709987"/>
                        <a:ext cx="304800" cy="134938"/>
                      </a:xfrm>
                      <a:prstGeom prst="rect">
                        <a:avLst/>
                      </a:prstGeom>
                      <a:solidFill>
                        <a:schemeClr val="bg1"/>
                      </a:solidFill>
                    </p:spPr>
                  </p:pic>
                </p:oleObj>
              </mc:Fallback>
            </mc:AlternateContent>
          </a:graphicData>
        </a:graphic>
      </p:graphicFrame>
      <p:graphicFrame>
        <p:nvGraphicFramePr>
          <p:cNvPr id="17" name="Object 1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716159161"/>
              </p:ext>
            </p:extLst>
          </p:nvPr>
        </p:nvGraphicFramePr>
        <p:xfrm>
          <a:off x="2029287" y="3655016"/>
          <a:ext cx="415636" cy="199159"/>
        </p:xfrm>
        <a:graphic>
          <a:graphicData uri="http://schemas.openxmlformats.org/presentationml/2006/ole">
            <mc:AlternateContent xmlns:mc="http://schemas.openxmlformats.org/markup-compatibility/2006">
              <mc:Choice xmlns:v="urn:schemas-microsoft-com:vml" Requires="v">
                <p:oleObj spid="_x0000_s7173" name="Equation" r:id="rId10" imgW="342720" imgH="164880" progId="Equation.DSMT4">
                  <p:embed/>
                </p:oleObj>
              </mc:Choice>
              <mc:Fallback>
                <p:oleObj name="Equation" r:id="rId10" imgW="342720" imgH="164880" progId="Equation.DSMT4">
                  <p:embed/>
                  <p:pic>
                    <p:nvPicPr>
                      <p:cNvPr id="16" name="Object 15"/>
                      <p:cNvPicPr/>
                      <p:nvPr/>
                    </p:nvPicPr>
                    <p:blipFill>
                      <a:blip r:embed="rId11"/>
                      <a:stretch>
                        <a:fillRect/>
                      </a:stretch>
                    </p:blipFill>
                    <p:spPr>
                      <a:xfrm>
                        <a:off x="2029287" y="3655016"/>
                        <a:ext cx="415636" cy="19915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6960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Pseudocode </a:t>
            </a:r>
            <a:r>
              <a:rPr lang="en-US" sz="2000" b="0" dirty="0"/>
              <a:t>(1 of 2)</a:t>
            </a:r>
            <a:endParaRPr lang="en-IN" b="0" dirty="0"/>
          </a:p>
        </p:txBody>
      </p:sp>
      <p:sp>
        <p:nvSpPr>
          <p:cNvPr id="3" name="Content Placeholder 2"/>
          <p:cNvSpPr>
            <a:spLocks noGrp="1"/>
          </p:cNvSpPr>
          <p:nvPr>
            <p:ph sz="quarter" idx="13"/>
          </p:nvPr>
        </p:nvSpPr>
        <p:spPr>
          <a:xfrm>
            <a:off x="457200" y="1556327"/>
            <a:ext cx="8438606" cy="4586896"/>
          </a:xfrm>
        </p:spPr>
        <p:txBody>
          <a:bodyPr/>
          <a:lstStyle/>
          <a:p>
            <a:r>
              <a:rPr lang="en-US" b="1" dirty="0"/>
              <a:t>Pseudocode</a:t>
            </a:r>
            <a:r>
              <a:rPr lang="en-US" dirty="0"/>
              <a:t> is an informal artificial language </a:t>
            </a:r>
          </a:p>
          <a:p>
            <a:r>
              <a:rPr lang="en-US" dirty="0"/>
              <a:t>Helps you develop algorithms before converting them to C </a:t>
            </a:r>
          </a:p>
          <a:p>
            <a:r>
              <a:rPr lang="en-US" dirty="0"/>
              <a:t>Helps you “think out” a program before writing it in a programming language</a:t>
            </a:r>
          </a:p>
          <a:p>
            <a:r>
              <a:rPr lang="en-US" dirty="0"/>
              <a:t>Computers do not execute pseudocode</a:t>
            </a:r>
          </a:p>
          <a:p>
            <a:r>
              <a:rPr lang="en-US" dirty="0"/>
              <a:t>You may type it in any text editor</a:t>
            </a:r>
          </a:p>
          <a:p>
            <a:r>
              <a:rPr lang="en-US" dirty="0"/>
              <a:t>Often converting carefully prepared pseudocode to C is as simple as replacing a pseudocode statement with its C equivalent</a:t>
            </a:r>
          </a:p>
        </p:txBody>
      </p:sp>
    </p:spTree>
    <p:extLst>
      <p:ext uri="{BB962C8B-B14F-4D97-AF65-F5344CB8AC3E}">
        <p14:creationId xmlns:p14="http://schemas.microsoft.com/office/powerpoint/2010/main" val="36644282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24651" cy="1097279"/>
          </a:xfrm>
        </p:spPr>
        <p:txBody>
          <a:bodyPr/>
          <a:lstStyle/>
          <a:p>
            <a:r>
              <a:rPr lang="en-US" sz="3200" dirty="0"/>
              <a:t>3.12 Increment and Decrement Operators </a:t>
            </a:r>
            <a:r>
              <a:rPr lang="en-US" sz="2000" b="0" dirty="0"/>
              <a:t>(3 of 9)</a:t>
            </a:r>
            <a:endParaRPr lang="en-IN" sz="2000" dirty="0"/>
          </a:p>
        </p:txBody>
      </p:sp>
      <p:sp>
        <p:nvSpPr>
          <p:cNvPr id="4" name="Content Placeholder 3"/>
          <p:cNvSpPr>
            <a:spLocks noGrp="1"/>
          </p:cNvSpPr>
          <p:nvPr>
            <p:ph sz="quarter" idx="13"/>
          </p:nvPr>
        </p:nvSpPr>
        <p:spPr>
          <a:xfrm>
            <a:off x="457200" y="1552575"/>
            <a:ext cx="2847704" cy="498294"/>
          </a:xfrm>
        </p:spPr>
        <p:txBody>
          <a:bodyPr/>
          <a:lstStyle/>
          <a:p>
            <a:r>
              <a:rPr lang="en-US" dirty="0"/>
              <a:t>If you place </a:t>
            </a:r>
            <a:r>
              <a:rPr lang="en-US" dirty="0">
                <a:latin typeface="Courier New" panose="02070309020205020404" pitchFamily="49" charset="0"/>
                <a:cs typeface="Courier New" panose="02070309020205020404" pitchFamily="49" charset="0"/>
              </a:rPr>
              <a:t>++</a:t>
            </a:r>
            <a:r>
              <a:rPr lang="en-US" dirty="0"/>
              <a:t> or</a:t>
            </a:r>
          </a:p>
        </p:txBody>
      </p:sp>
      <p:graphicFrame>
        <p:nvGraphicFramePr>
          <p:cNvPr id="11" name="Object 10" descr="minus sign minus sign"/>
          <p:cNvGraphicFramePr>
            <a:graphicFrameLocks noChangeAspect="1"/>
          </p:cNvGraphicFramePr>
          <p:nvPr>
            <p:extLst>
              <p:ext uri="{D42A27DB-BD31-4B8C-83A1-F6EECF244321}">
                <p14:modId xmlns:p14="http://schemas.microsoft.com/office/powerpoint/2010/main" val="45401183"/>
              </p:ext>
            </p:extLst>
          </p:nvPr>
        </p:nvGraphicFramePr>
        <p:xfrm>
          <a:off x="3374778" y="1782037"/>
          <a:ext cx="542784" cy="239049"/>
        </p:xfrm>
        <a:graphic>
          <a:graphicData uri="http://schemas.openxmlformats.org/presentationml/2006/ole">
            <mc:AlternateContent xmlns:mc="http://schemas.openxmlformats.org/markup-compatibility/2006">
              <mc:Choice xmlns:v="urn:schemas-microsoft-com:vml" Requires="v">
                <p:oleObj spid="_x0000_s8194" name="Equation" r:id="rId3" imgW="228600" imgH="101520" progId="Equation.DSMT4">
                  <p:embed/>
                </p:oleObj>
              </mc:Choice>
              <mc:Fallback>
                <p:oleObj name="Equation" r:id="rId3" imgW="228600" imgH="101520" progId="Equation.DSMT4">
                  <p:embed/>
                  <p:pic>
                    <p:nvPicPr>
                      <p:cNvPr id="14" name="Object 13"/>
                      <p:cNvPicPr/>
                      <p:nvPr/>
                    </p:nvPicPr>
                    <p:blipFill>
                      <a:blip r:embed="rId4"/>
                      <a:stretch>
                        <a:fillRect/>
                      </a:stretch>
                    </p:blipFill>
                    <p:spPr>
                      <a:xfrm>
                        <a:off x="3374778" y="1782037"/>
                        <a:ext cx="542784" cy="239049"/>
                      </a:xfrm>
                      <a:prstGeom prst="rect">
                        <a:avLst/>
                      </a:prstGeom>
                      <a:noFill/>
                    </p:spPr>
                  </p:pic>
                </p:oleObj>
              </mc:Fallback>
            </mc:AlternateContent>
          </a:graphicData>
        </a:graphic>
      </p:graphicFrame>
      <p:sp>
        <p:nvSpPr>
          <p:cNvPr id="5" name="Content Placeholder 4"/>
          <p:cNvSpPr>
            <a:spLocks noGrp="1"/>
          </p:cNvSpPr>
          <p:nvPr>
            <p:ph sz="quarter" idx="14"/>
          </p:nvPr>
        </p:nvSpPr>
        <p:spPr>
          <a:xfrm>
            <a:off x="4000136" y="1650401"/>
            <a:ext cx="4493623" cy="408861"/>
          </a:xfrm>
        </p:spPr>
        <p:txBody>
          <a:bodyPr lIns="0" tIns="0" rIns="0" bIns="0"/>
          <a:lstStyle/>
          <a:p>
            <a:pPr marL="432" indent="0">
              <a:buNone/>
            </a:pPr>
            <a:r>
              <a:rPr lang="en-US" dirty="0"/>
              <a:t>before a variable (i.e., prefixed),</a:t>
            </a:r>
            <a:endParaRPr lang="en-IN" dirty="0"/>
          </a:p>
        </p:txBody>
      </p:sp>
      <p:sp>
        <p:nvSpPr>
          <p:cNvPr id="6" name="Content Placeholder 5"/>
          <p:cNvSpPr>
            <a:spLocks noGrp="1"/>
          </p:cNvSpPr>
          <p:nvPr>
            <p:ph sz="quarter" idx="15"/>
          </p:nvPr>
        </p:nvSpPr>
        <p:spPr>
          <a:xfrm>
            <a:off x="809897" y="2245875"/>
            <a:ext cx="7981406" cy="797771"/>
          </a:xfrm>
        </p:spPr>
        <p:txBody>
          <a:bodyPr lIns="0" tIns="0" rIns="0" bIns="0"/>
          <a:lstStyle/>
          <a:p>
            <a:pPr marL="432" indent="0">
              <a:buNone/>
            </a:pPr>
            <a:r>
              <a:rPr lang="en-US" dirty="0"/>
              <a:t>they’re referred to as the </a:t>
            </a:r>
            <a:r>
              <a:rPr lang="en-US" b="1" dirty="0"/>
              <a:t>preincrement</a:t>
            </a:r>
            <a:r>
              <a:rPr lang="en-US" dirty="0"/>
              <a:t> or </a:t>
            </a:r>
            <a:r>
              <a:rPr lang="en-US" b="1" dirty="0"/>
              <a:t>predecrement operators</a:t>
            </a:r>
            <a:endParaRPr lang="en-US" dirty="0"/>
          </a:p>
        </p:txBody>
      </p:sp>
      <p:sp>
        <p:nvSpPr>
          <p:cNvPr id="7" name="Content Placeholder 6"/>
          <p:cNvSpPr>
            <a:spLocks noGrp="1"/>
          </p:cNvSpPr>
          <p:nvPr>
            <p:ph sz="quarter" idx="16"/>
          </p:nvPr>
        </p:nvSpPr>
        <p:spPr>
          <a:xfrm>
            <a:off x="457200" y="3168231"/>
            <a:ext cx="2847704" cy="525368"/>
          </a:xfrm>
        </p:spPr>
        <p:txBody>
          <a:bodyPr/>
          <a:lstStyle/>
          <a:p>
            <a:r>
              <a:rPr lang="en-US" dirty="0"/>
              <a:t>If you place </a:t>
            </a:r>
            <a:r>
              <a:rPr lang="en-US" dirty="0">
                <a:latin typeface="Courier New" panose="02070309020205020404" pitchFamily="49" charset="0"/>
                <a:cs typeface="Courier New" panose="02070309020205020404" pitchFamily="49" charset="0"/>
              </a:rPr>
              <a:t>++</a:t>
            </a:r>
            <a:r>
              <a:rPr lang="en-US" dirty="0"/>
              <a:t> or</a:t>
            </a:r>
            <a:endParaRPr lang="en-IN" dirty="0"/>
          </a:p>
        </p:txBody>
      </p:sp>
      <p:graphicFrame>
        <p:nvGraphicFramePr>
          <p:cNvPr id="12" name="Object 11" descr="minus sign minus sign"/>
          <p:cNvGraphicFramePr>
            <a:graphicFrameLocks noChangeAspect="1"/>
          </p:cNvGraphicFramePr>
          <p:nvPr>
            <p:extLst>
              <p:ext uri="{D42A27DB-BD31-4B8C-83A1-F6EECF244321}">
                <p14:modId xmlns:p14="http://schemas.microsoft.com/office/powerpoint/2010/main" val="810981903"/>
              </p:ext>
            </p:extLst>
          </p:nvPr>
        </p:nvGraphicFramePr>
        <p:xfrm>
          <a:off x="3393828" y="3390606"/>
          <a:ext cx="542784" cy="239049"/>
        </p:xfrm>
        <a:graphic>
          <a:graphicData uri="http://schemas.openxmlformats.org/presentationml/2006/ole">
            <mc:AlternateContent xmlns:mc="http://schemas.openxmlformats.org/markup-compatibility/2006">
              <mc:Choice xmlns:v="urn:schemas-microsoft-com:vml" Requires="v">
                <p:oleObj spid="_x0000_s8195" name="Equation" r:id="rId5" imgW="228600" imgH="101520" progId="Equation.DSMT4">
                  <p:embed/>
                </p:oleObj>
              </mc:Choice>
              <mc:Fallback>
                <p:oleObj name="Equation" r:id="rId5" imgW="228600" imgH="101520" progId="Equation.DSMT4">
                  <p:embed/>
                  <p:pic>
                    <p:nvPicPr>
                      <p:cNvPr id="11" name="Object 10"/>
                      <p:cNvPicPr/>
                      <p:nvPr/>
                    </p:nvPicPr>
                    <p:blipFill>
                      <a:blip r:embed="rId4"/>
                      <a:stretch>
                        <a:fillRect/>
                      </a:stretch>
                    </p:blipFill>
                    <p:spPr>
                      <a:xfrm>
                        <a:off x="3393828" y="3390606"/>
                        <a:ext cx="542784" cy="239049"/>
                      </a:xfrm>
                      <a:prstGeom prst="rect">
                        <a:avLst/>
                      </a:prstGeom>
                      <a:noFill/>
                    </p:spPr>
                  </p:pic>
                </p:oleObj>
              </mc:Fallback>
            </mc:AlternateContent>
          </a:graphicData>
        </a:graphic>
      </p:graphicFrame>
      <p:sp>
        <p:nvSpPr>
          <p:cNvPr id="8" name="Content Placeholder 7"/>
          <p:cNvSpPr>
            <a:spLocks noGrp="1"/>
          </p:cNvSpPr>
          <p:nvPr>
            <p:ph sz="quarter" idx="17"/>
          </p:nvPr>
        </p:nvSpPr>
        <p:spPr>
          <a:xfrm>
            <a:off x="4025536" y="3247755"/>
            <a:ext cx="4323806" cy="420459"/>
          </a:xfrm>
        </p:spPr>
        <p:txBody>
          <a:bodyPr lIns="0" tIns="0" rIns="0" bIns="0"/>
          <a:lstStyle/>
          <a:p>
            <a:pPr marL="432" indent="0">
              <a:buNone/>
            </a:pPr>
            <a:r>
              <a:rPr lang="en-US" dirty="0"/>
              <a:t>after a variable (i.e., postfixed),</a:t>
            </a:r>
            <a:endParaRPr lang="en-IN" dirty="0"/>
          </a:p>
        </p:txBody>
      </p:sp>
      <p:sp>
        <p:nvSpPr>
          <p:cNvPr id="9" name="Content Placeholder 8"/>
          <p:cNvSpPr>
            <a:spLocks noGrp="1"/>
          </p:cNvSpPr>
          <p:nvPr>
            <p:ph sz="quarter" idx="18"/>
          </p:nvPr>
        </p:nvSpPr>
        <p:spPr>
          <a:xfrm>
            <a:off x="783774" y="3783075"/>
            <a:ext cx="8264975" cy="828366"/>
          </a:xfrm>
        </p:spPr>
        <p:txBody>
          <a:bodyPr lIns="0" tIns="0" rIns="0" bIns="0"/>
          <a:lstStyle/>
          <a:p>
            <a:pPr marL="432" indent="0">
              <a:buNone/>
            </a:pPr>
            <a:r>
              <a:rPr lang="en-US" dirty="0"/>
              <a:t>they’re referred to as the </a:t>
            </a:r>
            <a:r>
              <a:rPr lang="en-US" b="1" dirty="0"/>
              <a:t>postincrement</a:t>
            </a:r>
            <a:r>
              <a:rPr lang="en-US" dirty="0"/>
              <a:t> or </a:t>
            </a:r>
            <a:r>
              <a:rPr lang="en-US" b="1" dirty="0"/>
              <a:t>postdecrement operators</a:t>
            </a:r>
            <a:endParaRPr lang="en-US" dirty="0"/>
          </a:p>
        </p:txBody>
      </p:sp>
      <p:sp>
        <p:nvSpPr>
          <p:cNvPr id="10" name="Content Placeholder 9"/>
          <p:cNvSpPr>
            <a:spLocks noGrp="1"/>
          </p:cNvSpPr>
          <p:nvPr>
            <p:ph sz="quarter" idx="19"/>
          </p:nvPr>
        </p:nvSpPr>
        <p:spPr>
          <a:xfrm>
            <a:off x="457200" y="4745068"/>
            <a:ext cx="8229600" cy="1004011"/>
          </a:xfrm>
        </p:spPr>
        <p:txBody>
          <a:bodyPr/>
          <a:lstStyle/>
          <a:p>
            <a:r>
              <a:rPr lang="en-US" dirty="0"/>
              <a:t>By convention, unary operators should be placed next to their operands with no intervening spaces</a:t>
            </a:r>
          </a:p>
        </p:txBody>
      </p:sp>
    </p:spTree>
    <p:extLst>
      <p:ext uri="{BB962C8B-B14F-4D97-AF65-F5344CB8AC3E}">
        <p14:creationId xmlns:p14="http://schemas.microsoft.com/office/powerpoint/2010/main" val="3231024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72400" cy="1097279"/>
          </a:xfrm>
        </p:spPr>
        <p:txBody>
          <a:bodyPr/>
          <a:lstStyle/>
          <a:p>
            <a:r>
              <a:rPr lang="en-US" sz="3200" dirty="0"/>
              <a:t>3.12 Increment and Decrement Operators </a:t>
            </a:r>
            <a:r>
              <a:rPr lang="en-US" sz="2000" b="0" dirty="0"/>
              <a:t>(4 of 9)</a:t>
            </a:r>
            <a:endParaRPr lang="en-IN" sz="2000" dirty="0"/>
          </a:p>
        </p:txBody>
      </p:sp>
      <p:sp>
        <p:nvSpPr>
          <p:cNvPr id="3" name="Content Placeholder 2"/>
          <p:cNvSpPr>
            <a:spLocks noGrp="1"/>
          </p:cNvSpPr>
          <p:nvPr>
            <p:ph sz="quarter" idx="13"/>
          </p:nvPr>
        </p:nvSpPr>
        <p:spPr/>
        <p:txBody>
          <a:bodyPr/>
          <a:lstStyle/>
          <a:p>
            <a:r>
              <a:rPr lang="en-US" dirty="0"/>
              <a:t>Figure 3.7 demonstrates the difference between the preincrementing and the post-incrementing versions of the ++ operator.</a:t>
            </a:r>
          </a:p>
        </p:txBody>
      </p:sp>
    </p:spTree>
    <p:extLst>
      <p:ext uri="{BB962C8B-B14F-4D97-AF65-F5344CB8AC3E}">
        <p14:creationId xmlns:p14="http://schemas.microsoft.com/office/powerpoint/2010/main" val="7473298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72400" cy="1097279"/>
          </a:xfrm>
        </p:spPr>
        <p:txBody>
          <a:bodyPr/>
          <a:lstStyle/>
          <a:p>
            <a:r>
              <a:rPr lang="en-US" sz="3200" dirty="0"/>
              <a:t>3.12 Increment and Decrement Operators </a:t>
            </a:r>
            <a:r>
              <a:rPr lang="en-US" sz="2000" b="0" dirty="0"/>
              <a:t>(5 of 9)</a:t>
            </a:r>
            <a:endParaRPr lang="en-IN" sz="2000" dirty="0"/>
          </a:p>
        </p:txBody>
      </p:sp>
      <p:sp>
        <p:nvSpPr>
          <p:cNvPr id="3" name="Content Placeholder 2"/>
          <p:cNvSpPr>
            <a:spLocks noGrp="1"/>
          </p:cNvSpPr>
          <p:nvPr>
            <p:ph sz="quarter" idx="13"/>
          </p:nvPr>
        </p:nvSpPr>
        <p:spPr>
          <a:xfrm>
            <a:off x="457200" y="1556326"/>
            <a:ext cx="8229600" cy="4779159"/>
          </a:xfrm>
        </p:spPr>
        <p:txBody>
          <a:bodyPr/>
          <a:lstStyle/>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fig03_07.c</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Preincrementing and postincrementing.</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function main begins program execution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demonstrate postincrement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c = 5; // assign 5 to c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c); // print 5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c++); // print 5 then postincrement</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printf("%d\n\n", c); // print 6</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demonstrate preincrement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 = 5; // assign 5 to c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c); // print 5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++c); // preincrement then print 6</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c); // print 6</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end function main</a:t>
            </a:r>
          </a:p>
        </p:txBody>
      </p:sp>
    </p:spTree>
    <p:extLst>
      <p:ext uri="{BB962C8B-B14F-4D97-AF65-F5344CB8AC3E}">
        <p14:creationId xmlns:p14="http://schemas.microsoft.com/office/powerpoint/2010/main" val="2428667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16091" cy="1097279"/>
          </a:xfrm>
        </p:spPr>
        <p:txBody>
          <a:bodyPr/>
          <a:lstStyle/>
          <a:p>
            <a:r>
              <a:rPr lang="en-US" sz="3200" dirty="0"/>
              <a:t>3.12 Increment and Decrement Operators </a:t>
            </a:r>
            <a:r>
              <a:rPr lang="en-US" sz="2000" b="0" dirty="0"/>
              <a:t>(6 of 9)</a:t>
            </a:r>
            <a:endParaRPr lang="en-IN" sz="2000" dirty="0"/>
          </a:p>
        </p:txBody>
      </p:sp>
      <p:sp>
        <p:nvSpPr>
          <p:cNvPr id="4" name="Content Placeholder 3"/>
          <p:cNvSpPr>
            <a:spLocks noGrp="1"/>
          </p:cNvSpPr>
          <p:nvPr>
            <p:ph sz="quarter" idx="13"/>
          </p:nvPr>
        </p:nvSpPr>
        <p:spPr>
          <a:xfrm>
            <a:off x="457200" y="1556327"/>
            <a:ext cx="8229600" cy="546793"/>
          </a:xfrm>
        </p:spPr>
        <p:txBody>
          <a:bodyPr/>
          <a:lstStyle/>
          <a:p>
            <a:r>
              <a:rPr lang="en-US" dirty="0"/>
              <a:t>Output:</a:t>
            </a:r>
          </a:p>
        </p:txBody>
      </p:sp>
      <p:sp>
        <p:nvSpPr>
          <p:cNvPr id="5" name="Content Placeholder 4"/>
          <p:cNvSpPr>
            <a:spLocks noGrp="1"/>
          </p:cNvSpPr>
          <p:nvPr>
            <p:ph sz="quarter" idx="14"/>
          </p:nvPr>
        </p:nvSpPr>
        <p:spPr>
          <a:xfrm>
            <a:off x="457200" y="2234563"/>
            <a:ext cx="1084217" cy="3542782"/>
          </a:xfrm>
        </p:spPr>
        <p:txBody>
          <a:bodyPr/>
          <a:lstStyle/>
          <a:p>
            <a:pPr marL="457200" lvl="1" indent="0">
              <a:buNone/>
            </a:pPr>
            <a:r>
              <a:rPr lang="en-US" dirty="0">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6</a:t>
            </a:r>
          </a:p>
          <a:p>
            <a:pPr marL="457200" lvl="1" indent="0">
              <a:spcBef>
                <a:spcPts val="3000"/>
              </a:spcBef>
              <a:buNone/>
            </a:pPr>
            <a:r>
              <a:rPr lang="en-US" dirty="0">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6</a:t>
            </a:r>
          </a:p>
          <a:p>
            <a:pPr marL="457200" lvl="1" indent="0">
              <a:buNone/>
            </a:pPr>
            <a:r>
              <a:rPr lang="en-US" dirty="0">
                <a:latin typeface="Courier New" panose="02070309020205020404" pitchFamily="49" charset="0"/>
                <a:cs typeface="Courier New" panose="02070309020205020404" pitchFamily="49" charset="0"/>
              </a:rPr>
              <a:t>6</a:t>
            </a:r>
          </a:p>
          <a:p>
            <a:pPr marL="457200" lvl="1" indent="0">
              <a:buNone/>
            </a:pPr>
            <a:endParaRPr lang="en-US" sz="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98464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72400" cy="1097279"/>
          </a:xfrm>
        </p:spPr>
        <p:txBody>
          <a:bodyPr/>
          <a:lstStyle/>
          <a:p>
            <a:r>
              <a:rPr lang="en-US" sz="3200" dirty="0"/>
              <a:t>3.12 Increment and Decrement Operators </a:t>
            </a:r>
            <a:r>
              <a:rPr lang="en-US" sz="2000" b="0" dirty="0"/>
              <a:t>(7 of 9)</a:t>
            </a:r>
            <a:endParaRPr lang="en-IN" sz="2000" dirty="0"/>
          </a:p>
        </p:txBody>
      </p:sp>
      <p:sp>
        <p:nvSpPr>
          <p:cNvPr id="3" name="Content Placeholder 2"/>
          <p:cNvSpPr>
            <a:spLocks noGrp="1"/>
          </p:cNvSpPr>
          <p:nvPr>
            <p:ph sz="quarter" idx="13"/>
          </p:nvPr>
        </p:nvSpPr>
        <p:spPr>
          <a:xfrm>
            <a:off x="457200" y="1556326"/>
            <a:ext cx="8229600" cy="4789055"/>
          </a:xfrm>
        </p:spPr>
        <p:txBody>
          <a:bodyPr/>
          <a:lstStyle/>
          <a:p>
            <a:pPr>
              <a:spcBef>
                <a:spcPts val="400"/>
              </a:spcBef>
            </a:pPr>
            <a:r>
              <a:rPr lang="en-US" sz="1600" dirty="0"/>
              <a:t>The three assignment statements in Fig</a:t>
            </a:r>
            <a:r>
              <a:rPr lang="en-US" sz="100" dirty="0"/>
              <a:t>ure</a:t>
            </a:r>
            <a:r>
              <a:rPr lang="en-US" sz="1600" dirty="0"/>
              <a:t> 3.6</a:t>
            </a:r>
          </a:p>
          <a:p>
            <a:pPr lvl="1">
              <a:spcBef>
                <a:spcPts val="400"/>
              </a:spcBef>
            </a:pPr>
            <a:r>
              <a:rPr lang="en-US" sz="1600" dirty="0">
                <a:latin typeface="Courier New" panose="02070309020205020404" pitchFamily="49" charset="0"/>
                <a:cs typeface="Courier New" panose="02070309020205020404" pitchFamily="49" charset="0"/>
              </a:rPr>
              <a:t>passes = passes + 1;</a:t>
            </a:r>
          </a:p>
          <a:p>
            <a:pPr lvl="1">
              <a:spcBef>
                <a:spcPts val="400"/>
              </a:spcBef>
            </a:pPr>
            <a:r>
              <a:rPr lang="en-US" sz="1600" dirty="0">
                <a:latin typeface="Courier New" panose="02070309020205020404" pitchFamily="49" charset="0"/>
                <a:cs typeface="Courier New" panose="02070309020205020404" pitchFamily="49" charset="0"/>
              </a:rPr>
              <a:t>failures = failures + 1;</a:t>
            </a:r>
          </a:p>
          <a:p>
            <a:pPr lvl="1">
              <a:spcBef>
                <a:spcPts val="400"/>
              </a:spcBef>
            </a:pPr>
            <a:r>
              <a:rPr lang="en-US" sz="1600" dirty="0">
                <a:latin typeface="Courier New" panose="02070309020205020404" pitchFamily="49" charset="0"/>
                <a:cs typeface="Courier New" panose="02070309020205020404" pitchFamily="49" charset="0"/>
              </a:rPr>
              <a:t>student = student + 1;</a:t>
            </a:r>
          </a:p>
          <a:p>
            <a:pPr>
              <a:spcBef>
                <a:spcPts val="400"/>
              </a:spcBef>
            </a:pPr>
            <a:r>
              <a:rPr lang="en-US" sz="1600" dirty="0"/>
              <a:t>can be written more concisely with assignment operators as</a:t>
            </a:r>
          </a:p>
          <a:p>
            <a:pPr lvl="1">
              <a:spcBef>
                <a:spcPts val="400"/>
              </a:spcBef>
            </a:pPr>
            <a:r>
              <a:rPr lang="en-US" sz="1600" dirty="0">
                <a:latin typeface="Courier New" panose="02070309020205020404" pitchFamily="49" charset="0"/>
                <a:cs typeface="Courier New" panose="02070309020205020404" pitchFamily="49" charset="0"/>
              </a:rPr>
              <a:t>passes += 1;</a:t>
            </a:r>
          </a:p>
          <a:p>
            <a:pPr lvl="1">
              <a:spcBef>
                <a:spcPts val="400"/>
              </a:spcBef>
            </a:pPr>
            <a:r>
              <a:rPr lang="en-US" sz="1600" dirty="0">
                <a:latin typeface="Courier New" panose="02070309020205020404" pitchFamily="49" charset="0"/>
                <a:cs typeface="Courier New" panose="02070309020205020404" pitchFamily="49" charset="0"/>
              </a:rPr>
              <a:t>failures += 1;</a:t>
            </a:r>
          </a:p>
          <a:p>
            <a:pPr lvl="1">
              <a:spcBef>
                <a:spcPts val="400"/>
              </a:spcBef>
            </a:pPr>
            <a:r>
              <a:rPr lang="en-US" sz="1600" dirty="0">
                <a:latin typeface="Courier New" panose="02070309020205020404" pitchFamily="49" charset="0"/>
                <a:cs typeface="Courier New" panose="02070309020205020404" pitchFamily="49" charset="0"/>
              </a:rPr>
              <a:t>student += 1;</a:t>
            </a:r>
          </a:p>
          <a:p>
            <a:pPr>
              <a:spcBef>
                <a:spcPts val="400"/>
              </a:spcBef>
            </a:pPr>
            <a:r>
              <a:rPr lang="en-US" sz="1600" dirty="0"/>
              <a:t>with preincrement operators as</a:t>
            </a:r>
          </a:p>
          <a:p>
            <a:pPr lvl="1">
              <a:spcBef>
                <a:spcPts val="400"/>
              </a:spcBef>
            </a:pPr>
            <a:r>
              <a:rPr lang="en-US" sz="1600" dirty="0">
                <a:latin typeface="Courier New" panose="02070309020205020404" pitchFamily="49" charset="0"/>
                <a:cs typeface="Courier New" panose="02070309020205020404" pitchFamily="49" charset="0"/>
              </a:rPr>
              <a:t>++passes;</a:t>
            </a:r>
          </a:p>
          <a:p>
            <a:pPr lvl="1">
              <a:spcBef>
                <a:spcPts val="400"/>
              </a:spcBef>
            </a:pPr>
            <a:r>
              <a:rPr lang="en-US" sz="1600" dirty="0">
                <a:latin typeface="Courier New" panose="02070309020205020404" pitchFamily="49" charset="0"/>
                <a:cs typeface="Courier New" panose="02070309020205020404" pitchFamily="49" charset="0"/>
              </a:rPr>
              <a:t>++failures;</a:t>
            </a:r>
          </a:p>
          <a:p>
            <a:pPr lvl="1">
              <a:spcBef>
                <a:spcPts val="400"/>
              </a:spcBef>
            </a:pPr>
            <a:r>
              <a:rPr lang="en-US" sz="1600" dirty="0">
                <a:latin typeface="Courier New" panose="02070309020205020404" pitchFamily="49" charset="0"/>
                <a:cs typeface="Courier New" panose="02070309020205020404" pitchFamily="49" charset="0"/>
              </a:rPr>
              <a:t>++student;</a:t>
            </a:r>
          </a:p>
          <a:p>
            <a:pPr>
              <a:spcBef>
                <a:spcPts val="400"/>
              </a:spcBef>
            </a:pPr>
            <a:r>
              <a:rPr lang="en-US" sz="1600" dirty="0"/>
              <a:t>or with postincrement operators as</a:t>
            </a:r>
          </a:p>
          <a:p>
            <a:pPr lvl="1">
              <a:spcBef>
                <a:spcPts val="400"/>
              </a:spcBef>
            </a:pPr>
            <a:r>
              <a:rPr lang="en-US" sz="1600" dirty="0">
                <a:latin typeface="Courier New" panose="02070309020205020404" pitchFamily="49" charset="0"/>
                <a:cs typeface="Courier New" panose="02070309020205020404" pitchFamily="49" charset="0"/>
              </a:rPr>
              <a:t>passes++;</a:t>
            </a:r>
          </a:p>
          <a:p>
            <a:pPr lvl="1">
              <a:spcBef>
                <a:spcPts val="400"/>
              </a:spcBef>
            </a:pPr>
            <a:r>
              <a:rPr lang="en-US" sz="1600" dirty="0">
                <a:latin typeface="Courier New" panose="02070309020205020404" pitchFamily="49" charset="0"/>
                <a:cs typeface="Courier New" panose="02070309020205020404" pitchFamily="49" charset="0"/>
              </a:rPr>
              <a:t>failures++;</a:t>
            </a:r>
          </a:p>
          <a:p>
            <a:pPr lvl="1">
              <a:spcBef>
                <a:spcPts val="400"/>
              </a:spcBef>
            </a:pPr>
            <a:r>
              <a:rPr lang="en-US" sz="1600" dirty="0">
                <a:latin typeface="Courier New" panose="02070309020205020404" pitchFamily="49" charset="0"/>
                <a:cs typeface="Courier New" panose="02070309020205020404" pitchFamily="49" charset="0"/>
              </a:rPr>
              <a:t>student++;</a:t>
            </a:r>
          </a:p>
        </p:txBody>
      </p:sp>
    </p:spTree>
    <p:extLst>
      <p:ext uri="{BB962C8B-B14F-4D97-AF65-F5344CB8AC3E}">
        <p14:creationId xmlns:p14="http://schemas.microsoft.com/office/powerpoint/2010/main" val="29986245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39891" cy="1097279"/>
          </a:xfrm>
        </p:spPr>
        <p:txBody>
          <a:bodyPr/>
          <a:lstStyle/>
          <a:p>
            <a:r>
              <a:rPr lang="en-US" sz="3200" dirty="0"/>
              <a:t>3.12 Increment and Decrement Operators </a:t>
            </a:r>
            <a:r>
              <a:rPr lang="en-US" sz="2000" b="0" dirty="0"/>
              <a:t>(8 of 9)</a:t>
            </a:r>
            <a:endParaRPr lang="en-IN" sz="2000" dirty="0"/>
          </a:p>
        </p:txBody>
      </p:sp>
      <p:sp>
        <p:nvSpPr>
          <p:cNvPr id="3" name="Content Placeholder 2"/>
          <p:cNvSpPr>
            <a:spLocks noGrp="1"/>
          </p:cNvSpPr>
          <p:nvPr>
            <p:ph sz="quarter" idx="13"/>
          </p:nvPr>
        </p:nvSpPr>
        <p:spPr>
          <a:xfrm>
            <a:off x="457200" y="1552574"/>
            <a:ext cx="8229600" cy="1246043"/>
          </a:xfrm>
        </p:spPr>
        <p:txBody>
          <a:bodyPr/>
          <a:lstStyle/>
          <a:p>
            <a:r>
              <a:rPr lang="en-US" dirty="0"/>
              <a:t>When incrementing or decrementing a variable in a statement by itself, the preincrement and postincrement forms have the same effect</a:t>
            </a:r>
          </a:p>
        </p:txBody>
      </p:sp>
      <p:sp>
        <p:nvSpPr>
          <p:cNvPr id="4" name="Content Placeholder 3"/>
          <p:cNvSpPr>
            <a:spLocks noGrp="1"/>
          </p:cNvSpPr>
          <p:nvPr>
            <p:ph sz="quarter" idx="14"/>
          </p:nvPr>
        </p:nvSpPr>
        <p:spPr>
          <a:xfrm>
            <a:off x="457200" y="2916005"/>
            <a:ext cx="6636327" cy="410677"/>
          </a:xfrm>
        </p:spPr>
        <p:txBody>
          <a:bodyPr tIns="0"/>
          <a:lstStyle/>
          <a:p>
            <a:r>
              <a:rPr lang="en-US" dirty="0"/>
              <a:t>Only a variable name may be used as a </a:t>
            </a:r>
            <a:r>
              <a:rPr lang="en-US" dirty="0">
                <a:latin typeface="Consolas" panose="020B0609020204030204" pitchFamily="49" charset="0"/>
                <a:cs typeface="Consolas" panose="020B0609020204030204" pitchFamily="49" charset="0"/>
              </a:rPr>
              <a:t>++</a:t>
            </a:r>
            <a:r>
              <a:rPr lang="en-US" dirty="0"/>
              <a:t> or</a:t>
            </a:r>
          </a:p>
        </p:txBody>
      </p:sp>
      <p:graphicFrame>
        <p:nvGraphicFramePr>
          <p:cNvPr id="10" name="Object 9" descr="minus sign minus sign"/>
          <p:cNvGraphicFramePr>
            <a:graphicFrameLocks noChangeAspect="1"/>
          </p:cNvGraphicFramePr>
          <p:nvPr>
            <p:extLst>
              <p:ext uri="{D42A27DB-BD31-4B8C-83A1-F6EECF244321}">
                <p14:modId xmlns:p14="http://schemas.microsoft.com/office/powerpoint/2010/main" val="118896938"/>
              </p:ext>
            </p:extLst>
          </p:nvPr>
        </p:nvGraphicFramePr>
        <p:xfrm>
          <a:off x="7157027" y="3072071"/>
          <a:ext cx="542784" cy="239049"/>
        </p:xfrm>
        <a:graphic>
          <a:graphicData uri="http://schemas.openxmlformats.org/presentationml/2006/ole">
            <mc:AlternateContent xmlns:mc="http://schemas.openxmlformats.org/markup-compatibility/2006">
              <mc:Choice xmlns:v="urn:schemas-microsoft-com:vml" Requires="v">
                <p:oleObj spid="_x0000_s9218" name="Equation" r:id="rId3" imgW="228600" imgH="101520" progId="Equation.DSMT4">
                  <p:embed/>
                </p:oleObj>
              </mc:Choice>
              <mc:Fallback>
                <p:oleObj name="Equation" r:id="rId3" imgW="228600" imgH="101520" progId="Equation.DSMT4">
                  <p:embed/>
                  <p:pic>
                    <p:nvPicPr>
                      <p:cNvPr id="11" name="Object 10"/>
                      <p:cNvPicPr/>
                      <p:nvPr/>
                    </p:nvPicPr>
                    <p:blipFill>
                      <a:blip r:embed="rId4"/>
                      <a:stretch>
                        <a:fillRect/>
                      </a:stretch>
                    </p:blipFill>
                    <p:spPr>
                      <a:xfrm>
                        <a:off x="7157027" y="3072071"/>
                        <a:ext cx="542784" cy="239049"/>
                      </a:xfrm>
                      <a:prstGeom prst="rect">
                        <a:avLst/>
                      </a:prstGeom>
                      <a:noFill/>
                    </p:spPr>
                  </p:pic>
                </p:oleObj>
              </mc:Fallback>
            </mc:AlternateContent>
          </a:graphicData>
        </a:graphic>
      </p:graphicFrame>
      <p:sp>
        <p:nvSpPr>
          <p:cNvPr id="5" name="Content Placeholder 4"/>
          <p:cNvSpPr>
            <a:spLocks noGrp="1"/>
          </p:cNvSpPr>
          <p:nvPr>
            <p:ph sz="quarter" idx="15"/>
          </p:nvPr>
        </p:nvSpPr>
        <p:spPr>
          <a:xfrm>
            <a:off x="817421" y="3403660"/>
            <a:ext cx="3075709" cy="417676"/>
          </a:xfrm>
        </p:spPr>
        <p:txBody>
          <a:bodyPr lIns="0" tIns="0" rIns="0" bIns="0"/>
          <a:lstStyle/>
          <a:p>
            <a:pPr marL="432" indent="0">
              <a:buNone/>
            </a:pPr>
            <a:r>
              <a:rPr lang="en-US" dirty="0"/>
              <a:t>operator’s operand</a:t>
            </a:r>
          </a:p>
        </p:txBody>
      </p:sp>
      <p:sp>
        <p:nvSpPr>
          <p:cNvPr id="6" name="Content Placeholder 5"/>
          <p:cNvSpPr>
            <a:spLocks noGrp="1"/>
          </p:cNvSpPr>
          <p:nvPr>
            <p:ph sz="quarter" idx="16"/>
          </p:nvPr>
        </p:nvSpPr>
        <p:spPr>
          <a:xfrm>
            <a:off x="457200" y="4015011"/>
            <a:ext cx="7578436" cy="806371"/>
          </a:xfrm>
        </p:spPr>
        <p:txBody>
          <a:bodyPr tIns="0"/>
          <a:lstStyle/>
          <a:p>
            <a:r>
              <a:rPr lang="en-US" dirty="0"/>
              <a:t>C generally does not specify the order in which an operator’s operands will evaluate</a:t>
            </a:r>
          </a:p>
        </p:txBody>
      </p:sp>
      <p:sp>
        <p:nvSpPr>
          <p:cNvPr id="7" name="Content Placeholder 6"/>
          <p:cNvSpPr>
            <a:spLocks noGrp="1"/>
          </p:cNvSpPr>
          <p:nvPr>
            <p:ph sz="quarter" idx="17"/>
          </p:nvPr>
        </p:nvSpPr>
        <p:spPr>
          <a:xfrm>
            <a:off x="457200" y="5031800"/>
            <a:ext cx="5029200" cy="411594"/>
          </a:xfrm>
        </p:spPr>
        <p:txBody>
          <a:bodyPr tIns="0"/>
          <a:lstStyle/>
          <a:p>
            <a:r>
              <a:rPr lang="en-US" dirty="0"/>
              <a:t>To avoid subtle errors, the </a:t>
            </a:r>
            <a:r>
              <a:rPr lang="en-US" dirty="0">
                <a:latin typeface="Consolas" panose="020B0609020204030204" pitchFamily="49" charset="0"/>
                <a:cs typeface="Consolas" panose="020B0609020204030204" pitchFamily="49" charset="0"/>
              </a:rPr>
              <a:t>++</a:t>
            </a:r>
            <a:r>
              <a:rPr lang="en-US" dirty="0"/>
              <a:t> and</a:t>
            </a:r>
          </a:p>
        </p:txBody>
      </p:sp>
      <p:graphicFrame>
        <p:nvGraphicFramePr>
          <p:cNvPr id="11" name="Object 10" descr="minus sign minus sign"/>
          <p:cNvGraphicFramePr>
            <a:graphicFrameLocks noChangeAspect="1"/>
          </p:cNvGraphicFramePr>
          <p:nvPr>
            <p:extLst>
              <p:ext uri="{D42A27DB-BD31-4B8C-83A1-F6EECF244321}">
                <p14:modId xmlns:p14="http://schemas.microsoft.com/office/powerpoint/2010/main" val="1408003123"/>
              </p:ext>
            </p:extLst>
          </p:nvPr>
        </p:nvGraphicFramePr>
        <p:xfrm>
          <a:off x="5536972" y="5177667"/>
          <a:ext cx="542784" cy="239049"/>
        </p:xfrm>
        <a:graphic>
          <a:graphicData uri="http://schemas.openxmlformats.org/presentationml/2006/ole">
            <mc:AlternateContent xmlns:mc="http://schemas.openxmlformats.org/markup-compatibility/2006">
              <mc:Choice xmlns:v="urn:schemas-microsoft-com:vml" Requires="v">
                <p:oleObj spid="_x0000_s9219" name="Equation" r:id="rId5" imgW="228600" imgH="101520" progId="Equation.DSMT4">
                  <p:embed/>
                </p:oleObj>
              </mc:Choice>
              <mc:Fallback>
                <p:oleObj name="Equation" r:id="rId5" imgW="228600" imgH="101520" progId="Equation.DSMT4">
                  <p:embed/>
                  <p:pic>
                    <p:nvPicPr>
                      <p:cNvPr id="10" name="Object 9"/>
                      <p:cNvPicPr/>
                      <p:nvPr/>
                    </p:nvPicPr>
                    <p:blipFill>
                      <a:blip r:embed="rId4"/>
                      <a:stretch>
                        <a:fillRect/>
                      </a:stretch>
                    </p:blipFill>
                    <p:spPr>
                      <a:xfrm>
                        <a:off x="5536972" y="5177667"/>
                        <a:ext cx="542784" cy="239049"/>
                      </a:xfrm>
                      <a:prstGeom prst="rect">
                        <a:avLst/>
                      </a:prstGeom>
                      <a:noFill/>
                    </p:spPr>
                  </p:pic>
                </p:oleObj>
              </mc:Fallback>
            </mc:AlternateContent>
          </a:graphicData>
        </a:graphic>
      </p:graphicFrame>
      <p:sp>
        <p:nvSpPr>
          <p:cNvPr id="8" name="Content Placeholder 7"/>
          <p:cNvSpPr>
            <a:spLocks noGrp="1"/>
          </p:cNvSpPr>
          <p:nvPr>
            <p:ph sz="quarter" idx="18"/>
          </p:nvPr>
        </p:nvSpPr>
        <p:spPr>
          <a:xfrm>
            <a:off x="6168428" y="5036419"/>
            <a:ext cx="2847732" cy="406975"/>
          </a:xfrm>
        </p:spPr>
        <p:txBody>
          <a:bodyPr lIns="0" tIns="0" rIns="0" bIns="0"/>
          <a:lstStyle/>
          <a:p>
            <a:pPr marL="432" indent="0">
              <a:buNone/>
            </a:pPr>
            <a:r>
              <a:rPr lang="en-US" dirty="0"/>
              <a:t>operators should be</a:t>
            </a:r>
            <a:endParaRPr lang="en-IN" dirty="0"/>
          </a:p>
        </p:txBody>
      </p:sp>
      <p:sp>
        <p:nvSpPr>
          <p:cNvPr id="9" name="Content Placeholder 8"/>
          <p:cNvSpPr>
            <a:spLocks noGrp="1"/>
          </p:cNvSpPr>
          <p:nvPr>
            <p:ph sz="quarter" idx="19"/>
          </p:nvPr>
        </p:nvSpPr>
        <p:spPr>
          <a:xfrm>
            <a:off x="811620" y="5531139"/>
            <a:ext cx="7830182" cy="417077"/>
          </a:xfrm>
        </p:spPr>
        <p:txBody>
          <a:bodyPr lIns="0" tIns="0" rIns="0" bIns="0"/>
          <a:lstStyle/>
          <a:p>
            <a:pPr marL="432" indent="0">
              <a:buNone/>
            </a:pPr>
            <a:r>
              <a:rPr lang="en-US" dirty="0"/>
              <a:t>used only in statements that modify exactly one variable</a:t>
            </a:r>
          </a:p>
        </p:txBody>
      </p:sp>
    </p:spTree>
    <p:extLst>
      <p:ext uri="{BB962C8B-B14F-4D97-AF65-F5344CB8AC3E}">
        <p14:creationId xmlns:p14="http://schemas.microsoft.com/office/powerpoint/2010/main" val="18185988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72400" cy="1097279"/>
          </a:xfrm>
        </p:spPr>
        <p:txBody>
          <a:bodyPr/>
          <a:lstStyle/>
          <a:p>
            <a:r>
              <a:rPr lang="en-US" sz="3200" dirty="0"/>
              <a:t>3.12 Increment and Decrement Operators </a:t>
            </a:r>
            <a:r>
              <a:rPr lang="en-US" sz="2000" b="0" dirty="0"/>
              <a:t>(9 of 9)</a:t>
            </a:r>
            <a:endParaRPr lang="en-IN" sz="2000"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428068986"/>
              </p:ext>
            </p:extLst>
          </p:nvPr>
        </p:nvGraphicFramePr>
        <p:xfrm>
          <a:off x="457200" y="1555750"/>
          <a:ext cx="8229600" cy="4193824"/>
        </p:xfrm>
        <a:graphic>
          <a:graphicData uri="http://schemas.openxmlformats.org/drawingml/2006/table">
            <a:tbl>
              <a:tblPr firstRow="1" bandRow="1">
                <a:tableStyleId>{40F9630F-82C1-40B7-BC3A-925EFCFF5E92}</a:tableStyleId>
              </a:tblPr>
              <a:tblGrid>
                <a:gridCol w="3365500">
                  <a:extLst>
                    <a:ext uri="{9D8B030D-6E8A-4147-A177-3AD203B41FA5}">
                      <a16:colId xmlns:a16="http://schemas.microsoft.com/office/drawing/2014/main" val="2224460813"/>
                    </a:ext>
                  </a:extLst>
                </a:gridCol>
                <a:gridCol w="2120900">
                  <a:extLst>
                    <a:ext uri="{9D8B030D-6E8A-4147-A177-3AD203B41FA5}">
                      <a16:colId xmlns:a16="http://schemas.microsoft.com/office/drawing/2014/main" val="2869967223"/>
                    </a:ext>
                  </a:extLst>
                </a:gridCol>
                <a:gridCol w="2743200">
                  <a:extLst>
                    <a:ext uri="{9D8B030D-6E8A-4147-A177-3AD203B41FA5}">
                      <a16:colId xmlns:a16="http://schemas.microsoft.com/office/drawing/2014/main" val="3504944449"/>
                    </a:ext>
                  </a:extLst>
                </a:gridCol>
              </a:tblGrid>
              <a:tr h="470606">
                <a:tc>
                  <a:txBody>
                    <a:bodyPr/>
                    <a:lstStyle/>
                    <a:p>
                      <a:r>
                        <a:rPr lang="en-US" b="1" dirty="0">
                          <a:solidFill>
                            <a:schemeClr val="tx1"/>
                          </a:solidFill>
                          <a:effectLst/>
                          <a:latin typeface="+mn-lt"/>
                        </a:rPr>
                        <a:t>Operators</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effectLst/>
                          <a:latin typeface="+mn-lt"/>
                        </a:rPr>
                        <a:t>Grouping</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effectLst/>
                          <a:latin typeface="+mn-lt"/>
                        </a:rPr>
                        <a:t>Type</a:t>
                      </a:r>
                    </a:p>
                  </a:txBody>
                  <a:tcPr marL="9525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503011"/>
                  </a:ext>
                </a:extLst>
              </a:tr>
              <a:tr h="470606">
                <a:tc>
                  <a:txBody>
                    <a:bodyPr/>
                    <a:lstStyle/>
                    <a:p>
                      <a:r>
                        <a:rPr lang="en-US" dirty="0">
                          <a:solidFill>
                            <a:schemeClr val="tx1"/>
                          </a:solidFill>
                          <a:effectLst/>
                          <a:latin typeface="Courier New" panose="02070309020205020404" pitchFamily="49" charset="0"/>
                          <a:cs typeface="Courier New" panose="02070309020205020404" pitchFamily="49" charset="0"/>
                        </a:rPr>
                        <a:t>++</a:t>
                      </a:r>
                      <a:r>
                        <a:rPr lang="en-US" i="1" dirty="0">
                          <a:solidFill>
                            <a:schemeClr val="tx1"/>
                          </a:solidFill>
                          <a:effectLst/>
                          <a:latin typeface="+mn-lt"/>
                          <a:cs typeface="Consolas" panose="020B0609020204030204" pitchFamily="49" charset="0"/>
                        </a:rPr>
                        <a:t>  </a:t>
                      </a:r>
                      <a:r>
                        <a:rPr lang="en-US" b="1" i="0" dirty="0">
                          <a:solidFill>
                            <a:schemeClr val="tx1"/>
                          </a:solidFill>
                          <a:effectLst/>
                          <a:latin typeface="+mn-lt"/>
                        </a:rPr>
                        <a:t>(postfix) </a:t>
                      </a:r>
                      <a:r>
                        <a:rPr lang="en-US" sz="100" b="1" i="0" dirty="0">
                          <a:solidFill>
                            <a:schemeClr val="tx1"/>
                          </a:solidFill>
                          <a:effectLst/>
                          <a:latin typeface="+mn-lt"/>
                        </a:rPr>
                        <a:t>minus sign minus sign</a:t>
                      </a:r>
                      <a:r>
                        <a:rPr lang="en-US" b="1" i="0" dirty="0">
                          <a:solidFill>
                            <a:schemeClr val="tx1"/>
                          </a:solidFill>
                          <a:effectLst/>
                          <a:latin typeface="+mn-lt"/>
                        </a:rPr>
                        <a:t>      (postfix) </a:t>
                      </a:r>
                      <a:r>
                        <a:rPr lang="en-US" i="1" dirty="0">
                          <a:solidFill>
                            <a:schemeClr val="tx1"/>
                          </a:solidFill>
                          <a:effectLst/>
                          <a:latin typeface="+mn-lt"/>
                        </a:rPr>
                        <a:t> </a:t>
                      </a:r>
                      <a:endParaRPr lang="en-US" dirty="0">
                        <a:solidFill>
                          <a:schemeClr val="tx1"/>
                        </a:solidFill>
                        <a:effectLst/>
                        <a:latin typeface="+mn-lt"/>
                      </a:endParaRP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right to left</a:t>
                      </a: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postfix</a:t>
                      </a:r>
                    </a:p>
                  </a:txBody>
                  <a:tcPr marL="47625"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8641774"/>
                  </a:ext>
                </a:extLst>
              </a:tr>
              <a:tr h="470606">
                <a:tc>
                  <a:txBody>
                    <a:bodyPr/>
                    <a:lstStyle/>
                    <a:p>
                      <a:r>
                        <a:rPr lang="en-US" dirty="0">
                          <a:solidFill>
                            <a:schemeClr val="tx1"/>
                          </a:solidFill>
                          <a:effectLst/>
                          <a:latin typeface="Courier New" panose="02070309020205020404" pitchFamily="49" charset="0"/>
                          <a:cs typeface="Courier New" panose="02070309020205020404" pitchFamily="49" charset="0"/>
                        </a:rPr>
                        <a:t>+</a:t>
                      </a:r>
                      <a:r>
                        <a:rPr lang="en-US" dirty="0">
                          <a:solidFill>
                            <a:schemeClr val="tx1"/>
                          </a:solidFill>
                          <a:effectLst/>
                          <a:latin typeface="+mn-lt"/>
                          <a:cs typeface="Consolas" panose="020B0609020204030204" pitchFamily="49" charset="0"/>
                        </a:rPr>
                        <a:t>  </a:t>
                      </a:r>
                      <a:r>
                        <a:rPr lang="en-US" sz="100" dirty="0">
                          <a:solidFill>
                            <a:schemeClr val="tx1"/>
                          </a:solidFill>
                          <a:effectLst/>
                          <a:latin typeface="+mn-lt"/>
                          <a:cs typeface="Consolas" panose="020B0609020204030204" pitchFamily="49" charset="0"/>
                        </a:rPr>
                        <a:t>minus sign</a:t>
                      </a:r>
                      <a:r>
                        <a:rPr lang="en-US" dirty="0">
                          <a:solidFill>
                            <a:schemeClr val="tx1"/>
                          </a:solidFill>
                          <a:effectLst/>
                          <a:latin typeface="+mn-lt"/>
                          <a:cs typeface="Consolas" panose="020B0609020204030204" pitchFamily="49" charset="0"/>
                        </a:rPr>
                        <a:t>  </a:t>
                      </a:r>
                      <a:r>
                        <a:rPr lang="en-US" baseline="0" dirty="0">
                          <a:solidFill>
                            <a:schemeClr val="tx1"/>
                          </a:solidFill>
                          <a:effectLst/>
                          <a:latin typeface="+mn-lt"/>
                          <a:cs typeface="Consolas" panose="020B0609020204030204" pitchFamily="49" charset="0"/>
                        </a:rPr>
                        <a:t>  </a:t>
                      </a:r>
                      <a:r>
                        <a:rPr lang="en-US" dirty="0">
                          <a:solidFill>
                            <a:schemeClr val="tx1"/>
                          </a:solidFill>
                          <a:effectLst/>
                          <a:latin typeface="+mn-lt"/>
                          <a:cs typeface="Consolas" panose="020B0609020204030204" pitchFamily="49" charset="0"/>
                        </a:rPr>
                        <a:t>  </a:t>
                      </a:r>
                      <a:r>
                        <a:rPr lang="en-US" b="1" i="0" dirty="0">
                          <a:solidFill>
                            <a:schemeClr val="tx1"/>
                          </a:solidFill>
                          <a:effectLst/>
                          <a:latin typeface="+mn-lt"/>
                          <a:cs typeface="Consolas" panose="020B0609020204030204" pitchFamily="49" charset="0"/>
                        </a:rPr>
                        <a:t>(</a:t>
                      </a:r>
                      <a:r>
                        <a:rPr lang="en-US" b="1" i="0" dirty="0">
                          <a:solidFill>
                            <a:schemeClr val="tx1"/>
                          </a:solidFill>
                          <a:effectLst/>
                          <a:latin typeface="+mn-lt"/>
                        </a:rPr>
                        <a:t>type</a:t>
                      </a:r>
                      <a:r>
                        <a:rPr lang="en-US" b="1" i="0" dirty="0">
                          <a:solidFill>
                            <a:schemeClr val="tx1"/>
                          </a:solidFill>
                          <a:effectLst/>
                          <a:latin typeface="+mn-lt"/>
                          <a:cs typeface="Consolas" panose="020B0609020204030204" pitchFamily="49" charset="0"/>
                        </a:rPr>
                        <a:t>)</a:t>
                      </a:r>
                      <a:r>
                        <a:rPr lang="en-US" dirty="0">
                          <a:solidFill>
                            <a:schemeClr val="tx1"/>
                          </a:solidFill>
                          <a:effectLst/>
                          <a:latin typeface="+mn-lt"/>
                          <a:cs typeface="Consolas" panose="020B0609020204030204" pitchFamily="49" charset="0"/>
                        </a:rPr>
                        <a:t>  </a:t>
                      </a:r>
                      <a:r>
                        <a:rPr lang="en-US" dirty="0">
                          <a:solidFill>
                            <a:schemeClr val="tx1"/>
                          </a:solidFill>
                          <a:effectLst/>
                          <a:latin typeface="Courier New" panose="02070309020205020404" pitchFamily="49" charset="0"/>
                          <a:cs typeface="Courier New" panose="02070309020205020404" pitchFamily="49" charset="0"/>
                        </a:rPr>
                        <a:t>++</a:t>
                      </a:r>
                      <a:r>
                        <a:rPr lang="en-US" i="1" dirty="0">
                          <a:solidFill>
                            <a:schemeClr val="tx1"/>
                          </a:solidFill>
                          <a:effectLst/>
                          <a:latin typeface="+mn-lt"/>
                          <a:cs typeface="Consolas" panose="020B0609020204030204" pitchFamily="49" charset="0"/>
                        </a:rPr>
                        <a:t> </a:t>
                      </a:r>
                      <a:r>
                        <a:rPr lang="en-US" b="1" i="0" dirty="0">
                          <a:solidFill>
                            <a:schemeClr val="tx1"/>
                          </a:solidFill>
                          <a:effectLst/>
                          <a:latin typeface="+mn-lt"/>
                        </a:rPr>
                        <a:t>(prefix)</a:t>
                      </a:r>
                      <a:r>
                        <a:rPr lang="en-US" dirty="0">
                          <a:solidFill>
                            <a:schemeClr val="tx1"/>
                          </a:solidFill>
                          <a:effectLst/>
                          <a:latin typeface="+mn-lt"/>
                          <a:cs typeface="Consolas" panose="020B0609020204030204" pitchFamily="49" charset="0"/>
                        </a:rPr>
                        <a:t>  </a:t>
                      </a:r>
                      <a:r>
                        <a:rPr lang="en-US" baseline="0" dirty="0">
                          <a:solidFill>
                            <a:schemeClr val="tx1"/>
                          </a:solidFill>
                          <a:effectLst/>
                          <a:latin typeface="+mn-lt"/>
                          <a:cs typeface="Consolas" panose="020B0609020204030204" pitchFamily="49" charset="0"/>
                        </a:rPr>
                        <a:t> </a:t>
                      </a:r>
                      <a:r>
                        <a:rPr lang="en-US" sz="100" baseline="0" dirty="0">
                          <a:solidFill>
                            <a:schemeClr val="tx1"/>
                          </a:solidFill>
                          <a:effectLst/>
                          <a:latin typeface="+mn-lt"/>
                          <a:cs typeface="Consolas" panose="020B0609020204030204" pitchFamily="49" charset="0"/>
                        </a:rPr>
                        <a:t>minus sign minus sign</a:t>
                      </a:r>
                      <a:r>
                        <a:rPr lang="en-US" baseline="0" dirty="0">
                          <a:solidFill>
                            <a:schemeClr val="tx1"/>
                          </a:solidFill>
                          <a:effectLst/>
                          <a:latin typeface="+mn-lt"/>
                          <a:cs typeface="Consolas" panose="020B0609020204030204" pitchFamily="49" charset="0"/>
                        </a:rPr>
                        <a:t>   </a:t>
                      </a:r>
                      <a:r>
                        <a:rPr lang="en-US" b="1" i="0" dirty="0">
                          <a:solidFill>
                            <a:schemeClr val="tx1"/>
                          </a:solidFill>
                          <a:effectLst/>
                          <a:latin typeface="+mn-lt"/>
                        </a:rPr>
                        <a:t>(prefix) </a:t>
                      </a:r>
                      <a:r>
                        <a:rPr lang="en-US" i="1" dirty="0">
                          <a:solidFill>
                            <a:schemeClr val="tx1"/>
                          </a:solidFill>
                          <a:effectLst/>
                          <a:latin typeface="+mn-lt"/>
                        </a:rPr>
                        <a:t> </a:t>
                      </a:r>
                      <a:endParaRPr lang="en-US" dirty="0">
                        <a:solidFill>
                          <a:schemeClr val="tx1"/>
                        </a:solidFill>
                        <a:effectLst/>
                        <a:latin typeface="+mn-lt"/>
                      </a:endParaRPr>
                    </a:p>
                  </a:txBody>
                  <a:tcPr marL="1905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right to left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unary</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6150397"/>
                  </a:ext>
                </a:extLst>
              </a:tr>
              <a:tr h="470606">
                <a:tc>
                  <a:txBody>
                    <a:bodyPr/>
                    <a:lstStyle/>
                    <a:p>
                      <a:r>
                        <a:rPr lang="en-US" sz="100" dirty="0">
                          <a:solidFill>
                            <a:schemeClr val="tx1"/>
                          </a:solidFill>
                          <a:effectLst/>
                          <a:latin typeface="+mn-lt"/>
                          <a:cs typeface="Courier New" panose="02070309020205020404" pitchFamily="49" charset="0"/>
                        </a:rPr>
                        <a:t>asterisk, forward slash, percent</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left to right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multiplicative</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593474"/>
                  </a:ext>
                </a:extLst>
              </a:tr>
              <a:tr h="428976">
                <a:tc>
                  <a:txBody>
                    <a:bodyPr/>
                    <a:lstStyle/>
                    <a:p>
                      <a:r>
                        <a:rPr lang="en-US" sz="100" dirty="0">
                          <a:solidFill>
                            <a:schemeClr val="tx1"/>
                          </a:solidFill>
                          <a:effectLst/>
                          <a:latin typeface="Courier New" panose="02070309020205020404" pitchFamily="49" charset="0"/>
                          <a:cs typeface="Courier New" panose="02070309020205020404" pitchFamily="49" charset="0"/>
                        </a:rPr>
                        <a:t>plus, minus sign</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left to right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additive</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9077696"/>
                  </a:ext>
                </a:extLst>
              </a:tr>
              <a:tr h="470606">
                <a:tc>
                  <a:txBody>
                    <a:bodyPr/>
                    <a:lstStyle/>
                    <a:p>
                      <a:r>
                        <a:rPr lang="en-US" sz="100" dirty="0">
                          <a:solidFill>
                            <a:schemeClr val="tx1"/>
                          </a:solidFill>
                          <a:effectLst/>
                          <a:latin typeface="Courier New" panose="02070309020205020404" pitchFamily="49" charset="0"/>
                          <a:cs typeface="Courier New" panose="02070309020205020404" pitchFamily="49" charset="0"/>
                        </a:rPr>
                        <a:t>left angle bracket, left angle bracket equals, right angle bracket, right angle bracket equals</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left to right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relational</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1715069"/>
                  </a:ext>
                </a:extLst>
              </a:tr>
              <a:tr h="470606">
                <a:tc>
                  <a:txBody>
                    <a:bodyPr/>
                    <a:lstStyle/>
                    <a:p>
                      <a:r>
                        <a:rPr lang="en-US" sz="100" dirty="0">
                          <a:solidFill>
                            <a:schemeClr val="tx1"/>
                          </a:solidFill>
                          <a:effectLst/>
                          <a:latin typeface="Courier New" panose="02070309020205020404" pitchFamily="49" charset="0"/>
                          <a:cs typeface="Courier New" panose="02070309020205020404" pitchFamily="49" charset="0"/>
                        </a:rPr>
                        <a:t>equals </a:t>
                      </a:r>
                      <a:r>
                        <a:rPr lang="en-US" sz="100" dirty="0" err="1">
                          <a:solidFill>
                            <a:schemeClr val="tx1"/>
                          </a:solidFill>
                          <a:effectLst/>
                          <a:latin typeface="Courier New" panose="02070309020205020404" pitchFamily="49" charset="0"/>
                          <a:cs typeface="Courier New" panose="02070309020205020404" pitchFamily="49" charset="0"/>
                        </a:rPr>
                        <a:t>equals</a:t>
                      </a:r>
                      <a:r>
                        <a:rPr lang="en-US" sz="100" dirty="0">
                          <a:solidFill>
                            <a:schemeClr val="tx1"/>
                          </a:solidFill>
                          <a:effectLst/>
                          <a:latin typeface="Courier New" panose="02070309020205020404" pitchFamily="49" charset="0"/>
                          <a:cs typeface="Courier New" panose="02070309020205020404" pitchFamily="49" charset="0"/>
                        </a:rPr>
                        <a:t>, exclamation mark equals</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left to right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equality</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6808737"/>
                  </a:ext>
                </a:extLst>
              </a:tr>
              <a:tr h="470606">
                <a:tc>
                  <a:txBody>
                    <a:bodyPr/>
                    <a:lstStyle/>
                    <a:p>
                      <a:r>
                        <a:rPr lang="en-US" sz="100" dirty="0">
                          <a:solidFill>
                            <a:schemeClr val="tx1"/>
                          </a:solidFill>
                          <a:effectLst/>
                          <a:latin typeface="Courier New" panose="02070309020205020404" pitchFamily="49" charset="0"/>
                          <a:cs typeface="Courier New" panose="02070309020205020404" pitchFamily="49" charset="0"/>
                        </a:rPr>
                        <a:t>question mark colon</a:t>
                      </a:r>
                    </a:p>
                  </a:txBody>
                  <a:tcPr marL="19050" marR="76200" marT="7620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right to left</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conditional</a:t>
                      </a:r>
                    </a:p>
                  </a:txBody>
                  <a:tcPr marL="46800" marR="76200" marT="7620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1993454"/>
                  </a:ext>
                </a:extLst>
              </a:tr>
              <a:tr h="470606">
                <a:tc>
                  <a:txBody>
                    <a:bodyPr/>
                    <a:lstStyle/>
                    <a:p>
                      <a:r>
                        <a:rPr lang="en-US" sz="100" dirty="0">
                          <a:solidFill>
                            <a:schemeClr val="tx1"/>
                          </a:solidFill>
                          <a:effectLst/>
                          <a:latin typeface="Courier New" panose="02070309020205020404" pitchFamily="49" charset="0"/>
                          <a:cs typeface="Courier New" panose="02070309020205020404" pitchFamily="49" charset="0"/>
                        </a:rPr>
                        <a:t>equals, plus equals, minus sign equals, asterisk equals, forward slash equals, percent equals</a:t>
                      </a:r>
                    </a:p>
                  </a:txBody>
                  <a:tcPr marL="1905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right to left</a:t>
                      </a:r>
                    </a:p>
                  </a:txBody>
                  <a:tcPr marL="468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effectLst/>
                          <a:latin typeface="+mn-lt"/>
                        </a:rPr>
                        <a:t>assignment</a:t>
                      </a:r>
                    </a:p>
                  </a:txBody>
                  <a:tcPr marL="468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2872167"/>
                  </a:ext>
                </a:extLst>
              </a:tr>
            </a:tbl>
          </a:graphicData>
        </a:graphic>
      </p:graphicFrame>
      <p:graphicFrame>
        <p:nvGraphicFramePr>
          <p:cNvPr id="6" name="Object 5">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129544869"/>
              </p:ext>
            </p:extLst>
          </p:nvPr>
        </p:nvGraphicFramePr>
        <p:xfrm>
          <a:off x="1566659" y="2163974"/>
          <a:ext cx="286067" cy="125942"/>
        </p:xfrm>
        <a:graphic>
          <a:graphicData uri="http://schemas.openxmlformats.org/presentationml/2006/ole">
            <mc:AlternateContent xmlns:mc="http://schemas.openxmlformats.org/markup-compatibility/2006">
              <mc:Choice xmlns:v="urn:schemas-microsoft-com:vml" Requires="v">
                <p:oleObj spid="_x0000_s10242" name="Equation" r:id="rId3" imgW="228600" imgH="101520" progId="Equation.DSMT4">
                  <p:embed/>
                </p:oleObj>
              </mc:Choice>
              <mc:Fallback>
                <p:oleObj name="Equation" r:id="rId3" imgW="228600" imgH="101520" progId="Equation.DSMT4">
                  <p:embed/>
                  <p:pic>
                    <p:nvPicPr>
                      <p:cNvPr id="15" name="Object 14"/>
                      <p:cNvPicPr/>
                      <p:nvPr/>
                    </p:nvPicPr>
                    <p:blipFill>
                      <a:blip r:embed="rId4"/>
                      <a:stretch>
                        <a:fillRect/>
                      </a:stretch>
                    </p:blipFill>
                    <p:spPr>
                      <a:xfrm>
                        <a:off x="1566659" y="2163974"/>
                        <a:ext cx="286067" cy="125942"/>
                      </a:xfrm>
                      <a:prstGeom prst="rect">
                        <a:avLst/>
                      </a:prstGeom>
                      <a:solidFill>
                        <a:schemeClr val="bg1"/>
                      </a:solidFill>
                    </p:spPr>
                  </p:pic>
                </p:oleObj>
              </mc:Fallback>
            </mc:AlternateContent>
          </a:graphicData>
        </a:graphic>
      </p:graphicFrame>
      <p:graphicFrame>
        <p:nvGraphicFramePr>
          <p:cNvPr id="7" name="Object 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1539646"/>
              </p:ext>
            </p:extLst>
          </p:nvPr>
        </p:nvGraphicFramePr>
        <p:xfrm>
          <a:off x="660401" y="2646838"/>
          <a:ext cx="153670" cy="122238"/>
        </p:xfrm>
        <a:graphic>
          <a:graphicData uri="http://schemas.openxmlformats.org/presentationml/2006/ole">
            <mc:AlternateContent xmlns:mc="http://schemas.openxmlformats.org/markup-compatibility/2006">
              <mc:Choice xmlns:v="urn:schemas-microsoft-com:vml" Requires="v">
                <p:oleObj spid="_x0000_s10243" name="Equation" r:id="rId5" imgW="126720" imgH="101520" progId="Equation.DSMT4">
                  <p:embed/>
                </p:oleObj>
              </mc:Choice>
              <mc:Fallback>
                <p:oleObj name="Equation" r:id="rId5" imgW="126720" imgH="101520" progId="Equation.DSMT4">
                  <p:embed/>
                  <p:pic>
                    <p:nvPicPr>
                      <p:cNvPr id="6" name="Object 5"/>
                      <p:cNvPicPr/>
                      <p:nvPr/>
                    </p:nvPicPr>
                    <p:blipFill>
                      <a:blip r:embed="rId6"/>
                      <a:stretch>
                        <a:fillRect/>
                      </a:stretch>
                    </p:blipFill>
                    <p:spPr>
                      <a:xfrm>
                        <a:off x="660401" y="2646838"/>
                        <a:ext cx="153670" cy="122238"/>
                      </a:xfrm>
                      <a:prstGeom prst="rect">
                        <a:avLst/>
                      </a:prstGeom>
                      <a:solidFill>
                        <a:schemeClr val="bg1"/>
                      </a:solidFill>
                    </p:spPr>
                  </p:pic>
                </p:oleObj>
              </mc:Fallback>
            </mc:AlternateContent>
          </a:graphicData>
        </a:graphic>
      </p:graphicFrame>
      <p:graphicFrame>
        <p:nvGraphicFramePr>
          <p:cNvPr id="8" name="Object 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154996375"/>
              </p:ext>
            </p:extLst>
          </p:nvPr>
        </p:nvGraphicFramePr>
        <p:xfrm>
          <a:off x="2505947" y="2643664"/>
          <a:ext cx="277654" cy="122238"/>
        </p:xfrm>
        <a:graphic>
          <a:graphicData uri="http://schemas.openxmlformats.org/presentationml/2006/ole">
            <mc:AlternateContent xmlns:mc="http://schemas.openxmlformats.org/markup-compatibility/2006">
              <mc:Choice xmlns:v="urn:schemas-microsoft-com:vml" Requires="v">
                <p:oleObj spid="_x0000_s10244" name="Equation" r:id="rId7" imgW="228600" imgH="101520" progId="Equation.DSMT4">
                  <p:embed/>
                </p:oleObj>
              </mc:Choice>
              <mc:Fallback>
                <p:oleObj name="Equation" r:id="rId7" imgW="228600" imgH="101520" progId="Equation.DSMT4">
                  <p:embed/>
                  <p:pic>
                    <p:nvPicPr>
                      <p:cNvPr id="6" name="Object 5"/>
                      <p:cNvPicPr/>
                      <p:nvPr/>
                    </p:nvPicPr>
                    <p:blipFill>
                      <a:blip r:embed="rId4"/>
                      <a:stretch>
                        <a:fillRect/>
                      </a:stretch>
                    </p:blipFill>
                    <p:spPr>
                      <a:xfrm>
                        <a:off x="2505947" y="2643664"/>
                        <a:ext cx="277654" cy="122238"/>
                      </a:xfrm>
                      <a:prstGeom prst="rect">
                        <a:avLst/>
                      </a:prstGeom>
                      <a:solidFill>
                        <a:schemeClr val="bg1"/>
                      </a:solidFill>
                    </p:spPr>
                  </p:pic>
                </p:oleObj>
              </mc:Fallback>
            </mc:AlternateContent>
          </a:graphicData>
        </a:graphic>
      </p:graphicFrame>
      <p:graphicFrame>
        <p:nvGraphicFramePr>
          <p:cNvPr id="9" name="Object 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383880265"/>
              </p:ext>
            </p:extLst>
          </p:nvPr>
        </p:nvGraphicFramePr>
        <p:xfrm>
          <a:off x="471646" y="3045697"/>
          <a:ext cx="792798" cy="235744"/>
        </p:xfrm>
        <a:graphic>
          <a:graphicData uri="http://schemas.openxmlformats.org/presentationml/2006/ole">
            <mc:AlternateContent xmlns:mc="http://schemas.openxmlformats.org/markup-compatibility/2006">
              <mc:Choice xmlns:v="urn:schemas-microsoft-com:vml" Requires="v">
                <p:oleObj spid="_x0000_s10245" name="Equation" r:id="rId8" imgW="596880" imgH="177480" progId="Equation.DSMT4">
                  <p:embed/>
                </p:oleObj>
              </mc:Choice>
              <mc:Fallback>
                <p:oleObj name="Equation" r:id="rId8" imgW="596880" imgH="177480" progId="Equation.DSMT4">
                  <p:embed/>
                  <p:pic>
                    <p:nvPicPr>
                      <p:cNvPr id="8" name="Object 7"/>
                      <p:cNvPicPr/>
                      <p:nvPr/>
                    </p:nvPicPr>
                    <p:blipFill>
                      <a:blip r:embed="rId9"/>
                      <a:stretch>
                        <a:fillRect/>
                      </a:stretch>
                    </p:blipFill>
                    <p:spPr>
                      <a:xfrm>
                        <a:off x="471646" y="3045697"/>
                        <a:ext cx="792798" cy="235744"/>
                      </a:xfrm>
                      <a:prstGeom prst="rect">
                        <a:avLst/>
                      </a:prstGeom>
                      <a:solidFill>
                        <a:schemeClr val="bg1"/>
                      </a:solidFill>
                    </p:spPr>
                  </p:pic>
                </p:oleObj>
              </mc:Fallback>
            </mc:AlternateContent>
          </a:graphicData>
        </a:graphic>
      </p:graphicFrame>
      <p:graphicFrame>
        <p:nvGraphicFramePr>
          <p:cNvPr id="10" name="Object 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84379736"/>
              </p:ext>
            </p:extLst>
          </p:nvPr>
        </p:nvGraphicFramePr>
        <p:xfrm>
          <a:off x="470095" y="3532142"/>
          <a:ext cx="559683" cy="231870"/>
        </p:xfrm>
        <a:graphic>
          <a:graphicData uri="http://schemas.openxmlformats.org/presentationml/2006/ole">
            <mc:AlternateContent xmlns:mc="http://schemas.openxmlformats.org/markup-compatibility/2006">
              <mc:Choice xmlns:v="urn:schemas-microsoft-com:vml" Requires="v">
                <p:oleObj spid="_x0000_s10246" name="Equation" r:id="rId10" imgW="368280" imgH="152280" progId="Equation.DSMT4">
                  <p:embed/>
                </p:oleObj>
              </mc:Choice>
              <mc:Fallback>
                <p:oleObj name="Equation" r:id="rId10" imgW="368280" imgH="152280" progId="Equation.DSMT4">
                  <p:embed/>
                  <p:pic>
                    <p:nvPicPr>
                      <p:cNvPr id="9" name="Object 8"/>
                      <p:cNvPicPr/>
                      <p:nvPr/>
                    </p:nvPicPr>
                    <p:blipFill>
                      <a:blip r:embed="rId11"/>
                      <a:stretch>
                        <a:fillRect/>
                      </a:stretch>
                    </p:blipFill>
                    <p:spPr>
                      <a:xfrm>
                        <a:off x="470095" y="3532142"/>
                        <a:ext cx="559683" cy="231870"/>
                      </a:xfrm>
                      <a:prstGeom prst="rect">
                        <a:avLst/>
                      </a:prstGeom>
                      <a:solidFill>
                        <a:schemeClr val="bg1"/>
                      </a:solidFill>
                    </p:spPr>
                  </p:pic>
                </p:oleObj>
              </mc:Fallback>
            </mc:AlternateContent>
          </a:graphicData>
        </a:graphic>
      </p:graphicFrame>
      <p:graphicFrame>
        <p:nvGraphicFramePr>
          <p:cNvPr id="11" name="Object 1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33964622"/>
              </p:ext>
            </p:extLst>
          </p:nvPr>
        </p:nvGraphicFramePr>
        <p:xfrm>
          <a:off x="477996" y="3945732"/>
          <a:ext cx="1539875" cy="258762"/>
        </p:xfrm>
        <a:graphic>
          <a:graphicData uri="http://schemas.openxmlformats.org/presentationml/2006/ole">
            <mc:AlternateContent xmlns:mc="http://schemas.openxmlformats.org/markup-compatibility/2006">
              <mc:Choice xmlns:v="urn:schemas-microsoft-com:vml" Requires="v">
                <p:oleObj spid="_x0000_s10247" name="Equation" r:id="rId12" imgW="1054080" imgH="177480" progId="Equation.DSMT4">
                  <p:embed/>
                </p:oleObj>
              </mc:Choice>
              <mc:Fallback>
                <p:oleObj name="Equation" r:id="rId12" imgW="1054080" imgH="177480" progId="Equation.DSMT4">
                  <p:embed/>
                  <p:pic>
                    <p:nvPicPr>
                      <p:cNvPr id="10" name="Object 9"/>
                      <p:cNvPicPr/>
                      <p:nvPr/>
                    </p:nvPicPr>
                    <p:blipFill>
                      <a:blip r:embed="rId13"/>
                      <a:stretch>
                        <a:fillRect/>
                      </a:stretch>
                    </p:blipFill>
                    <p:spPr>
                      <a:xfrm>
                        <a:off x="477996" y="3945732"/>
                        <a:ext cx="1539875" cy="258762"/>
                      </a:xfrm>
                      <a:prstGeom prst="rect">
                        <a:avLst/>
                      </a:prstGeom>
                      <a:solidFill>
                        <a:schemeClr val="bg1"/>
                      </a:solidFill>
                    </p:spPr>
                  </p:pic>
                </p:oleObj>
              </mc:Fallback>
            </mc:AlternateContent>
          </a:graphicData>
        </a:graphic>
      </p:graphicFrame>
      <p:graphicFrame>
        <p:nvGraphicFramePr>
          <p:cNvPr id="12" name="Object 11">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56825328"/>
              </p:ext>
            </p:extLst>
          </p:nvPr>
        </p:nvGraphicFramePr>
        <p:xfrm>
          <a:off x="466987" y="4421003"/>
          <a:ext cx="853552" cy="314694"/>
        </p:xfrm>
        <a:graphic>
          <a:graphicData uri="http://schemas.openxmlformats.org/presentationml/2006/ole">
            <mc:AlternateContent xmlns:mc="http://schemas.openxmlformats.org/markup-compatibility/2006">
              <mc:Choice xmlns:v="urn:schemas-microsoft-com:vml" Requires="v">
                <p:oleObj spid="_x0000_s10248" name="Equation" r:id="rId14" imgW="520560" imgH="190440" progId="Equation.DSMT4">
                  <p:embed/>
                </p:oleObj>
              </mc:Choice>
              <mc:Fallback>
                <p:oleObj name="Equation" r:id="rId14" imgW="520560" imgH="190440" progId="Equation.DSMT4">
                  <p:embed/>
                  <p:pic>
                    <p:nvPicPr>
                      <p:cNvPr id="11" name="Object 10"/>
                      <p:cNvPicPr/>
                      <p:nvPr/>
                    </p:nvPicPr>
                    <p:blipFill>
                      <a:blip r:embed="rId15"/>
                      <a:stretch>
                        <a:fillRect/>
                      </a:stretch>
                    </p:blipFill>
                    <p:spPr>
                      <a:xfrm>
                        <a:off x="466987" y="4421003"/>
                        <a:ext cx="853552" cy="314694"/>
                      </a:xfrm>
                      <a:prstGeom prst="rect">
                        <a:avLst/>
                      </a:prstGeom>
                      <a:solidFill>
                        <a:schemeClr val="bg1"/>
                      </a:solidFill>
                    </p:spPr>
                  </p:pic>
                </p:oleObj>
              </mc:Fallback>
            </mc:AlternateContent>
          </a:graphicData>
        </a:graphic>
      </p:graphicFrame>
      <p:graphicFrame>
        <p:nvGraphicFramePr>
          <p:cNvPr id="13" name="Object 12">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01392139"/>
              </p:ext>
            </p:extLst>
          </p:nvPr>
        </p:nvGraphicFramePr>
        <p:xfrm>
          <a:off x="481131" y="4919455"/>
          <a:ext cx="299801" cy="279814"/>
        </p:xfrm>
        <a:graphic>
          <a:graphicData uri="http://schemas.openxmlformats.org/presentationml/2006/ole">
            <mc:AlternateContent xmlns:mc="http://schemas.openxmlformats.org/markup-compatibility/2006">
              <mc:Choice xmlns:v="urn:schemas-microsoft-com:vml" Requires="v">
                <p:oleObj spid="_x0000_s10249" name="Equation" r:id="rId16" imgW="177480" imgH="164880" progId="Equation.DSMT4">
                  <p:embed/>
                </p:oleObj>
              </mc:Choice>
              <mc:Fallback>
                <p:oleObj name="Equation" r:id="rId16" imgW="177480" imgH="164880" progId="Equation.DSMT4">
                  <p:embed/>
                  <p:pic>
                    <p:nvPicPr>
                      <p:cNvPr id="12" name="Object 11"/>
                      <p:cNvPicPr/>
                      <p:nvPr/>
                    </p:nvPicPr>
                    <p:blipFill>
                      <a:blip r:embed="rId17"/>
                      <a:stretch>
                        <a:fillRect/>
                      </a:stretch>
                    </p:blipFill>
                    <p:spPr>
                      <a:xfrm>
                        <a:off x="481131" y="4919455"/>
                        <a:ext cx="299801" cy="279814"/>
                      </a:xfrm>
                      <a:prstGeom prst="rect">
                        <a:avLst/>
                      </a:prstGeom>
                      <a:solidFill>
                        <a:schemeClr val="bg1"/>
                      </a:solidFill>
                    </p:spPr>
                  </p:pic>
                </p:oleObj>
              </mc:Fallback>
            </mc:AlternateContent>
          </a:graphicData>
        </a:graphic>
      </p:graphicFrame>
      <p:graphicFrame>
        <p:nvGraphicFramePr>
          <p:cNvPr id="14"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140850588"/>
              </p:ext>
            </p:extLst>
          </p:nvPr>
        </p:nvGraphicFramePr>
        <p:xfrm>
          <a:off x="479515" y="5354636"/>
          <a:ext cx="2852737" cy="330200"/>
        </p:xfrm>
        <a:graphic>
          <a:graphicData uri="http://schemas.openxmlformats.org/presentationml/2006/ole">
            <mc:AlternateContent xmlns:mc="http://schemas.openxmlformats.org/markup-compatibility/2006">
              <mc:Choice xmlns:v="urn:schemas-microsoft-com:vml" Requires="v">
                <p:oleObj spid="_x0000_s10250" name="Equation" r:id="rId18" imgW="1777680" imgH="203040" progId="Equation.DSMT4">
                  <p:embed/>
                </p:oleObj>
              </mc:Choice>
              <mc:Fallback>
                <p:oleObj name="Equation" r:id="rId18" imgW="1777680" imgH="203040" progId="Equation.DSMT4">
                  <p:embed/>
                  <p:pic>
                    <p:nvPicPr>
                      <p:cNvPr id="13" name="Object 12"/>
                      <p:cNvPicPr/>
                      <p:nvPr/>
                    </p:nvPicPr>
                    <p:blipFill>
                      <a:blip r:embed="rId19"/>
                      <a:stretch>
                        <a:fillRect/>
                      </a:stretch>
                    </p:blipFill>
                    <p:spPr>
                      <a:xfrm>
                        <a:off x="479515" y="5354636"/>
                        <a:ext cx="2852737" cy="330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56721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Pseudocode </a:t>
            </a:r>
            <a:r>
              <a:rPr lang="en-US" sz="2000" b="0" dirty="0"/>
              <a:t>(2 of 2)</a:t>
            </a:r>
            <a:endParaRPr lang="en-IN" dirty="0"/>
          </a:p>
        </p:txBody>
      </p:sp>
      <p:sp>
        <p:nvSpPr>
          <p:cNvPr id="3" name="Content Placeholder 2"/>
          <p:cNvSpPr>
            <a:spLocks noGrp="1"/>
          </p:cNvSpPr>
          <p:nvPr>
            <p:ph sz="quarter" idx="13"/>
          </p:nvPr>
        </p:nvSpPr>
        <p:spPr/>
        <p:txBody>
          <a:bodyPr/>
          <a:lstStyle/>
          <a:p>
            <a:r>
              <a:rPr lang="en-US" sz="2200" dirty="0"/>
              <a:t>Pseudocode describes the </a:t>
            </a:r>
            <a:r>
              <a:rPr lang="en-US" sz="2200" b="1" dirty="0"/>
              <a:t>actions</a:t>
            </a:r>
            <a:r>
              <a:rPr lang="en-US" sz="2200" dirty="0"/>
              <a:t> and </a:t>
            </a:r>
            <a:r>
              <a:rPr lang="en-US" sz="2200" b="1" dirty="0"/>
              <a:t>decisions</a:t>
            </a:r>
            <a:r>
              <a:rPr lang="en-US" sz="2200" dirty="0"/>
              <a:t> </a:t>
            </a:r>
          </a:p>
          <a:p>
            <a:r>
              <a:rPr lang="en-US" sz="2200" dirty="0"/>
              <a:t>Definitions are not executable statements—they’re simply messages to the compiler</a:t>
            </a:r>
          </a:p>
          <a:p>
            <a:pPr lvl="1"/>
            <a:r>
              <a:rPr lang="en-US" sz="2200" dirty="0">
                <a:latin typeface="Courier New" panose="02070309020205020404" pitchFamily="49" charset="0"/>
                <a:cs typeface="Courier New" panose="02070309020205020404" pitchFamily="49" charset="0"/>
              </a:rPr>
              <a:t>int i = 0;</a:t>
            </a:r>
          </a:p>
          <a:p>
            <a:pPr lvl="1"/>
            <a:r>
              <a:rPr lang="en-US" sz="2200" dirty="0"/>
              <a:t>tells the compiler variable </a:t>
            </a:r>
            <a:r>
              <a:rPr lang="en-US" sz="2200" dirty="0">
                <a:latin typeface="Courier New" panose="02070309020205020404" pitchFamily="49" charset="0"/>
                <a:cs typeface="Courier New" panose="02070309020205020404" pitchFamily="49" charset="0"/>
              </a:rPr>
              <a:t>i</a:t>
            </a:r>
            <a:r>
              <a:rPr lang="en-US" sz="2200" dirty="0"/>
              <a:t>’s type, instructs the compiler to reserve space in memory for the variable and initializes it to 0</a:t>
            </a:r>
          </a:p>
          <a:p>
            <a:pPr lvl="1"/>
            <a:r>
              <a:rPr lang="en-US" sz="2200" dirty="0"/>
              <a:t>Does not perform an action when the program executes, such as input, output, a calculation or a comparison</a:t>
            </a:r>
          </a:p>
          <a:p>
            <a:r>
              <a:rPr lang="en-US" sz="2200" dirty="0"/>
              <a:t>Some programmers do not include definitions in their pseudocode</a:t>
            </a:r>
          </a:p>
        </p:txBody>
      </p:sp>
    </p:spTree>
    <p:extLst>
      <p:ext uri="{BB962C8B-B14F-4D97-AF65-F5344CB8AC3E}">
        <p14:creationId xmlns:p14="http://schemas.microsoft.com/office/powerpoint/2010/main" val="4182888673"/>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149604</TotalTime>
  <Words>7997</Words>
  <Application>Microsoft Office PowerPoint</Application>
  <PresentationFormat>On-screen Show (4:3)</PresentationFormat>
  <Paragraphs>747</Paragraphs>
  <Slides>86</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86</vt:i4>
      </vt:variant>
    </vt:vector>
  </HeadingPairs>
  <TitlesOfParts>
    <vt:vector size="97" baseType="lpstr">
      <vt:lpstr>Arial</vt:lpstr>
      <vt:lpstr>Courier New</vt:lpstr>
      <vt:lpstr>Times New Roman</vt:lpstr>
      <vt:lpstr>Times</vt:lpstr>
      <vt:lpstr>Consolas</vt:lpstr>
      <vt:lpstr>Helvetica</vt:lpstr>
      <vt:lpstr>Noto Sans Symbols</vt:lpstr>
      <vt:lpstr>Verdana</vt:lpstr>
      <vt:lpstr>USHE</vt:lpstr>
      <vt:lpstr>USHE_slide options</vt:lpstr>
      <vt:lpstr>Equation</vt:lpstr>
      <vt:lpstr>C How to Program</vt:lpstr>
      <vt:lpstr>Objectives</vt:lpstr>
      <vt:lpstr>Outline</vt:lpstr>
      <vt:lpstr>3.1 Introduction</vt:lpstr>
      <vt:lpstr>3.2 Algorithms (1 of 3)</vt:lpstr>
      <vt:lpstr>3.2 Algorithms (2 of 3)</vt:lpstr>
      <vt:lpstr>3.2 Algorithms (3 of 3)</vt:lpstr>
      <vt:lpstr>3.3 Pseudocode (1 of 2)</vt:lpstr>
      <vt:lpstr>3.3 Pseudocode (2 of 2)</vt:lpstr>
      <vt:lpstr>3.4 Control Structures (1 of 8)</vt:lpstr>
      <vt:lpstr>3.4 Control Structures (2 of 8)</vt:lpstr>
      <vt:lpstr>3.4 Control Structures (3 of 8)</vt:lpstr>
      <vt:lpstr>3.4 Control Structures (4 of 8)</vt:lpstr>
      <vt:lpstr>3.4 Control Structures (5 of 8)</vt:lpstr>
      <vt:lpstr>3.4 Control Structures (6 of 8)</vt:lpstr>
      <vt:lpstr>3.4 Control Structures (7 of 8)</vt:lpstr>
      <vt:lpstr>3.4 Control Structures (8 of 8)</vt:lpstr>
      <vt:lpstr>3.5 The if Selection Statement (1 of 4)</vt:lpstr>
      <vt:lpstr>3.5 The if Selection Statement (2 of 4)</vt:lpstr>
      <vt:lpstr>3.5 The if Selection Statement (3 of 4)</vt:lpstr>
      <vt:lpstr>3.5 The if Selection Statement (4 of 4)</vt:lpstr>
      <vt:lpstr>3.6 The if…else Selection Statement (1 of 3)</vt:lpstr>
      <vt:lpstr>3.6 The if…else Selection Statement (2 of 3)</vt:lpstr>
      <vt:lpstr>3.6 The if…else Selection Statement (3 of 3)</vt:lpstr>
      <vt:lpstr>3.6 The if…else Selection Statement: Conditional Expressions</vt:lpstr>
      <vt:lpstr>3.6 The if…else Selection Statement: Nested if…else Statements (1 of 4)</vt:lpstr>
      <vt:lpstr>3.6 The if…else Selection Statement: Nested if…else Statements (2 of 4)</vt:lpstr>
      <vt:lpstr>3.6 The if…else Selection Statement: Nested if…else Statements (3 of 4)</vt:lpstr>
      <vt:lpstr>3.6 The if…else Selection Statement: Nested if…else Statements (4 of 4)</vt:lpstr>
      <vt:lpstr>3.6 The if…else Selection Statement: Blocks and Compound Statements (1 of 2)</vt:lpstr>
      <vt:lpstr>3.6 The if…else Selection Statement: Blocks and Compound Statements (2 of 2)</vt:lpstr>
      <vt:lpstr>3.7 The while Iteration Statement</vt:lpstr>
      <vt:lpstr>3.7 The while Iteration Statement: Calculating the First Power of 3 Greater Than 100</vt:lpstr>
      <vt:lpstr>3.7 The while Iteration Statement: while Statement Flowchart (1 of 2)</vt:lpstr>
      <vt:lpstr>3.7 The while Iteration Statement: while Statement Flowchart (2 of 2)</vt:lpstr>
      <vt:lpstr>3.8 Formulating Algorithms Case Study 1: Counter-Controlled Iteration</vt:lpstr>
      <vt:lpstr>3.8 Formulating Algorithms Case Study 1: Counter-Controlled Iteration—Pseudocode for the Class-Average Problem (1 of 2)</vt:lpstr>
      <vt:lpstr>3.8 Formulating Algorithms Case Study 1: Counter-Controlled Iteration—Pseudocode for the Class-Average Problem (2 of 2)</vt:lpstr>
      <vt:lpstr>3.8 Formulating Algorithms Case Study 1: Counter-Controlled Iteration (1 of 4)</vt:lpstr>
      <vt:lpstr>3.8 Formulating Algorithms Case Study 1: Counter-Controlled Iteration (2 of 4)</vt:lpstr>
      <vt:lpstr>3.8 Formulating Algorithms Case Study 1: Counter-Controlled Iteration (3 of 4)</vt:lpstr>
      <vt:lpstr>3.8 Formulating Algorithms Case Study 1: Counter-Controlled Iteration (4 of 4)</vt:lpstr>
      <vt:lpstr>3.9 Formulating Algorithms with Top-Down, Stepwise Refinement Case Study 2: Sentinel-Controlled Iteration</vt:lpstr>
      <vt:lpstr>3.9 Formulating Algorithms with Top-Down, Stepwise Refinement Case Study 2: Sentinel-Controlled Iteration—Sentinel Values</vt:lpstr>
      <vt:lpstr>3.9 Formulating Algorithms with Top-Down, Stepwise Refinement Case Study 2: Sentinel-Controlled Iteration—Top-Down, Stepwise Refinement (1 of 2)</vt:lpstr>
      <vt:lpstr>3.9 Formulating Algorithms with Top-Down, Stepwise Refinement Case Study 2: Sentinel-Controlled Iteration—Top-Down, Stepwise Refinement (2 of 2)</vt:lpstr>
      <vt:lpstr>3.9 Formulating Algorithms with Top-Down, Stepwise Refinement Case Study 2: Sentinel-Controlled Iteration—Second Refinement (1 of 3)</vt:lpstr>
      <vt:lpstr>3.9 Formulating Algorithms with Top-Down, Stepwise Refinement Case Study 2: Sentinel-Controlled Iteration—Second Refinement (2 of 3)</vt:lpstr>
      <vt:lpstr>3.9 Formulating Algorithms with Top-Down, Stepwise Refinement Case Study 2: Sentinel-Controlled Iteration—Second Refinement (3 of 3)</vt:lpstr>
      <vt:lpstr>3.9 Formulating Algorithms with Top-Down, Stepwise Refinement Case Study 2: Sentinel-Controlled Iteration—Complete Second Refinement</vt:lpstr>
      <vt:lpstr>3.9 Formulating Algorithms with Top-Down, Stepwise Refinement Case Study 2: Sentinel-Controlled Iteration—Phases in a Basic Program</vt:lpstr>
      <vt:lpstr>3.9 Formulating Algorithms with Top-Down, Stepwise Refinement Case Study 2: Sentinel-Controlled Iteration—Number of Pseudocode Refinements</vt:lpstr>
      <vt:lpstr>3.9 Formulating Algorithms with Top-Down, Stepwise Refinement Case Study 2: Sentinel-Controlled Iteration—Class-Average Program for an Arbitrary Number of Grades (1 of 9)</vt:lpstr>
      <vt:lpstr>3.9 Formulating Algorithms with Top-Down, Stepwise Refinement Case Study 2: Sentinel-Controlled Iteration—Class-Average Program for an Arbitrary Number of Grades (2 of 9)</vt:lpstr>
      <vt:lpstr>3.9 Formulating Algorithms with Top-Down, Stepwise Refinement Case Study 2: Sentinel-Controlled Iteration—Class-Average Program for an Arbitrary Number of Grades (3 of 9)</vt:lpstr>
      <vt:lpstr>3.9 Formulating Algorithms with Top-Down, Stepwise Refinement Case Study 2: Sentinel-Controlled Iteration—Class-Average Program for an Arbitrary Number of Grades (4 of 9)</vt:lpstr>
      <vt:lpstr>3.9 Formulating Algorithms with Top-Down, Stepwise Refinement Case Study 2: Sentinel-Controlled Iteration—Class-Average Program for an Arbitrary Number of Grades (5 of 9)</vt:lpstr>
      <vt:lpstr>3.9 Formulating Algorithms with Top-Down, Stepwise Refinement Case Study 2: Sentinel-Controlled Iteration—Class-Average Program for an Arbitrary Number of Grades (6 of 9)</vt:lpstr>
      <vt:lpstr>3.9 Formulating Algorithms with Top-Down, Stepwise Refinement Case Study 2: Sentinel-Controlled Iteration—Class-Average Program for an Arbitrary Number of Grades (7 of 9)</vt:lpstr>
      <vt:lpstr>3.9 Formulating Algorithms with Top-Down, Stepwise Refinement Case Study 2: Sentinel-Controlled Iteration—Class-Average Program for an Arbitrary Number of Grades (8 of 9)</vt:lpstr>
      <vt:lpstr>3.9 Formulating Algorithms with Top-Down, Stepwise Refinement Case Study 2: Sentinel-Controlled Iteration—Class-Average Program for an Arbitrary Number of Grades (9 of 9)</vt:lpstr>
      <vt:lpstr>3.10 Formulating Algorithms with Top-Down, Stepwise Refinement Case Study 3: Nested Control Statements (1 of 9)</vt:lpstr>
      <vt:lpstr>3.10 Formulating Algorithms with Top-Down, Stepwise Refinement Case Study 3: Nested Control Statements (2 of 9)</vt:lpstr>
      <vt:lpstr>3.10 Formulating Algorithms with Top-Down, Stepwise Refinement Case Study 3: Nested Control Statements (3 of 9)</vt:lpstr>
      <vt:lpstr>3.10 Formulating Algorithms with Top-Down, Stepwise Refinement Case Study 3: Nested Control Statements (4 of 9)</vt:lpstr>
      <vt:lpstr>3.10 Formulating Algorithms with Top-Down, Stepwise Refinement Case Study 3: Nested Control Statements (5 of 9)</vt:lpstr>
      <vt:lpstr>3.10 Formulating Algorithms with Top-Down, Stepwise Refinement Case Study 3: Nested Control Statements (6 of 9)</vt:lpstr>
      <vt:lpstr>3.10 Formulating Algorithms with Top-Down, Stepwise Refinement Case Study 3: Nested Control Statements (7 of 9)</vt:lpstr>
      <vt:lpstr>3.10 Formulating Algorithms with Top-Down, Stepwise Refinement Case Study 3: Nested Control Statements (8 of 9)</vt:lpstr>
      <vt:lpstr>3.10 Formulating Algorithms with Top-Down, Stepwise Refinement Case Study 3: Nested Control Statements (9 of 9)</vt:lpstr>
      <vt:lpstr>3.10 Formulating Algorithms with Top-Down, Stepwise Refinement Case Study 3: Nested Control Statements—Implementing the Algorithm (1 of 5)</vt:lpstr>
      <vt:lpstr>3.10 Formulating Algorithms with Top-Down, Stepwise Refinement Case Study 3: Nested Control Statements—Implementing the Algorithm (2 of 5)</vt:lpstr>
      <vt:lpstr>3.10 Formulating Algorithms with Top-Down, Stepwise Refinement Case Study 3: Nested Control Statements—Implementing the Algorithm (3 of 5)</vt:lpstr>
      <vt:lpstr>3.10 Formulating Algorithms with Top-Down, Stepwise Refinement Case Study 3: Nested Control Statements—Implementing the Algorithm (4 of 5)</vt:lpstr>
      <vt:lpstr>3.10 Formulating Algorithms with Top-Down, Stepwise Refinement Case Study 3: Nested Control Statements—Implementing the Algorithm (5 of 5)</vt:lpstr>
      <vt:lpstr>3.11 Assignment Operators (1 of 2)</vt:lpstr>
      <vt:lpstr>3.11 Assignment Operators (2 of 2)</vt:lpstr>
      <vt:lpstr>3.12 Increment and Decrement Operators (1 of 9)</vt:lpstr>
      <vt:lpstr>3.12 Increment and Decrement Operators (2 of 9)</vt:lpstr>
      <vt:lpstr>3.12 Increment and Decrement Operators (3 of 9)</vt:lpstr>
      <vt:lpstr>3.12 Increment and Decrement Operators (4 of 9)</vt:lpstr>
      <vt:lpstr>3.12 Increment and Decrement Operators (5 of 9)</vt:lpstr>
      <vt:lpstr>3.12 Increment and Decrement Operators (6 of 9)</vt:lpstr>
      <vt:lpstr>3.12 Increment and Decrement Operators (7 of 9)</vt:lpstr>
      <vt:lpstr>3.12 Increment and Decrement Operators (8 of 9)</vt:lpstr>
      <vt:lpstr>3.12 Increment and Decrement Operators (9 of 9)</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Ninth Edition, Chapter 3, Intro to C Programming</dc:title>
  <dc:subject>STEMS</dc:subject>
  <dc:creator>Deitel/Deitel</dc:creator>
  <cp:keywords>C How to Program</cp:keywords>
  <dc:description>This deck contains code snippets and screen reader users may need to increase verbosity levels; Long description alt-text is inserted in the notes pane; Alt text for images/math equations within table cells have been placed behind the object intentionally to provide a better screen reader user experience.</dc:description>
  <cp:lastModifiedBy>Visualizer</cp:lastModifiedBy>
  <cp:revision>1174</cp:revision>
  <dcterms:modified xsi:type="dcterms:W3CDTF">2022-03-28T09:27:15Z</dcterms:modified>
</cp:coreProperties>
</file>