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59" r:id="rId2"/>
  </p:sldMasterIdLst>
  <p:notesMasterIdLst>
    <p:notesMasterId r:id="rId130"/>
  </p:notesMasterIdLst>
  <p:handoutMasterIdLst>
    <p:handoutMasterId r:id="rId131"/>
  </p:handoutMasterIdLst>
  <p:sldIdLst>
    <p:sldId id="330" r:id="rId3"/>
    <p:sldId id="331" r:id="rId4"/>
    <p:sldId id="332" r:id="rId5"/>
    <p:sldId id="333" r:id="rId6"/>
    <p:sldId id="414" r:id="rId7"/>
    <p:sldId id="415" r:id="rId8"/>
    <p:sldId id="416" r:id="rId9"/>
    <p:sldId id="451" r:id="rId10"/>
    <p:sldId id="452" r:id="rId11"/>
    <p:sldId id="417" r:id="rId12"/>
    <p:sldId id="453" r:id="rId13"/>
    <p:sldId id="454" r:id="rId14"/>
    <p:sldId id="455" r:id="rId15"/>
    <p:sldId id="456" r:id="rId16"/>
    <p:sldId id="457" r:id="rId17"/>
    <p:sldId id="418" r:id="rId18"/>
    <p:sldId id="458" r:id="rId19"/>
    <p:sldId id="459" r:id="rId20"/>
    <p:sldId id="460" r:id="rId21"/>
    <p:sldId id="461" r:id="rId22"/>
    <p:sldId id="462" r:id="rId23"/>
    <p:sldId id="474" r:id="rId24"/>
    <p:sldId id="463" r:id="rId25"/>
    <p:sldId id="464" r:id="rId26"/>
    <p:sldId id="465" r:id="rId27"/>
    <p:sldId id="466" r:id="rId28"/>
    <p:sldId id="475" r:id="rId29"/>
    <p:sldId id="476" r:id="rId30"/>
    <p:sldId id="477" r:id="rId31"/>
    <p:sldId id="478" r:id="rId32"/>
    <p:sldId id="479" r:id="rId33"/>
    <p:sldId id="480" r:id="rId34"/>
    <p:sldId id="481" r:id="rId35"/>
    <p:sldId id="419" r:id="rId36"/>
    <p:sldId id="420" r:id="rId37"/>
    <p:sldId id="482" r:id="rId38"/>
    <p:sldId id="483" r:id="rId39"/>
    <p:sldId id="421" r:id="rId40"/>
    <p:sldId id="484" r:id="rId41"/>
    <p:sldId id="485" r:id="rId42"/>
    <p:sldId id="486" r:id="rId43"/>
    <p:sldId id="487" r:id="rId44"/>
    <p:sldId id="488" r:id="rId45"/>
    <p:sldId id="489" r:id="rId46"/>
    <p:sldId id="422" r:id="rId47"/>
    <p:sldId id="490" r:id="rId48"/>
    <p:sldId id="491" r:id="rId49"/>
    <p:sldId id="423" r:id="rId50"/>
    <p:sldId id="492" r:id="rId51"/>
    <p:sldId id="493" r:id="rId52"/>
    <p:sldId id="424" r:id="rId53"/>
    <p:sldId id="494" r:id="rId54"/>
    <p:sldId id="495" r:id="rId55"/>
    <p:sldId id="496" r:id="rId56"/>
    <p:sldId id="497" r:id="rId57"/>
    <p:sldId id="498" r:id="rId58"/>
    <p:sldId id="499" r:id="rId59"/>
    <p:sldId id="500" r:id="rId60"/>
    <p:sldId id="425" r:id="rId61"/>
    <p:sldId id="426" r:id="rId62"/>
    <p:sldId id="501" r:id="rId63"/>
    <p:sldId id="427" r:id="rId64"/>
    <p:sldId id="428" r:id="rId65"/>
    <p:sldId id="429" r:id="rId66"/>
    <p:sldId id="502" r:id="rId67"/>
    <p:sldId id="430" r:id="rId68"/>
    <p:sldId id="431" r:id="rId69"/>
    <p:sldId id="432" r:id="rId70"/>
    <p:sldId id="433" r:id="rId71"/>
    <p:sldId id="503" r:id="rId72"/>
    <p:sldId id="434" r:id="rId73"/>
    <p:sldId id="435" r:id="rId74"/>
    <p:sldId id="436" r:id="rId75"/>
    <p:sldId id="437" r:id="rId76"/>
    <p:sldId id="438" r:id="rId77"/>
    <p:sldId id="439" r:id="rId78"/>
    <p:sldId id="440" r:id="rId79"/>
    <p:sldId id="441" r:id="rId80"/>
    <p:sldId id="442" r:id="rId81"/>
    <p:sldId id="443" r:id="rId82"/>
    <p:sldId id="444" r:id="rId83"/>
    <p:sldId id="504" r:id="rId84"/>
    <p:sldId id="505" r:id="rId85"/>
    <p:sldId id="506" r:id="rId86"/>
    <p:sldId id="507" r:id="rId87"/>
    <p:sldId id="508" r:id="rId88"/>
    <p:sldId id="445" r:id="rId89"/>
    <p:sldId id="509" r:id="rId90"/>
    <p:sldId id="510" r:id="rId91"/>
    <p:sldId id="511" r:id="rId92"/>
    <p:sldId id="512" r:id="rId93"/>
    <p:sldId id="513" r:id="rId94"/>
    <p:sldId id="514" r:id="rId95"/>
    <p:sldId id="446" r:id="rId96"/>
    <p:sldId id="447" r:id="rId97"/>
    <p:sldId id="448" r:id="rId98"/>
    <p:sldId id="515" r:id="rId99"/>
    <p:sldId id="449" r:id="rId100"/>
    <p:sldId id="516" r:id="rId101"/>
    <p:sldId id="517" r:id="rId102"/>
    <p:sldId id="518" r:id="rId103"/>
    <p:sldId id="519" r:id="rId104"/>
    <p:sldId id="520" r:id="rId105"/>
    <p:sldId id="521" r:id="rId106"/>
    <p:sldId id="522" r:id="rId107"/>
    <p:sldId id="523" r:id="rId108"/>
    <p:sldId id="524" r:id="rId109"/>
    <p:sldId id="525" r:id="rId110"/>
    <p:sldId id="526" r:id="rId111"/>
    <p:sldId id="527" r:id="rId112"/>
    <p:sldId id="528" r:id="rId113"/>
    <p:sldId id="537" r:id="rId114"/>
    <p:sldId id="450" r:id="rId115"/>
    <p:sldId id="529" r:id="rId116"/>
    <p:sldId id="538" r:id="rId117"/>
    <p:sldId id="539" r:id="rId118"/>
    <p:sldId id="540" r:id="rId119"/>
    <p:sldId id="541" r:id="rId120"/>
    <p:sldId id="542" r:id="rId121"/>
    <p:sldId id="543" r:id="rId122"/>
    <p:sldId id="544" r:id="rId123"/>
    <p:sldId id="545" r:id="rId124"/>
    <p:sldId id="530" r:id="rId125"/>
    <p:sldId id="546" r:id="rId126"/>
    <p:sldId id="547" r:id="rId127"/>
    <p:sldId id="548" r:id="rId128"/>
    <p:sldId id="549" r:id="rId129"/>
  </p:sldIdLst>
  <p:sldSz cx="9144000" cy="6858000" type="screen4x3"/>
  <p:notesSz cx="6858000" cy="9144000"/>
  <p:embeddedFontLst>
    <p:embeddedFont>
      <p:font typeface="Consolas" panose="020B0609020204030204" pitchFamily="49" charset="0"/>
      <p:regular r:id="rId132"/>
      <p:bold r:id="rId133"/>
      <p:italic r:id="rId134"/>
      <p:boldItalic r:id="rId135"/>
    </p:embeddedFont>
    <p:embeddedFont>
      <p:font typeface="Noto Sans Symbols" panose="020B0604020202020204" charset="0"/>
      <p:regular r:id="rId136"/>
      <p:bold r:id="rId137"/>
      <p:italic r:id="rId138"/>
      <p:boldItalic r:id="rId139"/>
    </p:embeddedFont>
    <p:embeddedFont>
      <p:font typeface="Times" panose="02020603050405020304" pitchFamily="18" charset="0"/>
      <p:regular r:id="rId140"/>
      <p:bold r:id="rId141"/>
      <p:italic r:id="rId142"/>
      <p:boldItalic r:id="rId143"/>
    </p:embeddedFont>
    <p:embeddedFont>
      <p:font typeface="Verdana" panose="020B0604030504040204" pitchFamily="34" charset="0"/>
      <p:regular r:id="rId144"/>
      <p:bold r:id="rId145"/>
      <p:italic r:id="rId146"/>
      <p:boldItalic r:id="rId1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997" userDrawn="1">
          <p15:clr>
            <a:srgbClr val="A4A3A4"/>
          </p15:clr>
        </p15:guide>
        <p15:guide id="2" pos="363" userDrawn="1">
          <p15:clr>
            <a:srgbClr val="A4A3A4"/>
          </p15:clr>
        </p15:guide>
        <p15:guide id="3" orient="horz" pos="4178" userDrawn="1">
          <p15:clr>
            <a:srgbClr val="A4A3A4"/>
          </p15:clr>
        </p15:guide>
        <p15:guide id="4" orient="horz" pos="119" userDrawn="1">
          <p15:clr>
            <a:srgbClr val="A4A3A4"/>
          </p15:clr>
        </p15:guide>
        <p15:guide id="5" orient="horz" pos="709" userDrawn="1">
          <p15:clr>
            <a:srgbClr val="A4A3A4"/>
          </p15:clr>
        </p15:guide>
        <p15:guide id="6" orient="horz" pos="1049" userDrawn="1">
          <p15:clr>
            <a:srgbClr val="A4A3A4"/>
          </p15:clr>
        </p15:guide>
        <p15:guide id="7" pos="63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82374" autoAdjust="0"/>
  </p:normalViewPr>
  <p:slideViewPr>
    <p:cSldViewPr snapToGrid="0" snapToObjects="1">
      <p:cViewPr varScale="1">
        <p:scale>
          <a:sx n="94" d="100"/>
          <a:sy n="94" d="100"/>
        </p:scale>
        <p:origin x="2148" y="78"/>
      </p:cViewPr>
      <p:guideLst>
        <p:guide orient="horz" pos="3997"/>
        <p:guide pos="363"/>
        <p:guide orient="horz" pos="4178"/>
        <p:guide orient="horz" pos="119"/>
        <p:guide orient="horz" pos="709"/>
        <p:guide orient="horz" pos="1049"/>
        <p:guide pos="635"/>
      </p:guideLst>
    </p:cSldViewPr>
  </p:slideViewPr>
  <p:outlineViewPr>
    <p:cViewPr>
      <p:scale>
        <a:sx n="33" d="100"/>
        <a:sy n="33" d="100"/>
      </p:scale>
      <p:origin x="0" y="-155286"/>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font" Target="fonts/font7.fntdata"/><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presProps" Target="presProps.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font" Target="fonts/font3.fntdata"/><Relationship Id="rId139" Type="http://schemas.openxmlformats.org/officeDocument/2006/relationships/font" Target="fonts/font8.fntdata"/><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viewProps" Target="viewProps.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font" Target="fonts/font9.fntdata"/><Relationship Id="rId145"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notesMaster" Target="notesMasters/notesMaster1.xml"/><Relationship Id="rId135" Type="http://schemas.openxmlformats.org/officeDocument/2006/relationships/font" Target="fonts/font4.fntdata"/><Relationship Id="rId151" Type="http://schemas.openxmlformats.org/officeDocument/2006/relationships/theme" Target="theme/theme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font" Target="fonts/font10.fntdata"/><Relationship Id="rId146" Type="http://schemas.openxmlformats.org/officeDocument/2006/relationships/font" Target="fonts/font15.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handoutMaster" Target="handoutMasters/handoutMaster1.xml"/><Relationship Id="rId136" Type="http://schemas.openxmlformats.org/officeDocument/2006/relationships/font" Target="fonts/font5.fntdata"/><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font" Target="fonts/font16.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font" Target="fonts/font11.fntdata"/><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font" Target="fonts/font6.fntdata"/><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font" Target="fonts/font1.fntdata"/><Relationship Id="rId153" Type="http://schemas.microsoft.com/office/2016/11/relationships/changesInfo" Target="changesInfos/changesInfo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font" Target="fonts/font12.fntdata"/><Relationship Id="rId148"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font" Target="fonts/font2.fntdata"/><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font" Target="fonts/font13.fntdata"/><Relationship Id="rId90" Type="http://schemas.openxmlformats.org/officeDocument/2006/relationships/slide" Target="slides/slide8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ndran, Radhakrishnan" userId="S::radhakrishnan.rajendran@pearson.com::d3835bcd-5615-4d2c-9101-e15f41dc4a5d" providerId="AD" clId="Web-{A9E32DD2-036F-2B40-7CD5-1DA06A352A65}"/>
    <pc:docChg chg="modSld">
      <pc:chgData name="Rajendran, Radhakrishnan" userId="S::radhakrishnan.rajendran@pearson.com::d3835bcd-5615-4d2c-9101-e15f41dc4a5d" providerId="AD" clId="Web-{A9E32DD2-036F-2B40-7CD5-1DA06A352A65}" dt="2021-08-20T07:51:05.654" v="3" actId="1076"/>
      <pc:docMkLst>
        <pc:docMk/>
      </pc:docMkLst>
      <pc:sldChg chg="modSp">
        <pc:chgData name="Rajendran, Radhakrishnan" userId="S::radhakrishnan.rajendran@pearson.com::d3835bcd-5615-4d2c-9101-e15f41dc4a5d" providerId="AD" clId="Web-{A9E32DD2-036F-2B40-7CD5-1DA06A352A65}" dt="2021-08-20T07:51:05.654" v="3" actId="1076"/>
        <pc:sldMkLst>
          <pc:docMk/>
          <pc:sldMk cId="2159247061" sldId="399"/>
        </pc:sldMkLst>
        <pc:graphicFrameChg chg="mod">
          <ac:chgData name="Rajendran, Radhakrishnan" userId="S::radhakrishnan.rajendran@pearson.com::d3835bcd-5615-4d2c-9101-e15f41dc4a5d" providerId="AD" clId="Web-{A9E32DD2-036F-2B40-7CD5-1DA06A352A65}" dt="2021-08-20T07:51:00.638" v="1" actId="1076"/>
          <ac:graphicFrameMkLst>
            <pc:docMk/>
            <pc:sldMk cId="2159247061" sldId="399"/>
            <ac:graphicFrameMk id="16" creationId="{00000000-0000-0000-0000-000000000000}"/>
          </ac:graphicFrameMkLst>
        </pc:graphicFrameChg>
        <pc:graphicFrameChg chg="mod">
          <ac:chgData name="Rajendran, Radhakrishnan" userId="S::radhakrishnan.rajendran@pearson.com::d3835bcd-5615-4d2c-9101-e15f41dc4a5d" providerId="AD" clId="Web-{A9E32DD2-036F-2B40-7CD5-1DA06A352A65}" dt="2021-08-20T07:51:05.654" v="3" actId="1076"/>
          <ac:graphicFrameMkLst>
            <pc:docMk/>
            <pc:sldMk cId="2159247061" sldId="399"/>
            <ac:graphicFrameMk id="20" creationId="{00000000-0000-0000-0000-000000000000}"/>
          </ac:graphicFrameMkLst>
        </pc:graphicFrame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3/28/2022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Arial"/>
                <a:ea typeface="Arial"/>
                <a:cs typeface="Arial"/>
                <a:sym typeface="Arial"/>
              </a:rPr>
              <a:t>Before main calls cube By Value: The figure contains 4 lines of C code that reads as follows: Line 1 at indentation level 0, int main open parenthesis void close parenthesis open curly bracket. Line 2 at indentation level 1, int number equals 5 semicolon. Line 3 at indentation level 1, number equals cube By Value open parenthesis number close parenthesis semicolon. Line 4 at indentation level 0, close curly bracket. The integer number 5 passed as the value is depicted on the right side in a memory block.</a:t>
            </a:r>
            <a:r>
              <a:rPr lang="en-US" dirty="0"/>
              <a:t>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50388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Arial"/>
                <a:ea typeface="Arial"/>
                <a:cs typeface="Arial"/>
                <a:sym typeface="Arial"/>
              </a:rPr>
              <a:t>After cube By Value receives the call: Part 1 contains 4 lines of C code that reads as follows: Line 1 at indentation level 0, int main open parenthesis void close parenthesis open curly bracket. Line 2 at indentation level 1, int number equals 5 semicolon. Line 3 at indentation level 1, number equals cube By Value open parenthesis number close parenthesis semicolon. Line 4 at indentation level 0, close curly bracket. The integer number 5 passed as the value is depicted on the right side in a memory block. Part 2 contains 3 lines of C code that reads as follows: Line 1 at indentation level 0, int cube By Value open parenthesis int n close parenthesis open curly bracket. Line 2 at indentation level 1, return n asterisk n asterisk n semicolon. Line 3 at indentation level 0, close curly bracket. The integer number 5 received as n is depicted on the lower right side in a memory block.</a:t>
            </a:r>
            <a:r>
              <a:rPr lang="en-US" dirty="0"/>
              <a:t>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58473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Arial"/>
                <a:ea typeface="Arial"/>
                <a:cs typeface="Arial"/>
                <a:sym typeface="Arial"/>
              </a:rPr>
              <a:t>After cube By Value cubes parameter n and before cube By Value returns to main: Part 1 contains 4 lines of C code that reads as follows: Line 1 at indentation level 0, int main open parenthesis void close parenthesis open curly bracket. Line 2 at indentation level 1, int number equals 5 semicolon. Line 3 at indentation level 1, number equals cube By Value open parenthesis number close parenthesis semicolon. Line 4 at indentation level 0, close curly bracket. The integer number 5 passed as the value is depicted on the right side in a memory block. Part 2 contains 3 lines of C code that reads as follows: Line 1 at indentation level 0, int cube By Value open parenthesis int n close parenthesis open curly bracket. Line 2 at indentation level 1, return n asterisk n asterisk n semicolon. Line 3 at indentation level 0, close curly bracket. The integer number 5 received as n is depicted at the lower right in a memory block. The value of n asterisk n asterisk n is shown above Line 2 as 125.</a:t>
            </a:r>
            <a:r>
              <a:rPr lang="en-US" dirty="0"/>
              <a:t>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67932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Arial"/>
                <a:ea typeface="Arial"/>
                <a:cs typeface="Arial"/>
                <a:sym typeface="Arial"/>
              </a:rPr>
              <a:t>After cube By Value returns to main and before assigning the result to number: The figure contains 4 lines of C code that reads as follows: Line 1 at indentation level 0, int main open parenthesis void close parenthesis open curly bracket. Line 2 at indentation level 1, int number equals 5 semicolon. Line 3 at indentation level 1, number equals cube By Value open parenthesis number close parenthesis semicolon. Line 4 at indentation level 0, close curly bracket. The integer number 5 passed as the value is depicted on the right side in a memory block. The value 125 is shown above the function cube By Value.</a:t>
            </a:r>
            <a:r>
              <a:rPr lang="en-US" dirty="0"/>
              <a:t>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48794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Arial"/>
                <a:ea typeface="Arial"/>
                <a:cs typeface="Arial"/>
                <a:sym typeface="Arial"/>
              </a:rPr>
              <a:t>After main completes the assignment to number: The figure contains 4 lines of C code that reads as follows: Line 1 at indentation level 0, int main open parenthesis void close parenthesis open curly bracket. Line 2 at indentation level 1, int number equals 5 semicolon. Line 3 at indentation level 1, number equals cube By Value open parenthesis number close parenthesis semicolon. Line 4 at indentation level 0, close curly bracket. The new assigned value of 125 to the integer number is depicted on the right side in a memory block. The value 125 is shown above the function cube By Value and the number in line 3.</a:t>
            </a:r>
            <a:r>
              <a:rPr lang="en-US" dirty="0"/>
              <a:t>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9241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Arial"/>
                <a:ea typeface="Arial"/>
                <a:cs typeface="Arial"/>
                <a:sym typeface="Arial"/>
              </a:rPr>
              <a:t>Before main calls cube By Reference: The figure contains 4 lines of C code that reads as follows: Line 1 at indentation level 0, int main open parenthesis void close parenthesis open curly bracket. Line 2 at indentation level 1, int number equals 5 semicolon. Line 3 at indentation level 1, cube By Reference open parenthesis ampersand number close parenthesis semicolon. Line 4 at indentation level 0, close curly bracket. The integer number 5 passed as the reference is depicted on the right side in a memory block.</a:t>
            </a:r>
            <a:r>
              <a:rPr lang="en-US" dirty="0"/>
              <a:t>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31152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Arial"/>
                <a:ea typeface="Arial"/>
                <a:cs typeface="Arial"/>
                <a:sym typeface="Arial"/>
              </a:rPr>
              <a:t>After cube By Reference receives the call and before asterisk n P t r is cubed: Part 1 contains 4 lines of C code that reads as follows: Line 1 at indentation level 0, int main open parenthesis void close parenthesis open curly bracket. Line 2 at indentation level 1, int number equals 5 semicolon. Line 3 at indentation level 1, cube By Reference open parenthesis ampersand number close parenthesis semicolon. Line 4 at indentation level 0, close curly bracket. The integer number 5 passed as the reference is depicted on the right side in a memory block. Part 2 contains 4 lines of C code that reads as follows: Line 1 at indentation level 0, void cube By Reference open parenthesis int asterisk n P t r close parenthesis. Line 2 at indentation level 0, open curly bracket. Line 3 at indentation level 1, asterisk n P t r equals asterisk n P t r asterisk asterisk n P t r asterisk asterisk n P t r. Line 4 at indentation level 0, close curly bracket. A memory block labeled n P t r on the lower right side points to the memory block in part 1. The pointer arrow is labeled call establishes this pointer.</a:t>
            </a:r>
            <a:r>
              <a:rPr lang="en-US" dirty="0"/>
              <a:t>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01132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Arial"/>
                <a:ea typeface="Arial"/>
                <a:cs typeface="Arial"/>
                <a:sym typeface="Arial"/>
              </a:rPr>
              <a:t>After asterisk n P t r is cubed and before program control returns to main: Part 1 contains 4 lines of C code that reads as follows: Line 1 at indentation level 0, int main open parenthesis void close parenthesis open curly bracket. Line 2 at indentation level 1, int number equals 5 semicolon. Line 3 at indentation level 1, cube By Reference open parenthesis ampersand number close parenthesis semicolon. Line 4 at indentation level 0, close curly bracket. The integer number 125 returned to the main is depicted to the right side in a memory block. Part 2 contains 4 lines of C code that reads as follows: Line 1 at indentation level 0, Void cube By Reference open parenthesis int asterisk n P t r close parenthesis. Line 2 at indentation level 0, open curly bracket. Line 3 at indentation level 1, asterisk n P t r equals asterisk n P t r asterisk asterisk n P t r asterisk asterisk n P t r. Line 4 at indentation level 0, close curly bracket. A memory block labeled n P t r on the lower right side points to the memory block in part 1. The pointer arrow is labeled called function modifies caller’s variable. The value 125 is shown above line 3.</a:t>
            </a:r>
            <a:r>
              <a:rPr lang="en-US" dirty="0"/>
              <a:t>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61891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850674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17862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Times" pitchFamily="-109"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567935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Arial"/>
                <a:ea typeface="Arial"/>
                <a:cs typeface="Arial"/>
                <a:sym typeface="Arial"/>
              </a:rPr>
              <a:t>The array shown as boxes has a length of 5. The elements in each box of the array from left to right are v open square bracket 0 close square bracket to v open square bracket 4 close square bracket. The locations of the boxes from left to right are 3000, 3004, 3008, 3012, and 3016, respectively. An arrow from a box labeled pointer variable v P t r points to location 3000.</a:t>
            </a:r>
            <a:r>
              <a:rPr lang="en-US" dirty="0"/>
              <a:t>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36591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Arial"/>
                <a:ea typeface="Arial"/>
                <a:cs typeface="Arial"/>
                <a:sym typeface="Arial"/>
              </a:rPr>
              <a:t>The array shown as boxes has a length of 5. The elements in each box of the array from left to right are v open square bracket 0 close square bracket to v open square bracket 4 close square bracket. The locations of the boxes from left to right are 3000, 3004, 3008, 3012, and 3016, respectively. An arrow from a box labeled pointer variable v P t r points to location 3008.</a:t>
            </a:r>
            <a:r>
              <a:rPr lang="en-US" dirty="0"/>
              <a:t>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147518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452506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Arial"/>
                <a:ea typeface="Arial"/>
                <a:cs typeface="Arial"/>
                <a:sym typeface="Arial"/>
              </a:rPr>
              <a:t>The array has four elements labeled suit open square bracket 0 close square bracket to suit open square bracket 3 close square bracket and is shown as a column to the left. Each of the elements points to the first element of an array each on the right. The elements in these arrays are each within open single quote and close single quote to depict that they are characters. Suit open square bracket 0 close square bracket points to an array of length 7 with values labeled 'H' 'e' 'a' 'r' 't' 's' 'backslash 0'. Suit open square bracket 1 close square bracket points to an array of length 9 with values labeled 'D' 'i' 'a' 'm' 'o' 'n' 'd' 's' 'backslash 0'. Suit open square bracket 2 close square bracket points to an array of length 6 with values labeled 'C' 'l' 'u' 'b' 's' 'backslash 0'. Suit open square bracket 3 close square bracket points to an array of length 7 with values labeled 'S' 'p' 'a' 'd' 'e' 's' 'backslash 0'.</a:t>
            </a:r>
            <a:r>
              <a:rPr lang="en-US" dirty="0"/>
              <a:t>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313725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Arial"/>
                <a:ea typeface="Arial"/>
                <a:cs typeface="Arial"/>
                <a:sym typeface="Arial"/>
              </a:rPr>
              <a:t>The array is represented as a 4-by-13 two-dimensional array. The rows from top to bottom are labeled 0 to 3 and the columns from left to right are labeled 0 to 12. The rows from 0 to 3 are labeled Hearts, Diamonds, Clubs, and Spades, respectively. The columns from 0 to 12 are labeled Ace, Two to Ten, Jack, Queen, and King, respectively. The cell at the third row last column represents the King of Clubs and is labeled deck open square bracket 2 close square bracket open square bracket 12 close square bracket. Index 2 indicates Clubs, and 12 indicates King.</a:t>
            </a:r>
            <a:r>
              <a:rPr lang="en-US" dirty="0"/>
              <a:t>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73838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42961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29912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91829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Arial"/>
                <a:ea typeface="Arial"/>
                <a:cs typeface="Arial"/>
                <a:sym typeface="Arial"/>
              </a:rPr>
              <a:t>Part 1: A box contains a value 7 and is labeled count. The name count directly references a variable that contains the value 7. Part 2: A box labeled count P t r is to the left of the box labeled count that contains a value 7. An arrow from the left box points to the right box. The pointer count P t r indirectly references a variable that contains the value 7.</a:t>
            </a:r>
            <a:r>
              <a:rPr lang="en-US" dirty="0"/>
              <a:t>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95269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2317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Arial"/>
                <a:ea typeface="Arial"/>
                <a:cs typeface="Arial"/>
                <a:sym typeface="Arial"/>
              </a:rPr>
              <a:t>A pointer variable labeled y P t r is stored at memory location 500000 with a value 600000 in the memory block. An integer variable labeled y is stored at memory location 600000 with the value 5 in the memory block.</a:t>
            </a:r>
            <a:r>
              <a:rPr lang="en-US" dirty="0"/>
              <a:t>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19959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75249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8723671"/>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on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458689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64875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61030" y="1556326"/>
            <a:ext cx="363154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1563574"/>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243595" y="3977558"/>
            <a:ext cx="4443205" cy="211227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66603"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3290555"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Sev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8229600"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8229600"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8229600"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8229600"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82296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8229600"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8229600"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2023 Pearson Education Ltd.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6"/>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82" r:id="rId2"/>
    <p:sldLayoutId id="2147483650" r:id="rId3"/>
    <p:sldLayoutId id="2147483676" r:id="rId4"/>
    <p:sldLayoutId id="2147483677" r:id="rId5"/>
    <p:sldLayoutId id="2147483678" r:id="rId6"/>
    <p:sldLayoutId id="2147483679" r:id="rId7"/>
    <p:sldLayoutId id="2147483680" r:id="rId8"/>
    <p:sldLayoutId id="2147483683" r:id="rId9"/>
    <p:sldLayoutId id="2147483671" r:id="rId10"/>
    <p:sldLayoutId id="2147483673" r:id="rId11"/>
    <p:sldLayoutId id="2147483670" r:id="rId12"/>
    <p:sldLayoutId id="2147483669" r:id="rId13"/>
    <p:sldLayoutId id="214748365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9.xml"/><Relationship Id="rId1" Type="http://schemas.openxmlformats.org/officeDocument/2006/relationships/vmlDrawing" Target="../drawings/vmlDrawing3.vml"/><Relationship Id="rId4" Type="http://schemas.openxmlformats.org/officeDocument/2006/relationships/image" Target="../media/image21.wmf"/></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image" Target="../media/image15.wmf"/><Relationship Id="rId5" Type="http://schemas.openxmlformats.org/officeDocument/2006/relationships/oleObject" Target="../embeddings/oleObject2.bin"/><Relationship Id="rId4" Type="http://schemas.openxmlformats.org/officeDocument/2006/relationships/image" Target="../media/image14.wmf"/></Relationships>
</file>

<file path=ppt/slides/_rels/slide6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9.xml"/><Relationship Id="rId1" Type="http://schemas.openxmlformats.org/officeDocument/2006/relationships/vmlDrawing" Target="../drawings/vmlDrawing2.vml"/><Relationship Id="rId4" Type="http://schemas.openxmlformats.org/officeDocument/2006/relationships/image" Target="../media/image18.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457199" y="143692"/>
            <a:ext cx="8229601" cy="987333"/>
          </a:xfrm>
        </p:spPr>
        <p:txBody>
          <a:bodyPr anchor="ctr"/>
          <a:lstStyle/>
          <a:p>
            <a:r>
              <a:rPr lang="en-IN" dirty="0"/>
              <a:t>C How to Program</a:t>
            </a:r>
            <a:endParaRPr lang="en-US" sz="3200" dirty="0"/>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200" y="1084603"/>
            <a:ext cx="8229600" cy="413524"/>
          </a:xfrm>
        </p:spPr>
        <p:txBody>
          <a:bodyPr anchor="ctr"/>
          <a:lstStyle/>
          <a:p>
            <a:r>
              <a:rPr lang="en-US" dirty="0">
                <a:solidFill>
                  <a:schemeClr val="tx2"/>
                </a:solidFill>
              </a:rPr>
              <a:t>Ninth Edition, Global Edition</a:t>
            </a:r>
          </a:p>
        </p:txBody>
      </p:sp>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4"/>
          </p:nvPr>
        </p:nvSpPr>
        <p:spPr>
          <a:xfrm>
            <a:off x="5029200" y="1906104"/>
            <a:ext cx="3657600" cy="1186345"/>
          </a:xfrm>
        </p:spPr>
        <p:txBody>
          <a:bodyPr/>
          <a:lstStyle/>
          <a:p>
            <a:pPr marL="0" algn="ctr"/>
            <a:r>
              <a:rPr lang="en-US" b="1" dirty="0">
                <a:solidFill>
                  <a:schemeClr val="tx1"/>
                </a:solidFill>
                <a:latin typeface="+mn-lt"/>
              </a:rPr>
              <a:t>Chapter 7</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5"/>
          </p:nvPr>
        </p:nvSpPr>
        <p:spPr>
          <a:xfrm>
            <a:off x="5029200" y="3252789"/>
            <a:ext cx="3657600" cy="1786139"/>
          </a:xfrm>
        </p:spPr>
        <p:txBody>
          <a:bodyPr/>
          <a:lstStyle/>
          <a:p>
            <a:pPr lvl="0">
              <a:buSzPct val="25000"/>
            </a:pPr>
            <a:r>
              <a:rPr lang="en-US" dirty="0">
                <a:solidFill>
                  <a:schemeClr val="tx1"/>
                </a:solidFill>
              </a:rPr>
              <a:t>Pointers</a:t>
            </a:r>
            <a:endParaRPr lang="en-IN" dirty="0">
              <a:solidFill>
                <a:schemeClr val="tx1"/>
              </a:solidFill>
            </a:endParaRPr>
          </a:p>
        </p:txBody>
      </p:sp>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1"/>
              </a:ext>
            </a:extLst>
          </p:cNvPr>
          <p:cNvSpPr>
            <a:spLocks noGrp="1"/>
          </p:cNvSpPr>
          <p:nvPr>
            <p:ph sz="quarter" idx="17"/>
          </p:nvPr>
        </p:nvSpPr>
        <p:spPr>
          <a:xfrm>
            <a:off x="2173000" y="6415232"/>
            <a:ext cx="6589712" cy="228600"/>
          </a:xfrm>
        </p:spPr>
        <p:txBody>
          <a:bodyPr/>
          <a:lstStyle/>
          <a:p>
            <a:pPr marL="0" indent="0"/>
            <a:r>
              <a:rPr lang="en-US" altLang="en-US" sz="1200" b="0" dirty="0">
                <a:latin typeface="Verdana"/>
                <a:ea typeface="Verdana" panose="020B0604030504040204" pitchFamily="34" charset="0"/>
                <a:cs typeface="Verdana" panose="020B0604030504040204" pitchFamily="34" charset="0"/>
              </a:rPr>
              <a:t>Copyright © 2023 Pearson Education Ltd. All Rights Reserved.</a:t>
            </a:r>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3"/>
          <a:srcRect t="22152" b="22152"/>
          <a:stretch>
            <a:fillRect/>
          </a:stretch>
        </p:blipFill>
        <p:spPr>
          <a:xfrm>
            <a:off x="315677" y="6420639"/>
            <a:ext cx="1176574" cy="296443"/>
          </a:xfrm>
        </p:spPr>
      </p:pic>
      <p:pic>
        <p:nvPicPr>
          <p:cNvPr id="9" name="Picture 8" descr="Front Cover: C How to Program, Ninth Edition, Global Edition, by Harvey Deitel&#10;&#10;">
            <a:extLst>
              <a:ext uri="{FF2B5EF4-FFF2-40B4-BE49-F238E27FC236}">
                <a16:creationId xmlns:a16="http://schemas.microsoft.com/office/drawing/2014/main" id="{2C3B671A-8095-4D56-9F7E-5C24ECD11247}"/>
              </a:ext>
            </a:extLst>
          </p:cNvPr>
          <p:cNvPicPr>
            <a:picLocks noChangeAspect="1"/>
          </p:cNvPicPr>
          <p:nvPr/>
        </p:nvPicPr>
        <p:blipFill>
          <a:blip r:embed="rId4"/>
          <a:stretch>
            <a:fillRect/>
          </a:stretch>
        </p:blipFill>
        <p:spPr>
          <a:xfrm>
            <a:off x="567734" y="1639733"/>
            <a:ext cx="3466683" cy="4400550"/>
          </a:xfrm>
          <a:prstGeom prst="rect">
            <a:avLst/>
          </a:prstGeom>
        </p:spPr>
      </p:pic>
    </p:spTree>
    <p:extLst>
      <p:ext uri="{BB962C8B-B14F-4D97-AF65-F5344CB8AC3E}">
        <p14:creationId xmlns:p14="http://schemas.microsoft.com/office/powerpoint/2010/main" val="38013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7.3 Pointer Operators </a:t>
            </a:r>
            <a:r>
              <a:rPr lang="en-US" sz="2000" b="0" dirty="0"/>
              <a:t>(1 of 6)</a:t>
            </a:r>
          </a:p>
        </p:txBody>
      </p:sp>
      <p:sp>
        <p:nvSpPr>
          <p:cNvPr id="4" name="Content Placeholder 3"/>
          <p:cNvSpPr>
            <a:spLocks noGrp="1"/>
          </p:cNvSpPr>
          <p:nvPr>
            <p:ph sz="quarter" idx="13"/>
          </p:nvPr>
        </p:nvSpPr>
        <p:spPr>
          <a:xfrm>
            <a:off x="457199" y="1556326"/>
            <a:ext cx="8516984" cy="2545411"/>
          </a:xfrm>
        </p:spPr>
        <p:txBody>
          <a:bodyPr/>
          <a:lstStyle/>
          <a:p>
            <a:r>
              <a:rPr lang="en-US" sz="2200" dirty="0"/>
              <a:t>Unary </a:t>
            </a:r>
            <a:r>
              <a:rPr lang="en-US" sz="2200" b="1" dirty="0"/>
              <a:t>address operator</a:t>
            </a:r>
            <a:r>
              <a:rPr lang="en-US" sz="2200" dirty="0"/>
              <a:t> (</a:t>
            </a:r>
            <a:r>
              <a:rPr lang="en-US" sz="2200" b="1" dirty="0"/>
              <a:t>&amp;</a:t>
            </a:r>
            <a:r>
              <a:rPr lang="en-US" sz="2200" dirty="0"/>
              <a:t>) returns the </a:t>
            </a:r>
            <a:r>
              <a:rPr lang="en-US" sz="2200" b="1" dirty="0"/>
              <a:t>address</a:t>
            </a:r>
            <a:r>
              <a:rPr lang="en-US" sz="2200" dirty="0"/>
              <a:t> of its operand</a:t>
            </a:r>
          </a:p>
          <a:p>
            <a:r>
              <a:rPr lang="en-US" sz="2200" dirty="0">
                <a:latin typeface="Courier New" panose="02070309020205020404" pitchFamily="49" charset="0"/>
                <a:cs typeface="Courier New" panose="02070309020205020404" pitchFamily="49" charset="0"/>
              </a:rPr>
              <a:t>int y = 5;</a:t>
            </a:r>
          </a:p>
          <a:p>
            <a:r>
              <a:rPr lang="en-US" sz="2200" dirty="0">
                <a:latin typeface="Courier New" panose="02070309020205020404" pitchFamily="49" charset="0"/>
                <a:cs typeface="Courier New" panose="02070309020205020404" pitchFamily="49" charset="0"/>
              </a:rPr>
              <a:t>int *yPtr = &amp;y;</a:t>
            </a:r>
          </a:p>
          <a:p>
            <a:pPr lvl="1"/>
            <a:r>
              <a:rPr lang="en-US" sz="2200" dirty="0"/>
              <a:t>initializes pointer variable </a:t>
            </a:r>
            <a:r>
              <a:rPr lang="en-US" sz="2200" dirty="0">
                <a:latin typeface="Courier New" panose="02070309020205020404" pitchFamily="49" charset="0"/>
                <a:cs typeface="Courier New" panose="02070309020205020404" pitchFamily="49" charset="0"/>
              </a:rPr>
              <a:t>yPtr</a:t>
            </a:r>
            <a:r>
              <a:rPr lang="en-US" sz="2200" dirty="0"/>
              <a:t> with variable </a:t>
            </a:r>
            <a:r>
              <a:rPr lang="en-US" sz="2200" dirty="0">
                <a:latin typeface="Courier New" panose="02070309020205020404" pitchFamily="49" charset="0"/>
                <a:cs typeface="Courier New" panose="02070309020205020404" pitchFamily="49" charset="0"/>
              </a:rPr>
              <a:t>y</a:t>
            </a:r>
            <a:r>
              <a:rPr lang="en-US" sz="2200" dirty="0"/>
              <a:t>’s </a:t>
            </a:r>
            <a:r>
              <a:rPr lang="en-US" sz="2200" b="1" dirty="0"/>
              <a:t>address</a:t>
            </a:r>
          </a:p>
          <a:p>
            <a:pPr lvl="1"/>
            <a:r>
              <a:rPr lang="en-US" sz="2200" dirty="0">
                <a:latin typeface="Courier New" panose="02070309020205020404" pitchFamily="49" charset="0"/>
                <a:cs typeface="Courier New" panose="02070309020205020404" pitchFamily="49" charset="0"/>
              </a:rPr>
              <a:t>yPtr</a:t>
            </a:r>
            <a:r>
              <a:rPr lang="en-US" sz="2200" dirty="0"/>
              <a:t> is then said to “point to” </a:t>
            </a:r>
            <a:r>
              <a:rPr lang="en-US" sz="2200" dirty="0">
                <a:latin typeface="Courier New" panose="02070309020205020404" pitchFamily="49" charset="0"/>
                <a:cs typeface="Courier New" panose="02070309020205020404" pitchFamily="49" charset="0"/>
              </a:rPr>
              <a:t>y</a:t>
            </a:r>
          </a:p>
        </p:txBody>
      </p:sp>
      <p:pic>
        <p:nvPicPr>
          <p:cNvPr id="6" name="Content Placeholder 5" descr="The figure illustrates a pointer pointing to a variable that contains a value. The figure shows an arrow from a box labeled y P t r pointing to a box to the right labeled y that contains a value 5."/>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3168779" y="4554417"/>
            <a:ext cx="2806443" cy="1349012"/>
          </a:xfrm>
        </p:spPr>
      </p:pic>
    </p:spTree>
    <p:extLst>
      <p:ext uri="{BB962C8B-B14F-4D97-AF65-F5344CB8AC3E}">
        <p14:creationId xmlns:p14="http://schemas.microsoft.com/office/powerpoint/2010/main" val="258642400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7.11 Random-Number Simulation Case Study: Card Shuffling and Dealing </a:t>
            </a:r>
            <a:r>
              <a:rPr lang="en-US" sz="2000" b="0" dirty="0"/>
              <a:t>(5 of 17)</a:t>
            </a:r>
            <a:endParaRPr lang="en-US" sz="2000" dirty="0"/>
          </a:p>
        </p:txBody>
      </p:sp>
      <p:sp>
        <p:nvSpPr>
          <p:cNvPr id="3" name="Content Placeholder 2"/>
          <p:cNvSpPr>
            <a:spLocks noGrp="1"/>
          </p:cNvSpPr>
          <p:nvPr>
            <p:ph sz="quarter" idx="13"/>
          </p:nvPr>
        </p:nvSpPr>
        <p:spPr>
          <a:xfrm>
            <a:off x="457198" y="1556327"/>
            <a:ext cx="8503921" cy="4726908"/>
          </a:xfrm>
        </p:spPr>
        <p:txBody>
          <a:bodyPr/>
          <a:lstStyle/>
          <a:p>
            <a:pPr marL="0" indent="0">
              <a:buNone/>
            </a:pPr>
            <a:r>
              <a:rPr lang="en-US" sz="2200" b="1" dirty="0"/>
              <a:t>Dealing Cards from the Two-Dimensional Array</a:t>
            </a:r>
            <a:endParaRPr lang="en-US" sz="2200" dirty="0"/>
          </a:p>
          <a:p>
            <a:r>
              <a:rPr lang="en-US" sz="2200" dirty="0"/>
              <a:t>To deal the first card, search the array for </a:t>
            </a:r>
            <a:r>
              <a:rPr lang="en-US" sz="2200" dirty="0">
                <a:latin typeface="Courier New" panose="02070309020205020404" pitchFamily="49" charset="0"/>
                <a:cs typeface="Courier New" panose="02070309020205020404" pitchFamily="49" charset="0"/>
              </a:rPr>
              <a:t>deck[row][column]</a:t>
            </a:r>
            <a:r>
              <a:rPr lang="en-US" sz="2200" dirty="0">
                <a:latin typeface="Consolas" panose="020B0609020204030204" pitchFamily="49" charset="0"/>
                <a:cs typeface="Consolas" panose="020B0609020204030204" pitchFamily="49" charset="0"/>
              </a:rPr>
              <a:t> </a:t>
            </a:r>
            <a:r>
              <a:rPr lang="en-US" sz="2200" dirty="0"/>
              <a:t>equal to </a:t>
            </a:r>
            <a:r>
              <a:rPr lang="en-US" sz="2200" dirty="0">
                <a:latin typeface="Courier New" panose="02070309020205020404" pitchFamily="49" charset="0"/>
                <a:cs typeface="Courier New" panose="02070309020205020404" pitchFamily="49" charset="0"/>
              </a:rPr>
              <a:t>1</a:t>
            </a:r>
            <a:r>
              <a:rPr lang="en-US" sz="2200" dirty="0"/>
              <a:t> using nested </a:t>
            </a:r>
            <a:r>
              <a:rPr lang="en-US" sz="2200" dirty="0">
                <a:latin typeface="Courier New" panose="02070309020205020404" pitchFamily="49" charset="0"/>
                <a:cs typeface="Courier New" panose="02070309020205020404" pitchFamily="49" charset="0"/>
              </a:rPr>
              <a:t>for</a:t>
            </a:r>
            <a:r>
              <a:rPr lang="en-US" sz="2200" dirty="0"/>
              <a:t> statements </a:t>
            </a:r>
          </a:p>
          <a:p>
            <a:r>
              <a:rPr lang="en-US" sz="2200" dirty="0"/>
              <a:t>What card does that element of the array correspond to? </a:t>
            </a:r>
          </a:p>
          <a:p>
            <a:pPr lvl="1"/>
            <a:r>
              <a:rPr lang="en-US" sz="2200" dirty="0"/>
              <a:t>The suit array has been preloaded with the four suits, so to get the card’s suit, we print the character string </a:t>
            </a:r>
            <a:r>
              <a:rPr lang="en-US" sz="2200" dirty="0">
                <a:latin typeface="Courier New" panose="02070309020205020404" pitchFamily="49" charset="0"/>
                <a:cs typeface="Courier New" panose="02070309020205020404" pitchFamily="49" charset="0"/>
              </a:rPr>
              <a:t>suit[row]</a:t>
            </a:r>
          </a:p>
          <a:p>
            <a:pPr lvl="1"/>
            <a:r>
              <a:rPr lang="en-US" sz="2200" dirty="0"/>
              <a:t>Similarly, to get the card’s face, we print the character string </a:t>
            </a:r>
            <a:r>
              <a:rPr lang="en-US" sz="2200" dirty="0">
                <a:latin typeface="Courier New" panose="02070309020205020404" pitchFamily="49" charset="0"/>
                <a:cs typeface="Courier New" panose="02070309020205020404" pitchFamily="49" charset="0"/>
              </a:rPr>
              <a:t>face[column]</a:t>
            </a:r>
            <a:r>
              <a:rPr lang="en-US" sz="2200" dirty="0"/>
              <a:t>.</a:t>
            </a:r>
          </a:p>
          <a:p>
            <a:r>
              <a:rPr lang="en-US" sz="2200" dirty="0"/>
              <a:t>We also print the character string " of ", as in "King of Clubs", "Ace of Diamonds" and so on</a:t>
            </a:r>
          </a:p>
        </p:txBody>
      </p:sp>
    </p:spTree>
    <p:extLst>
      <p:ext uri="{BB962C8B-B14F-4D97-AF65-F5344CB8AC3E}">
        <p14:creationId xmlns:p14="http://schemas.microsoft.com/office/powerpoint/2010/main" val="311764708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7.11 Random-Number Simulation Case Study: Card Shuffling and Dealing </a:t>
            </a:r>
            <a:r>
              <a:rPr lang="en-US" sz="2000" b="0" dirty="0"/>
              <a:t>(6 of 17)</a:t>
            </a:r>
            <a:endParaRPr lang="en-US" sz="2000" dirty="0"/>
          </a:p>
        </p:txBody>
      </p:sp>
      <p:sp>
        <p:nvSpPr>
          <p:cNvPr id="3" name="Content Placeholder 2"/>
          <p:cNvSpPr>
            <a:spLocks noGrp="1"/>
          </p:cNvSpPr>
          <p:nvPr>
            <p:ph sz="quarter" idx="13"/>
          </p:nvPr>
        </p:nvSpPr>
        <p:spPr>
          <a:xfrm>
            <a:off x="457200" y="1556327"/>
            <a:ext cx="8229600" cy="2885044"/>
          </a:xfrm>
        </p:spPr>
        <p:txBody>
          <a:bodyPr/>
          <a:lstStyle/>
          <a:p>
            <a:pPr marL="0" indent="0">
              <a:buNone/>
            </a:pPr>
            <a:r>
              <a:rPr lang="en-US" b="1" dirty="0"/>
              <a:t>Developing the Program’s Logic with Top-Down, Stepwise Refinement</a:t>
            </a:r>
            <a:endParaRPr lang="en-US" dirty="0"/>
          </a:p>
          <a:p>
            <a:r>
              <a:rPr lang="en-US" b="1" dirty="0"/>
              <a:t>top</a:t>
            </a:r>
            <a:r>
              <a:rPr lang="en-US" dirty="0"/>
              <a:t> </a:t>
            </a:r>
          </a:p>
          <a:p>
            <a:pPr lvl="1"/>
            <a:r>
              <a:rPr lang="en-US" dirty="0"/>
              <a:t>Shuffle and deal 52 cards</a:t>
            </a:r>
          </a:p>
          <a:p>
            <a:r>
              <a:rPr lang="en-US" b="1" dirty="0"/>
              <a:t>first refinement</a:t>
            </a:r>
            <a:r>
              <a:rPr lang="en-US" dirty="0"/>
              <a:t> yields:</a:t>
            </a:r>
          </a:p>
          <a:p>
            <a:pPr lvl="1"/>
            <a:r>
              <a:rPr lang="en-US" dirty="0"/>
              <a:t>Initialize the suit array</a:t>
            </a:r>
          </a:p>
        </p:txBody>
      </p:sp>
      <p:sp>
        <p:nvSpPr>
          <p:cNvPr id="4" name="Content Placeholder 3"/>
          <p:cNvSpPr>
            <a:spLocks noGrp="1"/>
          </p:cNvSpPr>
          <p:nvPr>
            <p:ph sz="quarter" idx="14"/>
          </p:nvPr>
        </p:nvSpPr>
        <p:spPr>
          <a:xfrm>
            <a:off x="731523" y="4520567"/>
            <a:ext cx="4454434" cy="1671230"/>
          </a:xfrm>
        </p:spPr>
        <p:txBody>
          <a:bodyPr tIns="0"/>
          <a:lstStyle/>
          <a:p>
            <a:pPr marL="458550" lvl="1" indent="0">
              <a:buNone/>
            </a:pPr>
            <a:r>
              <a:rPr lang="en-US" dirty="0"/>
              <a:t>Initialize the face array</a:t>
            </a:r>
            <a:br>
              <a:rPr lang="en-US" dirty="0"/>
            </a:br>
            <a:r>
              <a:rPr lang="en-US" dirty="0"/>
              <a:t>Initialize the deck array</a:t>
            </a:r>
            <a:br>
              <a:rPr lang="en-US" dirty="0"/>
            </a:br>
            <a:r>
              <a:rPr lang="en-US" dirty="0"/>
              <a:t>Shuffle the deck</a:t>
            </a:r>
            <a:br>
              <a:rPr lang="en-US" dirty="0"/>
            </a:br>
            <a:r>
              <a:rPr lang="en-US" dirty="0"/>
              <a:t>Deal 52 cards</a:t>
            </a:r>
          </a:p>
        </p:txBody>
      </p:sp>
    </p:spTree>
    <p:extLst>
      <p:ext uri="{BB962C8B-B14F-4D97-AF65-F5344CB8AC3E}">
        <p14:creationId xmlns:p14="http://schemas.microsoft.com/office/powerpoint/2010/main" val="112720426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7.11 Random-Number Simulation Case Study: Card Shuffling and Dealing </a:t>
            </a:r>
            <a:r>
              <a:rPr lang="en-US" sz="2000" b="0" dirty="0"/>
              <a:t>(7 of 17)</a:t>
            </a:r>
            <a:endParaRPr lang="en-US" sz="2000" dirty="0"/>
          </a:p>
        </p:txBody>
      </p:sp>
      <p:sp>
        <p:nvSpPr>
          <p:cNvPr id="3" name="Content Placeholder 2"/>
          <p:cNvSpPr>
            <a:spLocks noGrp="1"/>
          </p:cNvSpPr>
          <p:nvPr>
            <p:ph sz="quarter" idx="13"/>
          </p:nvPr>
        </p:nvSpPr>
        <p:spPr>
          <a:xfrm>
            <a:off x="457200" y="1552575"/>
            <a:ext cx="8229600" cy="1882956"/>
          </a:xfrm>
        </p:spPr>
        <p:txBody>
          <a:bodyPr/>
          <a:lstStyle/>
          <a:p>
            <a:pPr marL="0" indent="0">
              <a:buNone/>
            </a:pPr>
            <a:r>
              <a:rPr lang="en-US" b="1" dirty="0"/>
              <a:t>Developing the Program’s Logic with Top-Down, Stepwise Refinement</a:t>
            </a:r>
            <a:endParaRPr lang="en-US" dirty="0"/>
          </a:p>
          <a:p>
            <a:r>
              <a:rPr lang="en-US" dirty="0"/>
              <a:t>“Shuffle the deck” may be refined as follows:</a:t>
            </a:r>
          </a:p>
          <a:p>
            <a:pPr lvl="1"/>
            <a:r>
              <a:rPr lang="en-US" dirty="0"/>
              <a:t>For each of the 52 cards</a:t>
            </a:r>
          </a:p>
        </p:txBody>
      </p:sp>
      <p:sp>
        <p:nvSpPr>
          <p:cNvPr id="4" name="Content Placeholder 3"/>
          <p:cNvSpPr>
            <a:spLocks noGrp="1"/>
          </p:cNvSpPr>
          <p:nvPr>
            <p:ph sz="quarter" idx="14"/>
          </p:nvPr>
        </p:nvSpPr>
        <p:spPr>
          <a:xfrm>
            <a:off x="1191489" y="3548957"/>
            <a:ext cx="7772401" cy="800974"/>
          </a:xfrm>
        </p:spPr>
        <p:txBody>
          <a:bodyPr tIns="0"/>
          <a:lstStyle/>
          <a:p>
            <a:pPr marL="0" lvl="1" indent="0">
              <a:buNone/>
            </a:pPr>
            <a:r>
              <a:rPr lang="en-US" dirty="0"/>
              <a:t>Place card number in a randomly selected unoccupied element of deck</a:t>
            </a:r>
          </a:p>
        </p:txBody>
      </p:sp>
      <p:sp>
        <p:nvSpPr>
          <p:cNvPr id="5" name="Content Placeholder 4"/>
          <p:cNvSpPr>
            <a:spLocks noGrp="1"/>
          </p:cNvSpPr>
          <p:nvPr>
            <p:ph sz="quarter" idx="15"/>
          </p:nvPr>
        </p:nvSpPr>
        <p:spPr>
          <a:xfrm>
            <a:off x="457200" y="4458566"/>
            <a:ext cx="8229600" cy="940030"/>
          </a:xfrm>
        </p:spPr>
        <p:txBody>
          <a:bodyPr/>
          <a:lstStyle/>
          <a:p>
            <a:r>
              <a:rPr lang="en-US" dirty="0"/>
              <a:t>“Deal 52 cards” may be refined as follows:</a:t>
            </a:r>
          </a:p>
          <a:p>
            <a:pPr lvl="1"/>
            <a:r>
              <a:rPr lang="en-US" dirty="0"/>
              <a:t>For each of the 52 cards</a:t>
            </a:r>
          </a:p>
        </p:txBody>
      </p:sp>
      <p:sp>
        <p:nvSpPr>
          <p:cNvPr id="6" name="Content Placeholder 5"/>
          <p:cNvSpPr>
            <a:spLocks noGrp="1"/>
          </p:cNvSpPr>
          <p:nvPr>
            <p:ph sz="quarter" idx="16"/>
          </p:nvPr>
        </p:nvSpPr>
        <p:spPr>
          <a:xfrm>
            <a:off x="1191490" y="5503911"/>
            <a:ext cx="7495309" cy="776885"/>
          </a:xfrm>
        </p:spPr>
        <p:txBody>
          <a:bodyPr tIns="0"/>
          <a:lstStyle/>
          <a:p>
            <a:pPr marL="0" lvl="1" indent="0">
              <a:buNone/>
            </a:pPr>
            <a:r>
              <a:rPr lang="en-US" dirty="0"/>
              <a:t>Find the card number in the deck array and print its face and suit</a:t>
            </a:r>
          </a:p>
        </p:txBody>
      </p:sp>
    </p:spTree>
    <p:extLst>
      <p:ext uri="{BB962C8B-B14F-4D97-AF65-F5344CB8AC3E}">
        <p14:creationId xmlns:p14="http://schemas.microsoft.com/office/powerpoint/2010/main" val="63178061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7.11 Random-Number Simulation Case Study: Card Shuffling and Dealing </a:t>
            </a:r>
            <a:r>
              <a:rPr lang="en-US" sz="2000" b="0" dirty="0"/>
              <a:t>(8 of 17)</a:t>
            </a:r>
            <a:endParaRPr lang="en-US" sz="2000" dirty="0"/>
          </a:p>
        </p:txBody>
      </p:sp>
      <p:sp>
        <p:nvSpPr>
          <p:cNvPr id="11" name="Content Placeholder 10"/>
          <p:cNvSpPr>
            <a:spLocks noGrp="1"/>
          </p:cNvSpPr>
          <p:nvPr>
            <p:ph sz="quarter" idx="13"/>
          </p:nvPr>
        </p:nvSpPr>
        <p:spPr>
          <a:xfrm>
            <a:off x="457199" y="1552575"/>
            <a:ext cx="8464731" cy="1621699"/>
          </a:xfrm>
        </p:spPr>
        <p:txBody>
          <a:bodyPr/>
          <a:lstStyle/>
          <a:p>
            <a:pPr marL="0" indent="0">
              <a:buNone/>
            </a:pPr>
            <a:r>
              <a:rPr lang="en-US" sz="2000" b="1" dirty="0"/>
              <a:t>Developing the Program’s Logic with Top-Down, Stepwise Refinement</a:t>
            </a:r>
            <a:endParaRPr lang="en-US" sz="2000" dirty="0"/>
          </a:p>
          <a:p>
            <a:r>
              <a:rPr lang="en-US" sz="2000" dirty="0"/>
              <a:t>The complete </a:t>
            </a:r>
            <a:r>
              <a:rPr lang="en-US" sz="2000" b="1" dirty="0"/>
              <a:t>second refinement</a:t>
            </a:r>
            <a:r>
              <a:rPr lang="en-US" sz="2000" dirty="0"/>
              <a:t> is:</a:t>
            </a:r>
          </a:p>
          <a:p>
            <a:pPr lvl="1"/>
            <a:r>
              <a:rPr lang="en-US" sz="2000" dirty="0"/>
              <a:t>Initialize the suit array</a:t>
            </a:r>
          </a:p>
        </p:txBody>
      </p:sp>
      <p:sp>
        <p:nvSpPr>
          <p:cNvPr id="12" name="Content Placeholder 11"/>
          <p:cNvSpPr>
            <a:spLocks noGrp="1"/>
          </p:cNvSpPr>
          <p:nvPr>
            <p:ph sz="quarter" idx="14"/>
          </p:nvPr>
        </p:nvSpPr>
        <p:spPr>
          <a:xfrm>
            <a:off x="1295000" y="3252024"/>
            <a:ext cx="3917080" cy="676787"/>
          </a:xfrm>
        </p:spPr>
        <p:txBody>
          <a:bodyPr lIns="0" tIns="0" rIns="0" bIns="0"/>
          <a:lstStyle/>
          <a:p>
            <a:pPr marL="0" lvl="1" indent="0">
              <a:buNone/>
            </a:pPr>
            <a:r>
              <a:rPr lang="en-US" sz="2000" dirty="0"/>
              <a:t>Initialize the face array</a:t>
            </a:r>
            <a:br>
              <a:rPr lang="en-US" sz="2000" dirty="0"/>
            </a:br>
            <a:r>
              <a:rPr lang="en-US" sz="2000" dirty="0"/>
              <a:t>Initialize the deck array</a:t>
            </a:r>
          </a:p>
        </p:txBody>
      </p:sp>
      <p:sp>
        <p:nvSpPr>
          <p:cNvPr id="13" name="Content Placeholder 12"/>
          <p:cNvSpPr>
            <a:spLocks noGrp="1"/>
          </p:cNvSpPr>
          <p:nvPr>
            <p:ph sz="quarter" idx="15"/>
          </p:nvPr>
        </p:nvSpPr>
        <p:spPr>
          <a:xfrm>
            <a:off x="457200" y="4022385"/>
            <a:ext cx="8229600" cy="477607"/>
          </a:xfrm>
        </p:spPr>
        <p:txBody>
          <a:bodyPr/>
          <a:lstStyle/>
          <a:p>
            <a:pPr lvl="1"/>
            <a:r>
              <a:rPr lang="en-US" sz="2000" dirty="0"/>
              <a:t>For each of the 52 cards</a:t>
            </a:r>
          </a:p>
        </p:txBody>
      </p:sp>
      <p:sp>
        <p:nvSpPr>
          <p:cNvPr id="14" name="Content Placeholder 13"/>
          <p:cNvSpPr>
            <a:spLocks noGrp="1"/>
          </p:cNvSpPr>
          <p:nvPr>
            <p:ph sz="quarter" idx="16"/>
          </p:nvPr>
        </p:nvSpPr>
        <p:spPr>
          <a:xfrm>
            <a:off x="1463039" y="4574985"/>
            <a:ext cx="7576457" cy="382416"/>
          </a:xfrm>
        </p:spPr>
        <p:txBody>
          <a:bodyPr lIns="0" tIns="0" rIns="0" bIns="0"/>
          <a:lstStyle/>
          <a:p>
            <a:pPr marL="0" lvl="1" indent="0">
              <a:buNone/>
            </a:pPr>
            <a:r>
              <a:rPr lang="en-US" sz="2000" dirty="0"/>
              <a:t>Place card number in a randomly selected unoccupied slot of deck</a:t>
            </a:r>
          </a:p>
        </p:txBody>
      </p:sp>
      <p:sp>
        <p:nvSpPr>
          <p:cNvPr id="15" name="Content Placeholder 14"/>
          <p:cNvSpPr>
            <a:spLocks noGrp="1"/>
          </p:cNvSpPr>
          <p:nvPr>
            <p:ph sz="quarter" idx="17"/>
          </p:nvPr>
        </p:nvSpPr>
        <p:spPr>
          <a:xfrm>
            <a:off x="457200" y="5066902"/>
            <a:ext cx="3944983" cy="432955"/>
          </a:xfrm>
        </p:spPr>
        <p:txBody>
          <a:bodyPr/>
          <a:lstStyle/>
          <a:p>
            <a:pPr lvl="1"/>
            <a:r>
              <a:rPr lang="en-US" sz="2000" dirty="0"/>
              <a:t>For each of the 52 cards</a:t>
            </a:r>
          </a:p>
        </p:txBody>
      </p:sp>
      <p:sp>
        <p:nvSpPr>
          <p:cNvPr id="16" name="Content Placeholder 15"/>
          <p:cNvSpPr>
            <a:spLocks noGrp="1"/>
          </p:cNvSpPr>
          <p:nvPr>
            <p:ph sz="quarter" idx="18"/>
          </p:nvPr>
        </p:nvSpPr>
        <p:spPr>
          <a:xfrm>
            <a:off x="1463039" y="5593148"/>
            <a:ext cx="6872842" cy="663960"/>
          </a:xfrm>
        </p:spPr>
        <p:txBody>
          <a:bodyPr lIns="0" tIns="0" rIns="0" bIns="0"/>
          <a:lstStyle/>
          <a:p>
            <a:pPr marL="0" lvl="1" indent="0">
              <a:buNone/>
            </a:pPr>
            <a:r>
              <a:rPr lang="en-US" sz="2000" dirty="0"/>
              <a:t>Find the card number in the deck array and print the card’s face and suit</a:t>
            </a:r>
          </a:p>
        </p:txBody>
      </p:sp>
    </p:spTree>
    <p:extLst>
      <p:ext uri="{BB962C8B-B14F-4D97-AF65-F5344CB8AC3E}">
        <p14:creationId xmlns:p14="http://schemas.microsoft.com/office/powerpoint/2010/main" val="156128665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7.11 Random-Number Simulation Case Study: Card Shuffling and Dealing </a:t>
            </a:r>
            <a:r>
              <a:rPr lang="en-US" sz="2000" b="0" dirty="0"/>
              <a:t>(9 of 17)</a:t>
            </a:r>
            <a:endParaRPr lang="en-US" sz="2000" dirty="0"/>
          </a:p>
        </p:txBody>
      </p:sp>
      <p:sp>
        <p:nvSpPr>
          <p:cNvPr id="4" name="Content Placeholder 3"/>
          <p:cNvSpPr>
            <a:spLocks noGrp="1"/>
          </p:cNvSpPr>
          <p:nvPr>
            <p:ph sz="quarter" idx="13"/>
          </p:nvPr>
        </p:nvSpPr>
        <p:spPr>
          <a:xfrm>
            <a:off x="484496" y="1620815"/>
            <a:ext cx="8229600" cy="2132321"/>
          </a:xfrm>
        </p:spPr>
        <p:txBody>
          <a:bodyPr tIns="0"/>
          <a:lstStyle/>
          <a:p>
            <a:pPr marL="0" indent="0">
              <a:buNone/>
            </a:pPr>
            <a:r>
              <a:rPr lang="en-US" sz="2000" b="1" dirty="0"/>
              <a:t>Developing the Program’s Logic with Top-Down, Stepwise Refinement</a:t>
            </a:r>
            <a:endParaRPr lang="en-US" sz="2000" dirty="0"/>
          </a:p>
          <a:p>
            <a:pPr>
              <a:spcBef>
                <a:spcPts val="600"/>
              </a:spcBef>
            </a:pPr>
            <a:r>
              <a:rPr lang="en-US" sz="2000" dirty="0"/>
              <a:t>“Place card number in randomly selected unoccupied slot of deck” may be refined as:</a:t>
            </a:r>
          </a:p>
          <a:p>
            <a:pPr lvl="1"/>
            <a:r>
              <a:rPr lang="en-US" sz="2000" dirty="0"/>
              <a:t>Choose slot of deck randomly</a:t>
            </a:r>
          </a:p>
          <a:p>
            <a:pPr lvl="1"/>
            <a:r>
              <a:rPr lang="en-US" sz="2000" dirty="0"/>
              <a:t>While chosen slot of deck has been previously chosen</a:t>
            </a:r>
          </a:p>
        </p:txBody>
      </p:sp>
      <p:sp>
        <p:nvSpPr>
          <p:cNvPr id="5" name="Content Placeholder 4"/>
          <p:cNvSpPr>
            <a:spLocks noGrp="1"/>
          </p:cNvSpPr>
          <p:nvPr>
            <p:ph sz="quarter" idx="14"/>
          </p:nvPr>
        </p:nvSpPr>
        <p:spPr>
          <a:xfrm>
            <a:off x="1502231" y="3827901"/>
            <a:ext cx="3592286" cy="350399"/>
          </a:xfrm>
        </p:spPr>
        <p:txBody>
          <a:bodyPr lIns="0" tIns="0" rIns="0" bIns="0"/>
          <a:lstStyle/>
          <a:p>
            <a:pPr marL="0" lvl="1" indent="0">
              <a:buNone/>
            </a:pPr>
            <a:r>
              <a:rPr lang="en-US" sz="2000" dirty="0"/>
              <a:t>Choose slot of deck randomly</a:t>
            </a:r>
          </a:p>
        </p:txBody>
      </p:sp>
      <p:sp>
        <p:nvSpPr>
          <p:cNvPr id="6" name="Content Placeholder 5"/>
          <p:cNvSpPr>
            <a:spLocks noGrp="1"/>
          </p:cNvSpPr>
          <p:nvPr>
            <p:ph sz="quarter" idx="15"/>
          </p:nvPr>
        </p:nvSpPr>
        <p:spPr>
          <a:xfrm>
            <a:off x="457200" y="4239285"/>
            <a:ext cx="8229600" cy="1412007"/>
          </a:xfrm>
        </p:spPr>
        <p:txBody>
          <a:bodyPr tIns="0"/>
          <a:lstStyle/>
          <a:p>
            <a:pPr lvl="1"/>
            <a:r>
              <a:rPr lang="en-US" sz="2000" dirty="0"/>
              <a:t>Place card number in chosen slot of deck</a:t>
            </a:r>
          </a:p>
          <a:p>
            <a:pPr>
              <a:spcBef>
                <a:spcPts val="600"/>
              </a:spcBef>
            </a:pPr>
            <a:r>
              <a:rPr lang="en-US" sz="2000" dirty="0"/>
              <a:t>“Find the card number in the deck array and print its face and suit” may be refined as:</a:t>
            </a:r>
          </a:p>
          <a:p>
            <a:pPr lvl="1"/>
            <a:r>
              <a:rPr lang="en-US" sz="2000" dirty="0"/>
              <a:t>For each slot of the deck array</a:t>
            </a:r>
          </a:p>
        </p:txBody>
      </p:sp>
      <p:sp>
        <p:nvSpPr>
          <p:cNvPr id="7" name="Content Placeholder 6"/>
          <p:cNvSpPr>
            <a:spLocks noGrp="1"/>
          </p:cNvSpPr>
          <p:nvPr>
            <p:ph sz="quarter" idx="16"/>
          </p:nvPr>
        </p:nvSpPr>
        <p:spPr>
          <a:xfrm>
            <a:off x="1592942" y="5720614"/>
            <a:ext cx="7080068" cy="641549"/>
          </a:xfrm>
        </p:spPr>
        <p:txBody>
          <a:bodyPr lIns="0" tIns="0" rIns="0" bIns="0"/>
          <a:lstStyle/>
          <a:p>
            <a:pPr marL="177800" lvl="1" indent="-187200">
              <a:buNone/>
            </a:pPr>
            <a:r>
              <a:rPr lang="en-US" sz="2000" dirty="0"/>
              <a:t>If slot contains card number</a:t>
            </a:r>
            <a:br>
              <a:rPr lang="en-US" sz="2000" dirty="0"/>
            </a:br>
            <a:r>
              <a:rPr lang="en-US" sz="2000" dirty="0"/>
              <a:t>Print the card’s face and suit</a:t>
            </a:r>
          </a:p>
        </p:txBody>
      </p:sp>
    </p:spTree>
    <p:extLst>
      <p:ext uri="{BB962C8B-B14F-4D97-AF65-F5344CB8AC3E}">
        <p14:creationId xmlns:p14="http://schemas.microsoft.com/office/powerpoint/2010/main" val="25334678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7.11 Random-Number Simulation Case Study: Card Shuffling and Dealing </a:t>
            </a:r>
            <a:r>
              <a:rPr lang="en-US" sz="2000" b="0" dirty="0"/>
              <a:t>(10 of 17)</a:t>
            </a:r>
            <a:endParaRPr lang="en-US" sz="2000" dirty="0"/>
          </a:p>
        </p:txBody>
      </p:sp>
      <p:sp>
        <p:nvSpPr>
          <p:cNvPr id="4" name="Content Placeholder 3"/>
          <p:cNvSpPr>
            <a:spLocks noGrp="1"/>
          </p:cNvSpPr>
          <p:nvPr>
            <p:ph sz="quarter" idx="13"/>
          </p:nvPr>
        </p:nvSpPr>
        <p:spPr>
          <a:xfrm>
            <a:off x="457200" y="1552575"/>
            <a:ext cx="8229600" cy="1010003"/>
          </a:xfrm>
        </p:spPr>
        <p:txBody>
          <a:bodyPr/>
          <a:lstStyle/>
          <a:p>
            <a:pPr marL="0" indent="0">
              <a:buNone/>
            </a:pPr>
            <a:r>
              <a:rPr lang="en-US" sz="1600" b="1" dirty="0"/>
              <a:t>Developing the Program’s Logic with Top-Down, Stepwise Refinement</a:t>
            </a:r>
            <a:endParaRPr lang="en-US" sz="1600" dirty="0"/>
          </a:p>
          <a:p>
            <a:pPr>
              <a:spcBef>
                <a:spcPts val="400"/>
              </a:spcBef>
            </a:pPr>
            <a:r>
              <a:rPr lang="en-US" sz="1600" dirty="0"/>
              <a:t>Incorporating these expansions yields our </a:t>
            </a:r>
            <a:r>
              <a:rPr lang="en-US" sz="1600" b="1" dirty="0"/>
              <a:t>third refinement</a:t>
            </a:r>
            <a:r>
              <a:rPr lang="en-US" sz="1600" dirty="0"/>
              <a:t>:</a:t>
            </a:r>
          </a:p>
          <a:p>
            <a:pPr lvl="1"/>
            <a:r>
              <a:rPr lang="en-US" sz="1600" dirty="0"/>
              <a:t>Initialize the suit array</a:t>
            </a:r>
          </a:p>
        </p:txBody>
      </p:sp>
      <p:sp>
        <p:nvSpPr>
          <p:cNvPr id="5" name="Content Placeholder 4"/>
          <p:cNvSpPr>
            <a:spLocks noGrp="1"/>
          </p:cNvSpPr>
          <p:nvPr>
            <p:ph sz="quarter" idx="14"/>
          </p:nvPr>
        </p:nvSpPr>
        <p:spPr>
          <a:xfrm>
            <a:off x="1295763" y="2632141"/>
            <a:ext cx="2403929" cy="547845"/>
          </a:xfrm>
        </p:spPr>
        <p:txBody>
          <a:bodyPr lIns="0" tIns="0" rIns="0" bIns="0"/>
          <a:lstStyle/>
          <a:p>
            <a:pPr marL="0" lvl="1" indent="0">
              <a:buNone/>
            </a:pPr>
            <a:r>
              <a:rPr lang="en-US" sz="1600" dirty="0"/>
              <a:t>Initialize the face array</a:t>
            </a:r>
            <a:br>
              <a:rPr lang="en-US" sz="1600" dirty="0"/>
            </a:br>
            <a:r>
              <a:rPr lang="en-US" sz="1600" dirty="0"/>
              <a:t>Initialize the deck array</a:t>
            </a:r>
          </a:p>
        </p:txBody>
      </p:sp>
      <p:sp>
        <p:nvSpPr>
          <p:cNvPr id="6" name="Content Placeholder 5"/>
          <p:cNvSpPr>
            <a:spLocks noGrp="1"/>
          </p:cNvSpPr>
          <p:nvPr>
            <p:ph sz="quarter" idx="15"/>
          </p:nvPr>
        </p:nvSpPr>
        <p:spPr>
          <a:xfrm>
            <a:off x="457200" y="3253679"/>
            <a:ext cx="8229600" cy="281139"/>
          </a:xfrm>
        </p:spPr>
        <p:txBody>
          <a:bodyPr tIns="0"/>
          <a:lstStyle/>
          <a:p>
            <a:pPr lvl="1"/>
            <a:r>
              <a:rPr lang="en-US" sz="1600" dirty="0"/>
              <a:t>For each of the 52 cards</a:t>
            </a:r>
          </a:p>
        </p:txBody>
      </p:sp>
      <p:sp>
        <p:nvSpPr>
          <p:cNvPr id="7" name="Content Placeholder 6"/>
          <p:cNvSpPr>
            <a:spLocks noGrp="1"/>
          </p:cNvSpPr>
          <p:nvPr>
            <p:ph sz="quarter" idx="16"/>
          </p:nvPr>
        </p:nvSpPr>
        <p:spPr>
          <a:xfrm>
            <a:off x="1587500" y="3622119"/>
            <a:ext cx="5334000" cy="1366039"/>
          </a:xfrm>
        </p:spPr>
        <p:txBody>
          <a:bodyPr lIns="0" tIns="0" rIns="0" bIns="0"/>
          <a:lstStyle/>
          <a:p>
            <a:pPr marL="0" lvl="1" indent="0">
              <a:spcBef>
                <a:spcPts val="1500"/>
              </a:spcBef>
              <a:buNone/>
            </a:pPr>
            <a:r>
              <a:rPr lang="en-US" sz="1600" dirty="0"/>
              <a:t>Choose slot of deck randomly</a:t>
            </a:r>
          </a:p>
          <a:p>
            <a:pPr marL="0" lvl="1" indent="0">
              <a:spcBef>
                <a:spcPts val="1000"/>
              </a:spcBef>
              <a:buNone/>
            </a:pPr>
            <a:r>
              <a:rPr lang="en-US" sz="1600" dirty="0"/>
              <a:t>While slot of deck has been previously chosen</a:t>
            </a:r>
          </a:p>
          <a:p>
            <a:pPr marL="273050" lvl="1" indent="0">
              <a:spcBef>
                <a:spcPts val="400"/>
              </a:spcBef>
              <a:buNone/>
            </a:pPr>
            <a:r>
              <a:rPr lang="en-US" sz="1600" dirty="0"/>
              <a:t>Choose slot of deck randomly</a:t>
            </a:r>
          </a:p>
          <a:p>
            <a:pPr marL="0" lvl="1" indent="0">
              <a:spcBef>
                <a:spcPts val="1000"/>
              </a:spcBef>
              <a:buNone/>
            </a:pPr>
            <a:r>
              <a:rPr lang="en-US" sz="1600" dirty="0"/>
              <a:t>Place card number in chosen slot of deck</a:t>
            </a:r>
          </a:p>
        </p:txBody>
      </p:sp>
      <p:sp>
        <p:nvSpPr>
          <p:cNvPr id="8" name="Content Placeholder 7"/>
          <p:cNvSpPr>
            <a:spLocks noGrp="1"/>
          </p:cNvSpPr>
          <p:nvPr>
            <p:ph sz="quarter" idx="17"/>
          </p:nvPr>
        </p:nvSpPr>
        <p:spPr>
          <a:xfrm>
            <a:off x="457200" y="5066218"/>
            <a:ext cx="8229600" cy="284884"/>
          </a:xfrm>
        </p:spPr>
        <p:txBody>
          <a:bodyPr tIns="0"/>
          <a:lstStyle/>
          <a:p>
            <a:pPr lvl="1"/>
            <a:r>
              <a:rPr lang="en-US" sz="1600" dirty="0"/>
              <a:t>For each of the 52 cards</a:t>
            </a:r>
          </a:p>
        </p:txBody>
      </p:sp>
      <p:sp>
        <p:nvSpPr>
          <p:cNvPr id="9" name="Content Placeholder 8"/>
          <p:cNvSpPr>
            <a:spLocks noGrp="1"/>
          </p:cNvSpPr>
          <p:nvPr>
            <p:ph sz="quarter" idx="18"/>
          </p:nvPr>
        </p:nvSpPr>
        <p:spPr>
          <a:xfrm>
            <a:off x="1566093" y="5438318"/>
            <a:ext cx="4638767" cy="816734"/>
          </a:xfrm>
        </p:spPr>
        <p:txBody>
          <a:bodyPr lIns="0" tIns="0" rIns="0" bIns="0"/>
          <a:lstStyle/>
          <a:p>
            <a:pPr marL="273050" lvl="1" indent="-273050">
              <a:spcBef>
                <a:spcPts val="200"/>
              </a:spcBef>
              <a:buNone/>
              <a:tabLst>
                <a:tab pos="900113" algn="l"/>
              </a:tabLst>
            </a:pPr>
            <a:r>
              <a:rPr lang="en-US" sz="1600" dirty="0"/>
              <a:t>For each slot of deck array</a:t>
            </a:r>
            <a:br>
              <a:rPr lang="en-US" sz="1600" dirty="0"/>
            </a:br>
            <a:r>
              <a:rPr lang="en-US" sz="1600" dirty="0"/>
              <a:t>If slot contains desired card number</a:t>
            </a:r>
          </a:p>
          <a:p>
            <a:pPr marL="531813" lvl="1" indent="0">
              <a:spcBef>
                <a:spcPts val="200"/>
              </a:spcBef>
              <a:buNone/>
              <a:tabLst>
                <a:tab pos="900113" algn="l"/>
              </a:tabLst>
            </a:pPr>
            <a:r>
              <a:rPr lang="en-US" sz="1600" dirty="0"/>
              <a:t>Print the card’s face and suit</a:t>
            </a:r>
          </a:p>
        </p:txBody>
      </p:sp>
    </p:spTree>
    <p:extLst>
      <p:ext uri="{BB962C8B-B14F-4D97-AF65-F5344CB8AC3E}">
        <p14:creationId xmlns:p14="http://schemas.microsoft.com/office/powerpoint/2010/main" val="378869708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7.11 Random-Number Simulation Case Study: Card Shuffling and Dealing </a:t>
            </a:r>
            <a:r>
              <a:rPr lang="en-US" sz="2000" b="0" dirty="0"/>
              <a:t>(11 of 17)</a:t>
            </a:r>
            <a:endParaRPr lang="en-US" sz="2000" dirty="0"/>
          </a:p>
        </p:txBody>
      </p:sp>
      <p:sp>
        <p:nvSpPr>
          <p:cNvPr id="4" name="Content Placeholder 3"/>
          <p:cNvSpPr>
            <a:spLocks noGrp="1"/>
          </p:cNvSpPr>
          <p:nvPr>
            <p:ph sz="quarter" idx="13"/>
          </p:nvPr>
        </p:nvSpPr>
        <p:spPr>
          <a:xfrm>
            <a:off x="457200" y="1552575"/>
            <a:ext cx="8229600" cy="4038328"/>
          </a:xfrm>
        </p:spPr>
        <p:txBody>
          <a:bodyPr/>
          <a:lstStyle/>
          <a:p>
            <a:pPr marL="0" indent="0">
              <a:buNone/>
            </a:pPr>
            <a:r>
              <a:rPr lang="en-US" b="1" dirty="0"/>
              <a:t>Implementing the Card Shuffling and Dealing Program</a:t>
            </a:r>
            <a:endParaRPr lang="en-US" dirty="0"/>
          </a:p>
          <a:p>
            <a:r>
              <a:rPr lang="en-US" dirty="0"/>
              <a:t>The card shuffling and dealing program and a sample execution are shown in Fig</a:t>
            </a:r>
            <a:r>
              <a:rPr lang="en-US" sz="100" dirty="0"/>
              <a:t>ure</a:t>
            </a:r>
            <a:r>
              <a:rPr lang="en-US" dirty="0"/>
              <a:t> 7.16. </a:t>
            </a:r>
          </a:p>
          <a:p>
            <a:r>
              <a:rPr lang="en-US" dirty="0"/>
              <a:t>Conversion specification </a:t>
            </a:r>
            <a:r>
              <a:rPr lang="en-US" dirty="0">
                <a:latin typeface="Courier New" panose="02070309020205020404" pitchFamily="49" charset="0"/>
                <a:cs typeface="Courier New" panose="02070309020205020404" pitchFamily="49" charset="0"/>
              </a:rPr>
              <a:t>%s</a:t>
            </a:r>
            <a:r>
              <a:rPr lang="en-US" dirty="0"/>
              <a:t> prints a pointer to </a:t>
            </a:r>
            <a:r>
              <a:rPr lang="en-US" dirty="0">
                <a:latin typeface="Courier New" panose="02070309020205020404" pitchFamily="49" charset="0"/>
                <a:cs typeface="Courier New" panose="02070309020205020404" pitchFamily="49" charset="0"/>
              </a:rPr>
              <a:t>char</a:t>
            </a:r>
            <a:r>
              <a:rPr lang="en-US" dirty="0"/>
              <a:t> that points to a string or a </a:t>
            </a:r>
            <a:r>
              <a:rPr lang="en-US" dirty="0">
                <a:latin typeface="Courier New" panose="02070309020205020404" pitchFamily="49" charset="0"/>
                <a:cs typeface="Courier New" panose="02070309020205020404" pitchFamily="49" charset="0"/>
              </a:rPr>
              <a:t>char</a:t>
            </a:r>
            <a:r>
              <a:rPr lang="en-US" dirty="0"/>
              <a:t> array that contains a string</a:t>
            </a:r>
          </a:p>
          <a:p>
            <a:r>
              <a:rPr lang="en-US" dirty="0"/>
              <a:t>Line 59’s format specification displays the card’s face </a:t>
            </a:r>
            <a:r>
              <a:rPr lang="en-US" b="1" dirty="0"/>
              <a:t>right-aligned</a:t>
            </a:r>
            <a:r>
              <a:rPr lang="en-US" dirty="0"/>
              <a:t> in a field of five characters followed by " of " and the card’s suit </a:t>
            </a:r>
            <a:r>
              <a:rPr lang="en-US" b="1" dirty="0"/>
              <a:t>left-aligned</a:t>
            </a:r>
            <a:r>
              <a:rPr lang="en-US" dirty="0"/>
              <a:t> in a field of eight characters</a:t>
            </a:r>
          </a:p>
        </p:txBody>
      </p:sp>
      <p:sp>
        <p:nvSpPr>
          <p:cNvPr id="5" name="Content Placeholder 4"/>
          <p:cNvSpPr>
            <a:spLocks noGrp="1"/>
          </p:cNvSpPr>
          <p:nvPr>
            <p:ph sz="quarter" idx="14"/>
          </p:nvPr>
        </p:nvSpPr>
        <p:spPr>
          <a:xfrm>
            <a:off x="457200" y="5679586"/>
            <a:ext cx="3483280" cy="501987"/>
          </a:xfrm>
        </p:spPr>
        <p:txBody>
          <a:bodyPr/>
          <a:lstStyle/>
          <a:p>
            <a:pPr lvl="1"/>
            <a:r>
              <a:rPr lang="en-US" dirty="0"/>
              <a:t>The </a:t>
            </a:r>
            <a:r>
              <a:rPr lang="en-US" b="1" dirty="0"/>
              <a:t>minus sign</a:t>
            </a:r>
            <a:r>
              <a:rPr lang="en-US" dirty="0"/>
              <a:t> in</a:t>
            </a:r>
          </a:p>
        </p:txBody>
      </p:sp>
      <p:graphicFrame>
        <p:nvGraphicFramePr>
          <p:cNvPr id="11" name="Object 10" descr="Percent sign minus 8 string of text"/>
          <p:cNvGraphicFramePr>
            <a:graphicFrameLocks noChangeAspect="1"/>
          </p:cNvGraphicFramePr>
          <p:nvPr>
            <p:extLst>
              <p:ext uri="{D42A27DB-BD31-4B8C-83A1-F6EECF244321}">
                <p14:modId xmlns:p14="http://schemas.microsoft.com/office/powerpoint/2010/main" val="2340860237"/>
              </p:ext>
            </p:extLst>
          </p:nvPr>
        </p:nvGraphicFramePr>
        <p:xfrm>
          <a:off x="4016680" y="5798647"/>
          <a:ext cx="871154" cy="353907"/>
        </p:xfrm>
        <a:graphic>
          <a:graphicData uri="http://schemas.openxmlformats.org/presentationml/2006/ole">
            <mc:AlternateContent xmlns:mc="http://schemas.openxmlformats.org/markup-compatibility/2006">
              <mc:Choice xmlns:v="urn:schemas-microsoft-com:vml" Requires="v">
                <p:oleObj spid="_x0000_s3074" name="Equation" r:id="rId3" imgW="406080" imgH="164880" progId="Equation.DSMT4">
                  <p:embed/>
                </p:oleObj>
              </mc:Choice>
              <mc:Fallback>
                <p:oleObj name="Equation" r:id="rId3" imgW="406080" imgH="164880" progId="Equation.DSMT4">
                  <p:embed/>
                  <p:pic>
                    <p:nvPicPr>
                      <p:cNvPr id="0" name=""/>
                      <p:cNvPicPr/>
                      <p:nvPr/>
                    </p:nvPicPr>
                    <p:blipFill>
                      <a:blip r:embed="rId4"/>
                      <a:stretch>
                        <a:fillRect/>
                      </a:stretch>
                    </p:blipFill>
                    <p:spPr>
                      <a:xfrm>
                        <a:off x="4016680" y="5798647"/>
                        <a:ext cx="871154" cy="353907"/>
                      </a:xfrm>
                      <a:prstGeom prst="rect">
                        <a:avLst/>
                      </a:prstGeom>
                    </p:spPr>
                  </p:pic>
                </p:oleObj>
              </mc:Fallback>
            </mc:AlternateContent>
          </a:graphicData>
        </a:graphic>
      </p:graphicFrame>
      <p:sp>
        <p:nvSpPr>
          <p:cNvPr id="6" name="Content Placeholder 5"/>
          <p:cNvSpPr>
            <a:spLocks noGrp="1"/>
          </p:cNvSpPr>
          <p:nvPr>
            <p:ph sz="quarter" idx="15"/>
          </p:nvPr>
        </p:nvSpPr>
        <p:spPr>
          <a:xfrm>
            <a:off x="4973685" y="5760011"/>
            <a:ext cx="3422468" cy="434188"/>
          </a:xfrm>
        </p:spPr>
        <p:txBody>
          <a:bodyPr lIns="0" tIns="0" rIns="0" bIns="0"/>
          <a:lstStyle/>
          <a:p>
            <a:pPr marL="0" lvl="1" indent="0">
              <a:buNone/>
            </a:pPr>
            <a:r>
              <a:rPr lang="en-US" dirty="0"/>
              <a:t>indicates left-alignment</a:t>
            </a:r>
          </a:p>
        </p:txBody>
      </p:sp>
    </p:spTree>
    <p:extLst>
      <p:ext uri="{BB962C8B-B14F-4D97-AF65-F5344CB8AC3E}">
        <p14:creationId xmlns:p14="http://schemas.microsoft.com/office/powerpoint/2010/main" val="17429130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7.11 Random-Number Simulation Case Study: Card Shuffling and Dealing </a:t>
            </a:r>
            <a:r>
              <a:rPr lang="en-US" sz="2000" b="0" dirty="0"/>
              <a:t>(12 of 17)</a:t>
            </a:r>
            <a:endParaRPr lang="en-US" sz="2000" dirty="0"/>
          </a:p>
        </p:txBody>
      </p:sp>
      <p:sp>
        <p:nvSpPr>
          <p:cNvPr id="3" name="Content Placeholder 2"/>
          <p:cNvSpPr>
            <a:spLocks noGrp="1"/>
          </p:cNvSpPr>
          <p:nvPr>
            <p:ph sz="quarter" idx="13"/>
          </p:nvPr>
        </p:nvSpPr>
        <p:spPr/>
        <p:txBody>
          <a:bodyPr/>
          <a:lstStyle/>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fig07_16.c</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Card shuffling and dealing.</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&lt;stdio.h&gt;</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&lt;stdlib.h&gt;</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&lt;time.h&gt;</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#define SUITS 4</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#define FACES 13</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#define CARDS 52</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prototypes</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void shuffle(int deck[][FACES]);</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void deal(int deck[][FACES], const char *face[], const char *suit[]);</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10193412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7.11 Random-Number Simulation Case Study: Card Shuffling and Dealing </a:t>
            </a:r>
            <a:r>
              <a:rPr lang="en-US" sz="2000" b="0" dirty="0"/>
              <a:t>(13 of 17)</a:t>
            </a:r>
            <a:endParaRPr lang="en-US" sz="2000" dirty="0"/>
          </a:p>
        </p:txBody>
      </p:sp>
      <p:sp>
        <p:nvSpPr>
          <p:cNvPr id="3" name="Content Placeholder 2"/>
          <p:cNvSpPr>
            <a:spLocks noGrp="1"/>
          </p:cNvSpPr>
          <p:nvPr>
            <p:ph sz="quarter" idx="13"/>
          </p:nvPr>
        </p:nvSpPr>
        <p:spPr>
          <a:xfrm>
            <a:off x="457199" y="1464654"/>
            <a:ext cx="8464731" cy="4917095"/>
          </a:xfrm>
        </p:spPr>
        <p:txBody>
          <a:bodyPr tIns="0" bIns="0"/>
          <a:lstStyle/>
          <a:p>
            <a:pPr marL="457200" indent="-457200">
              <a:spcBef>
                <a:spcPts val="0"/>
              </a:spcBef>
              <a:buFont typeface="+mj-lt"/>
              <a:buAutoNum type="arabicPeriod" startAt="15"/>
            </a:pPr>
            <a:r>
              <a:rPr lang="en-US" sz="1600" dirty="0">
                <a:solidFill>
                  <a:schemeClr val="tx1"/>
                </a:solidFill>
                <a:latin typeface="Courier New" panose="02070309020205020404" pitchFamily="49" charset="0"/>
                <a:cs typeface="Courier New" panose="02070309020205020404" pitchFamily="49" charset="0"/>
              </a:rPr>
              <a:t>int main(void) {</a:t>
            </a:r>
          </a:p>
          <a:p>
            <a:pPr marL="457200" indent="-457200">
              <a:spcBef>
                <a:spcPts val="0"/>
              </a:spcBef>
              <a:buFont typeface="+mj-lt"/>
              <a:buAutoNum type="arabicPeriod" startAt="15"/>
            </a:pPr>
            <a:r>
              <a:rPr lang="en-US" sz="1600" dirty="0">
                <a:solidFill>
                  <a:schemeClr val="tx1"/>
                </a:solidFill>
                <a:latin typeface="Courier New" panose="02070309020205020404" pitchFamily="49" charset="0"/>
                <a:cs typeface="Courier New" panose="02070309020205020404" pitchFamily="49" charset="0"/>
              </a:rPr>
              <a:t>   // initialize deck array</a:t>
            </a:r>
          </a:p>
          <a:p>
            <a:pPr marL="457200" indent="-457200">
              <a:spcBef>
                <a:spcPts val="0"/>
              </a:spcBef>
              <a:buFont typeface="+mj-lt"/>
              <a:buAutoNum type="arabicPeriod" startAt="15"/>
            </a:pPr>
            <a:r>
              <a:rPr lang="en-US" sz="1600" dirty="0">
                <a:solidFill>
                  <a:schemeClr val="tx1"/>
                </a:solidFill>
                <a:latin typeface="Courier New" panose="02070309020205020404" pitchFamily="49" charset="0"/>
                <a:cs typeface="Courier New" panose="02070309020205020404" pitchFamily="49" charset="0"/>
              </a:rPr>
              <a:t>   int deck[SUITS][FACES] = {0};</a:t>
            </a:r>
          </a:p>
          <a:p>
            <a:pPr marL="457200" indent="-457200">
              <a:spcBef>
                <a:spcPts val="0"/>
              </a:spcBef>
              <a:buFont typeface="+mj-lt"/>
              <a:buAutoNum type="arabicPeriod" startAt="15"/>
            </a:pPr>
            <a:r>
              <a:rPr lang="en-US" sz="1600" dirty="0">
                <a:solidFill>
                  <a:schemeClr val="tx1"/>
                </a:solidFill>
                <a:latin typeface="Courier New" panose="02070309020205020404" pitchFamily="49" charset="0"/>
                <a:cs typeface="Courier New" panose="02070309020205020404" pitchFamily="49" charset="0"/>
              </a:rPr>
              <a:t> </a:t>
            </a:r>
          </a:p>
          <a:p>
            <a:pPr marL="457200" indent="-457200">
              <a:spcBef>
                <a:spcPts val="0"/>
              </a:spcBef>
              <a:buFont typeface="+mj-lt"/>
              <a:buAutoNum type="arabicPeriod" startAt="15"/>
            </a:pPr>
            <a:r>
              <a:rPr lang="en-US" sz="1600" dirty="0">
                <a:solidFill>
                  <a:schemeClr val="tx1"/>
                </a:solidFill>
                <a:latin typeface="Courier New" panose="02070309020205020404" pitchFamily="49" charset="0"/>
                <a:cs typeface="Courier New" panose="02070309020205020404" pitchFamily="49" charset="0"/>
              </a:rPr>
              <a:t>   srand(time(NULL)); // seed random-number generator</a:t>
            </a:r>
          </a:p>
          <a:p>
            <a:pPr marL="457200" indent="-457200">
              <a:spcBef>
                <a:spcPts val="0"/>
              </a:spcBef>
              <a:buFont typeface="+mj-lt"/>
              <a:buAutoNum type="arabicPeriod" startAt="15"/>
            </a:pPr>
            <a:r>
              <a:rPr lang="en-US" sz="1600" dirty="0">
                <a:solidFill>
                  <a:schemeClr val="tx1"/>
                </a:solidFill>
                <a:latin typeface="Courier New" panose="02070309020205020404" pitchFamily="49" charset="0"/>
                <a:cs typeface="Courier New" panose="02070309020205020404" pitchFamily="49" charset="0"/>
              </a:rPr>
              <a:t>   shuffle(deck); // shuffle the deck</a:t>
            </a:r>
          </a:p>
          <a:p>
            <a:pPr marL="457200" indent="-457200">
              <a:spcBef>
                <a:spcPts val="0"/>
              </a:spcBef>
              <a:buFont typeface="+mj-lt"/>
              <a:buAutoNum type="arabicPeriod" startAt="15"/>
            </a:pPr>
            <a:r>
              <a:rPr lang="en-US" sz="1600" dirty="0">
                <a:solidFill>
                  <a:schemeClr val="tx1"/>
                </a:solidFill>
                <a:latin typeface="Courier New" panose="02070309020205020404" pitchFamily="49" charset="0"/>
                <a:cs typeface="Courier New" panose="02070309020205020404" pitchFamily="49" charset="0"/>
              </a:rPr>
              <a:t> </a:t>
            </a:r>
          </a:p>
          <a:p>
            <a:pPr marL="457200" indent="-457200">
              <a:spcBef>
                <a:spcPts val="0"/>
              </a:spcBef>
              <a:buFont typeface="+mj-lt"/>
              <a:buAutoNum type="arabicPeriod" startAt="15"/>
            </a:pPr>
            <a:r>
              <a:rPr lang="en-US" sz="1600" dirty="0">
                <a:solidFill>
                  <a:schemeClr val="tx1"/>
                </a:solidFill>
                <a:latin typeface="Courier New" panose="02070309020205020404" pitchFamily="49" charset="0"/>
                <a:cs typeface="Courier New" panose="02070309020205020404" pitchFamily="49" charset="0"/>
              </a:rPr>
              <a:t>   // initialize suit array                     </a:t>
            </a:r>
          </a:p>
          <a:p>
            <a:pPr marL="457200" indent="-457200">
              <a:spcBef>
                <a:spcPts val="0"/>
              </a:spcBef>
              <a:buFont typeface="+mj-lt"/>
              <a:buAutoNum type="arabicPeriod" startAt="15"/>
            </a:pPr>
            <a:r>
              <a:rPr lang="en-US" sz="1600" dirty="0">
                <a:solidFill>
                  <a:schemeClr val="tx1"/>
                </a:solidFill>
                <a:latin typeface="Courier New" panose="02070309020205020404" pitchFamily="49" charset="0"/>
                <a:cs typeface="Courier New" panose="02070309020205020404" pitchFamily="49" charset="0"/>
              </a:rPr>
              <a:t>   const char *suit[SUITS] = {"Hearts", "Diamonds", "Clubs", "Spades"};</a:t>
            </a:r>
          </a:p>
          <a:p>
            <a:pPr marL="457200" indent="-457200">
              <a:spcBef>
                <a:spcPts val="0"/>
              </a:spcBef>
              <a:buFont typeface="+mj-lt"/>
              <a:buAutoNum type="arabicPeriod" startAt="15"/>
            </a:pPr>
            <a:r>
              <a:rPr lang="en-US" sz="1600" dirty="0">
                <a:solidFill>
                  <a:schemeClr val="tx1"/>
                </a:solidFill>
                <a:latin typeface="Courier New" panose="02070309020205020404" pitchFamily="49" charset="0"/>
                <a:cs typeface="Courier New" panose="02070309020205020404" pitchFamily="49" charset="0"/>
              </a:rPr>
              <a:t>   </a:t>
            </a:r>
          </a:p>
          <a:p>
            <a:pPr marL="457200" indent="-457200">
              <a:spcBef>
                <a:spcPts val="0"/>
              </a:spcBef>
              <a:buFont typeface="+mj-lt"/>
              <a:buAutoNum type="arabicPeriod" startAt="15"/>
            </a:pPr>
            <a:r>
              <a:rPr lang="en-US" sz="1600" dirty="0">
                <a:solidFill>
                  <a:schemeClr val="tx1"/>
                </a:solidFill>
                <a:latin typeface="Courier New" panose="02070309020205020404" pitchFamily="49" charset="0"/>
                <a:cs typeface="Courier New" panose="02070309020205020404" pitchFamily="49" charset="0"/>
              </a:rPr>
              <a:t>   // initialize face array                    </a:t>
            </a:r>
          </a:p>
          <a:p>
            <a:pPr marL="457200" indent="-457200">
              <a:spcBef>
                <a:spcPts val="0"/>
              </a:spcBef>
              <a:buFont typeface="+mj-lt"/>
              <a:buAutoNum type="arabicPeriod" startAt="15"/>
            </a:pPr>
            <a:r>
              <a:rPr lang="en-US" sz="1600" dirty="0">
                <a:solidFill>
                  <a:schemeClr val="tx1"/>
                </a:solidFill>
                <a:latin typeface="Courier New" panose="02070309020205020404" pitchFamily="49" charset="0"/>
                <a:cs typeface="Courier New" panose="02070309020205020404" pitchFamily="49" charset="0"/>
              </a:rPr>
              <a:t>   const char *face[FACES] = {"Ace", "Deuce", "Three", "Four", "Five", </a:t>
            </a:r>
          </a:p>
          <a:p>
            <a:pPr marL="457200" indent="-457200">
              <a:spcBef>
                <a:spcPts val="0"/>
              </a:spcBef>
              <a:buFont typeface="+mj-lt"/>
              <a:buAutoNum type="arabicPeriod" startAt="15"/>
            </a:pPr>
            <a:r>
              <a:rPr lang="en-US" sz="1600" dirty="0">
                <a:solidFill>
                  <a:schemeClr val="tx1"/>
                </a:solidFill>
                <a:latin typeface="Courier New" panose="02070309020205020404" pitchFamily="49" charset="0"/>
                <a:cs typeface="Courier New" panose="02070309020205020404" pitchFamily="49" charset="0"/>
              </a:rPr>
              <a:t>       "Six", "Seven", "Eight", "Nine", "Ten", "Jack", "Queen", "King"};</a:t>
            </a:r>
          </a:p>
          <a:p>
            <a:pPr marL="457200" indent="-457200">
              <a:spcBef>
                <a:spcPts val="0"/>
              </a:spcBef>
              <a:buFont typeface="+mj-lt"/>
              <a:buAutoNum type="arabicPeriod" startAt="15"/>
            </a:pPr>
            <a:r>
              <a:rPr lang="en-US" sz="1600" dirty="0">
                <a:solidFill>
                  <a:schemeClr val="tx1"/>
                </a:solidFill>
                <a:latin typeface="Courier New" panose="02070309020205020404" pitchFamily="49" charset="0"/>
                <a:cs typeface="Courier New" panose="02070309020205020404" pitchFamily="49" charset="0"/>
              </a:rPr>
              <a:t> </a:t>
            </a:r>
          </a:p>
          <a:p>
            <a:pPr marL="457200" indent="-457200">
              <a:spcBef>
                <a:spcPts val="0"/>
              </a:spcBef>
              <a:buFont typeface="+mj-lt"/>
              <a:buAutoNum type="arabicPeriod" startAt="15"/>
            </a:pPr>
            <a:r>
              <a:rPr lang="en-US" sz="1600" dirty="0">
                <a:solidFill>
                  <a:schemeClr val="tx1"/>
                </a:solidFill>
                <a:latin typeface="Courier New" panose="02070309020205020404" pitchFamily="49" charset="0"/>
                <a:cs typeface="Courier New" panose="02070309020205020404" pitchFamily="49" charset="0"/>
              </a:rPr>
              <a:t>   deal(deck, face, suit); // deal the deck</a:t>
            </a:r>
          </a:p>
          <a:p>
            <a:pPr marL="457200" indent="-457200">
              <a:spcBef>
                <a:spcPts val="0"/>
              </a:spcBef>
              <a:buFont typeface="+mj-lt"/>
              <a:buAutoNum type="arabicPeriod" startAt="15"/>
            </a:pPr>
            <a:r>
              <a:rPr lang="en-US" sz="1600" dirty="0">
                <a:solidFill>
                  <a:schemeClr val="tx1"/>
                </a:solidFill>
                <a:latin typeface="Courier New" panose="02070309020205020404" pitchFamily="49" charset="0"/>
                <a:cs typeface="Courier New" panose="02070309020205020404" pitchFamily="49" charset="0"/>
              </a:rPr>
              <a:t>} </a:t>
            </a:r>
          </a:p>
          <a:p>
            <a:pPr marL="457200" indent="-457200">
              <a:spcBef>
                <a:spcPts val="0"/>
              </a:spcBef>
              <a:buFont typeface="+mj-lt"/>
              <a:buAutoNum type="arabicPeriod" startAt="15"/>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7133332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7.11 Random-Number Simulation Case Study: Card Shuffling and Dealing </a:t>
            </a:r>
            <a:r>
              <a:rPr lang="en-US" sz="2000" b="0" dirty="0"/>
              <a:t>(14 of 17)</a:t>
            </a:r>
            <a:endParaRPr lang="en-US" sz="2000" dirty="0"/>
          </a:p>
        </p:txBody>
      </p:sp>
      <p:sp>
        <p:nvSpPr>
          <p:cNvPr id="3" name="Content Placeholder 2"/>
          <p:cNvSpPr>
            <a:spLocks noGrp="1"/>
          </p:cNvSpPr>
          <p:nvPr>
            <p:ph sz="quarter" idx="13"/>
          </p:nvPr>
        </p:nvSpPr>
        <p:spPr>
          <a:xfrm>
            <a:off x="457200" y="1556326"/>
            <a:ext cx="8438606" cy="4788911"/>
          </a:xfrm>
        </p:spPr>
        <p:txBody>
          <a:bodyPr/>
          <a:lstStyle/>
          <a:p>
            <a:pPr marL="457200" indent="-457200">
              <a:spcBef>
                <a:spcPts val="1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 shuffle cards in deck</a:t>
            </a:r>
          </a:p>
          <a:p>
            <a:pPr marL="457200" indent="-457200">
              <a:spcBef>
                <a:spcPts val="1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void shuffle(int deck[][FACES]) {</a:t>
            </a:r>
          </a:p>
          <a:p>
            <a:pPr marL="457200" indent="-457200">
              <a:spcBef>
                <a:spcPts val="1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   // for each of the cards, choose slot of deck randomly</a:t>
            </a:r>
          </a:p>
          <a:p>
            <a:pPr marL="457200" indent="-457200">
              <a:spcBef>
                <a:spcPts val="1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   for (size_t card = 1; card &lt;= CARDS; ++card) {</a:t>
            </a:r>
          </a:p>
          <a:p>
            <a:pPr marL="457200" indent="-457200">
              <a:spcBef>
                <a:spcPts val="1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      size_t row = 0; // row number</a:t>
            </a:r>
          </a:p>
          <a:p>
            <a:pPr marL="457200" indent="-457200">
              <a:spcBef>
                <a:spcPts val="1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      size_t column = 0; // column number</a:t>
            </a:r>
          </a:p>
          <a:p>
            <a:pPr marL="457200" indent="-457200">
              <a:spcBef>
                <a:spcPts val="1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 </a:t>
            </a:r>
          </a:p>
          <a:p>
            <a:pPr marL="457200" indent="-457200">
              <a:spcBef>
                <a:spcPts val="1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      // choose new random location until unoccupied slot found</a:t>
            </a:r>
          </a:p>
          <a:p>
            <a:pPr marL="457200" indent="-457200">
              <a:spcBef>
                <a:spcPts val="1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      do {                                                     </a:t>
            </a:r>
          </a:p>
          <a:p>
            <a:pPr marL="457200" indent="-457200">
              <a:spcBef>
                <a:spcPts val="1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         row = rand() % SUITS;                                 </a:t>
            </a:r>
          </a:p>
          <a:p>
            <a:pPr marL="457200" indent="-457200">
              <a:spcBef>
                <a:spcPts val="1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         column = rand() % FACES;                              </a:t>
            </a:r>
          </a:p>
          <a:p>
            <a:pPr marL="457200" indent="-457200">
              <a:spcBef>
                <a:spcPts val="1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      } while(deck[row][column] != 0);                        </a:t>
            </a:r>
          </a:p>
          <a:p>
            <a:pPr marL="457200" indent="-457200">
              <a:spcBef>
                <a:spcPts val="1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 </a:t>
            </a:r>
          </a:p>
          <a:p>
            <a:pPr marL="457200" indent="-457200">
              <a:spcBef>
                <a:spcPts val="1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      deck[row][column] = card; // place card number in chosen slot</a:t>
            </a:r>
          </a:p>
          <a:p>
            <a:pPr marL="457200" indent="-457200">
              <a:spcBef>
                <a:spcPts val="1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   } </a:t>
            </a:r>
          </a:p>
          <a:p>
            <a:pPr marL="457200" indent="-457200">
              <a:spcBef>
                <a:spcPts val="1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 </a:t>
            </a:r>
          </a:p>
          <a:p>
            <a:pPr marL="457200" indent="-457200">
              <a:spcBef>
                <a:spcPts val="1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127084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7.3 Pointer Operators </a:t>
            </a:r>
            <a:r>
              <a:rPr lang="en-US" sz="2000" b="0" dirty="0"/>
              <a:t>(2 of 6)</a:t>
            </a:r>
          </a:p>
        </p:txBody>
      </p:sp>
      <p:sp>
        <p:nvSpPr>
          <p:cNvPr id="4" name="Content Placeholder 3"/>
          <p:cNvSpPr>
            <a:spLocks noGrp="1"/>
          </p:cNvSpPr>
          <p:nvPr>
            <p:ph sz="quarter" idx="13"/>
          </p:nvPr>
        </p:nvSpPr>
        <p:spPr>
          <a:xfrm>
            <a:off x="457200" y="1556327"/>
            <a:ext cx="8229600" cy="1709387"/>
          </a:xfrm>
        </p:spPr>
        <p:txBody>
          <a:bodyPr/>
          <a:lstStyle/>
          <a:p>
            <a:r>
              <a:rPr lang="en-US" dirty="0"/>
              <a:t>The following diagram shows the preceding pointer’s representation in memory, assuming that integer variable </a:t>
            </a:r>
            <a:r>
              <a:rPr lang="en-US" dirty="0">
                <a:latin typeface="Courier New" panose="02070309020205020404" pitchFamily="49" charset="0"/>
                <a:cs typeface="Courier New" panose="02070309020205020404" pitchFamily="49" charset="0"/>
              </a:rPr>
              <a:t>y</a:t>
            </a:r>
            <a:r>
              <a:rPr lang="en-US" dirty="0"/>
              <a:t> is stored at location </a:t>
            </a:r>
            <a:r>
              <a:rPr lang="en-US" dirty="0">
                <a:latin typeface="Courier New" panose="02070309020205020404" pitchFamily="49" charset="0"/>
                <a:cs typeface="Courier New" panose="02070309020205020404" pitchFamily="49" charset="0"/>
              </a:rPr>
              <a:t>600000</a:t>
            </a:r>
            <a:r>
              <a:rPr lang="en-US" dirty="0"/>
              <a:t> and the pointer variable </a:t>
            </a:r>
            <a:r>
              <a:rPr lang="en-US" dirty="0">
                <a:latin typeface="Courier New" panose="02070309020205020404" pitchFamily="49" charset="0"/>
                <a:cs typeface="Courier New" panose="02070309020205020404" pitchFamily="49" charset="0"/>
              </a:rPr>
              <a:t>yPtr</a:t>
            </a:r>
            <a:r>
              <a:rPr lang="en-US" dirty="0"/>
              <a:t> is stored at location </a:t>
            </a:r>
            <a:r>
              <a:rPr lang="en-US" dirty="0">
                <a:latin typeface="Courier New" panose="02070309020205020404" pitchFamily="49" charset="0"/>
                <a:cs typeface="Courier New" panose="02070309020205020404" pitchFamily="49" charset="0"/>
              </a:rPr>
              <a:t>500000</a:t>
            </a:r>
          </a:p>
        </p:txBody>
      </p:sp>
      <p:pic>
        <p:nvPicPr>
          <p:cNvPr id="6" name="Content Placeholder 5" descr="The figure illustrates pointer representation in memory. For long description in Notes pane, press F6."/>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578216" y="3666096"/>
            <a:ext cx="7987569" cy="1096881"/>
          </a:xfrm>
        </p:spPr>
      </p:pic>
    </p:spTree>
    <p:extLst>
      <p:ext uri="{BB962C8B-B14F-4D97-AF65-F5344CB8AC3E}">
        <p14:creationId xmlns:p14="http://schemas.microsoft.com/office/powerpoint/2010/main" val="349315756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7.11 Random-Number Simulation Case Study: Card Shuffling and Dealing </a:t>
            </a:r>
            <a:r>
              <a:rPr lang="en-US" sz="2000" b="0" dirty="0"/>
              <a:t>(15 of 17)</a:t>
            </a:r>
            <a:endParaRPr lang="en-US" sz="2000" dirty="0"/>
          </a:p>
        </p:txBody>
      </p:sp>
      <p:sp>
        <p:nvSpPr>
          <p:cNvPr id="3" name="Content Placeholder 2"/>
          <p:cNvSpPr>
            <a:spLocks noGrp="1"/>
          </p:cNvSpPr>
          <p:nvPr>
            <p:ph sz="quarter" idx="13"/>
          </p:nvPr>
        </p:nvSpPr>
        <p:spPr>
          <a:xfrm>
            <a:off x="457200" y="1556326"/>
            <a:ext cx="8595360" cy="4788911"/>
          </a:xfrm>
        </p:spPr>
        <p:txBody>
          <a:bodyPr/>
          <a:lstStyle/>
          <a:p>
            <a:pPr marL="457200" indent="-457200">
              <a:spcBef>
                <a:spcPts val="0"/>
              </a:spcBef>
              <a:buFont typeface="+mj-lt"/>
              <a:buAutoNum type="arabicPeriod" startAt="49"/>
            </a:pPr>
            <a:r>
              <a:rPr lang="en-US" sz="1600" dirty="0">
                <a:solidFill>
                  <a:schemeClr val="tx1"/>
                </a:solidFill>
                <a:latin typeface="Courier New" panose="02070309020205020404" pitchFamily="49" charset="0"/>
                <a:cs typeface="Courier New" panose="02070309020205020404" pitchFamily="49" charset="0"/>
              </a:rPr>
              <a:t>// deal cards in deck</a:t>
            </a:r>
          </a:p>
          <a:p>
            <a:pPr marL="457200" indent="-457200">
              <a:spcBef>
                <a:spcPts val="0"/>
              </a:spcBef>
              <a:buFont typeface="+mj-lt"/>
              <a:buAutoNum type="arabicPeriod" startAt="49"/>
            </a:pPr>
            <a:r>
              <a:rPr lang="en-US" sz="1600" dirty="0">
                <a:solidFill>
                  <a:schemeClr val="tx1"/>
                </a:solidFill>
                <a:latin typeface="Courier New" panose="02070309020205020404" pitchFamily="49" charset="0"/>
                <a:cs typeface="Courier New" panose="02070309020205020404" pitchFamily="49" charset="0"/>
              </a:rPr>
              <a:t>void deal(int deck[][FACES], const char *face[], const char *suit[]) {</a:t>
            </a:r>
          </a:p>
          <a:p>
            <a:pPr marL="457200" indent="-457200">
              <a:spcBef>
                <a:spcPts val="0"/>
              </a:spcBef>
              <a:buFont typeface="+mj-lt"/>
              <a:buAutoNum type="arabicPeriod" startAt="49"/>
            </a:pPr>
            <a:r>
              <a:rPr lang="en-US" sz="1600" dirty="0">
                <a:solidFill>
                  <a:schemeClr val="tx1"/>
                </a:solidFill>
                <a:latin typeface="Courier New" panose="02070309020205020404" pitchFamily="49" charset="0"/>
                <a:cs typeface="Courier New" panose="02070309020205020404" pitchFamily="49" charset="0"/>
              </a:rPr>
              <a:t>   // deal each of the cards</a:t>
            </a:r>
          </a:p>
          <a:p>
            <a:pPr marL="457200" indent="-457200">
              <a:spcBef>
                <a:spcPts val="0"/>
              </a:spcBef>
              <a:buFont typeface="+mj-lt"/>
              <a:buAutoNum type="arabicPeriod" startAt="49"/>
            </a:pPr>
            <a:r>
              <a:rPr lang="en-US" sz="1600" dirty="0">
                <a:solidFill>
                  <a:schemeClr val="tx1"/>
                </a:solidFill>
                <a:latin typeface="Courier New" panose="02070309020205020404" pitchFamily="49" charset="0"/>
                <a:cs typeface="Courier New" panose="02070309020205020404" pitchFamily="49" charset="0"/>
              </a:rPr>
              <a:t>   for (size_t card = 1; card &lt;= CARDS; ++card) {</a:t>
            </a:r>
          </a:p>
          <a:p>
            <a:pPr marL="457200" indent="-457200">
              <a:spcBef>
                <a:spcPts val="0"/>
              </a:spcBef>
              <a:buFont typeface="+mj-lt"/>
              <a:buAutoNum type="arabicPeriod" startAt="49"/>
            </a:pPr>
            <a:r>
              <a:rPr lang="en-US" sz="1600" dirty="0">
                <a:solidFill>
                  <a:schemeClr val="tx1"/>
                </a:solidFill>
                <a:latin typeface="Courier New" panose="02070309020205020404" pitchFamily="49" charset="0"/>
                <a:cs typeface="Courier New" panose="02070309020205020404" pitchFamily="49" charset="0"/>
              </a:rPr>
              <a:t>      // loop through rows of deck</a:t>
            </a:r>
          </a:p>
          <a:p>
            <a:pPr marL="457200" indent="-457200">
              <a:spcBef>
                <a:spcPts val="0"/>
              </a:spcBef>
              <a:buFont typeface="+mj-lt"/>
              <a:buAutoNum type="arabicPeriod" startAt="49"/>
            </a:pPr>
            <a:r>
              <a:rPr lang="en-US" sz="1600" dirty="0">
                <a:solidFill>
                  <a:schemeClr val="tx1"/>
                </a:solidFill>
                <a:latin typeface="Courier New" panose="02070309020205020404" pitchFamily="49" charset="0"/>
                <a:cs typeface="Courier New" panose="02070309020205020404" pitchFamily="49" charset="0"/>
              </a:rPr>
              <a:t>      for (size_t row = 0; row &lt; SUITS; ++row) {</a:t>
            </a:r>
          </a:p>
          <a:p>
            <a:pPr marL="457200" indent="-457200">
              <a:spcBef>
                <a:spcPts val="0"/>
              </a:spcBef>
              <a:buFont typeface="+mj-lt"/>
              <a:buAutoNum type="arabicPeriod" startAt="49"/>
            </a:pPr>
            <a:r>
              <a:rPr lang="en-US" sz="1600" dirty="0">
                <a:solidFill>
                  <a:schemeClr val="tx1"/>
                </a:solidFill>
                <a:latin typeface="Courier New" panose="02070309020205020404" pitchFamily="49" charset="0"/>
                <a:cs typeface="Courier New" panose="02070309020205020404" pitchFamily="49" charset="0"/>
              </a:rPr>
              <a:t>         // loop through columns of deck for current row</a:t>
            </a:r>
          </a:p>
          <a:p>
            <a:pPr marL="457200" indent="-457200">
              <a:spcBef>
                <a:spcPts val="0"/>
              </a:spcBef>
              <a:buFont typeface="+mj-lt"/>
              <a:buAutoNum type="arabicPeriod" startAt="49"/>
            </a:pPr>
            <a:r>
              <a:rPr lang="en-US" sz="1600" dirty="0">
                <a:solidFill>
                  <a:schemeClr val="tx1"/>
                </a:solidFill>
                <a:latin typeface="Courier New" panose="02070309020205020404" pitchFamily="49" charset="0"/>
                <a:cs typeface="Courier New" panose="02070309020205020404" pitchFamily="49" charset="0"/>
              </a:rPr>
              <a:t>         for (size_t column = 0; column &lt; FACES; ++column) {</a:t>
            </a:r>
          </a:p>
          <a:p>
            <a:pPr marL="457200" indent="-457200">
              <a:spcBef>
                <a:spcPts val="0"/>
              </a:spcBef>
              <a:buFont typeface="+mj-lt"/>
              <a:buAutoNum type="arabicPeriod" startAt="49"/>
            </a:pPr>
            <a:r>
              <a:rPr lang="en-US" sz="1600" dirty="0">
                <a:solidFill>
                  <a:schemeClr val="tx1"/>
                </a:solidFill>
                <a:latin typeface="Courier New" panose="02070309020205020404" pitchFamily="49" charset="0"/>
                <a:cs typeface="Courier New" panose="02070309020205020404" pitchFamily="49" charset="0"/>
              </a:rPr>
              <a:t>            // if slot contains current card, display card</a:t>
            </a:r>
          </a:p>
          <a:p>
            <a:pPr marL="457200" indent="-457200">
              <a:spcBef>
                <a:spcPts val="0"/>
              </a:spcBef>
              <a:buFont typeface="+mj-lt"/>
              <a:buAutoNum type="arabicPeriod" startAt="49"/>
            </a:pPr>
            <a:r>
              <a:rPr lang="en-US" sz="1600" dirty="0">
                <a:solidFill>
                  <a:schemeClr val="tx1"/>
                </a:solidFill>
                <a:latin typeface="Courier New" panose="02070309020205020404" pitchFamily="49" charset="0"/>
                <a:cs typeface="Courier New" panose="02070309020205020404" pitchFamily="49" charset="0"/>
              </a:rPr>
              <a:t>            if (deck[row][column] == card) {</a:t>
            </a:r>
          </a:p>
          <a:p>
            <a:pPr marL="457200" indent="-457200">
              <a:spcBef>
                <a:spcPts val="0"/>
              </a:spcBef>
              <a:buFont typeface="+mj-lt"/>
              <a:buAutoNum type="arabicPeriod" startAt="49"/>
            </a:pPr>
            <a:r>
              <a:rPr lang="en-US" sz="1600" dirty="0">
                <a:solidFill>
                  <a:schemeClr val="tx1"/>
                </a:solidFill>
                <a:latin typeface="Courier New" panose="02070309020205020404" pitchFamily="49" charset="0"/>
                <a:cs typeface="Courier New" panose="02070309020205020404" pitchFamily="49" charset="0"/>
              </a:rPr>
              <a:t>               printf("%5s of %-8s  %c", face[column], suit[row],</a:t>
            </a:r>
          </a:p>
          <a:p>
            <a:pPr marL="457200" indent="-457200">
              <a:spcBef>
                <a:spcPts val="0"/>
              </a:spcBef>
              <a:buFont typeface="+mj-lt"/>
              <a:buAutoNum type="arabicPeriod" startAt="49"/>
            </a:pPr>
            <a:r>
              <a:rPr lang="en-US" sz="1600" dirty="0">
                <a:solidFill>
                  <a:schemeClr val="tx1"/>
                </a:solidFill>
                <a:latin typeface="Courier New" panose="02070309020205020404" pitchFamily="49" charset="0"/>
                <a:cs typeface="Courier New" panose="02070309020205020404" pitchFamily="49" charset="0"/>
              </a:rPr>
              <a:t>                  card % 4 == 0 ? '\n' : '\0'); // 2-column format</a:t>
            </a:r>
          </a:p>
          <a:p>
            <a:pPr marL="457200" indent="-457200">
              <a:spcBef>
                <a:spcPts val="0"/>
              </a:spcBef>
              <a:buFont typeface="+mj-lt"/>
              <a:buAutoNum type="arabicPeriod" startAt="49"/>
            </a:pPr>
            <a:r>
              <a:rPr lang="en-US" sz="1600" dirty="0">
                <a:solidFill>
                  <a:schemeClr val="tx1"/>
                </a:solidFill>
                <a:latin typeface="Courier New" panose="02070309020205020404" pitchFamily="49" charset="0"/>
                <a:cs typeface="Courier New" panose="02070309020205020404" pitchFamily="49" charset="0"/>
              </a:rPr>
              <a:t>            } </a:t>
            </a:r>
          </a:p>
          <a:p>
            <a:pPr marL="457200" indent="-457200">
              <a:spcBef>
                <a:spcPts val="0"/>
              </a:spcBef>
              <a:buFont typeface="+mj-lt"/>
              <a:buAutoNum type="arabicPeriod" startAt="49"/>
            </a:pPr>
            <a:r>
              <a:rPr lang="en-US" sz="1600" dirty="0">
                <a:solidFill>
                  <a:schemeClr val="tx1"/>
                </a:solidFill>
                <a:latin typeface="Courier New" panose="02070309020205020404" pitchFamily="49" charset="0"/>
                <a:cs typeface="Courier New" panose="02070309020205020404" pitchFamily="49" charset="0"/>
              </a:rPr>
              <a:t>         } </a:t>
            </a:r>
          </a:p>
          <a:p>
            <a:pPr marL="457200" indent="-457200">
              <a:spcBef>
                <a:spcPts val="0"/>
              </a:spcBef>
              <a:buFont typeface="+mj-lt"/>
              <a:buAutoNum type="arabicPeriod" startAt="49"/>
            </a:pPr>
            <a:r>
              <a:rPr lang="en-US" sz="1600" dirty="0">
                <a:solidFill>
                  <a:schemeClr val="tx1"/>
                </a:solidFill>
                <a:latin typeface="Courier New" panose="02070309020205020404" pitchFamily="49" charset="0"/>
                <a:cs typeface="Courier New" panose="02070309020205020404" pitchFamily="49" charset="0"/>
              </a:rPr>
              <a:t>      } </a:t>
            </a:r>
          </a:p>
          <a:p>
            <a:pPr marL="457200" indent="-457200">
              <a:spcBef>
                <a:spcPts val="0"/>
              </a:spcBef>
              <a:buFont typeface="+mj-lt"/>
              <a:buAutoNum type="arabicPeriod" startAt="49"/>
            </a:pPr>
            <a:r>
              <a:rPr lang="en-US" sz="1600" dirty="0">
                <a:solidFill>
                  <a:schemeClr val="tx1"/>
                </a:solidFill>
                <a:latin typeface="Courier New" panose="02070309020205020404" pitchFamily="49" charset="0"/>
                <a:cs typeface="Courier New" panose="02070309020205020404" pitchFamily="49" charset="0"/>
              </a:rPr>
              <a:t>   } </a:t>
            </a:r>
          </a:p>
          <a:p>
            <a:pPr marL="457200" indent="-457200">
              <a:spcBef>
                <a:spcPts val="0"/>
              </a:spcBef>
              <a:buFont typeface="+mj-lt"/>
              <a:buAutoNum type="arabicPeriod" startAt="49"/>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25235208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7.11 Random-Number Simulation Case Study: Card Shuffling and Dealing </a:t>
            </a:r>
            <a:r>
              <a:rPr lang="en-US" sz="2000" b="0" dirty="0"/>
              <a:t>(16 of 17)</a:t>
            </a:r>
            <a:endParaRPr lang="en-US" sz="2000" dirty="0"/>
          </a:p>
        </p:txBody>
      </p:sp>
      <p:sp>
        <p:nvSpPr>
          <p:cNvPr id="3" name="Content Placeholder 2"/>
          <p:cNvSpPr>
            <a:spLocks noGrp="1"/>
          </p:cNvSpPr>
          <p:nvPr>
            <p:ph sz="quarter" idx="13"/>
          </p:nvPr>
        </p:nvSpPr>
        <p:spPr>
          <a:xfrm>
            <a:off x="457200" y="1552574"/>
            <a:ext cx="2082800" cy="4508591"/>
          </a:xfrm>
        </p:spPr>
        <p:txBody>
          <a:bodyPr lIns="0" tIns="90000" rIns="46800" bIns="0"/>
          <a:lstStyle/>
          <a:p>
            <a:pPr marL="0" indent="0" algn="ctr">
              <a:spcBef>
                <a:spcPts val="1000"/>
              </a:spcBef>
              <a:buNone/>
            </a:pPr>
            <a:r>
              <a:rPr lang="en-US" sz="1400" dirty="0">
                <a:latin typeface="Courier New" panose="02070309020205020404" pitchFamily="49" charset="0"/>
                <a:cs typeface="Courier New" panose="02070309020205020404" pitchFamily="49" charset="0"/>
              </a:rPr>
              <a:t>Ace of Hearts</a:t>
            </a:r>
          </a:p>
          <a:p>
            <a:pPr marL="0" indent="0" algn="ctr">
              <a:spcBef>
                <a:spcPts val="1000"/>
              </a:spcBef>
              <a:buNone/>
            </a:pPr>
            <a:r>
              <a:rPr lang="en-US" sz="1400" dirty="0">
                <a:latin typeface="Courier New" panose="02070309020205020404" pitchFamily="49" charset="0"/>
                <a:cs typeface="Courier New" panose="02070309020205020404" pitchFamily="49" charset="0"/>
              </a:rPr>
              <a:t>Eight of Diamonds</a:t>
            </a:r>
          </a:p>
          <a:p>
            <a:pPr marL="266700" indent="0">
              <a:spcBef>
                <a:spcPts val="1000"/>
              </a:spcBef>
              <a:buNone/>
            </a:pPr>
            <a:r>
              <a:rPr lang="en-US" sz="1400" dirty="0">
                <a:latin typeface="Courier New" panose="02070309020205020404" pitchFamily="49" charset="0"/>
                <a:cs typeface="Courier New" panose="02070309020205020404" pitchFamily="49" charset="0"/>
              </a:rPr>
              <a:t>Ace of Clubs</a:t>
            </a:r>
          </a:p>
          <a:p>
            <a:pPr marL="88900" indent="0">
              <a:spcBef>
                <a:spcPts val="1000"/>
              </a:spcBef>
              <a:buNone/>
            </a:pPr>
            <a:r>
              <a:rPr lang="en-US" sz="1400" dirty="0">
                <a:latin typeface="Courier New" panose="02070309020205020404" pitchFamily="49" charset="0"/>
                <a:cs typeface="Courier New" panose="02070309020205020404" pitchFamily="49" charset="0"/>
              </a:rPr>
              <a:t>Seven of Clubs</a:t>
            </a:r>
          </a:p>
          <a:p>
            <a:pPr marL="177800" indent="0">
              <a:spcBef>
                <a:spcPts val="1000"/>
              </a:spcBef>
              <a:buNone/>
            </a:pPr>
            <a:r>
              <a:rPr lang="en-US" sz="1400" dirty="0">
                <a:latin typeface="Courier New" panose="02070309020205020404" pitchFamily="49" charset="0"/>
                <a:cs typeface="Courier New" panose="02070309020205020404" pitchFamily="49" charset="0"/>
              </a:rPr>
              <a:t>Nine of Spades</a:t>
            </a:r>
          </a:p>
          <a:p>
            <a:pPr marL="88900" indent="0">
              <a:spcBef>
                <a:spcPts val="1000"/>
              </a:spcBef>
              <a:buNone/>
            </a:pPr>
            <a:r>
              <a:rPr lang="en-US" sz="1400" dirty="0">
                <a:latin typeface="Courier New" panose="02070309020205020404" pitchFamily="49" charset="0"/>
                <a:cs typeface="Courier New" panose="02070309020205020404" pitchFamily="49" charset="0"/>
              </a:rPr>
              <a:t>Eight of Hearts</a:t>
            </a:r>
          </a:p>
          <a:p>
            <a:pPr marL="177800" indent="0">
              <a:spcBef>
                <a:spcPts val="1000"/>
              </a:spcBef>
              <a:buNone/>
            </a:pPr>
            <a:r>
              <a:rPr lang="en-US" sz="1400" dirty="0">
                <a:latin typeface="Courier New" panose="02070309020205020404" pitchFamily="49" charset="0"/>
                <a:cs typeface="Courier New" panose="02070309020205020404" pitchFamily="49" charset="0"/>
              </a:rPr>
              <a:t>Jack of Spades</a:t>
            </a:r>
          </a:p>
          <a:p>
            <a:pPr marL="177800" indent="0">
              <a:spcBef>
                <a:spcPts val="1000"/>
              </a:spcBef>
              <a:buNone/>
            </a:pPr>
            <a:r>
              <a:rPr lang="en-US" sz="1400" dirty="0">
                <a:latin typeface="Courier New" panose="02070309020205020404" pitchFamily="49" charset="0"/>
                <a:cs typeface="Courier New" panose="02070309020205020404" pitchFamily="49" charset="0"/>
              </a:rPr>
              <a:t>Four of Spades</a:t>
            </a:r>
          </a:p>
          <a:p>
            <a:pPr marL="177800" indent="0">
              <a:spcBef>
                <a:spcPts val="1000"/>
              </a:spcBef>
              <a:buNone/>
            </a:pPr>
            <a:r>
              <a:rPr lang="en-US" sz="1400" dirty="0">
                <a:latin typeface="Courier New" panose="02070309020205020404" pitchFamily="49" charset="0"/>
                <a:cs typeface="Courier New" panose="02070309020205020404" pitchFamily="49" charset="0"/>
              </a:rPr>
              <a:t>Nine of Clubs</a:t>
            </a:r>
          </a:p>
          <a:p>
            <a:pPr marL="177800" indent="0">
              <a:spcBef>
                <a:spcPts val="1000"/>
              </a:spcBef>
              <a:buNone/>
            </a:pPr>
            <a:r>
              <a:rPr lang="en-US" sz="1400" dirty="0">
                <a:latin typeface="Courier New" panose="02070309020205020404" pitchFamily="49" charset="0"/>
                <a:cs typeface="Courier New" panose="02070309020205020404" pitchFamily="49" charset="0"/>
              </a:rPr>
              <a:t>Four of Diamonds</a:t>
            </a:r>
          </a:p>
          <a:p>
            <a:pPr marL="88900" indent="0">
              <a:spcBef>
                <a:spcPts val="1000"/>
              </a:spcBef>
              <a:buNone/>
            </a:pPr>
            <a:r>
              <a:rPr lang="en-US" sz="1400" dirty="0">
                <a:latin typeface="Courier New" panose="02070309020205020404" pitchFamily="49" charset="0"/>
                <a:cs typeface="Courier New" panose="02070309020205020404" pitchFamily="49" charset="0"/>
              </a:rPr>
              <a:t>Seven of Diamonds</a:t>
            </a:r>
          </a:p>
          <a:p>
            <a:pPr marL="177800" indent="0">
              <a:spcBef>
                <a:spcPts val="1000"/>
              </a:spcBef>
              <a:buNone/>
            </a:pPr>
            <a:r>
              <a:rPr lang="en-US" sz="1400" dirty="0">
                <a:latin typeface="Courier New" panose="02070309020205020404" pitchFamily="49" charset="0"/>
                <a:cs typeface="Courier New" panose="02070309020205020404" pitchFamily="49" charset="0"/>
              </a:rPr>
              <a:t>Nine of Diamonds</a:t>
            </a:r>
          </a:p>
          <a:p>
            <a:pPr marL="88900" indent="0">
              <a:spcBef>
                <a:spcPts val="1000"/>
              </a:spcBef>
              <a:buNone/>
            </a:pPr>
            <a:r>
              <a:rPr lang="en-US" sz="1400" dirty="0">
                <a:latin typeface="Courier New" panose="02070309020205020404" pitchFamily="49" charset="0"/>
                <a:cs typeface="Courier New" panose="02070309020205020404" pitchFamily="49" charset="0"/>
              </a:rPr>
              <a:t>  Six of Clubs</a:t>
            </a:r>
          </a:p>
        </p:txBody>
      </p:sp>
      <p:sp>
        <p:nvSpPr>
          <p:cNvPr id="10" name="Content Placeholder 9"/>
          <p:cNvSpPr>
            <a:spLocks noGrp="1"/>
          </p:cNvSpPr>
          <p:nvPr>
            <p:ph sz="quarter" idx="14"/>
          </p:nvPr>
        </p:nvSpPr>
        <p:spPr>
          <a:xfrm>
            <a:off x="2637178" y="1552574"/>
            <a:ext cx="2121330" cy="4508591"/>
          </a:xfrm>
        </p:spPr>
        <p:txBody>
          <a:bodyPr/>
          <a:lstStyle/>
          <a:p>
            <a:pPr marL="432" indent="0" algn="ctr">
              <a:spcBef>
                <a:spcPts val="1000"/>
              </a:spcBef>
              <a:buNone/>
            </a:pPr>
            <a:r>
              <a:rPr lang="en-US" sz="1400" dirty="0">
                <a:latin typeface="Courier New" panose="02070309020205020404" pitchFamily="49" charset="0"/>
                <a:cs typeface="Courier New" panose="02070309020205020404" pitchFamily="49" charset="0"/>
              </a:rPr>
              <a:t>Jack of Hearts</a:t>
            </a:r>
          </a:p>
          <a:p>
            <a:pPr marL="88900" indent="0">
              <a:spcBef>
                <a:spcPts val="1000"/>
              </a:spcBef>
              <a:buNone/>
            </a:pPr>
            <a:r>
              <a:rPr lang="en-US" sz="1400" dirty="0">
                <a:latin typeface="Courier New" panose="02070309020205020404" pitchFamily="49" charset="0"/>
                <a:cs typeface="Courier New" panose="02070309020205020404" pitchFamily="49" charset="0"/>
              </a:rPr>
              <a:t>Three of Clubs</a:t>
            </a:r>
          </a:p>
          <a:p>
            <a:pPr marL="88900" indent="0">
              <a:spcBef>
                <a:spcPts val="1000"/>
              </a:spcBef>
              <a:buNone/>
            </a:pPr>
            <a:r>
              <a:rPr lang="en-US" sz="1400" dirty="0">
                <a:latin typeface="Courier New" panose="02070309020205020404" pitchFamily="49" charset="0"/>
                <a:cs typeface="Courier New" panose="02070309020205020404" pitchFamily="49" charset="0"/>
              </a:rPr>
              <a:t>Deuce of Spades</a:t>
            </a:r>
          </a:p>
          <a:p>
            <a:pPr marL="177800" indent="0">
              <a:spcBef>
                <a:spcPts val="1000"/>
              </a:spcBef>
              <a:buNone/>
            </a:pPr>
            <a:r>
              <a:rPr lang="en-US" sz="1400" dirty="0">
                <a:latin typeface="Courier New" panose="02070309020205020404" pitchFamily="49" charset="0"/>
                <a:cs typeface="Courier New" panose="02070309020205020404" pitchFamily="49" charset="0"/>
              </a:rPr>
              <a:t>Five of Hearts</a:t>
            </a:r>
          </a:p>
          <a:p>
            <a:pPr marL="266700" indent="0">
              <a:spcBef>
                <a:spcPts val="1000"/>
              </a:spcBef>
              <a:buNone/>
            </a:pPr>
            <a:r>
              <a:rPr lang="en-US" sz="1400" dirty="0">
                <a:latin typeface="Courier New" panose="02070309020205020404" pitchFamily="49" charset="0"/>
                <a:cs typeface="Courier New" panose="02070309020205020404" pitchFamily="49" charset="0"/>
              </a:rPr>
              <a:t>Ace of Spades</a:t>
            </a:r>
          </a:p>
          <a:p>
            <a:pPr marL="266700" indent="0">
              <a:spcBef>
                <a:spcPts val="1000"/>
              </a:spcBef>
              <a:buNone/>
            </a:pPr>
            <a:r>
              <a:rPr lang="en-US" sz="1400" dirty="0">
                <a:latin typeface="Courier New" panose="02070309020205020404" pitchFamily="49" charset="0"/>
                <a:cs typeface="Courier New" panose="02070309020205020404" pitchFamily="49" charset="0"/>
              </a:rPr>
              <a:t>Ten of Spades</a:t>
            </a:r>
          </a:p>
          <a:p>
            <a:pPr marL="177800" indent="0">
              <a:spcBef>
                <a:spcPts val="1000"/>
              </a:spcBef>
              <a:buNone/>
            </a:pPr>
            <a:r>
              <a:rPr lang="en-US" sz="1400" dirty="0">
                <a:latin typeface="Courier New" panose="02070309020205020404" pitchFamily="49" charset="0"/>
                <a:cs typeface="Courier New" panose="02070309020205020404" pitchFamily="49" charset="0"/>
              </a:rPr>
              <a:t>Jack of Diamonds</a:t>
            </a:r>
          </a:p>
          <a:p>
            <a:pPr marL="266700" indent="0">
              <a:spcBef>
                <a:spcPts val="1000"/>
              </a:spcBef>
              <a:buNone/>
            </a:pPr>
            <a:r>
              <a:rPr lang="en-US" sz="1400" dirty="0">
                <a:latin typeface="Courier New" panose="02070309020205020404" pitchFamily="49" charset="0"/>
                <a:cs typeface="Courier New" panose="02070309020205020404" pitchFamily="49" charset="0"/>
              </a:rPr>
              <a:t>Ten of Clubs</a:t>
            </a:r>
          </a:p>
          <a:p>
            <a:pPr marL="266700" indent="0">
              <a:spcBef>
                <a:spcPts val="1000"/>
              </a:spcBef>
              <a:buNone/>
            </a:pPr>
            <a:r>
              <a:rPr lang="en-US" sz="1400" dirty="0">
                <a:latin typeface="Courier New" panose="02070309020205020404" pitchFamily="49" charset="0"/>
                <a:cs typeface="Courier New" panose="02070309020205020404" pitchFamily="49" charset="0"/>
              </a:rPr>
              <a:t>Six of Diamonds</a:t>
            </a:r>
          </a:p>
          <a:p>
            <a:pPr marL="88900" indent="0">
              <a:spcBef>
                <a:spcPts val="1000"/>
              </a:spcBef>
              <a:buNone/>
            </a:pPr>
            <a:r>
              <a:rPr lang="en-US" sz="1400" dirty="0">
                <a:latin typeface="Courier New" panose="02070309020205020404" pitchFamily="49" charset="0"/>
                <a:cs typeface="Courier New" panose="02070309020205020404" pitchFamily="49" charset="0"/>
              </a:rPr>
              <a:t>Eight of Clubs</a:t>
            </a:r>
          </a:p>
          <a:p>
            <a:pPr marL="88900" indent="0">
              <a:spcBef>
                <a:spcPts val="1000"/>
              </a:spcBef>
              <a:buNone/>
            </a:pPr>
            <a:r>
              <a:rPr lang="en-US" sz="1400" dirty="0">
                <a:latin typeface="Courier New" panose="02070309020205020404" pitchFamily="49" charset="0"/>
                <a:cs typeface="Courier New" panose="02070309020205020404" pitchFamily="49" charset="0"/>
              </a:rPr>
              <a:t>Three of Hearts</a:t>
            </a:r>
          </a:p>
          <a:p>
            <a:pPr marL="88900" indent="0">
              <a:spcBef>
                <a:spcPts val="1000"/>
              </a:spcBef>
              <a:buNone/>
            </a:pPr>
            <a:r>
              <a:rPr lang="en-US" sz="1400" dirty="0">
                <a:latin typeface="Courier New" panose="02070309020205020404" pitchFamily="49" charset="0"/>
                <a:cs typeface="Courier New" panose="02070309020205020404" pitchFamily="49" charset="0"/>
              </a:rPr>
              <a:t>Three of Diamonds</a:t>
            </a:r>
          </a:p>
          <a:p>
            <a:pPr marL="88900" indent="0">
              <a:spcBef>
                <a:spcPts val="1000"/>
              </a:spcBef>
              <a:buNone/>
            </a:pPr>
            <a:r>
              <a:rPr lang="en-US" sz="1400" dirty="0">
                <a:latin typeface="Courier New" panose="02070309020205020404" pitchFamily="49" charset="0"/>
                <a:cs typeface="Courier New" panose="02070309020205020404" pitchFamily="49" charset="0"/>
              </a:rPr>
              <a:t>Seven of Spades</a:t>
            </a:r>
          </a:p>
        </p:txBody>
      </p:sp>
      <p:sp>
        <p:nvSpPr>
          <p:cNvPr id="11" name="Content Placeholder 10"/>
          <p:cNvSpPr>
            <a:spLocks noGrp="1"/>
          </p:cNvSpPr>
          <p:nvPr>
            <p:ph sz="quarter" idx="15"/>
          </p:nvPr>
        </p:nvSpPr>
        <p:spPr>
          <a:xfrm>
            <a:off x="4834708" y="1552575"/>
            <a:ext cx="2112192" cy="4508590"/>
          </a:xfrm>
        </p:spPr>
        <p:txBody>
          <a:bodyPr/>
          <a:lstStyle/>
          <a:p>
            <a:pPr marL="177800" indent="0">
              <a:spcBef>
                <a:spcPts val="1000"/>
              </a:spcBef>
              <a:buNone/>
            </a:pPr>
            <a:r>
              <a:rPr lang="en-US" sz="1400" dirty="0">
                <a:latin typeface="Courier New" panose="02070309020205020404" pitchFamily="49" charset="0"/>
                <a:cs typeface="Courier New" panose="02070309020205020404" pitchFamily="49" charset="0"/>
              </a:rPr>
              <a:t>Five of Clubs</a:t>
            </a:r>
          </a:p>
          <a:p>
            <a:pPr marL="88900" indent="0">
              <a:spcBef>
                <a:spcPts val="1000"/>
              </a:spcBef>
              <a:buNone/>
            </a:pPr>
            <a:r>
              <a:rPr lang="en-US" sz="1400" dirty="0">
                <a:latin typeface="Courier New" panose="02070309020205020404" pitchFamily="49" charset="0"/>
                <a:cs typeface="Courier New" panose="02070309020205020404" pitchFamily="49" charset="0"/>
              </a:rPr>
              <a:t>Deuce of Hearts</a:t>
            </a:r>
          </a:p>
          <a:p>
            <a:pPr marL="88900" indent="0">
              <a:spcBef>
                <a:spcPts val="1000"/>
              </a:spcBef>
              <a:buNone/>
            </a:pPr>
            <a:r>
              <a:rPr lang="en-US" sz="1400" dirty="0">
                <a:latin typeface="Courier New" panose="02070309020205020404" pitchFamily="49" charset="0"/>
                <a:cs typeface="Courier New" panose="02070309020205020404" pitchFamily="49" charset="0"/>
              </a:rPr>
              <a:t>Queen of Diamonds</a:t>
            </a:r>
          </a:p>
          <a:p>
            <a:pPr marL="88900" indent="0">
              <a:spcBef>
                <a:spcPts val="1000"/>
              </a:spcBef>
              <a:buNone/>
            </a:pPr>
            <a:r>
              <a:rPr lang="en-US" sz="1400" dirty="0">
                <a:latin typeface="Courier New" panose="02070309020205020404" pitchFamily="49" charset="0"/>
                <a:cs typeface="Courier New" panose="02070309020205020404" pitchFamily="49" charset="0"/>
              </a:rPr>
              <a:t>Deuce of Clubs</a:t>
            </a:r>
          </a:p>
          <a:p>
            <a:pPr marL="266700" indent="0">
              <a:spcBef>
                <a:spcPts val="1000"/>
              </a:spcBef>
              <a:buNone/>
            </a:pPr>
            <a:r>
              <a:rPr lang="en-US" sz="1400" dirty="0">
                <a:latin typeface="Courier New" panose="02070309020205020404" pitchFamily="49" charset="0"/>
                <a:cs typeface="Courier New" panose="02070309020205020404" pitchFamily="49" charset="0"/>
              </a:rPr>
              <a:t>Ace of Diamonds</a:t>
            </a:r>
          </a:p>
          <a:p>
            <a:pPr marL="266700" indent="0">
              <a:spcBef>
                <a:spcPts val="1000"/>
              </a:spcBef>
              <a:buNone/>
            </a:pPr>
            <a:r>
              <a:rPr lang="en-US" sz="1400" dirty="0">
                <a:latin typeface="Courier New" panose="02070309020205020404" pitchFamily="49" charset="0"/>
                <a:cs typeface="Courier New" panose="02070309020205020404" pitchFamily="49" charset="0"/>
              </a:rPr>
              <a:t>Ten of Hearts</a:t>
            </a:r>
          </a:p>
          <a:p>
            <a:pPr marL="88900" indent="0">
              <a:spcBef>
                <a:spcPts val="1000"/>
              </a:spcBef>
              <a:buNone/>
            </a:pPr>
            <a:r>
              <a:rPr lang="en-US" sz="1400" dirty="0">
                <a:latin typeface="Courier New" panose="02070309020205020404" pitchFamily="49" charset="0"/>
                <a:cs typeface="Courier New" panose="02070309020205020404" pitchFamily="49" charset="0"/>
              </a:rPr>
              <a:t>Three of Spades</a:t>
            </a:r>
          </a:p>
          <a:p>
            <a:pPr marL="177800" indent="0">
              <a:spcBef>
                <a:spcPts val="1000"/>
              </a:spcBef>
              <a:buNone/>
            </a:pPr>
            <a:r>
              <a:rPr lang="en-US" sz="1400" dirty="0">
                <a:latin typeface="Courier New" panose="02070309020205020404" pitchFamily="49" charset="0"/>
                <a:cs typeface="Courier New" panose="02070309020205020404" pitchFamily="49" charset="0"/>
              </a:rPr>
              <a:t>King of Diamonds</a:t>
            </a:r>
          </a:p>
          <a:p>
            <a:pPr marL="88900" indent="0">
              <a:spcBef>
                <a:spcPts val="1000"/>
              </a:spcBef>
              <a:buNone/>
            </a:pPr>
            <a:r>
              <a:rPr lang="en-US" sz="1400" dirty="0">
                <a:latin typeface="Courier New" panose="02070309020205020404" pitchFamily="49" charset="0"/>
                <a:cs typeface="Courier New" panose="02070309020205020404" pitchFamily="49" charset="0"/>
              </a:rPr>
              <a:t>Queen of Spades</a:t>
            </a:r>
          </a:p>
          <a:p>
            <a:pPr marL="177800" indent="0">
              <a:spcBef>
                <a:spcPts val="1000"/>
              </a:spcBef>
              <a:buNone/>
            </a:pPr>
            <a:r>
              <a:rPr lang="en-US" sz="1400" dirty="0">
                <a:latin typeface="Courier New" panose="02070309020205020404" pitchFamily="49" charset="0"/>
                <a:cs typeface="Courier New" panose="02070309020205020404" pitchFamily="49" charset="0"/>
              </a:rPr>
              <a:t>Jack of Clubs</a:t>
            </a:r>
          </a:p>
          <a:p>
            <a:pPr marL="177800" indent="0">
              <a:spcBef>
                <a:spcPts val="1000"/>
              </a:spcBef>
              <a:buNone/>
            </a:pPr>
            <a:r>
              <a:rPr lang="en-US" sz="1400" dirty="0">
                <a:latin typeface="Courier New" panose="02070309020205020404" pitchFamily="49" charset="0"/>
                <a:cs typeface="Courier New" panose="02070309020205020404" pitchFamily="49" charset="0"/>
              </a:rPr>
              <a:t>Five of Spades</a:t>
            </a:r>
          </a:p>
          <a:p>
            <a:pPr marL="88900" indent="0">
              <a:spcBef>
                <a:spcPts val="1000"/>
              </a:spcBef>
              <a:buNone/>
            </a:pPr>
            <a:r>
              <a:rPr lang="en-US" sz="1400" dirty="0">
                <a:latin typeface="Courier New" panose="02070309020205020404" pitchFamily="49" charset="0"/>
                <a:cs typeface="Courier New" panose="02070309020205020404" pitchFamily="49" charset="0"/>
              </a:rPr>
              <a:t>Deuce of Diamonds</a:t>
            </a:r>
          </a:p>
          <a:p>
            <a:pPr marL="177800" indent="0">
              <a:spcBef>
                <a:spcPts val="1000"/>
              </a:spcBef>
              <a:buNone/>
            </a:pPr>
            <a:r>
              <a:rPr lang="en-US" sz="1400" dirty="0">
                <a:latin typeface="Courier New" panose="02070309020205020404" pitchFamily="49" charset="0"/>
                <a:cs typeface="Courier New" panose="02070309020205020404" pitchFamily="49" charset="0"/>
              </a:rPr>
              <a:t>Five of Diamonds</a:t>
            </a:r>
          </a:p>
        </p:txBody>
      </p:sp>
      <p:sp>
        <p:nvSpPr>
          <p:cNvPr id="12" name="Content Placeholder 11"/>
          <p:cNvSpPr>
            <a:spLocks noGrp="1"/>
          </p:cNvSpPr>
          <p:nvPr>
            <p:ph sz="quarter" idx="16"/>
          </p:nvPr>
        </p:nvSpPr>
        <p:spPr>
          <a:xfrm>
            <a:off x="7019470" y="1552573"/>
            <a:ext cx="1985193" cy="4508591"/>
          </a:xfrm>
        </p:spPr>
        <p:txBody>
          <a:bodyPr/>
          <a:lstStyle/>
          <a:p>
            <a:pPr marL="88900" indent="0">
              <a:spcBef>
                <a:spcPts val="1000"/>
              </a:spcBef>
              <a:buNone/>
            </a:pPr>
            <a:r>
              <a:rPr lang="en-US" sz="1400" dirty="0">
                <a:latin typeface="Courier New" panose="02070309020205020404" pitchFamily="49" charset="0"/>
                <a:cs typeface="Courier New" panose="02070309020205020404" pitchFamily="49" charset="0"/>
              </a:rPr>
              <a:t>King of Clubs</a:t>
            </a:r>
          </a:p>
          <a:p>
            <a:pPr marL="88900" indent="0">
              <a:spcBef>
                <a:spcPts val="1000"/>
              </a:spcBef>
              <a:buNone/>
            </a:pPr>
            <a:r>
              <a:rPr lang="en-US" sz="1400" dirty="0">
                <a:latin typeface="Courier New" panose="02070309020205020404" pitchFamily="49" charset="0"/>
                <a:cs typeface="Courier New" panose="02070309020205020404" pitchFamily="49" charset="0"/>
              </a:rPr>
              <a:t>Four of Hearts</a:t>
            </a:r>
          </a:p>
          <a:p>
            <a:pPr marL="177800" indent="0">
              <a:spcBef>
                <a:spcPts val="1000"/>
              </a:spcBef>
              <a:buNone/>
            </a:pPr>
            <a:r>
              <a:rPr lang="en-US" sz="1400" dirty="0">
                <a:latin typeface="Courier New" panose="02070309020205020404" pitchFamily="49" charset="0"/>
                <a:cs typeface="Courier New" panose="02070309020205020404" pitchFamily="49" charset="0"/>
              </a:rPr>
              <a:t>Six of Hearts</a:t>
            </a:r>
          </a:p>
          <a:p>
            <a:pPr marL="88900" indent="0">
              <a:spcBef>
                <a:spcPts val="1000"/>
              </a:spcBef>
              <a:buNone/>
            </a:pPr>
            <a:r>
              <a:rPr lang="en-US" sz="1400" dirty="0">
                <a:latin typeface="Courier New" panose="02070309020205020404" pitchFamily="49" charset="0"/>
                <a:cs typeface="Courier New" panose="02070309020205020404" pitchFamily="49" charset="0"/>
              </a:rPr>
              <a:t>King of Hearts</a:t>
            </a:r>
          </a:p>
          <a:p>
            <a:pPr marL="432" indent="0">
              <a:spcBef>
                <a:spcPts val="1000"/>
              </a:spcBef>
              <a:buNone/>
            </a:pPr>
            <a:r>
              <a:rPr lang="en-US" sz="1400" dirty="0">
                <a:latin typeface="Courier New" panose="02070309020205020404" pitchFamily="49" charset="0"/>
                <a:cs typeface="Courier New" panose="02070309020205020404" pitchFamily="49" charset="0"/>
              </a:rPr>
              <a:t>Eight of Spades</a:t>
            </a:r>
          </a:p>
          <a:p>
            <a:pPr marL="432" indent="0">
              <a:spcBef>
                <a:spcPts val="1000"/>
              </a:spcBef>
              <a:buNone/>
            </a:pPr>
            <a:r>
              <a:rPr lang="en-US" sz="1400" dirty="0">
                <a:latin typeface="Courier New" panose="02070309020205020404" pitchFamily="49" charset="0"/>
                <a:cs typeface="Courier New" panose="02070309020205020404" pitchFamily="49" charset="0"/>
              </a:rPr>
              <a:t>Queen of Clubs</a:t>
            </a:r>
          </a:p>
          <a:p>
            <a:pPr marL="88900" indent="0">
              <a:spcBef>
                <a:spcPts val="1000"/>
              </a:spcBef>
              <a:buNone/>
            </a:pPr>
            <a:r>
              <a:rPr lang="en-US" sz="1400" dirty="0">
                <a:latin typeface="Courier New" panose="02070309020205020404" pitchFamily="49" charset="0"/>
                <a:cs typeface="Courier New" panose="02070309020205020404" pitchFamily="49" charset="0"/>
              </a:rPr>
              <a:t>Four of Clubs</a:t>
            </a:r>
          </a:p>
          <a:p>
            <a:pPr marL="177800" indent="0">
              <a:spcBef>
                <a:spcPts val="1000"/>
              </a:spcBef>
              <a:buNone/>
            </a:pPr>
            <a:r>
              <a:rPr lang="en-US" sz="1400" dirty="0">
                <a:latin typeface="Courier New" panose="02070309020205020404" pitchFamily="49" charset="0"/>
                <a:cs typeface="Courier New" panose="02070309020205020404" pitchFamily="49" charset="0"/>
              </a:rPr>
              <a:t>Six of Spades</a:t>
            </a:r>
          </a:p>
          <a:p>
            <a:pPr marL="88900" indent="0">
              <a:spcBef>
                <a:spcPts val="1000"/>
              </a:spcBef>
              <a:buNone/>
            </a:pPr>
            <a:r>
              <a:rPr lang="en-US" sz="1400" dirty="0">
                <a:latin typeface="Courier New" panose="02070309020205020404" pitchFamily="49" charset="0"/>
                <a:cs typeface="Courier New" panose="02070309020205020404" pitchFamily="49" charset="0"/>
              </a:rPr>
              <a:t>King of Spades</a:t>
            </a:r>
          </a:p>
          <a:p>
            <a:pPr marL="432" indent="0">
              <a:spcBef>
                <a:spcPts val="1000"/>
              </a:spcBef>
              <a:buNone/>
            </a:pPr>
            <a:r>
              <a:rPr lang="en-US" sz="1400" dirty="0">
                <a:latin typeface="Courier New" panose="02070309020205020404" pitchFamily="49" charset="0"/>
                <a:cs typeface="Courier New" panose="02070309020205020404" pitchFamily="49" charset="0"/>
              </a:rPr>
              <a:t>Seven of Hearts</a:t>
            </a:r>
          </a:p>
          <a:p>
            <a:pPr marL="88900" indent="0">
              <a:spcBef>
                <a:spcPts val="1000"/>
              </a:spcBef>
              <a:buNone/>
            </a:pPr>
            <a:r>
              <a:rPr lang="en-US" sz="1400" dirty="0">
                <a:latin typeface="Courier New" panose="02070309020205020404" pitchFamily="49" charset="0"/>
                <a:cs typeface="Courier New" panose="02070309020205020404" pitchFamily="49" charset="0"/>
              </a:rPr>
              <a:t>Nine of Hearts</a:t>
            </a:r>
          </a:p>
          <a:p>
            <a:pPr marL="432" indent="0">
              <a:spcBef>
                <a:spcPts val="1000"/>
              </a:spcBef>
              <a:buNone/>
            </a:pPr>
            <a:r>
              <a:rPr lang="en-US" sz="1400" dirty="0">
                <a:latin typeface="Courier New" panose="02070309020205020404" pitchFamily="49" charset="0"/>
                <a:cs typeface="Courier New" panose="02070309020205020404" pitchFamily="49" charset="0"/>
              </a:rPr>
              <a:t>Queen of Hearts</a:t>
            </a:r>
          </a:p>
          <a:p>
            <a:pPr marL="177800" indent="0">
              <a:spcBef>
                <a:spcPts val="1000"/>
              </a:spcBef>
              <a:buNone/>
            </a:pPr>
            <a:r>
              <a:rPr lang="en-US" sz="1400" dirty="0">
                <a:latin typeface="Courier New" panose="02070309020205020404" pitchFamily="49" charset="0"/>
                <a:cs typeface="Courier New" panose="02070309020205020404" pitchFamily="49" charset="0"/>
              </a:rPr>
              <a:t>Ten of Diamonds</a:t>
            </a:r>
          </a:p>
        </p:txBody>
      </p:sp>
    </p:spTree>
    <p:extLst>
      <p:ext uri="{BB962C8B-B14F-4D97-AF65-F5344CB8AC3E}">
        <p14:creationId xmlns:p14="http://schemas.microsoft.com/office/powerpoint/2010/main" val="293851000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7.11 Random-Number Simulation Case Study: Card Shuffling and Dealing </a:t>
            </a:r>
            <a:r>
              <a:rPr lang="en-US" sz="2000" b="0" dirty="0"/>
              <a:t>(17 of 17)</a:t>
            </a:r>
            <a:endParaRPr lang="en-US" sz="2000" dirty="0"/>
          </a:p>
        </p:txBody>
      </p:sp>
      <p:sp>
        <p:nvSpPr>
          <p:cNvPr id="6" name="Content Placeholder 5"/>
          <p:cNvSpPr>
            <a:spLocks noGrp="1"/>
          </p:cNvSpPr>
          <p:nvPr>
            <p:ph sz="quarter" idx="13"/>
          </p:nvPr>
        </p:nvSpPr>
        <p:spPr>
          <a:xfrm>
            <a:off x="457200" y="1556327"/>
            <a:ext cx="8318500" cy="2012373"/>
          </a:xfrm>
        </p:spPr>
        <p:txBody>
          <a:bodyPr/>
          <a:lstStyle/>
          <a:p>
            <a:pPr marL="0" indent="0">
              <a:buNone/>
            </a:pPr>
            <a:r>
              <a:rPr lang="en-US" sz="1800" b="1" dirty="0"/>
              <a:t>Improving the Dealing Algorithm</a:t>
            </a:r>
            <a:endParaRPr lang="en-US" sz="1800" dirty="0"/>
          </a:p>
          <a:p>
            <a:pPr>
              <a:spcBef>
                <a:spcPts val="1200"/>
              </a:spcBef>
            </a:pPr>
            <a:r>
              <a:rPr lang="en-US" sz="1800" dirty="0"/>
              <a:t>There’s a weakness in the dealing algorithm</a:t>
            </a:r>
          </a:p>
          <a:p>
            <a:pPr>
              <a:spcBef>
                <a:spcPts val="1200"/>
              </a:spcBef>
            </a:pPr>
            <a:r>
              <a:rPr lang="en-US" sz="1800" dirty="0"/>
              <a:t>Once a match is found, the two inner for statements continue searching deck’s remaining elements</a:t>
            </a:r>
          </a:p>
          <a:p>
            <a:pPr>
              <a:spcBef>
                <a:spcPts val="1200"/>
              </a:spcBef>
            </a:pPr>
            <a:r>
              <a:rPr lang="en-US" sz="1800" dirty="0"/>
              <a:t>We correct this deficiency in the exercises and in a Chapter 10 case study.</a:t>
            </a:r>
          </a:p>
        </p:txBody>
      </p:sp>
      <p:sp>
        <p:nvSpPr>
          <p:cNvPr id="7" name="Content Placeholder 6"/>
          <p:cNvSpPr>
            <a:spLocks noGrp="1"/>
          </p:cNvSpPr>
          <p:nvPr>
            <p:ph sz="quarter" idx="14"/>
          </p:nvPr>
        </p:nvSpPr>
        <p:spPr>
          <a:xfrm>
            <a:off x="457200" y="3692031"/>
            <a:ext cx="8483600" cy="2639412"/>
          </a:xfrm>
        </p:spPr>
        <p:txBody>
          <a:bodyPr tIns="0"/>
          <a:lstStyle/>
          <a:p>
            <a:pPr marL="0" indent="0">
              <a:spcBef>
                <a:spcPts val="0"/>
              </a:spcBef>
              <a:buNone/>
            </a:pPr>
            <a:r>
              <a:rPr lang="en-US" sz="1800" b="1" dirty="0"/>
              <a:t>Related Exercises</a:t>
            </a:r>
            <a:endParaRPr lang="en-US" sz="1800" dirty="0"/>
          </a:p>
          <a:p>
            <a:pPr>
              <a:spcBef>
                <a:spcPts val="1200"/>
              </a:spcBef>
            </a:pPr>
            <a:r>
              <a:rPr lang="en-US" sz="1800" dirty="0"/>
              <a:t>Exercise 7.12 (Card Shuffling and Dealing: Dealing Poker Hands)</a:t>
            </a:r>
          </a:p>
          <a:p>
            <a:pPr>
              <a:spcBef>
                <a:spcPts val="1200"/>
              </a:spcBef>
            </a:pPr>
            <a:r>
              <a:rPr lang="en-US" sz="1800" dirty="0"/>
              <a:t>Exercise 7.13 (Project: Card Shuffling and Dealing—Which Poker Hand is Better?)</a:t>
            </a:r>
          </a:p>
          <a:p>
            <a:pPr>
              <a:spcBef>
                <a:spcPts val="1200"/>
              </a:spcBef>
            </a:pPr>
            <a:r>
              <a:rPr lang="en-US" sz="1800" dirty="0"/>
              <a:t>Exercise 7.14 (Project: Card Shuffling and Dealing—Simulating the Dealer)</a:t>
            </a:r>
          </a:p>
          <a:p>
            <a:pPr>
              <a:spcBef>
                <a:spcPts val="1200"/>
              </a:spcBef>
            </a:pPr>
            <a:r>
              <a:rPr lang="en-US" sz="1800" dirty="0"/>
              <a:t>Exercise 7.15 (Project: Card Shuffling and Dealing—Allowing Players to Draw Cards)</a:t>
            </a:r>
          </a:p>
        </p:txBody>
      </p:sp>
    </p:spTree>
    <p:extLst>
      <p:ext uri="{BB962C8B-B14F-4D97-AF65-F5344CB8AC3E}">
        <p14:creationId xmlns:p14="http://schemas.microsoft.com/office/powerpoint/2010/main" val="105091884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7.12 Function Pointers</a:t>
            </a:r>
          </a:p>
        </p:txBody>
      </p:sp>
      <p:sp>
        <p:nvSpPr>
          <p:cNvPr id="3" name="Content Placeholder 2"/>
          <p:cNvSpPr>
            <a:spLocks noGrp="1"/>
          </p:cNvSpPr>
          <p:nvPr>
            <p:ph sz="quarter" idx="13"/>
          </p:nvPr>
        </p:nvSpPr>
        <p:spPr>
          <a:xfrm>
            <a:off x="457200" y="1556327"/>
            <a:ext cx="8382000" cy="4586896"/>
          </a:xfrm>
        </p:spPr>
        <p:txBody>
          <a:bodyPr/>
          <a:lstStyle/>
          <a:p>
            <a:r>
              <a:rPr lang="en-US" dirty="0"/>
              <a:t>A function’s name is really the starting address in memory of the code that performs the function’s task</a:t>
            </a:r>
          </a:p>
          <a:p>
            <a:r>
              <a:rPr lang="en-US" dirty="0"/>
              <a:t>A </a:t>
            </a:r>
            <a:r>
              <a:rPr lang="en-US" b="1" dirty="0"/>
              <a:t>pointer to a function</a:t>
            </a:r>
            <a:r>
              <a:rPr lang="en-US" dirty="0"/>
              <a:t> contains the </a:t>
            </a:r>
            <a:r>
              <a:rPr lang="en-US" b="1" dirty="0"/>
              <a:t>address</a:t>
            </a:r>
            <a:r>
              <a:rPr lang="en-US" dirty="0"/>
              <a:t> of the function in memory</a:t>
            </a:r>
          </a:p>
          <a:p>
            <a:r>
              <a:rPr lang="en-US" dirty="0"/>
              <a:t>Pointers to functions can be passed to functions, returned from functions, stored in arrays, assigned to other function pointers of the same type and compared with one another for equality or inequality </a:t>
            </a:r>
          </a:p>
        </p:txBody>
      </p:sp>
    </p:spTree>
    <p:extLst>
      <p:ext uri="{BB962C8B-B14F-4D97-AF65-F5344CB8AC3E}">
        <p14:creationId xmlns:p14="http://schemas.microsoft.com/office/powerpoint/2010/main" val="381273423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7.12.1 Sorting in Ascending or Descending Order </a:t>
            </a:r>
            <a:r>
              <a:rPr lang="en-US" sz="2000" b="0" dirty="0"/>
              <a:t>(1 of 9)</a:t>
            </a:r>
          </a:p>
        </p:txBody>
      </p:sp>
      <p:sp>
        <p:nvSpPr>
          <p:cNvPr id="3" name="Content Placeholder 2"/>
          <p:cNvSpPr>
            <a:spLocks noGrp="1"/>
          </p:cNvSpPr>
          <p:nvPr>
            <p:ph sz="quarter" idx="13"/>
          </p:nvPr>
        </p:nvSpPr>
        <p:spPr>
          <a:xfrm>
            <a:off x="457200" y="1556327"/>
            <a:ext cx="8369300" cy="4586896"/>
          </a:xfrm>
        </p:spPr>
        <p:txBody>
          <a:bodyPr/>
          <a:lstStyle/>
          <a:p>
            <a:r>
              <a:rPr lang="en-US" sz="2000" dirty="0"/>
              <a:t>To demonstrate pointers to functions, Fig</a:t>
            </a:r>
            <a:r>
              <a:rPr lang="en-US" sz="100" dirty="0"/>
              <a:t>ure</a:t>
            </a:r>
            <a:r>
              <a:rPr lang="en-US" sz="2000" dirty="0"/>
              <a:t> 7.17 presents a modified version of Fig</a:t>
            </a:r>
            <a:r>
              <a:rPr lang="en-US" sz="100" dirty="0"/>
              <a:t>ure</a:t>
            </a:r>
            <a:r>
              <a:rPr lang="en-US" sz="2000" dirty="0"/>
              <a:t> 7.11’s bubble-sort program</a:t>
            </a:r>
          </a:p>
          <a:p>
            <a:r>
              <a:rPr lang="en-US" sz="2000" dirty="0"/>
              <a:t>The new version consists of </a:t>
            </a:r>
            <a:r>
              <a:rPr lang="en-US" sz="2000" dirty="0">
                <a:latin typeface="Courier New" panose="02070309020205020404" pitchFamily="49" charset="0"/>
                <a:cs typeface="Courier New" panose="02070309020205020404" pitchFamily="49" charset="0"/>
              </a:rPr>
              <a:t>main</a:t>
            </a:r>
            <a:r>
              <a:rPr lang="en-US" sz="2000" dirty="0"/>
              <a:t> and functions </a:t>
            </a:r>
            <a:r>
              <a:rPr lang="en-US" sz="2000" dirty="0">
                <a:latin typeface="Courier New" panose="02070309020205020404" pitchFamily="49" charset="0"/>
                <a:cs typeface="Courier New" panose="02070309020205020404" pitchFamily="49" charset="0"/>
              </a:rPr>
              <a:t>bubbleSort</a:t>
            </a:r>
            <a:r>
              <a:rPr lang="en-US" sz="2000" dirty="0"/>
              <a:t>, </a:t>
            </a:r>
            <a:r>
              <a:rPr lang="en-US" sz="2000" dirty="0">
                <a:latin typeface="Courier New" panose="02070309020205020404" pitchFamily="49" charset="0"/>
                <a:cs typeface="Courier New" panose="02070309020205020404" pitchFamily="49" charset="0"/>
              </a:rPr>
              <a:t>swap</a:t>
            </a:r>
            <a:r>
              <a:rPr lang="en-US" sz="2000" dirty="0"/>
              <a:t>, </a:t>
            </a:r>
            <a:r>
              <a:rPr lang="en-US" sz="2000" dirty="0">
                <a:latin typeface="Courier New" panose="02070309020205020404" pitchFamily="49" charset="0"/>
                <a:cs typeface="Courier New" panose="02070309020205020404" pitchFamily="49" charset="0"/>
              </a:rPr>
              <a:t>ascending</a:t>
            </a:r>
            <a:r>
              <a:rPr lang="en-US" sz="2000" dirty="0"/>
              <a:t> and </a:t>
            </a:r>
            <a:r>
              <a:rPr lang="en-US" sz="2000" dirty="0">
                <a:latin typeface="Courier New" panose="02070309020205020404" pitchFamily="49" charset="0"/>
                <a:cs typeface="Courier New" panose="02070309020205020404" pitchFamily="49" charset="0"/>
              </a:rPr>
              <a:t>descending</a:t>
            </a:r>
            <a:r>
              <a:rPr lang="en-US" sz="2000" dirty="0"/>
              <a:t>. </a:t>
            </a:r>
          </a:p>
          <a:p>
            <a:r>
              <a:rPr lang="en-US" sz="2000" dirty="0"/>
              <a:t>Function </a:t>
            </a:r>
            <a:r>
              <a:rPr lang="en-US" sz="2000" dirty="0">
                <a:latin typeface="Courier New" panose="02070309020205020404" pitchFamily="49" charset="0"/>
                <a:cs typeface="Courier New" panose="02070309020205020404" pitchFamily="49" charset="0"/>
              </a:rPr>
              <a:t>bubbleSort</a:t>
            </a:r>
            <a:r>
              <a:rPr lang="en-US" sz="2000" dirty="0"/>
              <a:t> receives a pointer to a function as an argument—either function </a:t>
            </a:r>
            <a:r>
              <a:rPr lang="en-US" sz="2000" dirty="0">
                <a:latin typeface="Courier New" panose="02070309020205020404" pitchFamily="49" charset="0"/>
                <a:cs typeface="Courier New" panose="02070309020205020404" pitchFamily="49" charset="0"/>
              </a:rPr>
              <a:t>ascending</a:t>
            </a:r>
            <a:r>
              <a:rPr lang="en-US" sz="2000" dirty="0"/>
              <a:t> or function </a:t>
            </a:r>
            <a:r>
              <a:rPr lang="en-US" sz="2000" dirty="0">
                <a:latin typeface="Courier New" panose="02070309020205020404" pitchFamily="49" charset="0"/>
                <a:cs typeface="Courier New" panose="02070309020205020404" pitchFamily="49" charset="0"/>
              </a:rPr>
              <a:t>descending</a:t>
            </a:r>
            <a:r>
              <a:rPr lang="en-US" sz="2000" dirty="0"/>
              <a:t>—in addition to an </a:t>
            </a:r>
            <a:r>
              <a:rPr lang="en-US" sz="2000" dirty="0">
                <a:latin typeface="Courier New" panose="02070309020205020404" pitchFamily="49" charset="0"/>
                <a:cs typeface="Courier New" panose="02070309020205020404" pitchFamily="49" charset="0"/>
              </a:rPr>
              <a:t>int</a:t>
            </a:r>
            <a:r>
              <a:rPr lang="en-US" sz="2000" dirty="0"/>
              <a:t> array and the array’s size</a:t>
            </a:r>
          </a:p>
          <a:p>
            <a:r>
              <a:rPr lang="en-US" sz="2000" dirty="0"/>
              <a:t>The user chooses whether to sort the array in </a:t>
            </a:r>
            <a:r>
              <a:rPr lang="en-US" sz="2000" b="1" dirty="0"/>
              <a:t>ascending</a:t>
            </a:r>
            <a:r>
              <a:rPr lang="en-US" sz="2000" dirty="0"/>
              <a:t> (1) or </a:t>
            </a:r>
            <a:r>
              <a:rPr lang="en-US" sz="2000" b="1" dirty="0"/>
              <a:t>descending</a:t>
            </a:r>
            <a:r>
              <a:rPr lang="en-US" sz="2000" dirty="0"/>
              <a:t> (2) order. </a:t>
            </a:r>
          </a:p>
          <a:p>
            <a:pPr lvl="1"/>
            <a:r>
              <a:rPr lang="en-US" sz="2000" dirty="0"/>
              <a:t>If the user enters 1, </a:t>
            </a:r>
            <a:r>
              <a:rPr lang="en-US" sz="2000" dirty="0">
                <a:latin typeface="Courier New" panose="02070309020205020404" pitchFamily="49" charset="0"/>
                <a:cs typeface="Courier New" panose="02070309020205020404" pitchFamily="49" charset="0"/>
              </a:rPr>
              <a:t>main</a:t>
            </a:r>
            <a:r>
              <a:rPr lang="en-US" sz="2000" dirty="0"/>
              <a:t> passes </a:t>
            </a:r>
            <a:r>
              <a:rPr lang="en-US" sz="2000" dirty="0">
                <a:latin typeface="Courier New" panose="02070309020205020404" pitchFamily="49" charset="0"/>
                <a:cs typeface="Courier New" panose="02070309020205020404" pitchFamily="49" charset="0"/>
              </a:rPr>
              <a:t>ascending</a:t>
            </a:r>
            <a:r>
              <a:rPr lang="en-US" sz="2000" dirty="0"/>
              <a:t> to </a:t>
            </a:r>
            <a:r>
              <a:rPr lang="en-US" sz="2000" dirty="0">
                <a:latin typeface="Courier New" panose="02070309020205020404" pitchFamily="49" charset="0"/>
                <a:cs typeface="Courier New" panose="02070309020205020404" pitchFamily="49" charset="0"/>
              </a:rPr>
              <a:t>bubbleSort</a:t>
            </a:r>
          </a:p>
          <a:p>
            <a:pPr lvl="1"/>
            <a:r>
              <a:rPr lang="en-US" sz="2000" dirty="0"/>
              <a:t>If the user enters 2, </a:t>
            </a:r>
            <a:r>
              <a:rPr lang="en-US" sz="2000" dirty="0">
                <a:latin typeface="Courier New" panose="02070309020205020404" pitchFamily="49" charset="0"/>
                <a:cs typeface="Courier New" panose="02070309020205020404" pitchFamily="49" charset="0"/>
              </a:rPr>
              <a:t>main</a:t>
            </a:r>
            <a:r>
              <a:rPr lang="en-US" sz="2000" dirty="0"/>
              <a:t> passes </a:t>
            </a:r>
            <a:r>
              <a:rPr lang="en-US" sz="2000" dirty="0">
                <a:latin typeface="Courier New" panose="02070309020205020404" pitchFamily="49" charset="0"/>
                <a:cs typeface="Courier New" panose="02070309020205020404" pitchFamily="49" charset="0"/>
              </a:rPr>
              <a:t>descending</a:t>
            </a:r>
            <a:r>
              <a:rPr lang="en-US" sz="2000" dirty="0"/>
              <a:t> to </a:t>
            </a:r>
            <a:r>
              <a:rPr lang="en-US" sz="2000" dirty="0">
                <a:latin typeface="Courier New" panose="02070309020205020404" pitchFamily="49" charset="0"/>
                <a:cs typeface="Courier New" panose="02070309020205020404" pitchFamily="49" charset="0"/>
              </a:rPr>
              <a:t>bubbleSort</a:t>
            </a:r>
          </a:p>
        </p:txBody>
      </p:sp>
    </p:spTree>
    <p:extLst>
      <p:ext uri="{BB962C8B-B14F-4D97-AF65-F5344CB8AC3E}">
        <p14:creationId xmlns:p14="http://schemas.microsoft.com/office/powerpoint/2010/main" val="110160178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7.12.1 Sorting in Ascending or Descending Order </a:t>
            </a:r>
            <a:r>
              <a:rPr lang="en-US" sz="2000" b="0" dirty="0"/>
              <a:t>(2 of 9)</a:t>
            </a:r>
          </a:p>
        </p:txBody>
      </p:sp>
      <p:sp>
        <p:nvSpPr>
          <p:cNvPr id="3" name="Content Placeholder 2"/>
          <p:cNvSpPr>
            <a:spLocks noGrp="1"/>
          </p:cNvSpPr>
          <p:nvPr>
            <p:ph sz="quarter" idx="13"/>
          </p:nvPr>
        </p:nvSpPr>
        <p:spPr>
          <a:xfrm>
            <a:off x="457200" y="1556327"/>
            <a:ext cx="8369300" cy="4586896"/>
          </a:xfrm>
        </p:spPr>
        <p:txBody>
          <a:bodyPr/>
          <a:lstStyle/>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fig07_17.c</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Multipurpose sorting program using function pointers.</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&lt;stdio.h&gt;</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#define SIZE 10</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prototypes</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void bubbleSort(int work[], size_t size, int (*compare)(int a, int b));</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ascending(int a, int b);</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descending(int a, int b);</a:t>
            </a:r>
          </a:p>
        </p:txBody>
      </p:sp>
    </p:spTree>
    <p:extLst>
      <p:ext uri="{BB962C8B-B14F-4D97-AF65-F5344CB8AC3E}">
        <p14:creationId xmlns:p14="http://schemas.microsoft.com/office/powerpoint/2010/main" val="37053461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7.12.1 Sorting in Ascending or Descending Order </a:t>
            </a:r>
            <a:r>
              <a:rPr lang="en-US" sz="2000" b="0" dirty="0"/>
              <a:t>(3 of 9)</a:t>
            </a:r>
          </a:p>
        </p:txBody>
      </p:sp>
      <p:sp>
        <p:nvSpPr>
          <p:cNvPr id="3" name="Content Placeholder 2"/>
          <p:cNvSpPr>
            <a:spLocks noGrp="1"/>
          </p:cNvSpPr>
          <p:nvPr>
            <p:ph sz="quarter" idx="13"/>
          </p:nvPr>
        </p:nvSpPr>
        <p:spPr>
          <a:xfrm>
            <a:off x="457200" y="1556327"/>
            <a:ext cx="8369300" cy="4586896"/>
          </a:xfrm>
        </p:spPr>
        <p:txBody>
          <a:bodyPr/>
          <a:lstStyle/>
          <a:p>
            <a:pPr marL="514350" indent="-514350">
              <a:spcBef>
                <a:spcPts val="400"/>
              </a:spcBef>
              <a:buFont typeface="+mj-lt"/>
              <a:buAutoNum type="arabicPeriod" startAt="10"/>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400"/>
              </a:spcBef>
              <a:buFont typeface="+mj-lt"/>
              <a:buAutoNum type="arabicPeriod" startAt="10"/>
            </a:pPr>
            <a:r>
              <a:rPr lang="en-US" sz="1600" dirty="0">
                <a:solidFill>
                  <a:schemeClr val="tx1"/>
                </a:solidFill>
                <a:latin typeface="Courier New" panose="02070309020205020404" pitchFamily="49" charset="0"/>
                <a:cs typeface="Courier New" panose="02070309020205020404" pitchFamily="49" charset="0"/>
              </a:rPr>
              <a:t>int main(void) {</a:t>
            </a:r>
          </a:p>
          <a:p>
            <a:pPr marL="514350" indent="-514350">
              <a:spcBef>
                <a:spcPts val="400"/>
              </a:spcBef>
              <a:buFont typeface="+mj-lt"/>
              <a:buAutoNum type="arabicPeriod" startAt="10"/>
            </a:pPr>
            <a:r>
              <a:rPr lang="en-US" sz="1600" dirty="0">
                <a:solidFill>
                  <a:schemeClr val="tx1"/>
                </a:solidFill>
                <a:latin typeface="Courier New" panose="02070309020205020404" pitchFamily="49" charset="0"/>
                <a:cs typeface="Courier New" panose="02070309020205020404" pitchFamily="49" charset="0"/>
              </a:rPr>
              <a:t>   // initialize unordered array a</a:t>
            </a:r>
          </a:p>
          <a:p>
            <a:pPr marL="514350" indent="-514350">
              <a:spcBef>
                <a:spcPts val="400"/>
              </a:spcBef>
              <a:buFont typeface="+mj-lt"/>
              <a:buAutoNum type="arabicPeriod" startAt="10"/>
            </a:pPr>
            <a:r>
              <a:rPr lang="en-US" sz="1600" dirty="0">
                <a:solidFill>
                  <a:schemeClr val="tx1"/>
                </a:solidFill>
                <a:latin typeface="Courier New" panose="02070309020205020404" pitchFamily="49" charset="0"/>
                <a:cs typeface="Courier New" panose="02070309020205020404" pitchFamily="49" charset="0"/>
              </a:rPr>
              <a:t>   int a[SIZE] = { 2, 6, 4, 8, 10, 12, 89, 68, 45, 37 };</a:t>
            </a:r>
          </a:p>
          <a:p>
            <a:pPr marL="514350" indent="-514350">
              <a:spcBef>
                <a:spcPts val="400"/>
              </a:spcBef>
              <a:buFont typeface="+mj-lt"/>
              <a:buAutoNum type="arabicPeriod" startAt="10"/>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400"/>
              </a:spcBef>
              <a:buFont typeface="+mj-lt"/>
              <a:buAutoNum type="arabicPeriod" startAt="10"/>
            </a:pPr>
            <a:r>
              <a:rPr lang="en-US" sz="1600" dirty="0">
                <a:solidFill>
                  <a:schemeClr val="tx1"/>
                </a:solidFill>
                <a:latin typeface="Courier New" panose="02070309020205020404" pitchFamily="49" charset="0"/>
                <a:cs typeface="Courier New" panose="02070309020205020404" pitchFamily="49" charset="0"/>
              </a:rPr>
              <a:t>   printf("%s", "Enter 1 to sort in ascending order,\n" </a:t>
            </a:r>
          </a:p>
          <a:p>
            <a:pPr marL="514350" indent="-514350">
              <a:spcBef>
                <a:spcPts val="400"/>
              </a:spcBef>
              <a:buFont typeface="+mj-lt"/>
              <a:buAutoNum type="arabicPeriod" startAt="10"/>
            </a:pPr>
            <a:r>
              <a:rPr lang="en-US" sz="1600" dirty="0">
                <a:solidFill>
                  <a:schemeClr val="tx1"/>
                </a:solidFill>
                <a:latin typeface="Courier New" panose="02070309020205020404" pitchFamily="49" charset="0"/>
                <a:cs typeface="Courier New" panose="02070309020205020404" pitchFamily="49" charset="0"/>
              </a:rPr>
              <a:t>           "Enter 2 to sort in descending order: ");</a:t>
            </a:r>
          </a:p>
          <a:p>
            <a:pPr marL="514350" indent="-514350">
              <a:spcBef>
                <a:spcPts val="400"/>
              </a:spcBef>
              <a:buFont typeface="+mj-lt"/>
              <a:buAutoNum type="arabicPeriod" startAt="10"/>
            </a:pPr>
            <a:r>
              <a:rPr lang="en-US" sz="1600" dirty="0">
                <a:solidFill>
                  <a:schemeClr val="tx1"/>
                </a:solidFill>
                <a:latin typeface="Courier New" panose="02070309020205020404" pitchFamily="49" charset="0"/>
                <a:cs typeface="Courier New" panose="02070309020205020404" pitchFamily="49" charset="0"/>
              </a:rPr>
              <a:t>   int order = 0; </a:t>
            </a:r>
          </a:p>
          <a:p>
            <a:pPr marL="514350" indent="-514350">
              <a:spcBef>
                <a:spcPts val="400"/>
              </a:spcBef>
              <a:buFont typeface="+mj-lt"/>
              <a:buAutoNum type="arabicPeriod" startAt="10"/>
            </a:pPr>
            <a:r>
              <a:rPr lang="en-US" sz="1600" dirty="0">
                <a:solidFill>
                  <a:schemeClr val="tx1"/>
                </a:solidFill>
                <a:latin typeface="Courier New" panose="02070309020205020404" pitchFamily="49" charset="0"/>
                <a:cs typeface="Courier New" panose="02070309020205020404" pitchFamily="49" charset="0"/>
              </a:rPr>
              <a:t>   scanf("%d", &amp;order</a:t>
            </a:r>
          </a:p>
          <a:p>
            <a:pPr marL="514350" indent="-514350">
              <a:spcBef>
                <a:spcPts val="400"/>
              </a:spcBef>
              <a:buFont typeface="+mj-lt"/>
              <a:buAutoNum type="arabicPeriod" startAt="10"/>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71993559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7.12.1 Sorting in Ascending or Descending Order </a:t>
            </a:r>
            <a:r>
              <a:rPr lang="en-US" sz="2000" b="0" dirty="0"/>
              <a:t>(4 of 9)</a:t>
            </a:r>
          </a:p>
        </p:txBody>
      </p:sp>
      <p:sp>
        <p:nvSpPr>
          <p:cNvPr id="3" name="Content Placeholder 2"/>
          <p:cNvSpPr>
            <a:spLocks noGrp="1"/>
          </p:cNvSpPr>
          <p:nvPr>
            <p:ph sz="quarter" idx="13"/>
          </p:nvPr>
        </p:nvSpPr>
        <p:spPr>
          <a:xfrm>
            <a:off x="457200" y="1556326"/>
            <a:ext cx="8369300" cy="4788911"/>
          </a:xfrm>
        </p:spPr>
        <p:txBody>
          <a:bodyPr/>
          <a:lstStyle/>
          <a:p>
            <a:pPr marL="514350" indent="-514350">
              <a:spcBef>
                <a:spcPts val="0"/>
              </a:spcBef>
              <a:buFont typeface="+mj-lt"/>
              <a:buAutoNum type="arabicPeriod" startAt="20"/>
            </a:pPr>
            <a:r>
              <a:rPr lang="en-US" sz="1600" dirty="0">
                <a:solidFill>
                  <a:schemeClr val="tx1"/>
                </a:solidFill>
                <a:latin typeface="Courier New" panose="02070309020205020404" pitchFamily="49" charset="0"/>
                <a:cs typeface="Courier New" panose="02070309020205020404" pitchFamily="49" charset="0"/>
              </a:rPr>
              <a:t> puts("\nData items in original order");</a:t>
            </a:r>
          </a:p>
          <a:p>
            <a:pPr marL="514350" indent="-514350">
              <a:spcBef>
                <a:spcPts val="0"/>
              </a:spcBef>
              <a:buFont typeface="+mj-lt"/>
              <a:buAutoNum type="arabicPeriod" startAt="20"/>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0"/>
              </a:spcBef>
              <a:buFont typeface="+mj-lt"/>
              <a:buAutoNum type="arabicPeriod" startAt="20"/>
            </a:pPr>
            <a:r>
              <a:rPr lang="en-US" sz="1600" dirty="0">
                <a:solidFill>
                  <a:schemeClr val="tx1"/>
                </a:solidFill>
                <a:latin typeface="Courier New" panose="02070309020205020404" pitchFamily="49" charset="0"/>
                <a:cs typeface="Courier New" panose="02070309020205020404" pitchFamily="49" charset="0"/>
              </a:rPr>
              <a:t>   // output original array</a:t>
            </a:r>
          </a:p>
          <a:p>
            <a:pPr marL="514350" indent="-514350">
              <a:spcBef>
                <a:spcPts val="0"/>
              </a:spcBef>
              <a:buFont typeface="+mj-lt"/>
              <a:buAutoNum type="arabicPeriod" startAt="20"/>
            </a:pPr>
            <a:r>
              <a:rPr lang="en-US" sz="1600" dirty="0">
                <a:solidFill>
                  <a:schemeClr val="tx1"/>
                </a:solidFill>
                <a:latin typeface="Courier New" panose="02070309020205020404" pitchFamily="49" charset="0"/>
                <a:cs typeface="Courier New" panose="02070309020205020404" pitchFamily="49" charset="0"/>
              </a:rPr>
              <a:t>   for (size_t counter = 0; counter &lt; SIZE; ++counter) {</a:t>
            </a:r>
          </a:p>
          <a:p>
            <a:pPr marL="514350" indent="-514350">
              <a:spcBef>
                <a:spcPts val="0"/>
              </a:spcBef>
              <a:buFont typeface="+mj-lt"/>
              <a:buAutoNum type="arabicPeriod" startAt="20"/>
            </a:pPr>
            <a:r>
              <a:rPr lang="en-US" sz="1600" dirty="0">
                <a:solidFill>
                  <a:schemeClr val="tx1"/>
                </a:solidFill>
                <a:latin typeface="Courier New" panose="02070309020205020404" pitchFamily="49" charset="0"/>
                <a:cs typeface="Courier New" panose="02070309020205020404" pitchFamily="49" charset="0"/>
              </a:rPr>
              <a:t>      printf("%5d", a[counter]);</a:t>
            </a:r>
          </a:p>
          <a:p>
            <a:pPr marL="514350" indent="-514350">
              <a:spcBef>
                <a:spcPts val="0"/>
              </a:spcBef>
              <a:buFont typeface="+mj-lt"/>
              <a:buAutoNum type="arabicPeriod" startAt="20"/>
            </a:pPr>
            <a:r>
              <a:rPr lang="en-US" sz="1600" dirty="0">
                <a:solidFill>
                  <a:schemeClr val="tx1"/>
                </a:solidFill>
                <a:latin typeface="Courier New" panose="02070309020205020404" pitchFamily="49" charset="0"/>
                <a:cs typeface="Courier New" panose="02070309020205020404" pitchFamily="49" charset="0"/>
              </a:rPr>
              <a:t>   } </a:t>
            </a:r>
          </a:p>
          <a:p>
            <a:pPr marL="514350" indent="-514350">
              <a:spcBef>
                <a:spcPts val="0"/>
              </a:spcBef>
              <a:buFont typeface="+mj-lt"/>
              <a:buAutoNum type="arabicPeriod" startAt="20"/>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0"/>
              </a:spcBef>
              <a:buFont typeface="+mj-lt"/>
              <a:buAutoNum type="arabicPeriod" startAt="20"/>
            </a:pPr>
            <a:r>
              <a:rPr lang="en-US" sz="1600" dirty="0">
                <a:solidFill>
                  <a:schemeClr val="tx1"/>
                </a:solidFill>
                <a:latin typeface="Courier New" panose="02070309020205020404" pitchFamily="49" charset="0"/>
                <a:cs typeface="Courier New" panose="02070309020205020404" pitchFamily="49" charset="0"/>
              </a:rPr>
              <a:t>   // sort array in ascending order; pass function ascending as an</a:t>
            </a:r>
          </a:p>
          <a:p>
            <a:pPr marL="514350" indent="-514350">
              <a:spcBef>
                <a:spcPts val="0"/>
              </a:spcBef>
              <a:buFont typeface="+mj-lt"/>
              <a:buAutoNum type="arabicPeriod" startAt="20"/>
            </a:pPr>
            <a:r>
              <a:rPr lang="en-US" sz="1600" dirty="0">
                <a:solidFill>
                  <a:schemeClr val="tx1"/>
                </a:solidFill>
                <a:latin typeface="Courier New" panose="02070309020205020404" pitchFamily="49" charset="0"/>
                <a:cs typeface="Courier New" panose="02070309020205020404" pitchFamily="49" charset="0"/>
              </a:rPr>
              <a:t>   // argument to specify ascending sorting order</a:t>
            </a:r>
          </a:p>
          <a:p>
            <a:pPr marL="514350" indent="-514350">
              <a:spcBef>
                <a:spcPts val="0"/>
              </a:spcBef>
              <a:buFont typeface="+mj-lt"/>
              <a:buAutoNum type="arabicPeriod" startAt="20"/>
            </a:pPr>
            <a:r>
              <a:rPr lang="en-US" sz="1600" dirty="0">
                <a:solidFill>
                  <a:schemeClr val="tx1"/>
                </a:solidFill>
                <a:latin typeface="Courier New" panose="02070309020205020404" pitchFamily="49" charset="0"/>
                <a:cs typeface="Courier New" panose="02070309020205020404" pitchFamily="49" charset="0"/>
              </a:rPr>
              <a:t>   if (order == 1) {</a:t>
            </a:r>
          </a:p>
          <a:p>
            <a:pPr marL="514350" indent="-514350">
              <a:spcBef>
                <a:spcPts val="0"/>
              </a:spcBef>
              <a:buFont typeface="+mj-lt"/>
              <a:buAutoNum type="arabicPeriod" startAt="20"/>
            </a:pPr>
            <a:r>
              <a:rPr lang="en-US" sz="1600" dirty="0">
                <a:solidFill>
                  <a:schemeClr val="tx1"/>
                </a:solidFill>
                <a:latin typeface="Courier New" panose="02070309020205020404" pitchFamily="49" charset="0"/>
                <a:cs typeface="Courier New" panose="02070309020205020404" pitchFamily="49" charset="0"/>
              </a:rPr>
              <a:t>      bubbleSort(a, SIZE, ascending);</a:t>
            </a:r>
          </a:p>
          <a:p>
            <a:pPr marL="514350" indent="-514350">
              <a:spcBef>
                <a:spcPts val="0"/>
              </a:spcBef>
              <a:buFont typeface="+mj-lt"/>
              <a:buAutoNum type="arabicPeriod" startAt="20"/>
            </a:pPr>
            <a:r>
              <a:rPr lang="en-US" sz="1600" dirty="0">
                <a:solidFill>
                  <a:schemeClr val="tx1"/>
                </a:solidFill>
                <a:latin typeface="Courier New" panose="02070309020205020404" pitchFamily="49" charset="0"/>
                <a:cs typeface="Courier New" panose="02070309020205020404" pitchFamily="49" charset="0"/>
              </a:rPr>
              <a:t>      puts("\nData items in ascending order");</a:t>
            </a:r>
          </a:p>
          <a:p>
            <a:pPr marL="514350" indent="-514350">
              <a:spcBef>
                <a:spcPts val="0"/>
              </a:spcBef>
              <a:buFont typeface="+mj-lt"/>
              <a:buAutoNum type="arabicPeriod" startAt="20"/>
            </a:pPr>
            <a:r>
              <a:rPr lang="en-US" sz="1600" dirty="0">
                <a:solidFill>
                  <a:schemeClr val="tx1"/>
                </a:solidFill>
                <a:latin typeface="Courier New" panose="02070309020205020404" pitchFamily="49" charset="0"/>
                <a:cs typeface="Courier New" panose="02070309020205020404" pitchFamily="49" charset="0"/>
              </a:rPr>
              <a:t>   } </a:t>
            </a:r>
          </a:p>
          <a:p>
            <a:pPr marL="514350" indent="-514350">
              <a:spcBef>
                <a:spcPts val="0"/>
              </a:spcBef>
              <a:buFont typeface="+mj-lt"/>
              <a:buAutoNum type="arabicPeriod" startAt="20"/>
            </a:pPr>
            <a:r>
              <a:rPr lang="en-US" sz="1600" dirty="0">
                <a:solidFill>
                  <a:schemeClr val="tx1"/>
                </a:solidFill>
                <a:latin typeface="Courier New" panose="02070309020205020404" pitchFamily="49" charset="0"/>
                <a:cs typeface="Courier New" panose="02070309020205020404" pitchFamily="49" charset="0"/>
              </a:rPr>
              <a:t>   else { // pass function descending</a:t>
            </a:r>
          </a:p>
          <a:p>
            <a:pPr marL="514350" indent="-514350">
              <a:spcBef>
                <a:spcPts val="0"/>
              </a:spcBef>
              <a:buFont typeface="+mj-lt"/>
              <a:buAutoNum type="arabicPeriod" startAt="20"/>
            </a:pPr>
            <a:r>
              <a:rPr lang="en-US" sz="1600" dirty="0">
                <a:solidFill>
                  <a:schemeClr val="tx1"/>
                </a:solidFill>
                <a:latin typeface="Courier New" panose="02070309020205020404" pitchFamily="49" charset="0"/>
                <a:cs typeface="Courier New" panose="02070309020205020404" pitchFamily="49" charset="0"/>
              </a:rPr>
              <a:t>      bubbleSort(a, SIZE, descending);</a:t>
            </a:r>
          </a:p>
          <a:p>
            <a:pPr marL="514350" indent="-514350">
              <a:spcBef>
                <a:spcPts val="0"/>
              </a:spcBef>
              <a:buFont typeface="+mj-lt"/>
              <a:buAutoNum type="arabicPeriod" startAt="20"/>
            </a:pPr>
            <a:r>
              <a:rPr lang="en-US" sz="1600" dirty="0">
                <a:solidFill>
                  <a:schemeClr val="tx1"/>
                </a:solidFill>
                <a:latin typeface="Courier New" panose="02070309020205020404" pitchFamily="49" charset="0"/>
                <a:cs typeface="Courier New" panose="02070309020205020404" pitchFamily="49" charset="0"/>
              </a:rPr>
              <a:t>      puts("\nData items in descending order");</a:t>
            </a:r>
          </a:p>
          <a:p>
            <a:pPr marL="514350" indent="-514350">
              <a:spcBef>
                <a:spcPts val="0"/>
              </a:spcBef>
              <a:buFont typeface="+mj-lt"/>
              <a:buAutoNum type="arabicPeriod" startAt="20"/>
            </a:pPr>
            <a:r>
              <a:rPr lang="en-US" sz="1600" dirty="0">
                <a:solidFill>
                  <a:schemeClr val="tx1"/>
                </a:solidFill>
                <a:latin typeface="Courier New" panose="02070309020205020404" pitchFamily="49" charset="0"/>
                <a:cs typeface="Courier New" panose="02070309020205020404" pitchFamily="49" charset="0"/>
              </a:rPr>
              <a:t>   } </a:t>
            </a:r>
          </a:p>
          <a:p>
            <a:pPr marL="514350" indent="-514350">
              <a:spcBef>
                <a:spcPts val="0"/>
              </a:spcBef>
              <a:buFont typeface="+mj-lt"/>
              <a:buAutoNum type="arabicPeriod" startAt="10"/>
            </a:pPr>
            <a:endParaRPr lang="en-US" sz="16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5815475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7.12.1 Sorting in Ascending or Descending Order </a:t>
            </a:r>
            <a:r>
              <a:rPr lang="en-US" sz="2000" b="0" dirty="0"/>
              <a:t>(5 of 9)</a:t>
            </a:r>
          </a:p>
        </p:txBody>
      </p:sp>
      <p:sp>
        <p:nvSpPr>
          <p:cNvPr id="3" name="Content Placeholder 2"/>
          <p:cNvSpPr>
            <a:spLocks noGrp="1"/>
          </p:cNvSpPr>
          <p:nvPr>
            <p:ph sz="quarter" idx="13"/>
          </p:nvPr>
        </p:nvSpPr>
        <p:spPr>
          <a:xfrm>
            <a:off x="457200" y="1556326"/>
            <a:ext cx="8477794" cy="4788911"/>
          </a:xfrm>
        </p:spPr>
        <p:txBody>
          <a:bodyPr/>
          <a:lstStyle/>
          <a:p>
            <a:pPr marL="514350" indent="-514350">
              <a:spcBef>
                <a:spcPts val="400"/>
              </a:spcBef>
              <a:buFont typeface="+mj-lt"/>
              <a:buAutoNum type="arabicPeriod" startAt="37"/>
            </a:pPr>
            <a:r>
              <a:rPr lang="en-US" sz="1800" dirty="0">
                <a:solidFill>
                  <a:schemeClr val="tx1"/>
                </a:solidFill>
                <a:latin typeface="Courier New" panose="02070309020205020404" pitchFamily="49" charset="0"/>
                <a:cs typeface="Courier New" panose="02070309020205020404" pitchFamily="49" charset="0"/>
              </a:rPr>
              <a:t> </a:t>
            </a:r>
          </a:p>
          <a:p>
            <a:pPr marL="514350" indent="-514350">
              <a:spcBef>
                <a:spcPts val="400"/>
              </a:spcBef>
              <a:buFont typeface="+mj-lt"/>
              <a:buAutoNum type="arabicPeriod" startAt="37"/>
            </a:pPr>
            <a:r>
              <a:rPr lang="en-US" sz="1800" dirty="0">
                <a:solidFill>
                  <a:schemeClr val="tx1"/>
                </a:solidFill>
                <a:latin typeface="Courier New" panose="02070309020205020404" pitchFamily="49" charset="0"/>
                <a:cs typeface="Courier New" panose="02070309020205020404" pitchFamily="49" charset="0"/>
              </a:rPr>
              <a:t>   // output sorted array</a:t>
            </a:r>
          </a:p>
          <a:p>
            <a:pPr marL="514350" indent="-514350">
              <a:spcBef>
                <a:spcPts val="400"/>
              </a:spcBef>
              <a:buFont typeface="+mj-lt"/>
              <a:buAutoNum type="arabicPeriod" startAt="37"/>
            </a:pPr>
            <a:r>
              <a:rPr lang="en-US" sz="1800" dirty="0">
                <a:solidFill>
                  <a:schemeClr val="tx1"/>
                </a:solidFill>
                <a:latin typeface="Courier New" panose="02070309020205020404" pitchFamily="49" charset="0"/>
                <a:cs typeface="Courier New" panose="02070309020205020404" pitchFamily="49" charset="0"/>
              </a:rPr>
              <a:t>   for (size_t counter = 0; counter &lt; SIZE; ++counter) {</a:t>
            </a:r>
          </a:p>
          <a:p>
            <a:pPr marL="514350" indent="-514350">
              <a:spcBef>
                <a:spcPts val="400"/>
              </a:spcBef>
              <a:buFont typeface="+mj-lt"/>
              <a:buAutoNum type="arabicPeriod" startAt="37"/>
            </a:pPr>
            <a:r>
              <a:rPr lang="en-US" sz="1800" dirty="0">
                <a:solidFill>
                  <a:schemeClr val="tx1"/>
                </a:solidFill>
                <a:latin typeface="Courier New" panose="02070309020205020404" pitchFamily="49" charset="0"/>
                <a:cs typeface="Courier New" panose="02070309020205020404" pitchFamily="49" charset="0"/>
              </a:rPr>
              <a:t>      printf("%5d", a[counter]);   </a:t>
            </a:r>
          </a:p>
          <a:p>
            <a:pPr marL="514350" indent="-514350">
              <a:spcBef>
                <a:spcPts val="400"/>
              </a:spcBef>
              <a:buFont typeface="+mj-lt"/>
              <a:buAutoNum type="arabicPeriod" startAt="37"/>
            </a:pPr>
            <a:r>
              <a:rPr lang="en-US" sz="1800" dirty="0">
                <a:solidFill>
                  <a:schemeClr val="tx1"/>
                </a:solidFill>
                <a:latin typeface="Courier New" panose="02070309020205020404" pitchFamily="49" charset="0"/>
                <a:cs typeface="Courier New" panose="02070309020205020404" pitchFamily="49" charset="0"/>
              </a:rPr>
              <a:t>   } </a:t>
            </a:r>
          </a:p>
          <a:p>
            <a:pPr marL="514350" indent="-514350">
              <a:spcBef>
                <a:spcPts val="400"/>
              </a:spcBef>
              <a:buFont typeface="+mj-lt"/>
              <a:buAutoNum type="arabicPeriod" startAt="37"/>
            </a:pPr>
            <a:r>
              <a:rPr lang="en-US" sz="1800" dirty="0">
                <a:solidFill>
                  <a:schemeClr val="tx1"/>
                </a:solidFill>
                <a:latin typeface="Courier New" panose="02070309020205020404" pitchFamily="49" charset="0"/>
                <a:cs typeface="Courier New" panose="02070309020205020404" pitchFamily="49" charset="0"/>
              </a:rPr>
              <a:t> </a:t>
            </a:r>
          </a:p>
          <a:p>
            <a:pPr marL="514350" indent="-514350">
              <a:spcBef>
                <a:spcPts val="400"/>
              </a:spcBef>
              <a:buFont typeface="+mj-lt"/>
              <a:buAutoNum type="arabicPeriod" startAt="37"/>
            </a:pPr>
            <a:r>
              <a:rPr lang="en-US" sz="1800" dirty="0">
                <a:solidFill>
                  <a:schemeClr val="tx1"/>
                </a:solidFill>
                <a:latin typeface="Courier New" panose="02070309020205020404" pitchFamily="49" charset="0"/>
                <a:cs typeface="Courier New" panose="02070309020205020404" pitchFamily="49" charset="0"/>
              </a:rPr>
              <a:t>   puts("\n");</a:t>
            </a:r>
          </a:p>
          <a:p>
            <a:pPr marL="514350" indent="-514350">
              <a:spcBef>
                <a:spcPts val="400"/>
              </a:spcBef>
              <a:buFont typeface="+mj-lt"/>
              <a:buAutoNum type="arabicPeriod" startAt="37"/>
            </a:pPr>
            <a:r>
              <a:rPr lang="en-US" sz="1800" dirty="0">
                <a:solidFill>
                  <a:schemeClr val="tx1"/>
                </a:solidFill>
                <a:latin typeface="Courier New" panose="02070309020205020404" pitchFamily="49" charset="0"/>
                <a:cs typeface="Courier New" panose="02070309020205020404" pitchFamily="49" charset="0"/>
              </a:rPr>
              <a:t>} </a:t>
            </a:r>
          </a:p>
          <a:p>
            <a:pPr marL="514350" indent="-514350">
              <a:spcBef>
                <a:spcPts val="400"/>
              </a:spcBef>
              <a:buFont typeface="+mj-lt"/>
              <a:buAutoNum type="arabicPeriod" startAt="37"/>
            </a:pPr>
            <a:r>
              <a:rPr lang="en-US" sz="18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56585336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7.12.1 Sorting in Ascending or Descending Order </a:t>
            </a:r>
            <a:r>
              <a:rPr lang="en-US" sz="2000" b="0" dirty="0"/>
              <a:t>(6 of 9)</a:t>
            </a:r>
          </a:p>
        </p:txBody>
      </p:sp>
      <p:sp>
        <p:nvSpPr>
          <p:cNvPr id="3" name="Content Placeholder 2"/>
          <p:cNvSpPr>
            <a:spLocks noGrp="1"/>
          </p:cNvSpPr>
          <p:nvPr>
            <p:ph sz="quarter" idx="13"/>
          </p:nvPr>
        </p:nvSpPr>
        <p:spPr>
          <a:xfrm>
            <a:off x="457200" y="1556326"/>
            <a:ext cx="8477794" cy="4788911"/>
          </a:xfrm>
        </p:spPr>
        <p:txBody>
          <a:bodyPr/>
          <a:lstStyle/>
          <a:p>
            <a:pPr marL="457200" indent="-457200">
              <a:spcBef>
                <a:spcPts val="100"/>
              </a:spcBef>
              <a:buFont typeface="+mj-lt"/>
              <a:buAutoNum type="arabicPeriod" startAt="46"/>
            </a:pPr>
            <a:r>
              <a:rPr lang="en-US" sz="1600" dirty="0">
                <a:solidFill>
                  <a:schemeClr val="tx1"/>
                </a:solidFill>
                <a:latin typeface="Courier New" panose="02070309020205020404" pitchFamily="49" charset="0"/>
                <a:cs typeface="Courier New" panose="02070309020205020404" pitchFamily="49" charset="0"/>
              </a:rPr>
              <a:t>// multipurpose bubble sort; parameter compare is a pointer to</a:t>
            </a:r>
          </a:p>
          <a:p>
            <a:pPr marL="457200" indent="-457200">
              <a:spcBef>
                <a:spcPts val="100"/>
              </a:spcBef>
              <a:buFont typeface="+mj-lt"/>
              <a:buAutoNum type="arabicPeriod" startAt="46"/>
            </a:pPr>
            <a:r>
              <a:rPr lang="en-US" sz="1600" dirty="0">
                <a:solidFill>
                  <a:schemeClr val="tx1"/>
                </a:solidFill>
                <a:latin typeface="Courier New" panose="02070309020205020404" pitchFamily="49" charset="0"/>
                <a:cs typeface="Courier New" panose="02070309020205020404" pitchFamily="49" charset="0"/>
              </a:rPr>
              <a:t>// the comparison function that determines sorting order</a:t>
            </a:r>
          </a:p>
          <a:p>
            <a:pPr marL="457200" indent="-457200">
              <a:spcBef>
                <a:spcPts val="100"/>
              </a:spcBef>
              <a:buFont typeface="+mj-lt"/>
              <a:buAutoNum type="arabicPeriod" startAt="46"/>
            </a:pPr>
            <a:r>
              <a:rPr lang="en-US" sz="1600" dirty="0">
                <a:solidFill>
                  <a:schemeClr val="tx1"/>
                </a:solidFill>
                <a:latin typeface="Courier New" panose="02070309020205020404" pitchFamily="49" charset="0"/>
                <a:cs typeface="Courier New" panose="02070309020205020404" pitchFamily="49" charset="0"/>
              </a:rPr>
              <a:t>void bubbleSort(int work[], size_t size, int (*compare)(int a, int b)) {</a:t>
            </a:r>
          </a:p>
          <a:p>
            <a:pPr marL="457200" indent="-457200">
              <a:spcBef>
                <a:spcPts val="100"/>
              </a:spcBef>
              <a:buFont typeface="+mj-lt"/>
              <a:buAutoNum type="arabicPeriod" startAt="46"/>
            </a:pPr>
            <a:r>
              <a:rPr lang="en-US" sz="1600" dirty="0">
                <a:solidFill>
                  <a:schemeClr val="tx1"/>
                </a:solidFill>
                <a:latin typeface="Courier New" panose="02070309020205020404" pitchFamily="49" charset="0"/>
                <a:cs typeface="Courier New" panose="02070309020205020404" pitchFamily="49" charset="0"/>
              </a:rPr>
              <a:t>   void swap(int *element1Ptr, int *element2ptr); // prototype</a:t>
            </a:r>
          </a:p>
          <a:p>
            <a:pPr marL="457200" indent="-457200">
              <a:spcBef>
                <a:spcPts val="100"/>
              </a:spcBef>
              <a:buFont typeface="+mj-lt"/>
              <a:buAutoNum type="arabicPeriod" startAt="46"/>
            </a:pPr>
            <a:r>
              <a:rPr lang="en-US" sz="1600" dirty="0">
                <a:solidFill>
                  <a:schemeClr val="tx1"/>
                </a:solidFill>
                <a:latin typeface="Courier New" panose="02070309020205020404" pitchFamily="49" charset="0"/>
                <a:cs typeface="Courier New" panose="02070309020205020404" pitchFamily="49" charset="0"/>
              </a:rPr>
              <a:t> </a:t>
            </a:r>
          </a:p>
          <a:p>
            <a:pPr marL="457200" indent="-457200">
              <a:spcBef>
                <a:spcPts val="100"/>
              </a:spcBef>
              <a:buFont typeface="+mj-lt"/>
              <a:buAutoNum type="arabicPeriod" startAt="46"/>
            </a:pPr>
            <a:r>
              <a:rPr lang="en-US" sz="1600" dirty="0">
                <a:solidFill>
                  <a:schemeClr val="tx1"/>
                </a:solidFill>
                <a:latin typeface="Courier New" panose="02070309020205020404" pitchFamily="49" charset="0"/>
                <a:cs typeface="Courier New" panose="02070309020205020404" pitchFamily="49" charset="0"/>
              </a:rPr>
              <a:t>   // loop to control passes</a:t>
            </a:r>
          </a:p>
          <a:p>
            <a:pPr marL="457200" indent="-457200">
              <a:spcBef>
                <a:spcPts val="100"/>
              </a:spcBef>
              <a:buFont typeface="+mj-lt"/>
              <a:buAutoNum type="arabicPeriod" startAt="46"/>
            </a:pPr>
            <a:r>
              <a:rPr lang="en-US" sz="1600" dirty="0">
                <a:solidFill>
                  <a:schemeClr val="tx1"/>
                </a:solidFill>
                <a:latin typeface="Courier New" panose="02070309020205020404" pitchFamily="49" charset="0"/>
                <a:cs typeface="Courier New" panose="02070309020205020404" pitchFamily="49" charset="0"/>
              </a:rPr>
              <a:t>   for (int pass = 1; pass &lt; size; ++pass) {</a:t>
            </a:r>
          </a:p>
          <a:p>
            <a:pPr marL="457200" indent="-457200">
              <a:spcBef>
                <a:spcPts val="100"/>
              </a:spcBef>
              <a:buFont typeface="+mj-lt"/>
              <a:buAutoNum type="arabicPeriod" startAt="46"/>
            </a:pPr>
            <a:r>
              <a:rPr lang="en-US" sz="1600" dirty="0">
                <a:solidFill>
                  <a:schemeClr val="tx1"/>
                </a:solidFill>
                <a:latin typeface="Courier New" panose="02070309020205020404" pitchFamily="49" charset="0"/>
                <a:cs typeface="Courier New" panose="02070309020205020404" pitchFamily="49" charset="0"/>
              </a:rPr>
              <a:t>      // loop to control number of comparisons per pass</a:t>
            </a:r>
          </a:p>
          <a:p>
            <a:pPr marL="457200" indent="-457200">
              <a:spcBef>
                <a:spcPts val="100"/>
              </a:spcBef>
              <a:buFont typeface="+mj-lt"/>
              <a:buAutoNum type="arabicPeriod" startAt="46"/>
            </a:pPr>
            <a:r>
              <a:rPr lang="en-US" sz="1600" dirty="0">
                <a:solidFill>
                  <a:schemeClr val="tx1"/>
                </a:solidFill>
                <a:latin typeface="Courier New" panose="02070309020205020404" pitchFamily="49" charset="0"/>
                <a:cs typeface="Courier New" panose="02070309020205020404" pitchFamily="49" charset="0"/>
              </a:rPr>
              <a:t>      for (size_t count = 0; count &lt; size - 1; ++count) {</a:t>
            </a:r>
          </a:p>
          <a:p>
            <a:pPr marL="457200" indent="-457200">
              <a:spcBef>
                <a:spcPts val="100"/>
              </a:spcBef>
              <a:buFont typeface="+mj-lt"/>
              <a:buAutoNum type="arabicPeriod" startAt="46"/>
            </a:pPr>
            <a:r>
              <a:rPr lang="en-US" sz="1600" dirty="0">
                <a:solidFill>
                  <a:schemeClr val="tx1"/>
                </a:solidFill>
                <a:latin typeface="Courier New" panose="02070309020205020404" pitchFamily="49" charset="0"/>
                <a:cs typeface="Courier New" panose="02070309020205020404" pitchFamily="49" charset="0"/>
              </a:rPr>
              <a:t>         // if adjacent elements are out of order, swap them</a:t>
            </a:r>
          </a:p>
          <a:p>
            <a:pPr marL="457200" indent="-457200">
              <a:spcBef>
                <a:spcPts val="100"/>
              </a:spcBef>
              <a:buFont typeface="+mj-lt"/>
              <a:buAutoNum type="arabicPeriod" startAt="46"/>
            </a:pPr>
            <a:r>
              <a:rPr lang="en-US" sz="1600" dirty="0">
                <a:solidFill>
                  <a:schemeClr val="tx1"/>
                </a:solidFill>
                <a:latin typeface="Courier New" panose="02070309020205020404" pitchFamily="49" charset="0"/>
                <a:cs typeface="Courier New" panose="02070309020205020404" pitchFamily="49" charset="0"/>
              </a:rPr>
              <a:t>         if ((*compare)(work[count], work[count + 1])) {</a:t>
            </a:r>
          </a:p>
          <a:p>
            <a:pPr marL="457200" indent="-457200">
              <a:spcBef>
                <a:spcPts val="100"/>
              </a:spcBef>
              <a:buFont typeface="+mj-lt"/>
              <a:buAutoNum type="arabicPeriod" startAt="46"/>
            </a:pPr>
            <a:r>
              <a:rPr lang="en-US" sz="1600" dirty="0">
                <a:solidFill>
                  <a:schemeClr val="tx1"/>
                </a:solidFill>
                <a:latin typeface="Courier New" panose="02070309020205020404" pitchFamily="49" charset="0"/>
                <a:cs typeface="Courier New" panose="02070309020205020404" pitchFamily="49" charset="0"/>
              </a:rPr>
              <a:t>            swap(&amp;work[count], &amp;work[count + 1]);</a:t>
            </a:r>
          </a:p>
          <a:p>
            <a:pPr marL="457200" indent="-457200">
              <a:spcBef>
                <a:spcPts val="100"/>
              </a:spcBef>
              <a:buFont typeface="+mj-lt"/>
              <a:buAutoNum type="arabicPeriod" startAt="46"/>
            </a:pPr>
            <a:r>
              <a:rPr lang="en-US" sz="1600" dirty="0">
                <a:solidFill>
                  <a:schemeClr val="tx1"/>
                </a:solidFill>
                <a:latin typeface="Courier New" panose="02070309020205020404" pitchFamily="49" charset="0"/>
                <a:cs typeface="Courier New" panose="02070309020205020404" pitchFamily="49" charset="0"/>
              </a:rPr>
              <a:t>         } </a:t>
            </a:r>
          </a:p>
          <a:p>
            <a:pPr marL="457200" indent="-457200">
              <a:spcBef>
                <a:spcPts val="100"/>
              </a:spcBef>
              <a:buFont typeface="+mj-lt"/>
              <a:buAutoNum type="arabicPeriod" startAt="46"/>
            </a:pPr>
            <a:r>
              <a:rPr lang="en-US" sz="1600" dirty="0">
                <a:solidFill>
                  <a:schemeClr val="tx1"/>
                </a:solidFill>
                <a:latin typeface="Courier New" panose="02070309020205020404" pitchFamily="49" charset="0"/>
                <a:cs typeface="Courier New" panose="02070309020205020404" pitchFamily="49" charset="0"/>
              </a:rPr>
              <a:t>      } </a:t>
            </a:r>
          </a:p>
          <a:p>
            <a:pPr marL="457200" indent="-457200">
              <a:spcBef>
                <a:spcPts val="100"/>
              </a:spcBef>
              <a:buFont typeface="+mj-lt"/>
              <a:buAutoNum type="arabicPeriod" startAt="46"/>
            </a:pPr>
            <a:r>
              <a:rPr lang="en-US" sz="1600" dirty="0">
                <a:solidFill>
                  <a:schemeClr val="tx1"/>
                </a:solidFill>
                <a:latin typeface="Courier New" panose="02070309020205020404" pitchFamily="49" charset="0"/>
                <a:cs typeface="Courier New" panose="02070309020205020404" pitchFamily="49" charset="0"/>
              </a:rPr>
              <a:t>   } </a:t>
            </a:r>
          </a:p>
          <a:p>
            <a:pPr marL="457200" indent="-457200">
              <a:spcBef>
                <a:spcPts val="100"/>
              </a:spcBef>
              <a:buFont typeface="+mj-lt"/>
              <a:buAutoNum type="arabicPeriod" startAt="46"/>
            </a:pPr>
            <a:r>
              <a:rPr lang="en-US" sz="1600" dirty="0">
                <a:solidFill>
                  <a:schemeClr val="tx1"/>
                </a:solidFill>
                <a:latin typeface="Courier New" panose="02070309020205020404" pitchFamily="49" charset="0"/>
                <a:cs typeface="Courier New" panose="02070309020205020404" pitchFamily="49" charset="0"/>
              </a:rPr>
              <a:t>} </a:t>
            </a:r>
          </a:p>
          <a:p>
            <a:pPr marL="457200" indent="-457200">
              <a:spcBef>
                <a:spcPts val="100"/>
              </a:spcBef>
              <a:buFont typeface="+mj-lt"/>
              <a:buAutoNum type="arabicPeriod" startAt="46"/>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9860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7.3 Pointer Operators </a:t>
            </a:r>
            <a:r>
              <a:rPr lang="en-US" sz="2000" b="0" dirty="0"/>
              <a:t>(3 of 6)</a:t>
            </a:r>
          </a:p>
        </p:txBody>
      </p:sp>
      <p:sp>
        <p:nvSpPr>
          <p:cNvPr id="3" name="Content Placeholder 2"/>
          <p:cNvSpPr>
            <a:spLocks noGrp="1"/>
          </p:cNvSpPr>
          <p:nvPr>
            <p:ph sz="quarter" idx="13"/>
          </p:nvPr>
        </p:nvSpPr>
        <p:spPr>
          <a:xfrm>
            <a:off x="457199" y="1556327"/>
            <a:ext cx="8425543" cy="4413399"/>
          </a:xfrm>
        </p:spPr>
        <p:txBody>
          <a:bodyPr/>
          <a:lstStyle/>
          <a:p>
            <a:r>
              <a:rPr lang="en-US" sz="2200" dirty="0"/>
              <a:t>Unary </a:t>
            </a:r>
            <a:r>
              <a:rPr lang="en-US" sz="2200" b="1" dirty="0"/>
              <a:t>indirection operator</a:t>
            </a:r>
            <a:r>
              <a:rPr lang="en-US" sz="2200" dirty="0"/>
              <a:t> (</a:t>
            </a:r>
            <a:r>
              <a:rPr lang="en-US" sz="2200" b="1" dirty="0"/>
              <a:t>*</a:t>
            </a:r>
            <a:r>
              <a:rPr lang="en-US" sz="2200" dirty="0"/>
              <a:t>), also called the </a:t>
            </a:r>
            <a:r>
              <a:rPr lang="en-US" sz="2200" b="1" dirty="0"/>
              <a:t>dereferencing operator</a:t>
            </a:r>
            <a:endParaRPr lang="en-US" sz="2200" dirty="0"/>
          </a:p>
          <a:p>
            <a:r>
              <a:rPr lang="en-US" sz="2200" dirty="0"/>
              <a:t>Apply to a pointer operand to get the </a:t>
            </a:r>
            <a:r>
              <a:rPr lang="en-US" sz="2200" b="1" dirty="0"/>
              <a:t>value</a:t>
            </a:r>
            <a:r>
              <a:rPr lang="en-US" sz="2200" dirty="0"/>
              <a:t> of the object to which the pointer points—known as </a:t>
            </a:r>
            <a:r>
              <a:rPr lang="en-US" sz="2200" b="1" dirty="0"/>
              <a:t>dereferencing a pointer</a:t>
            </a:r>
            <a:endParaRPr lang="en-US" sz="2200" dirty="0"/>
          </a:p>
          <a:p>
            <a:r>
              <a:rPr lang="en-US" sz="2200" dirty="0">
                <a:latin typeface="Courier New" panose="02070309020205020404" pitchFamily="49" charset="0"/>
                <a:cs typeface="Courier New" panose="02070309020205020404" pitchFamily="49" charset="0"/>
              </a:rPr>
              <a:t>yPtr</a:t>
            </a:r>
            <a:r>
              <a:rPr lang="en-US" sz="2200" dirty="0"/>
              <a:t> points to </a:t>
            </a:r>
            <a:r>
              <a:rPr lang="en-US" sz="2200" dirty="0">
                <a:latin typeface="Courier New" panose="02070309020205020404" pitchFamily="49" charset="0"/>
                <a:cs typeface="Courier New" panose="02070309020205020404" pitchFamily="49" charset="0"/>
              </a:rPr>
              <a:t>y</a:t>
            </a:r>
            <a:r>
              <a:rPr lang="en-US" sz="2200" dirty="0"/>
              <a:t>, which is </a:t>
            </a:r>
            <a:r>
              <a:rPr lang="en-US" sz="2200" dirty="0">
                <a:latin typeface="Courier New" panose="02070309020205020404" pitchFamily="49" charset="0"/>
                <a:cs typeface="Courier New" panose="02070309020205020404" pitchFamily="49" charset="0"/>
              </a:rPr>
              <a:t>5</a:t>
            </a:r>
            <a:r>
              <a:rPr lang="en-US" sz="2200" dirty="0"/>
              <a:t>, so the following statement prints </a:t>
            </a:r>
            <a:r>
              <a:rPr lang="en-US" sz="2200" dirty="0">
                <a:latin typeface="Courier New" panose="02070309020205020404" pitchFamily="49" charset="0"/>
                <a:cs typeface="Courier New" panose="02070309020205020404" pitchFamily="49" charset="0"/>
              </a:rPr>
              <a:t>5</a:t>
            </a:r>
          </a:p>
          <a:p>
            <a:pPr lvl="1"/>
            <a:r>
              <a:rPr lang="en-US" sz="2200" dirty="0">
                <a:latin typeface="Courier New" panose="02070309020205020404" pitchFamily="49" charset="0"/>
                <a:cs typeface="Courier New" panose="02070309020205020404" pitchFamily="49" charset="0"/>
              </a:rPr>
              <a:t>printf("%d", *yPtr);</a:t>
            </a:r>
          </a:p>
          <a:p>
            <a:r>
              <a:rPr lang="en-US" sz="2200" dirty="0"/>
              <a:t>Dereferencing a pointer that has not been initialized with or assigned the address of another variable in memory is an error</a:t>
            </a:r>
          </a:p>
          <a:p>
            <a:pPr lvl="1"/>
            <a:r>
              <a:rPr lang="en-US" sz="2200" dirty="0"/>
              <a:t>Can cause a fatal execution-time error, accidentally modify data, produce incorrect results, or lead to a security breach</a:t>
            </a:r>
          </a:p>
        </p:txBody>
      </p:sp>
    </p:spTree>
    <p:extLst>
      <p:ext uri="{BB962C8B-B14F-4D97-AF65-F5344CB8AC3E}">
        <p14:creationId xmlns:p14="http://schemas.microsoft.com/office/powerpoint/2010/main" val="179740930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7.12.1 Sorting in Ascending or Descending Order </a:t>
            </a:r>
            <a:r>
              <a:rPr lang="en-US" sz="2000" b="0" dirty="0"/>
              <a:t>(7 of 9)</a:t>
            </a:r>
          </a:p>
        </p:txBody>
      </p:sp>
      <p:sp>
        <p:nvSpPr>
          <p:cNvPr id="3" name="Content Placeholder 2"/>
          <p:cNvSpPr>
            <a:spLocks noGrp="1"/>
          </p:cNvSpPr>
          <p:nvPr>
            <p:ph sz="quarter" idx="13"/>
          </p:nvPr>
        </p:nvSpPr>
        <p:spPr>
          <a:xfrm>
            <a:off x="457200" y="1556326"/>
            <a:ext cx="8477794" cy="4788911"/>
          </a:xfrm>
        </p:spPr>
        <p:txBody>
          <a:bodyPr/>
          <a:lstStyle/>
          <a:p>
            <a:pPr marL="457200" indent="-457200">
              <a:spcBef>
                <a:spcPts val="0"/>
              </a:spcBef>
              <a:buFont typeface="+mj-lt"/>
              <a:buAutoNum type="arabicPeriod" startAt="63"/>
            </a:pPr>
            <a:r>
              <a:rPr lang="en-US" sz="1600" dirty="0">
                <a:solidFill>
                  <a:schemeClr val="tx1"/>
                </a:solidFill>
                <a:latin typeface="Courier New" panose="02070309020205020404" pitchFamily="49" charset="0"/>
                <a:cs typeface="Courier New" panose="02070309020205020404" pitchFamily="49" charset="0"/>
              </a:rPr>
              <a:t>// swap values at memory locations to which element1Ptr and </a:t>
            </a:r>
          </a:p>
          <a:p>
            <a:pPr marL="457200" indent="-457200">
              <a:spcBef>
                <a:spcPts val="0"/>
              </a:spcBef>
              <a:buFont typeface="+mj-lt"/>
              <a:buAutoNum type="arabicPeriod" startAt="63"/>
            </a:pPr>
            <a:r>
              <a:rPr lang="en-US" sz="1600" dirty="0">
                <a:solidFill>
                  <a:schemeClr val="tx1"/>
                </a:solidFill>
                <a:latin typeface="Courier New" panose="02070309020205020404" pitchFamily="49" charset="0"/>
                <a:cs typeface="Courier New" panose="02070309020205020404" pitchFamily="49" charset="0"/>
              </a:rPr>
              <a:t>// element2Ptr point</a:t>
            </a:r>
          </a:p>
          <a:p>
            <a:pPr marL="457200" indent="-457200">
              <a:spcBef>
                <a:spcPts val="0"/>
              </a:spcBef>
              <a:buFont typeface="+mj-lt"/>
              <a:buAutoNum type="arabicPeriod" startAt="63"/>
            </a:pPr>
            <a:r>
              <a:rPr lang="en-US" sz="1600" dirty="0">
                <a:solidFill>
                  <a:schemeClr val="tx1"/>
                </a:solidFill>
                <a:latin typeface="Courier New" panose="02070309020205020404" pitchFamily="49" charset="0"/>
                <a:cs typeface="Courier New" panose="02070309020205020404" pitchFamily="49" charset="0"/>
              </a:rPr>
              <a:t>void swap(int *element1Ptr, int *element2Ptr) {</a:t>
            </a:r>
          </a:p>
          <a:p>
            <a:pPr marL="457200" indent="-457200">
              <a:spcBef>
                <a:spcPts val="0"/>
              </a:spcBef>
              <a:buFont typeface="+mj-lt"/>
              <a:buAutoNum type="arabicPeriod" startAt="63"/>
            </a:pPr>
            <a:r>
              <a:rPr lang="en-US" sz="1600" dirty="0">
                <a:solidFill>
                  <a:schemeClr val="tx1"/>
                </a:solidFill>
                <a:latin typeface="Courier New" panose="02070309020205020404" pitchFamily="49" charset="0"/>
                <a:cs typeface="Courier New" panose="02070309020205020404" pitchFamily="49" charset="0"/>
              </a:rPr>
              <a:t>   int hold = *element1Ptr;</a:t>
            </a:r>
          </a:p>
          <a:p>
            <a:pPr marL="457200" indent="-457200">
              <a:spcBef>
                <a:spcPts val="0"/>
              </a:spcBef>
              <a:buFont typeface="+mj-lt"/>
              <a:buAutoNum type="arabicPeriod" startAt="63"/>
            </a:pPr>
            <a:r>
              <a:rPr lang="en-US" sz="1600" dirty="0">
                <a:solidFill>
                  <a:schemeClr val="tx1"/>
                </a:solidFill>
                <a:latin typeface="Courier New" panose="02070309020205020404" pitchFamily="49" charset="0"/>
                <a:cs typeface="Courier New" panose="02070309020205020404" pitchFamily="49" charset="0"/>
              </a:rPr>
              <a:t>   *element1Ptr = *element2Ptr;</a:t>
            </a:r>
          </a:p>
          <a:p>
            <a:pPr marL="457200" indent="-457200">
              <a:spcBef>
                <a:spcPts val="0"/>
              </a:spcBef>
              <a:buFont typeface="+mj-lt"/>
              <a:buAutoNum type="arabicPeriod" startAt="63"/>
            </a:pPr>
            <a:r>
              <a:rPr lang="en-US" sz="1600" dirty="0">
                <a:solidFill>
                  <a:schemeClr val="tx1"/>
                </a:solidFill>
                <a:latin typeface="Courier New" panose="02070309020205020404" pitchFamily="49" charset="0"/>
                <a:cs typeface="Courier New" panose="02070309020205020404" pitchFamily="49" charset="0"/>
              </a:rPr>
              <a:t>   *element2Ptr = hold;</a:t>
            </a:r>
          </a:p>
          <a:p>
            <a:pPr marL="457200" indent="-457200">
              <a:spcBef>
                <a:spcPts val="0"/>
              </a:spcBef>
              <a:buFont typeface="+mj-lt"/>
              <a:buAutoNum type="arabicPeriod" startAt="63"/>
            </a:pPr>
            <a:r>
              <a:rPr lang="en-US" sz="1600" dirty="0">
                <a:solidFill>
                  <a:schemeClr val="tx1"/>
                </a:solidFill>
                <a:latin typeface="Courier New" panose="02070309020205020404" pitchFamily="49" charset="0"/>
                <a:cs typeface="Courier New" panose="02070309020205020404" pitchFamily="49" charset="0"/>
              </a:rPr>
              <a:t>} </a:t>
            </a:r>
          </a:p>
          <a:p>
            <a:pPr marL="457200" indent="-457200">
              <a:spcBef>
                <a:spcPts val="0"/>
              </a:spcBef>
              <a:buFont typeface="+mj-lt"/>
              <a:buAutoNum type="arabicPeriod" startAt="63"/>
            </a:pPr>
            <a:r>
              <a:rPr lang="en-US" sz="1600" dirty="0">
                <a:solidFill>
                  <a:schemeClr val="tx1"/>
                </a:solidFill>
                <a:latin typeface="Courier New" panose="02070309020205020404" pitchFamily="49" charset="0"/>
                <a:cs typeface="Courier New" panose="02070309020205020404" pitchFamily="49" charset="0"/>
              </a:rPr>
              <a:t> </a:t>
            </a:r>
          </a:p>
          <a:p>
            <a:pPr marL="457200" indent="-457200">
              <a:spcBef>
                <a:spcPts val="0"/>
              </a:spcBef>
              <a:buFont typeface="+mj-lt"/>
              <a:buAutoNum type="arabicPeriod" startAt="63"/>
            </a:pPr>
            <a:r>
              <a:rPr lang="en-US" sz="1600" dirty="0">
                <a:solidFill>
                  <a:schemeClr val="tx1"/>
                </a:solidFill>
                <a:latin typeface="Courier New" panose="02070309020205020404" pitchFamily="49" charset="0"/>
                <a:cs typeface="Courier New" panose="02070309020205020404" pitchFamily="49" charset="0"/>
              </a:rPr>
              <a:t>// determine whether elements are out of order for an ascending order sort</a:t>
            </a:r>
          </a:p>
          <a:p>
            <a:pPr marL="457200" indent="-457200">
              <a:spcBef>
                <a:spcPts val="0"/>
              </a:spcBef>
              <a:buFont typeface="+mj-lt"/>
              <a:buAutoNum type="arabicPeriod" startAt="63"/>
            </a:pPr>
            <a:r>
              <a:rPr lang="en-US" sz="1600" dirty="0">
                <a:solidFill>
                  <a:schemeClr val="tx1"/>
                </a:solidFill>
                <a:latin typeface="Courier New" panose="02070309020205020404" pitchFamily="49" charset="0"/>
                <a:cs typeface="Courier New" panose="02070309020205020404" pitchFamily="49" charset="0"/>
              </a:rPr>
              <a:t>int ascending(int a, int b) {                                  </a:t>
            </a:r>
          </a:p>
          <a:p>
            <a:pPr marL="457200" indent="-457200">
              <a:spcBef>
                <a:spcPts val="0"/>
              </a:spcBef>
              <a:buFont typeface="+mj-lt"/>
              <a:buAutoNum type="arabicPeriod" startAt="63"/>
            </a:pPr>
            <a:r>
              <a:rPr lang="en-US" sz="1600" dirty="0">
                <a:solidFill>
                  <a:schemeClr val="tx1"/>
                </a:solidFill>
                <a:latin typeface="Courier New" panose="02070309020205020404" pitchFamily="49" charset="0"/>
                <a:cs typeface="Courier New" panose="02070309020205020404" pitchFamily="49" charset="0"/>
              </a:rPr>
              <a:t>   return b &lt; a; // should swap if b is less than a         </a:t>
            </a:r>
          </a:p>
          <a:p>
            <a:pPr marL="457200" indent="-457200">
              <a:spcBef>
                <a:spcPts val="0"/>
              </a:spcBef>
              <a:buFont typeface="+mj-lt"/>
              <a:buAutoNum type="arabicPeriod" startAt="63"/>
            </a:pPr>
            <a:r>
              <a:rPr lang="en-US" sz="1600" dirty="0">
                <a:solidFill>
                  <a:schemeClr val="tx1"/>
                </a:solidFill>
                <a:latin typeface="Courier New" panose="02070309020205020404" pitchFamily="49" charset="0"/>
                <a:cs typeface="Courier New" panose="02070309020205020404" pitchFamily="49" charset="0"/>
              </a:rPr>
              <a:t>} </a:t>
            </a:r>
          </a:p>
          <a:p>
            <a:pPr marL="457200" indent="-457200">
              <a:spcBef>
                <a:spcPts val="0"/>
              </a:spcBef>
              <a:buFont typeface="+mj-lt"/>
              <a:buAutoNum type="arabicPeriod" startAt="63"/>
            </a:pPr>
            <a:r>
              <a:rPr lang="en-US" sz="1600" dirty="0">
                <a:solidFill>
                  <a:schemeClr val="tx1"/>
                </a:solidFill>
                <a:latin typeface="Courier New" panose="02070309020205020404" pitchFamily="49" charset="0"/>
                <a:cs typeface="Courier New" panose="02070309020205020404" pitchFamily="49" charset="0"/>
              </a:rPr>
              <a:t> </a:t>
            </a:r>
          </a:p>
          <a:p>
            <a:pPr marL="457200" indent="-457200">
              <a:spcBef>
                <a:spcPts val="0"/>
              </a:spcBef>
              <a:buFont typeface="+mj-lt"/>
              <a:buAutoNum type="arabicPeriod" startAt="63"/>
            </a:pPr>
            <a:r>
              <a:rPr lang="en-US" sz="1600" dirty="0">
                <a:solidFill>
                  <a:schemeClr val="tx1"/>
                </a:solidFill>
                <a:latin typeface="Courier New" panose="02070309020205020404" pitchFamily="49" charset="0"/>
                <a:cs typeface="Courier New" panose="02070309020205020404" pitchFamily="49" charset="0"/>
              </a:rPr>
              <a:t>// determine whether elements are out of order for a descending order sort</a:t>
            </a:r>
          </a:p>
          <a:p>
            <a:pPr marL="457200" indent="-457200">
              <a:spcBef>
                <a:spcPts val="0"/>
              </a:spcBef>
              <a:buFont typeface="+mj-lt"/>
              <a:buAutoNum type="arabicPeriod" startAt="63"/>
            </a:pPr>
            <a:r>
              <a:rPr lang="en-US" sz="1600" dirty="0">
                <a:solidFill>
                  <a:schemeClr val="tx1"/>
                </a:solidFill>
                <a:latin typeface="Courier New" panose="02070309020205020404" pitchFamily="49" charset="0"/>
                <a:cs typeface="Courier New" panose="02070309020205020404" pitchFamily="49" charset="0"/>
              </a:rPr>
              <a:t>int descending(int a, int b) {                                </a:t>
            </a:r>
          </a:p>
          <a:p>
            <a:pPr marL="457200" indent="-457200">
              <a:spcBef>
                <a:spcPts val="0"/>
              </a:spcBef>
              <a:buFont typeface="+mj-lt"/>
              <a:buAutoNum type="arabicPeriod" startAt="63"/>
            </a:pPr>
            <a:r>
              <a:rPr lang="en-US" sz="1600" dirty="0">
                <a:solidFill>
                  <a:schemeClr val="tx1"/>
                </a:solidFill>
                <a:latin typeface="Courier New" panose="02070309020205020404" pitchFamily="49" charset="0"/>
                <a:cs typeface="Courier New" panose="02070309020205020404" pitchFamily="49" charset="0"/>
              </a:rPr>
              <a:t>   return b &gt; a; // should swap if b is greater than a      </a:t>
            </a:r>
          </a:p>
          <a:p>
            <a:pPr marL="457200" indent="-457200">
              <a:spcBef>
                <a:spcPts val="0"/>
              </a:spcBef>
              <a:buFont typeface="+mj-lt"/>
              <a:buAutoNum type="arabicPeriod" startAt="63"/>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08642190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7.12.1 Sorting in Ascending or Descending Order </a:t>
            </a:r>
            <a:r>
              <a:rPr lang="en-US" sz="2000" b="0" dirty="0"/>
              <a:t>(8 of 9)</a:t>
            </a:r>
          </a:p>
        </p:txBody>
      </p:sp>
      <p:sp>
        <p:nvSpPr>
          <p:cNvPr id="4" name="Content Placeholder 3"/>
          <p:cNvSpPr>
            <a:spLocks noGrp="1"/>
          </p:cNvSpPr>
          <p:nvPr>
            <p:ph sz="quarter" idx="13"/>
          </p:nvPr>
        </p:nvSpPr>
        <p:spPr>
          <a:xfrm>
            <a:off x="457200" y="1556326"/>
            <a:ext cx="8229600" cy="4713845"/>
          </a:xfrm>
        </p:spPr>
        <p:txBody>
          <a:bodyPr/>
          <a:lstStyle/>
          <a:p>
            <a:pPr marL="0" indent="0">
              <a:spcBef>
                <a:spcPts val="400"/>
              </a:spcBef>
              <a:buNone/>
            </a:pPr>
            <a:r>
              <a:rPr lang="en-US" sz="1600" dirty="0">
                <a:latin typeface="Courier New" panose="02070309020205020404" pitchFamily="49" charset="0"/>
                <a:cs typeface="Courier New" panose="02070309020205020404" pitchFamily="49" charset="0"/>
              </a:rPr>
              <a:t>Enter 1 to sort in ascending order,</a:t>
            </a:r>
          </a:p>
          <a:p>
            <a:pPr marL="0" indent="0">
              <a:spcBef>
                <a:spcPts val="400"/>
              </a:spcBef>
              <a:buNone/>
            </a:pPr>
            <a:r>
              <a:rPr lang="en-US" sz="1600" dirty="0">
                <a:latin typeface="Courier New" panose="02070309020205020404" pitchFamily="49" charset="0"/>
                <a:cs typeface="Courier New" panose="02070309020205020404" pitchFamily="49" charset="0"/>
              </a:rPr>
              <a:t>Enter 2 to sort in descending order: 1</a:t>
            </a:r>
          </a:p>
          <a:p>
            <a:pPr marL="0" indent="0">
              <a:spcBef>
                <a:spcPts val="400"/>
              </a:spcBef>
              <a:buNone/>
            </a:pPr>
            <a:endParaRPr lang="en-US" sz="1600" dirty="0">
              <a:latin typeface="Courier New" panose="02070309020205020404" pitchFamily="49" charset="0"/>
              <a:cs typeface="Courier New" panose="02070309020205020404" pitchFamily="49" charset="0"/>
            </a:endParaRPr>
          </a:p>
          <a:p>
            <a:pPr marL="0" indent="0">
              <a:spcBef>
                <a:spcPts val="400"/>
              </a:spcBef>
              <a:buNone/>
            </a:pPr>
            <a:r>
              <a:rPr lang="en-US" sz="1600" dirty="0">
                <a:latin typeface="Courier New" panose="02070309020205020404" pitchFamily="49" charset="0"/>
                <a:cs typeface="Courier New" panose="02070309020205020404" pitchFamily="49" charset="0"/>
              </a:rPr>
              <a:t>Data items in original order</a:t>
            </a:r>
          </a:p>
          <a:p>
            <a:pPr marL="0" indent="0">
              <a:spcBef>
                <a:spcPts val="400"/>
              </a:spcBef>
              <a:buNone/>
            </a:pPr>
            <a:r>
              <a:rPr lang="en-US" sz="1600" dirty="0">
                <a:latin typeface="Courier New" panose="02070309020205020404" pitchFamily="49" charset="0"/>
                <a:cs typeface="Courier New" panose="02070309020205020404" pitchFamily="49" charset="0"/>
              </a:rPr>
              <a:t>    2    6    4    8   10   12   89   68   45   37</a:t>
            </a:r>
          </a:p>
          <a:p>
            <a:pPr marL="0" indent="0">
              <a:spcBef>
                <a:spcPts val="400"/>
              </a:spcBef>
              <a:buNone/>
            </a:pPr>
            <a:r>
              <a:rPr lang="en-US" sz="1600" dirty="0">
                <a:latin typeface="Courier New" panose="02070309020205020404" pitchFamily="49" charset="0"/>
                <a:cs typeface="Courier New" panose="02070309020205020404" pitchFamily="49" charset="0"/>
              </a:rPr>
              <a:t>Data items in ascending order</a:t>
            </a:r>
          </a:p>
          <a:p>
            <a:pPr marL="0" indent="0">
              <a:spcBef>
                <a:spcPts val="400"/>
              </a:spcBef>
              <a:buNone/>
            </a:pPr>
            <a:r>
              <a:rPr lang="en-US" sz="1600" dirty="0">
                <a:latin typeface="Courier New" panose="02070309020205020404" pitchFamily="49" charset="0"/>
                <a:cs typeface="Courier New" panose="02070309020205020404" pitchFamily="49" charset="0"/>
              </a:rPr>
              <a:t>    2    4    6    8   10   12   37   45   68   89</a:t>
            </a:r>
          </a:p>
          <a:p>
            <a:pPr marL="0" indent="0">
              <a:spcBef>
                <a:spcPts val="400"/>
              </a:spcBef>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Enter 1 to sort in ascending order,</a:t>
            </a:r>
          </a:p>
          <a:p>
            <a:pPr marL="0" indent="0">
              <a:spcBef>
                <a:spcPts val="400"/>
              </a:spcBef>
              <a:buNone/>
            </a:pPr>
            <a:r>
              <a:rPr lang="en-US" sz="1600" dirty="0">
                <a:latin typeface="Courier New" panose="02070309020205020404" pitchFamily="49" charset="0"/>
                <a:cs typeface="Courier New" panose="02070309020205020404" pitchFamily="49" charset="0"/>
              </a:rPr>
              <a:t>Enter 2 to sort in descending order: 2</a:t>
            </a:r>
          </a:p>
          <a:p>
            <a:pPr marL="0" indent="0">
              <a:spcBef>
                <a:spcPts val="400"/>
              </a:spcBef>
              <a:buNone/>
            </a:pPr>
            <a:endParaRPr lang="en-US" sz="1600" dirty="0">
              <a:latin typeface="Courier New" panose="02070309020205020404" pitchFamily="49" charset="0"/>
              <a:cs typeface="Courier New" panose="02070309020205020404" pitchFamily="49" charset="0"/>
            </a:endParaRPr>
          </a:p>
          <a:p>
            <a:pPr marL="0" indent="0">
              <a:spcBef>
                <a:spcPts val="400"/>
              </a:spcBef>
              <a:buNone/>
            </a:pPr>
            <a:r>
              <a:rPr lang="en-US" sz="1600" dirty="0">
                <a:latin typeface="Courier New" panose="02070309020205020404" pitchFamily="49" charset="0"/>
                <a:cs typeface="Courier New" panose="02070309020205020404" pitchFamily="49" charset="0"/>
              </a:rPr>
              <a:t>Data items in original order</a:t>
            </a:r>
          </a:p>
          <a:p>
            <a:pPr marL="0" indent="0">
              <a:spcBef>
                <a:spcPts val="400"/>
              </a:spcBef>
              <a:buNone/>
            </a:pPr>
            <a:r>
              <a:rPr lang="en-US" sz="1600" dirty="0">
                <a:latin typeface="Courier New" panose="02070309020205020404" pitchFamily="49" charset="0"/>
                <a:cs typeface="Courier New" panose="02070309020205020404" pitchFamily="49" charset="0"/>
              </a:rPr>
              <a:t>    2    6    4    8   10   12   89   68   45   37</a:t>
            </a:r>
          </a:p>
          <a:p>
            <a:pPr marL="0" indent="0">
              <a:spcBef>
                <a:spcPts val="400"/>
              </a:spcBef>
              <a:buNone/>
            </a:pPr>
            <a:r>
              <a:rPr lang="en-US" sz="1600" dirty="0">
                <a:latin typeface="Courier New" panose="02070309020205020404" pitchFamily="49" charset="0"/>
                <a:cs typeface="Courier New" panose="02070309020205020404" pitchFamily="49" charset="0"/>
              </a:rPr>
              <a:t>Data items in descending order</a:t>
            </a:r>
          </a:p>
          <a:p>
            <a:pPr marL="0" indent="0">
              <a:spcBef>
                <a:spcPts val="400"/>
              </a:spcBef>
              <a:buNone/>
            </a:pPr>
            <a:r>
              <a:rPr lang="en-US" sz="1600" dirty="0">
                <a:latin typeface="Courier New" panose="02070309020205020404" pitchFamily="49" charset="0"/>
                <a:cs typeface="Courier New" panose="02070309020205020404" pitchFamily="49" charset="0"/>
              </a:rPr>
              <a:t>   89   68   45   37   12   10    8    6    4    2</a:t>
            </a:r>
          </a:p>
        </p:txBody>
      </p:sp>
    </p:spTree>
    <p:extLst>
      <p:ext uri="{BB962C8B-B14F-4D97-AF65-F5344CB8AC3E}">
        <p14:creationId xmlns:p14="http://schemas.microsoft.com/office/powerpoint/2010/main" val="79594122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7.12.1 Sorting in Ascending or Descending Order </a:t>
            </a:r>
            <a:r>
              <a:rPr lang="en-US" sz="2000" b="0" dirty="0"/>
              <a:t>(9 of 9)</a:t>
            </a:r>
          </a:p>
        </p:txBody>
      </p:sp>
      <p:sp>
        <p:nvSpPr>
          <p:cNvPr id="3" name="Content Placeholder 2"/>
          <p:cNvSpPr>
            <a:spLocks noGrp="1"/>
          </p:cNvSpPr>
          <p:nvPr>
            <p:ph sz="quarter" idx="13"/>
          </p:nvPr>
        </p:nvSpPr>
        <p:spPr>
          <a:xfrm>
            <a:off x="457200" y="1556326"/>
            <a:ext cx="8229600" cy="4766097"/>
          </a:xfrm>
        </p:spPr>
        <p:txBody>
          <a:bodyPr/>
          <a:lstStyle/>
          <a:p>
            <a:pPr marL="0" indent="0">
              <a:buNone/>
            </a:pPr>
            <a:r>
              <a:rPr lang="en-US" sz="1800" b="1" dirty="0"/>
              <a:t>Function Pointer Parameter</a:t>
            </a:r>
            <a:endParaRPr lang="en-US" sz="1800" dirty="0"/>
          </a:p>
          <a:p>
            <a:r>
              <a:rPr lang="en-US" sz="1800" dirty="0">
                <a:latin typeface="Courier New" panose="02070309020205020404" pitchFamily="49" charset="0"/>
                <a:cs typeface="Courier New" panose="02070309020205020404" pitchFamily="49" charset="0"/>
              </a:rPr>
              <a:t>int (*compare)(int a, int b)</a:t>
            </a:r>
          </a:p>
          <a:p>
            <a:pPr lvl="1"/>
            <a:r>
              <a:rPr lang="en-US" sz="1800" dirty="0"/>
              <a:t>Tells </a:t>
            </a:r>
            <a:r>
              <a:rPr lang="en-US" sz="1800" dirty="0">
                <a:latin typeface="Courier New" panose="02070309020205020404" pitchFamily="49" charset="0"/>
                <a:cs typeface="Courier New" panose="02070309020205020404" pitchFamily="49" charset="0"/>
              </a:rPr>
              <a:t>bubbleSort</a:t>
            </a:r>
            <a:r>
              <a:rPr lang="en-US" sz="1800" dirty="0"/>
              <a:t> to expect a parameter (</a:t>
            </a:r>
            <a:r>
              <a:rPr lang="en-US" sz="1800" dirty="0">
                <a:latin typeface="Courier New" panose="02070309020205020404" pitchFamily="49" charset="0"/>
                <a:cs typeface="Courier New" panose="02070309020205020404" pitchFamily="49" charset="0"/>
              </a:rPr>
              <a:t>compare</a:t>
            </a:r>
            <a:r>
              <a:rPr lang="en-US" sz="1800" dirty="0"/>
              <a:t>) that’s a pointer to a function, specifically for a function that receives two </a:t>
            </a:r>
            <a:r>
              <a:rPr lang="en-US" sz="1800" dirty="0">
                <a:latin typeface="Courier New" panose="02070309020205020404" pitchFamily="49" charset="0"/>
                <a:cs typeface="Courier New" panose="02070309020205020404" pitchFamily="49" charset="0"/>
              </a:rPr>
              <a:t>int</a:t>
            </a:r>
            <a:r>
              <a:rPr lang="en-US" sz="1800" dirty="0"/>
              <a:t>s and returns an </a:t>
            </a:r>
            <a:r>
              <a:rPr lang="en-US" sz="1800" dirty="0">
                <a:latin typeface="Courier New" panose="02070309020205020404" pitchFamily="49" charset="0"/>
                <a:cs typeface="Courier New" panose="02070309020205020404" pitchFamily="49" charset="0"/>
              </a:rPr>
              <a:t>int</a:t>
            </a:r>
            <a:r>
              <a:rPr lang="en-US" sz="1800" dirty="0"/>
              <a:t> result</a:t>
            </a:r>
          </a:p>
          <a:p>
            <a:pPr lvl="1"/>
            <a:r>
              <a:rPr lang="en-US" sz="1800" dirty="0"/>
              <a:t>The parentheses around </a:t>
            </a:r>
            <a:r>
              <a:rPr lang="en-US" sz="1800" dirty="0">
                <a:latin typeface="Courier New" panose="02070309020205020404" pitchFamily="49" charset="0"/>
                <a:cs typeface="Courier New" panose="02070309020205020404" pitchFamily="49" charset="0"/>
              </a:rPr>
              <a:t>*compare</a:t>
            </a:r>
            <a:r>
              <a:rPr lang="en-US" sz="1800" dirty="0">
                <a:latin typeface="Consolas" panose="020B0609020204030204" pitchFamily="49" charset="0"/>
                <a:cs typeface="Consolas" panose="020B0609020204030204" pitchFamily="49" charset="0"/>
              </a:rPr>
              <a:t> </a:t>
            </a:r>
            <a:r>
              <a:rPr lang="en-US" sz="1800" dirty="0"/>
              <a:t>are required to group the </a:t>
            </a:r>
            <a:r>
              <a:rPr lang="en-US" sz="1800" dirty="0">
                <a:latin typeface="Courier New" panose="02070309020205020404" pitchFamily="49" charset="0"/>
                <a:cs typeface="Courier New" panose="02070309020205020404" pitchFamily="49" charset="0"/>
              </a:rPr>
              <a:t>*</a:t>
            </a:r>
            <a:r>
              <a:rPr lang="en-US" sz="1800" dirty="0"/>
              <a:t> with </a:t>
            </a:r>
            <a:r>
              <a:rPr lang="en-US" sz="1800" dirty="0">
                <a:latin typeface="Courier New" panose="02070309020205020404" pitchFamily="49" charset="0"/>
                <a:cs typeface="Courier New" panose="02070309020205020404" pitchFamily="49" charset="0"/>
              </a:rPr>
              <a:t>compare</a:t>
            </a:r>
            <a:r>
              <a:rPr lang="en-US" sz="1800" dirty="0"/>
              <a:t> and indicate that </a:t>
            </a:r>
            <a:r>
              <a:rPr lang="en-US" sz="1800" dirty="0">
                <a:latin typeface="Courier New" panose="02070309020205020404" pitchFamily="49" charset="0"/>
                <a:cs typeface="Courier New" panose="02070309020205020404" pitchFamily="49" charset="0"/>
              </a:rPr>
              <a:t>compare</a:t>
            </a:r>
            <a:r>
              <a:rPr lang="en-US" sz="1800" dirty="0"/>
              <a:t> is a </a:t>
            </a:r>
            <a:r>
              <a:rPr lang="en-US" sz="1800" b="1" dirty="0"/>
              <a:t>pointer</a:t>
            </a:r>
          </a:p>
          <a:p>
            <a:r>
              <a:rPr lang="en-US" sz="1800" dirty="0"/>
              <a:t>To call the function passed to </a:t>
            </a:r>
            <a:r>
              <a:rPr lang="en-US" sz="1800" dirty="0">
                <a:latin typeface="Courier New" panose="02070309020205020404" pitchFamily="49" charset="0"/>
                <a:cs typeface="Courier New" panose="02070309020205020404" pitchFamily="49" charset="0"/>
              </a:rPr>
              <a:t>bubbleSort</a:t>
            </a:r>
            <a:r>
              <a:rPr lang="en-US" sz="1800" dirty="0"/>
              <a:t> via its function pointer, we deference it (line 56)</a:t>
            </a:r>
          </a:p>
          <a:p>
            <a:pPr lvl="1"/>
            <a:r>
              <a:rPr lang="en-US" sz="1800" dirty="0">
                <a:latin typeface="Courier New" panose="02070309020205020404" pitchFamily="49" charset="0"/>
                <a:cs typeface="Courier New" panose="02070309020205020404" pitchFamily="49" charset="0"/>
              </a:rPr>
              <a:t>if ((*compare)(work[count], work[count + 1]))</a:t>
            </a:r>
          </a:p>
          <a:p>
            <a:r>
              <a:rPr lang="en-US" sz="1800" dirty="0"/>
              <a:t>The call to the function could have been made as</a:t>
            </a:r>
          </a:p>
          <a:p>
            <a:pPr lvl="1"/>
            <a:r>
              <a:rPr lang="en-US" sz="1800" dirty="0">
                <a:latin typeface="Courier New" panose="02070309020205020404" pitchFamily="49" charset="0"/>
                <a:cs typeface="Courier New" panose="02070309020205020404" pitchFamily="49" charset="0"/>
              </a:rPr>
              <a:t>if (compare(work[count], work[count + 1]))</a:t>
            </a:r>
          </a:p>
          <a:p>
            <a:pPr lvl="1"/>
            <a:r>
              <a:rPr lang="en-US" sz="1800" dirty="0"/>
              <a:t>Uses the pointer directly as the function name</a:t>
            </a:r>
          </a:p>
        </p:txBody>
      </p:sp>
    </p:spTree>
    <p:extLst>
      <p:ext uri="{BB962C8B-B14F-4D97-AF65-F5344CB8AC3E}">
        <p14:creationId xmlns:p14="http://schemas.microsoft.com/office/powerpoint/2010/main" val="312275835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7.12.2 Using Function Pointers to Create a Menu-Driven System </a:t>
            </a:r>
            <a:r>
              <a:rPr lang="en-US" sz="2000" b="0" dirty="0"/>
              <a:t>(1 of 5)</a:t>
            </a:r>
          </a:p>
        </p:txBody>
      </p:sp>
      <p:sp>
        <p:nvSpPr>
          <p:cNvPr id="3" name="Content Placeholder 2"/>
          <p:cNvSpPr>
            <a:spLocks noGrp="1"/>
          </p:cNvSpPr>
          <p:nvPr>
            <p:ph sz="quarter" idx="13"/>
          </p:nvPr>
        </p:nvSpPr>
        <p:spPr/>
        <p:txBody>
          <a:bodyPr/>
          <a:lstStyle/>
          <a:p>
            <a:r>
              <a:rPr lang="en-US" dirty="0"/>
              <a:t>A common use of </a:t>
            </a:r>
            <a:r>
              <a:rPr lang="en-US" b="1" dirty="0"/>
              <a:t>function pointers</a:t>
            </a:r>
            <a:r>
              <a:rPr lang="en-US" dirty="0"/>
              <a:t> is in </a:t>
            </a:r>
            <a:r>
              <a:rPr lang="en-US" b="1" dirty="0"/>
              <a:t>menu-driven systems</a:t>
            </a:r>
          </a:p>
          <a:p>
            <a:r>
              <a:rPr lang="en-US" dirty="0"/>
              <a:t>A program prompts a user to select an option from a menu (possibly from 0 to 2) by typing the menu item’s number</a:t>
            </a:r>
          </a:p>
          <a:p>
            <a:r>
              <a:rPr lang="en-US" dirty="0"/>
              <a:t>The program services each option with a different function stored in an array of function pointers</a:t>
            </a:r>
          </a:p>
          <a:p>
            <a:r>
              <a:rPr lang="en-US" dirty="0"/>
              <a:t>Figure 7.18 provides a generic example of the mechanics of defining and using an array of function pointers</a:t>
            </a:r>
          </a:p>
        </p:txBody>
      </p:sp>
    </p:spTree>
    <p:extLst>
      <p:ext uri="{BB962C8B-B14F-4D97-AF65-F5344CB8AC3E}">
        <p14:creationId xmlns:p14="http://schemas.microsoft.com/office/powerpoint/2010/main" val="413261994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7.12.2 Using Function Pointers to Create a Menu-Driven System </a:t>
            </a:r>
            <a:r>
              <a:rPr lang="en-US" sz="2000" b="0" dirty="0"/>
              <a:t>(2 of 5)</a:t>
            </a:r>
          </a:p>
        </p:txBody>
      </p:sp>
      <p:sp>
        <p:nvSpPr>
          <p:cNvPr id="3" name="Content Placeholder 2"/>
          <p:cNvSpPr>
            <a:spLocks noGrp="1"/>
          </p:cNvSpPr>
          <p:nvPr>
            <p:ph sz="quarter" idx="13"/>
          </p:nvPr>
        </p:nvSpPr>
        <p:spPr>
          <a:xfrm>
            <a:off x="457199" y="1556326"/>
            <a:ext cx="8399417" cy="4788911"/>
          </a:xfrm>
        </p:spPr>
        <p:txBody>
          <a:bodyPr/>
          <a:lstStyle/>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fig07_18.c</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Demonstrating an array of pointers to functions.</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&lt;stdio.h&gt;</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prototypes</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void function1(int a);</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void function2(int b); </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void function3(int c); </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main(void) {</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 initialize array of 3 pointers to functions that each take an</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 int argument and return void</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void (*f[3])(int) = {function1, function2, function3};    </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printf("%s", "Enter a number between 0 and 2, 3 to end: ");</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int choice = 0; </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scanf("%d", &amp;choice);</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37616386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7.12.2 Using Function Pointers to Create a Menu-Driven System </a:t>
            </a:r>
            <a:r>
              <a:rPr lang="en-US" sz="2000" b="0" dirty="0"/>
              <a:t>(3 of 5)</a:t>
            </a:r>
          </a:p>
        </p:txBody>
      </p:sp>
      <p:sp>
        <p:nvSpPr>
          <p:cNvPr id="3" name="Content Placeholder 2"/>
          <p:cNvSpPr>
            <a:spLocks noGrp="1"/>
          </p:cNvSpPr>
          <p:nvPr>
            <p:ph sz="quarter" idx="13"/>
          </p:nvPr>
        </p:nvSpPr>
        <p:spPr>
          <a:xfrm>
            <a:off x="457199" y="1556327"/>
            <a:ext cx="8477795" cy="4726908"/>
          </a:xfrm>
        </p:spPr>
        <p:txBody>
          <a:bodyPr/>
          <a:lstStyle/>
          <a:p>
            <a:pPr marL="514350" indent="-514350">
              <a:spcBef>
                <a:spcPts val="600"/>
              </a:spcBef>
              <a:buFont typeface="+mj-lt"/>
              <a:buAutoNum type="arabicPeriod" startAt="19"/>
            </a:pPr>
            <a:r>
              <a:rPr lang="en-US" sz="1600" dirty="0">
                <a:solidFill>
                  <a:schemeClr val="tx1"/>
                </a:solidFill>
                <a:latin typeface="Courier New" panose="02070309020205020404" pitchFamily="49" charset="0"/>
                <a:cs typeface="Courier New" panose="02070309020205020404" pitchFamily="49" charset="0"/>
              </a:rPr>
              <a:t> // process user's choice</a:t>
            </a:r>
          </a:p>
          <a:p>
            <a:pPr marL="514350" indent="-514350">
              <a:spcBef>
                <a:spcPts val="600"/>
              </a:spcBef>
              <a:buFont typeface="+mj-lt"/>
              <a:buAutoNum type="arabicPeriod" startAt="19"/>
            </a:pPr>
            <a:r>
              <a:rPr lang="en-US" sz="1600" dirty="0">
                <a:solidFill>
                  <a:schemeClr val="tx1"/>
                </a:solidFill>
                <a:latin typeface="Courier New" panose="02070309020205020404" pitchFamily="49" charset="0"/>
                <a:cs typeface="Courier New" panose="02070309020205020404" pitchFamily="49" charset="0"/>
              </a:rPr>
              <a:t>   while (choice &gt;= 0 &amp;&amp; choice &lt; 3) {</a:t>
            </a:r>
          </a:p>
          <a:p>
            <a:pPr marL="514350" indent="-514350">
              <a:spcBef>
                <a:spcPts val="600"/>
              </a:spcBef>
              <a:buFont typeface="+mj-lt"/>
              <a:buAutoNum type="arabicPeriod" startAt="19"/>
            </a:pPr>
            <a:r>
              <a:rPr lang="en-US" sz="1600" dirty="0">
                <a:solidFill>
                  <a:schemeClr val="tx1"/>
                </a:solidFill>
                <a:latin typeface="Courier New" panose="02070309020205020404" pitchFamily="49" charset="0"/>
                <a:cs typeface="Courier New" panose="02070309020205020404" pitchFamily="49" charset="0"/>
              </a:rPr>
              <a:t>      // invoke function at location choice in array f and pass</a:t>
            </a:r>
          </a:p>
          <a:p>
            <a:pPr marL="514350" indent="-514350">
              <a:spcBef>
                <a:spcPts val="600"/>
              </a:spcBef>
              <a:buFont typeface="+mj-lt"/>
              <a:buAutoNum type="arabicPeriod" startAt="19"/>
            </a:pPr>
            <a:r>
              <a:rPr lang="en-US" sz="1600" dirty="0">
                <a:solidFill>
                  <a:schemeClr val="tx1"/>
                </a:solidFill>
                <a:latin typeface="Courier New" panose="02070309020205020404" pitchFamily="49" charset="0"/>
                <a:cs typeface="Courier New" panose="02070309020205020404" pitchFamily="49" charset="0"/>
              </a:rPr>
              <a:t>      // choice as an argument                              </a:t>
            </a:r>
          </a:p>
          <a:p>
            <a:pPr marL="514350" indent="-514350">
              <a:spcBef>
                <a:spcPts val="600"/>
              </a:spcBef>
              <a:buFont typeface="+mj-lt"/>
              <a:buAutoNum type="arabicPeriod" startAt="19"/>
            </a:pPr>
            <a:r>
              <a:rPr lang="en-US" sz="1600" dirty="0">
                <a:solidFill>
                  <a:schemeClr val="tx1"/>
                </a:solidFill>
                <a:latin typeface="Courier New" panose="02070309020205020404" pitchFamily="49" charset="0"/>
                <a:cs typeface="Courier New" panose="02070309020205020404" pitchFamily="49" charset="0"/>
              </a:rPr>
              <a:t>      (*f[choice])(choice);                                </a:t>
            </a:r>
          </a:p>
          <a:p>
            <a:pPr marL="514350" indent="-514350">
              <a:spcBef>
                <a:spcPts val="600"/>
              </a:spcBef>
              <a:buFont typeface="+mj-lt"/>
              <a:buAutoNum type="arabicPeriod" startAt="19"/>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600"/>
              </a:spcBef>
              <a:buFont typeface="+mj-lt"/>
              <a:buAutoNum type="arabicPeriod" startAt="19"/>
            </a:pPr>
            <a:r>
              <a:rPr lang="en-US" sz="1600" dirty="0">
                <a:solidFill>
                  <a:schemeClr val="tx1"/>
                </a:solidFill>
                <a:latin typeface="Courier New" panose="02070309020205020404" pitchFamily="49" charset="0"/>
                <a:cs typeface="Courier New" panose="02070309020205020404" pitchFamily="49" charset="0"/>
              </a:rPr>
              <a:t>      printf("%s", "Enter a number between 0 and 2, 3 to end: ");</a:t>
            </a:r>
          </a:p>
          <a:p>
            <a:pPr marL="514350" indent="-514350">
              <a:spcBef>
                <a:spcPts val="600"/>
              </a:spcBef>
              <a:buFont typeface="+mj-lt"/>
              <a:buAutoNum type="arabicPeriod" startAt="19"/>
            </a:pPr>
            <a:r>
              <a:rPr lang="en-US" sz="1600" dirty="0">
                <a:solidFill>
                  <a:schemeClr val="tx1"/>
                </a:solidFill>
                <a:latin typeface="Courier New" panose="02070309020205020404" pitchFamily="49" charset="0"/>
                <a:cs typeface="Courier New" panose="02070309020205020404" pitchFamily="49" charset="0"/>
              </a:rPr>
              <a:t>      scanf("%d", &amp;choice);</a:t>
            </a:r>
          </a:p>
          <a:p>
            <a:pPr marL="514350" indent="-514350">
              <a:spcBef>
                <a:spcPts val="600"/>
              </a:spcBef>
              <a:buFont typeface="+mj-lt"/>
              <a:buAutoNum type="arabicPeriod" startAt="19"/>
            </a:pPr>
            <a:r>
              <a:rPr lang="en-US" sz="1600" dirty="0">
                <a:solidFill>
                  <a:schemeClr val="tx1"/>
                </a:solidFill>
                <a:latin typeface="Courier New" panose="02070309020205020404" pitchFamily="49" charset="0"/>
                <a:cs typeface="Courier New" panose="02070309020205020404" pitchFamily="49" charset="0"/>
              </a:rPr>
              <a:t>   } </a:t>
            </a:r>
          </a:p>
          <a:p>
            <a:pPr marL="514350" indent="-514350">
              <a:spcBef>
                <a:spcPts val="600"/>
              </a:spcBef>
              <a:buFont typeface="+mj-lt"/>
              <a:buAutoNum type="arabicPeriod" startAt="19"/>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600"/>
              </a:spcBef>
              <a:buFont typeface="+mj-lt"/>
              <a:buAutoNum type="arabicPeriod" startAt="19"/>
            </a:pPr>
            <a:r>
              <a:rPr lang="en-US" sz="1600" dirty="0">
                <a:solidFill>
                  <a:schemeClr val="tx1"/>
                </a:solidFill>
                <a:latin typeface="Courier New" panose="02070309020205020404" pitchFamily="49" charset="0"/>
                <a:cs typeface="Courier New" panose="02070309020205020404" pitchFamily="49" charset="0"/>
              </a:rPr>
              <a:t>   puts("Program execution completed.");</a:t>
            </a:r>
          </a:p>
          <a:p>
            <a:pPr marL="514350" indent="-514350">
              <a:spcBef>
                <a:spcPts val="600"/>
              </a:spcBef>
              <a:buFont typeface="+mj-lt"/>
              <a:buAutoNum type="arabicPeriod" startAt="19"/>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600"/>
              </a:spcBef>
              <a:buFont typeface="+mj-lt"/>
              <a:buAutoNum type="arabicPeriod" startAt="19"/>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89422849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7.12.2 Using Function Pointers to Create a Menu-Driven System </a:t>
            </a:r>
            <a:r>
              <a:rPr lang="en-US" sz="2000" b="0" dirty="0"/>
              <a:t>(4 of 5)</a:t>
            </a:r>
          </a:p>
        </p:txBody>
      </p:sp>
      <p:sp>
        <p:nvSpPr>
          <p:cNvPr id="3" name="Content Placeholder 2"/>
          <p:cNvSpPr>
            <a:spLocks noGrp="1"/>
          </p:cNvSpPr>
          <p:nvPr>
            <p:ph sz="quarter" idx="13"/>
          </p:nvPr>
        </p:nvSpPr>
        <p:spPr>
          <a:xfrm>
            <a:off x="457200" y="1556327"/>
            <a:ext cx="8229600" cy="4586896"/>
          </a:xfrm>
        </p:spPr>
        <p:txBody>
          <a:bodyPr/>
          <a:lstStyle/>
          <a:p>
            <a:pPr marL="514350" indent="-514350">
              <a:spcBef>
                <a:spcPts val="4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void function1(int a) {</a:t>
            </a:r>
          </a:p>
          <a:p>
            <a:pPr marL="514350" indent="-514350">
              <a:spcBef>
                <a:spcPts val="4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   printf("You entered %d so function1 was called\n\n", a);</a:t>
            </a:r>
          </a:p>
          <a:p>
            <a:pPr marL="514350" indent="-514350">
              <a:spcBef>
                <a:spcPts val="4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4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4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void function2(int b) {</a:t>
            </a:r>
          </a:p>
          <a:p>
            <a:pPr marL="514350" indent="-514350">
              <a:spcBef>
                <a:spcPts val="4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   printf("You entered %d so function2 was called\n\n", b);</a:t>
            </a:r>
          </a:p>
          <a:p>
            <a:pPr marL="514350" indent="-514350">
              <a:spcBef>
                <a:spcPts val="4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4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4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void function3(int c) {</a:t>
            </a:r>
          </a:p>
          <a:p>
            <a:pPr marL="514350" indent="-514350">
              <a:spcBef>
                <a:spcPts val="4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   printf("You entered %d so function3 was called\n\n", c);</a:t>
            </a:r>
          </a:p>
          <a:p>
            <a:pPr marL="514350" indent="-514350">
              <a:spcBef>
                <a:spcPts val="4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52245466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7.12.2 Using Function Pointers to Create a Menu-Driven System </a:t>
            </a:r>
            <a:r>
              <a:rPr lang="en-US" sz="2000" b="0" dirty="0"/>
              <a:t>(5 of 5)</a:t>
            </a:r>
          </a:p>
        </p:txBody>
      </p:sp>
      <p:sp>
        <p:nvSpPr>
          <p:cNvPr id="3" name="Content Placeholder 2"/>
          <p:cNvSpPr>
            <a:spLocks noGrp="1"/>
          </p:cNvSpPr>
          <p:nvPr>
            <p:ph sz="quarter" idx="13"/>
          </p:nvPr>
        </p:nvSpPr>
        <p:spPr/>
        <p:txBody>
          <a:bodyPr/>
          <a:lstStyle/>
          <a:p>
            <a:pPr marL="0" indent="0">
              <a:buNone/>
            </a:pPr>
            <a:r>
              <a:rPr lang="en-US" sz="1800" dirty="0">
                <a:latin typeface="Courier New" panose="02070309020205020404" pitchFamily="49" charset="0"/>
                <a:cs typeface="Courier New" panose="02070309020205020404" pitchFamily="49" charset="0"/>
              </a:rPr>
              <a:t>Enter a number between 0 and 2, 3 to end: 0</a:t>
            </a:r>
          </a:p>
          <a:p>
            <a:pPr marL="0" indent="0">
              <a:spcBef>
                <a:spcPts val="1000"/>
              </a:spcBef>
              <a:buNone/>
            </a:pPr>
            <a:r>
              <a:rPr lang="en-US" sz="1800" dirty="0">
                <a:latin typeface="Courier New" panose="02070309020205020404" pitchFamily="49" charset="0"/>
                <a:cs typeface="Courier New" panose="02070309020205020404" pitchFamily="49" charset="0"/>
              </a:rPr>
              <a:t>You entered 0 so function1 was called</a:t>
            </a: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Enter a number between 0 and 2, 3 to end: 1</a:t>
            </a:r>
          </a:p>
          <a:p>
            <a:pPr marL="0" indent="0">
              <a:spcBef>
                <a:spcPts val="1000"/>
              </a:spcBef>
              <a:buNone/>
            </a:pPr>
            <a:r>
              <a:rPr lang="en-US" sz="1800" dirty="0">
                <a:latin typeface="Courier New" panose="02070309020205020404" pitchFamily="49" charset="0"/>
                <a:cs typeface="Courier New" panose="02070309020205020404" pitchFamily="49" charset="0"/>
              </a:rPr>
              <a:t>You entered 1 so function2 was called</a:t>
            </a: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Enter a number between 0 and 2, 3 to end: 2</a:t>
            </a:r>
          </a:p>
          <a:p>
            <a:pPr marL="0" indent="0">
              <a:spcBef>
                <a:spcPts val="1000"/>
              </a:spcBef>
              <a:buNone/>
            </a:pPr>
            <a:r>
              <a:rPr lang="en-US" sz="1800" dirty="0">
                <a:latin typeface="Courier New" panose="02070309020205020404" pitchFamily="49" charset="0"/>
                <a:cs typeface="Courier New" panose="02070309020205020404" pitchFamily="49" charset="0"/>
              </a:rPr>
              <a:t>You entered 2 so function3 was called</a:t>
            </a: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Enter a number between 0 and 2, 3 to end: 3</a:t>
            </a:r>
          </a:p>
          <a:p>
            <a:pPr marL="0" indent="0">
              <a:spcBef>
                <a:spcPts val="1000"/>
              </a:spcBef>
              <a:buNone/>
            </a:pPr>
            <a:r>
              <a:rPr lang="en-US" sz="1800" dirty="0">
                <a:latin typeface="Courier New" panose="02070309020205020404" pitchFamily="49" charset="0"/>
                <a:cs typeface="Courier New" panose="02070309020205020404" pitchFamily="49" charset="0"/>
              </a:rPr>
              <a:t>Program execution completed.</a:t>
            </a:r>
          </a:p>
        </p:txBody>
      </p:sp>
    </p:spTree>
    <p:extLst>
      <p:ext uri="{BB962C8B-B14F-4D97-AF65-F5344CB8AC3E}">
        <p14:creationId xmlns:p14="http://schemas.microsoft.com/office/powerpoint/2010/main" val="2150016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7.3 Pointer Operators </a:t>
            </a:r>
            <a:r>
              <a:rPr lang="en-US" sz="2000" b="0" dirty="0"/>
              <a:t>(4 of 6)</a:t>
            </a:r>
          </a:p>
        </p:txBody>
      </p:sp>
      <p:sp>
        <p:nvSpPr>
          <p:cNvPr id="3" name="Content Placeholder 2"/>
          <p:cNvSpPr>
            <a:spLocks noGrp="1"/>
          </p:cNvSpPr>
          <p:nvPr>
            <p:ph sz="quarter" idx="13"/>
          </p:nvPr>
        </p:nvSpPr>
        <p:spPr/>
        <p:txBody>
          <a:bodyPr/>
          <a:lstStyle/>
          <a:p>
            <a:r>
              <a:rPr lang="en-US" dirty="0"/>
              <a:t>Figure 7.1 demonstrates the pointer operators </a:t>
            </a:r>
            <a:r>
              <a:rPr lang="en-US" dirty="0">
                <a:latin typeface="Courier New" panose="02070309020205020404" pitchFamily="49" charset="0"/>
                <a:cs typeface="Courier New" panose="02070309020205020404" pitchFamily="49" charset="0"/>
              </a:rPr>
              <a:t>&amp;</a:t>
            </a:r>
            <a:r>
              <a:rPr lang="en-US" dirty="0"/>
              <a:t> and </a:t>
            </a:r>
            <a:r>
              <a:rPr lang="en-US" dirty="0">
                <a:latin typeface="Courier New" panose="02070309020205020404" pitchFamily="49" charset="0"/>
                <a:cs typeface="Courier New" panose="02070309020205020404" pitchFamily="49" charset="0"/>
              </a:rPr>
              <a:t>*</a:t>
            </a:r>
          </a:p>
          <a:p>
            <a:r>
              <a:rPr lang="en-US" b="1" dirty="0"/>
              <a:t>Conversion specification </a:t>
            </a:r>
            <a:r>
              <a:rPr lang="en-US" b="1" dirty="0">
                <a:latin typeface="Courier New" panose="02070309020205020404" pitchFamily="49" charset="0"/>
                <a:cs typeface="Courier New" panose="02070309020205020404" pitchFamily="49" charset="0"/>
              </a:rPr>
              <a:t>%p</a:t>
            </a:r>
            <a:r>
              <a:rPr lang="en-US" dirty="0"/>
              <a:t> outputs a memory location as a hexadecimal integer on most platforms</a:t>
            </a:r>
          </a:p>
          <a:p>
            <a:r>
              <a:rPr lang="en-US" dirty="0"/>
              <a:t>The </a:t>
            </a:r>
            <a:r>
              <a:rPr lang="en-US" dirty="0">
                <a:latin typeface="Courier New" panose="02070309020205020404" pitchFamily="49" charset="0"/>
                <a:cs typeface="Courier New" panose="02070309020205020404" pitchFamily="49" charset="0"/>
              </a:rPr>
              <a:t>&amp;</a:t>
            </a:r>
            <a:r>
              <a:rPr lang="en-US" dirty="0"/>
              <a:t> and </a:t>
            </a:r>
            <a:r>
              <a:rPr lang="en-US" dirty="0">
                <a:latin typeface="Courier New" panose="02070309020205020404" pitchFamily="49" charset="0"/>
                <a:cs typeface="Courier New" panose="02070309020205020404" pitchFamily="49" charset="0"/>
              </a:rPr>
              <a:t>*</a:t>
            </a:r>
            <a:r>
              <a:rPr lang="en-US" dirty="0"/>
              <a:t> operators are complements of one another</a:t>
            </a:r>
          </a:p>
          <a:p>
            <a:r>
              <a:rPr lang="en-US" dirty="0"/>
              <a:t>The addresses in the output will vary across systems that use different processor architectures, different compilers and even different compiler settings</a:t>
            </a:r>
          </a:p>
        </p:txBody>
      </p:sp>
    </p:spTree>
    <p:extLst>
      <p:ext uri="{BB962C8B-B14F-4D97-AF65-F5344CB8AC3E}">
        <p14:creationId xmlns:p14="http://schemas.microsoft.com/office/powerpoint/2010/main" val="2566221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7.3 Pointer Operators </a:t>
            </a:r>
            <a:r>
              <a:rPr lang="en-US" sz="2000" b="0" dirty="0"/>
              <a:t>(5 of 6)</a:t>
            </a:r>
          </a:p>
        </p:txBody>
      </p:sp>
      <p:sp>
        <p:nvSpPr>
          <p:cNvPr id="3" name="Content Placeholder 2"/>
          <p:cNvSpPr>
            <a:spLocks noGrp="1"/>
          </p:cNvSpPr>
          <p:nvPr>
            <p:ph sz="quarter" idx="13"/>
          </p:nvPr>
        </p:nvSpPr>
        <p:spPr>
          <a:xfrm>
            <a:off x="457200" y="1556326"/>
            <a:ext cx="8229600" cy="4788911"/>
          </a:xfrm>
        </p:spPr>
        <p:txBody>
          <a:bodyPr/>
          <a:lstStyle/>
          <a:p>
            <a:pPr marL="342900" indent="-3429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 fig07_01.c</a:t>
            </a:r>
          </a:p>
          <a:p>
            <a:pPr marL="342900" indent="-3429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 Using the &amp; and * pointer operators.</a:t>
            </a:r>
          </a:p>
          <a:p>
            <a:pPr marL="342900" indent="-3429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#include &lt;stdio.h&gt;</a:t>
            </a:r>
          </a:p>
          <a:p>
            <a:pPr marL="342900" indent="-3429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342900" indent="-3429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int main(void) {</a:t>
            </a:r>
          </a:p>
          <a:p>
            <a:pPr marL="342900" indent="-3429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int a = 7;</a:t>
            </a:r>
          </a:p>
          <a:p>
            <a:pPr marL="342900" indent="-3429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int *aPtr = &amp;a; // set aPtr to the address of a</a:t>
            </a:r>
          </a:p>
          <a:p>
            <a:pPr marL="342900" indent="-3429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342900" indent="-3429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printf("Address of a is %p\nValue of aPtr is %p\n\n", &amp;a, aPtr); </a:t>
            </a:r>
          </a:p>
          <a:p>
            <a:pPr marL="342900" indent="-3429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printf("Value of a is %d\nValue of *aPtr is %d\n\n", a, *aPtr);</a:t>
            </a:r>
          </a:p>
          <a:p>
            <a:pPr marL="342900" indent="-3429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printf("Showing that * and &amp; are complements of each other\n");</a:t>
            </a:r>
          </a:p>
          <a:p>
            <a:pPr marL="342900" indent="-3429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printf("&amp;*aPtr = %p\n*&amp;aPtr = %p\n", &amp;*aPtr, *&amp;aPtr);</a:t>
            </a:r>
          </a:p>
          <a:p>
            <a:pPr marL="342900" indent="-3429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 </a:t>
            </a:r>
          </a:p>
        </p:txBody>
      </p:sp>
    </p:spTree>
    <p:extLst>
      <p:ext uri="{BB962C8B-B14F-4D97-AF65-F5344CB8AC3E}">
        <p14:creationId xmlns:p14="http://schemas.microsoft.com/office/powerpoint/2010/main" val="1693351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7.3 Pointer Operators </a:t>
            </a:r>
            <a:r>
              <a:rPr lang="en-US" sz="2000" b="0" dirty="0"/>
              <a:t>(6 of 6)</a:t>
            </a:r>
          </a:p>
        </p:txBody>
      </p:sp>
      <p:sp>
        <p:nvSpPr>
          <p:cNvPr id="3" name="Content Placeholder 2"/>
          <p:cNvSpPr>
            <a:spLocks noGrp="1"/>
          </p:cNvSpPr>
          <p:nvPr>
            <p:ph sz="quarter" idx="13"/>
          </p:nvPr>
        </p:nvSpPr>
        <p:spPr/>
        <p:txBody>
          <a:bodyPr/>
          <a:lstStyle/>
          <a:p>
            <a:pPr marL="0" indent="0">
              <a:buNone/>
            </a:pPr>
            <a:r>
              <a:rPr lang="en-US" sz="2000" dirty="0">
                <a:solidFill>
                  <a:schemeClr val="tx1"/>
                </a:solidFill>
                <a:latin typeface="Courier New" panose="02070309020205020404" pitchFamily="49" charset="0"/>
                <a:cs typeface="Courier New" panose="02070309020205020404" pitchFamily="49" charset="0"/>
              </a:rPr>
              <a:t>Address of a is 0x7fffe69386cc</a:t>
            </a:r>
          </a:p>
          <a:p>
            <a:pPr marL="0" indent="0">
              <a:buNone/>
            </a:pPr>
            <a:r>
              <a:rPr lang="en-US" sz="2000" dirty="0">
                <a:solidFill>
                  <a:schemeClr val="tx1"/>
                </a:solidFill>
                <a:latin typeface="Courier New" panose="02070309020205020404" pitchFamily="49" charset="0"/>
                <a:cs typeface="Courier New" panose="02070309020205020404" pitchFamily="49" charset="0"/>
              </a:rPr>
              <a:t>Value of aPtr is 0x7fffe69386cc</a:t>
            </a:r>
          </a:p>
          <a:p>
            <a:pPr marL="0" indent="0">
              <a:buNone/>
            </a:pPr>
            <a:endParaRPr lang="en-US" sz="2000" dirty="0">
              <a:solidFill>
                <a:schemeClr val="tx1"/>
              </a:solidFill>
              <a:latin typeface="Courier New" panose="02070309020205020404" pitchFamily="49" charset="0"/>
              <a:cs typeface="Courier New" panose="02070309020205020404" pitchFamily="49" charset="0"/>
            </a:endParaRPr>
          </a:p>
          <a:p>
            <a:pPr marL="0" indent="0">
              <a:buNone/>
            </a:pPr>
            <a:r>
              <a:rPr lang="en-US" sz="2000" dirty="0">
                <a:solidFill>
                  <a:schemeClr val="tx1"/>
                </a:solidFill>
                <a:latin typeface="Courier New" panose="02070309020205020404" pitchFamily="49" charset="0"/>
                <a:cs typeface="Courier New" panose="02070309020205020404" pitchFamily="49" charset="0"/>
              </a:rPr>
              <a:t>Value of a is 7</a:t>
            </a:r>
          </a:p>
          <a:p>
            <a:pPr marL="0" indent="0">
              <a:buNone/>
            </a:pPr>
            <a:r>
              <a:rPr lang="en-US" sz="2000" dirty="0">
                <a:solidFill>
                  <a:schemeClr val="tx1"/>
                </a:solidFill>
                <a:latin typeface="Courier New" panose="02070309020205020404" pitchFamily="49" charset="0"/>
                <a:cs typeface="Courier New" panose="02070309020205020404" pitchFamily="49" charset="0"/>
              </a:rPr>
              <a:t>Value of *aPtr is 7</a:t>
            </a:r>
          </a:p>
          <a:p>
            <a:pPr marL="0" indent="0">
              <a:buNone/>
            </a:pPr>
            <a:endParaRPr lang="en-US" sz="2000" dirty="0">
              <a:solidFill>
                <a:schemeClr val="tx1"/>
              </a:solidFill>
              <a:latin typeface="Courier New" panose="02070309020205020404" pitchFamily="49" charset="0"/>
              <a:cs typeface="Courier New" panose="02070309020205020404" pitchFamily="49" charset="0"/>
            </a:endParaRPr>
          </a:p>
          <a:p>
            <a:pPr marL="0" indent="0">
              <a:buNone/>
            </a:pPr>
            <a:r>
              <a:rPr lang="en-US" sz="2000" dirty="0">
                <a:solidFill>
                  <a:schemeClr val="tx1"/>
                </a:solidFill>
                <a:latin typeface="Courier New" panose="02070309020205020404" pitchFamily="49" charset="0"/>
                <a:cs typeface="Courier New" panose="02070309020205020404" pitchFamily="49" charset="0"/>
              </a:rPr>
              <a:t>Showing that * and &amp; are complements of each other</a:t>
            </a:r>
          </a:p>
          <a:p>
            <a:pPr marL="0" indent="0">
              <a:buNone/>
            </a:pPr>
            <a:r>
              <a:rPr lang="en-US" sz="2000" dirty="0">
                <a:solidFill>
                  <a:schemeClr val="tx1"/>
                </a:solidFill>
                <a:latin typeface="Courier New" panose="02070309020205020404" pitchFamily="49" charset="0"/>
                <a:cs typeface="Courier New" panose="02070309020205020404" pitchFamily="49" charset="0"/>
              </a:rPr>
              <a:t>&amp;*aPtr = 0x7fffe69386cc</a:t>
            </a:r>
          </a:p>
          <a:p>
            <a:pPr marL="0" indent="0">
              <a:buNone/>
            </a:pPr>
            <a:r>
              <a:rPr lang="en-US" sz="2000" dirty="0">
                <a:solidFill>
                  <a:schemeClr val="tx1"/>
                </a:solidFill>
                <a:latin typeface="Courier New" panose="02070309020205020404" pitchFamily="49" charset="0"/>
                <a:cs typeface="Courier New" panose="02070309020205020404" pitchFamily="49" charset="0"/>
              </a:rPr>
              <a:t>*&amp;aPtr = 0x7fffe69386cc</a:t>
            </a:r>
          </a:p>
        </p:txBody>
      </p:sp>
    </p:spTree>
    <p:extLst>
      <p:ext uri="{BB962C8B-B14F-4D97-AF65-F5344CB8AC3E}">
        <p14:creationId xmlns:p14="http://schemas.microsoft.com/office/powerpoint/2010/main" val="3321069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7.4 Passing Arguments to Functions by Reference </a:t>
            </a:r>
            <a:r>
              <a:rPr lang="en-US" sz="2000" b="0" dirty="0"/>
              <a:t>(1 of 18)</a:t>
            </a:r>
            <a:endParaRPr lang="en-US" b="0" dirty="0"/>
          </a:p>
        </p:txBody>
      </p:sp>
      <p:sp>
        <p:nvSpPr>
          <p:cNvPr id="3" name="Content Placeholder 2"/>
          <p:cNvSpPr>
            <a:spLocks noGrp="1"/>
          </p:cNvSpPr>
          <p:nvPr>
            <p:ph sz="quarter" idx="13"/>
          </p:nvPr>
        </p:nvSpPr>
        <p:spPr>
          <a:xfrm>
            <a:off x="457200" y="1556327"/>
            <a:ext cx="8119872" cy="4586896"/>
          </a:xfrm>
        </p:spPr>
        <p:txBody>
          <a:bodyPr/>
          <a:lstStyle/>
          <a:p>
            <a:r>
              <a:rPr lang="en-US" sz="1800" dirty="0"/>
              <a:t>By default, arguments (other than arrays) are </a:t>
            </a:r>
            <a:r>
              <a:rPr lang="en-US" sz="1800" b="1" dirty="0"/>
              <a:t>passed by value</a:t>
            </a:r>
            <a:endParaRPr lang="en-US" sz="1800" dirty="0"/>
          </a:p>
          <a:p>
            <a:r>
              <a:rPr lang="en-US" sz="1800" dirty="0"/>
              <a:t>Functions often need to modify variables in the caller or to receive a pointer to a large object to avoid the overhead of copying it (as in pass-by-value)</a:t>
            </a:r>
          </a:p>
          <a:p>
            <a:r>
              <a:rPr lang="en-US" sz="1800" dirty="0"/>
              <a:t>A </a:t>
            </a:r>
            <a:r>
              <a:rPr lang="en-US" sz="1800" dirty="0">
                <a:latin typeface="Courier New" panose="02070309020205020404" pitchFamily="49" charset="0"/>
                <a:cs typeface="Courier New" panose="02070309020205020404" pitchFamily="49" charset="0"/>
              </a:rPr>
              <a:t>return</a:t>
            </a:r>
            <a:r>
              <a:rPr lang="en-US" sz="1800" dirty="0"/>
              <a:t> statement can return at most one value from a called function to its caller—pass-by-reference can enable a function to “return” multiple values by modifying the caller’s variables</a:t>
            </a:r>
          </a:p>
          <a:p>
            <a:r>
              <a:rPr lang="en-US" sz="1800" dirty="0"/>
              <a:t>Pointers and the indirection operator enable pass-by-reference</a:t>
            </a:r>
          </a:p>
          <a:p>
            <a:r>
              <a:rPr lang="en-US" sz="1800" dirty="0"/>
              <a:t>When calling a function with arguments that should be modified in the caller, you use </a:t>
            </a:r>
            <a:r>
              <a:rPr lang="en-US" sz="1800" dirty="0">
                <a:latin typeface="Courier New" panose="02070309020205020404" pitchFamily="49" charset="0"/>
                <a:cs typeface="Courier New" panose="02070309020205020404" pitchFamily="49" charset="0"/>
              </a:rPr>
              <a:t>&amp;</a:t>
            </a:r>
            <a:r>
              <a:rPr lang="en-US" sz="1800" dirty="0"/>
              <a:t> to pass each variable’s address</a:t>
            </a:r>
          </a:p>
          <a:p>
            <a:r>
              <a:rPr lang="en-US" sz="1800" dirty="0"/>
              <a:t>A function that receives the address of a variable in the caller can use the indirection operator (</a:t>
            </a:r>
            <a:r>
              <a:rPr lang="en-US" sz="1800" dirty="0">
                <a:latin typeface="Courier New" panose="02070309020205020404" pitchFamily="49" charset="0"/>
                <a:cs typeface="Courier New" panose="02070309020205020404" pitchFamily="49" charset="0"/>
              </a:rPr>
              <a:t>*</a:t>
            </a:r>
            <a:r>
              <a:rPr lang="en-US" sz="1800" dirty="0"/>
              <a:t>) to modify the value at that location in the caller’s memory, thus effecting pass-by-reference</a:t>
            </a:r>
          </a:p>
        </p:txBody>
      </p:sp>
    </p:spTree>
    <p:extLst>
      <p:ext uri="{BB962C8B-B14F-4D97-AF65-F5344CB8AC3E}">
        <p14:creationId xmlns:p14="http://schemas.microsoft.com/office/powerpoint/2010/main" val="820188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7.4 Passing Arguments to Functions by Reference </a:t>
            </a:r>
            <a:r>
              <a:rPr lang="en-US" sz="2000" b="0" dirty="0"/>
              <a:t>(2 of 18)</a:t>
            </a:r>
            <a:endParaRPr lang="en-US" b="0" dirty="0"/>
          </a:p>
        </p:txBody>
      </p:sp>
      <p:sp>
        <p:nvSpPr>
          <p:cNvPr id="3" name="Content Placeholder 2"/>
          <p:cNvSpPr>
            <a:spLocks noGrp="1"/>
          </p:cNvSpPr>
          <p:nvPr>
            <p:ph sz="quarter" idx="13"/>
          </p:nvPr>
        </p:nvSpPr>
        <p:spPr/>
        <p:txBody>
          <a:bodyPr/>
          <a:lstStyle/>
          <a:p>
            <a:pPr marL="0" indent="0">
              <a:buNone/>
            </a:pPr>
            <a:r>
              <a:rPr lang="en-US" b="1" dirty="0"/>
              <a:t>Pass-By-Value</a:t>
            </a:r>
            <a:endParaRPr lang="en-US" dirty="0"/>
          </a:p>
          <a:p>
            <a:r>
              <a:rPr lang="en-US" dirty="0"/>
              <a:t>Line 11 of Fig</a:t>
            </a:r>
            <a:r>
              <a:rPr lang="en-US" sz="100" dirty="0"/>
              <a:t>ure</a:t>
            </a:r>
            <a:r>
              <a:rPr lang="en-US" dirty="0"/>
              <a:t> 7.2 passes the variable </a:t>
            </a:r>
            <a:r>
              <a:rPr lang="en-US" dirty="0">
                <a:latin typeface="Courier New" panose="02070309020205020404" pitchFamily="49" charset="0"/>
                <a:cs typeface="Courier New" panose="02070309020205020404" pitchFamily="49" charset="0"/>
              </a:rPr>
              <a:t>number</a:t>
            </a:r>
            <a:r>
              <a:rPr lang="en-US" dirty="0"/>
              <a:t> by value to function </a:t>
            </a:r>
            <a:r>
              <a:rPr lang="en-US" dirty="0">
                <a:latin typeface="Courier New" panose="02070309020205020404" pitchFamily="49" charset="0"/>
                <a:cs typeface="Courier New" panose="02070309020205020404" pitchFamily="49" charset="0"/>
              </a:rPr>
              <a:t>cubeByValue</a:t>
            </a:r>
            <a:r>
              <a:rPr lang="en-US" dirty="0"/>
              <a:t> (lines 16–18), which cubes its argument and returns the new value</a:t>
            </a:r>
          </a:p>
          <a:p>
            <a:r>
              <a:rPr lang="en-US" dirty="0"/>
              <a:t>Line 11 assigns the new value to </a:t>
            </a:r>
            <a:r>
              <a:rPr lang="en-US" dirty="0">
                <a:latin typeface="Courier New" panose="02070309020205020404" pitchFamily="49" charset="0"/>
                <a:cs typeface="Courier New" panose="02070309020205020404" pitchFamily="49" charset="0"/>
              </a:rPr>
              <a:t>number</a:t>
            </a:r>
            <a:r>
              <a:rPr lang="en-US" dirty="0"/>
              <a:t> in </a:t>
            </a:r>
            <a:r>
              <a:rPr lang="en-US" dirty="0">
                <a:latin typeface="Courier New" panose="02070309020205020404" pitchFamily="49" charset="0"/>
                <a:cs typeface="Courier New" panose="02070309020205020404" pitchFamily="49" charset="0"/>
              </a:rPr>
              <a:t>main</a:t>
            </a:r>
            <a:r>
              <a:rPr lang="en-US" dirty="0"/>
              <a:t>, replacing </a:t>
            </a:r>
            <a:r>
              <a:rPr lang="en-US" dirty="0">
                <a:latin typeface="Courier New" panose="02070309020205020404" pitchFamily="49" charset="0"/>
                <a:cs typeface="Courier New" panose="02070309020205020404" pitchFamily="49" charset="0"/>
              </a:rPr>
              <a:t>number</a:t>
            </a:r>
            <a:r>
              <a:rPr lang="en-US" dirty="0"/>
              <a:t>’s value</a:t>
            </a:r>
          </a:p>
        </p:txBody>
      </p:sp>
    </p:spTree>
    <p:extLst>
      <p:ext uri="{BB962C8B-B14F-4D97-AF65-F5344CB8AC3E}">
        <p14:creationId xmlns:p14="http://schemas.microsoft.com/office/powerpoint/2010/main" val="816836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7.4 Passing Arguments to Functions by Reference </a:t>
            </a:r>
            <a:r>
              <a:rPr lang="en-US" sz="2000" b="0" dirty="0"/>
              <a:t>(3 of 18)</a:t>
            </a:r>
            <a:endParaRPr lang="en-US" b="0" dirty="0"/>
          </a:p>
        </p:txBody>
      </p:sp>
      <p:sp>
        <p:nvSpPr>
          <p:cNvPr id="3" name="Content Placeholder 2"/>
          <p:cNvSpPr>
            <a:spLocks noGrp="1"/>
          </p:cNvSpPr>
          <p:nvPr>
            <p:ph sz="quarter" idx="13"/>
          </p:nvPr>
        </p:nvSpPr>
        <p:spPr>
          <a:xfrm>
            <a:off x="457199" y="1556326"/>
            <a:ext cx="8451669" cy="4788911"/>
          </a:xfrm>
        </p:spPr>
        <p:txBody>
          <a:bodyPr/>
          <a:lstStyle/>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fig07_02.c</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Cube a variable using pass-by-value.</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&lt;stdio.h&gt;</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cubeByValue(int n); // prototype</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main(void) {</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int number = 5; // initialize number</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printf("The original value of number is %d", number);</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number = cubeByValue(number); // pass number by value to cubeByValue</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printf("\nThe new value of number is %d\n", number);</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calculate and return cube of integer argument</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cubeByValue(int n) {          </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return n * n * n; // cube local variable n and return result</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001974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7.4 Passing Arguments to Functions by Reference </a:t>
            </a:r>
            <a:r>
              <a:rPr lang="en-US" sz="2000" b="0" dirty="0"/>
              <a:t>(4 of 18)</a:t>
            </a:r>
            <a:endParaRPr lang="en-US" b="0" dirty="0"/>
          </a:p>
        </p:txBody>
      </p:sp>
      <p:sp>
        <p:nvSpPr>
          <p:cNvPr id="3" name="Content Placeholder 2"/>
          <p:cNvSpPr>
            <a:spLocks noGrp="1"/>
          </p:cNvSpPr>
          <p:nvPr>
            <p:ph sz="quarter" idx="13"/>
          </p:nvPr>
        </p:nvSpPr>
        <p:spPr/>
        <p:txBody>
          <a:bodyPr/>
          <a:lstStyle/>
          <a:p>
            <a:pPr marL="0" indent="0">
              <a:buNone/>
            </a:pPr>
            <a:r>
              <a:rPr lang="en-US" dirty="0">
                <a:latin typeface="Courier New" panose="02070309020205020404" pitchFamily="49" charset="0"/>
                <a:cs typeface="Courier New" panose="02070309020205020404" pitchFamily="49" charset="0"/>
              </a:rPr>
              <a:t>The original value of number is 5</a:t>
            </a:r>
          </a:p>
          <a:p>
            <a:pPr marL="0" indent="0">
              <a:buNone/>
            </a:pPr>
            <a:r>
              <a:rPr lang="en-US" dirty="0">
                <a:latin typeface="Courier New" panose="02070309020205020404" pitchFamily="49" charset="0"/>
                <a:cs typeface="Courier New" panose="02070309020205020404" pitchFamily="49" charset="0"/>
              </a:rPr>
              <a:t>The new value of number is 125</a:t>
            </a:r>
          </a:p>
        </p:txBody>
      </p:sp>
    </p:spTree>
    <p:extLst>
      <p:ext uri="{BB962C8B-B14F-4D97-AF65-F5344CB8AC3E}">
        <p14:creationId xmlns:p14="http://schemas.microsoft.com/office/powerpoint/2010/main" val="536236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7E21AAF-5D08-4BE8-A7E5-9B21A603BC40}"/>
              </a:ext>
            </a:extLst>
          </p:cNvPr>
          <p:cNvSpPr>
            <a:spLocks noGrp="1"/>
          </p:cNvSpPr>
          <p:nvPr>
            <p:ph type="title"/>
          </p:nvPr>
        </p:nvSpPr>
        <p:spPr/>
        <p:txBody>
          <a:bodyPr/>
          <a:lstStyle/>
          <a:p>
            <a:r>
              <a:rPr lang="en-US" dirty="0"/>
              <a:t>Objectives</a:t>
            </a:r>
            <a:endParaRPr lang="en-IN" dirty="0"/>
          </a:p>
        </p:txBody>
      </p:sp>
      <p:sp>
        <p:nvSpPr>
          <p:cNvPr id="15" name="Content Placeholder 14">
            <a:extLst>
              <a:ext uri="{FF2B5EF4-FFF2-40B4-BE49-F238E27FC236}">
                <a16:creationId xmlns:a16="http://schemas.microsoft.com/office/drawing/2014/main" id="{C4F40217-362D-48FB-85A1-43EB7524D92A}"/>
              </a:ext>
            </a:extLst>
          </p:cNvPr>
          <p:cNvSpPr>
            <a:spLocks noGrp="1"/>
          </p:cNvSpPr>
          <p:nvPr>
            <p:ph sz="quarter" idx="13"/>
          </p:nvPr>
        </p:nvSpPr>
        <p:spPr>
          <a:xfrm>
            <a:off x="457200" y="1556327"/>
            <a:ext cx="8229600" cy="4761346"/>
          </a:xfrm>
        </p:spPr>
        <p:txBody>
          <a:bodyPr/>
          <a:lstStyle/>
          <a:p>
            <a:pPr>
              <a:spcBef>
                <a:spcPts val="1000"/>
              </a:spcBef>
            </a:pPr>
            <a:r>
              <a:rPr lang="en-US" sz="2000" dirty="0"/>
              <a:t>Use pointers and pointer operators.</a:t>
            </a:r>
          </a:p>
          <a:p>
            <a:pPr>
              <a:spcBef>
                <a:spcPts val="1000"/>
              </a:spcBef>
            </a:pPr>
            <a:r>
              <a:rPr lang="en-US" sz="2000" dirty="0"/>
              <a:t>Pass arguments to functions by reference using pointers.</a:t>
            </a:r>
          </a:p>
          <a:p>
            <a:pPr>
              <a:spcBef>
                <a:spcPts val="1000"/>
              </a:spcBef>
            </a:pPr>
            <a:r>
              <a:rPr lang="en-US" sz="2000" dirty="0"/>
              <a:t>Understand the const qualifier’s various placements and how they affect what operations you can perform on a variable.</a:t>
            </a:r>
          </a:p>
          <a:p>
            <a:pPr>
              <a:spcBef>
                <a:spcPts val="1000"/>
              </a:spcBef>
            </a:pPr>
            <a:r>
              <a:rPr lang="en-US" sz="2000" dirty="0"/>
              <a:t>Use the </a:t>
            </a:r>
            <a:r>
              <a:rPr lang="en-US" sz="2000" dirty="0">
                <a:latin typeface="Courier New" panose="02070309020205020404" pitchFamily="49" charset="0"/>
                <a:cs typeface="Courier New" panose="02070309020205020404" pitchFamily="49" charset="0"/>
              </a:rPr>
              <a:t>sizeof</a:t>
            </a:r>
            <a:r>
              <a:rPr lang="en-US" sz="2000" dirty="0"/>
              <a:t> operator with variables and types.</a:t>
            </a:r>
          </a:p>
          <a:p>
            <a:pPr>
              <a:spcBef>
                <a:spcPts val="1000"/>
              </a:spcBef>
            </a:pPr>
            <a:r>
              <a:rPr lang="en-US" sz="2000" dirty="0"/>
              <a:t>Use pointer arithmetic to process array elements.</a:t>
            </a:r>
          </a:p>
          <a:p>
            <a:pPr>
              <a:spcBef>
                <a:spcPts val="1000"/>
              </a:spcBef>
            </a:pPr>
            <a:r>
              <a:rPr lang="en-US" sz="2000" dirty="0"/>
              <a:t>Understand the close relationships among pointers, arrays and strings.</a:t>
            </a:r>
          </a:p>
          <a:p>
            <a:pPr>
              <a:spcBef>
                <a:spcPts val="1000"/>
              </a:spcBef>
            </a:pPr>
            <a:r>
              <a:rPr lang="en-US" sz="2000" dirty="0"/>
              <a:t>Define and use arrays of strings.</a:t>
            </a:r>
          </a:p>
          <a:p>
            <a:pPr>
              <a:spcBef>
                <a:spcPts val="1000"/>
              </a:spcBef>
            </a:pPr>
            <a:r>
              <a:rPr lang="en-US" sz="2000" dirty="0"/>
              <a:t>Use function pointers.</a:t>
            </a:r>
          </a:p>
          <a:p>
            <a:pPr>
              <a:spcBef>
                <a:spcPts val="1000"/>
              </a:spcBef>
            </a:pPr>
            <a:r>
              <a:rPr lang="en-US" sz="2000" dirty="0"/>
              <a:t>Learn about secure C programming with pointers.</a:t>
            </a:r>
          </a:p>
        </p:txBody>
      </p:sp>
    </p:spTree>
    <p:extLst>
      <p:ext uri="{BB962C8B-B14F-4D97-AF65-F5344CB8AC3E}">
        <p14:creationId xmlns:p14="http://schemas.microsoft.com/office/powerpoint/2010/main" val="1703878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7.4 Passing Arguments to Functions by Reference </a:t>
            </a:r>
            <a:r>
              <a:rPr lang="en-US" sz="2000" b="0" dirty="0"/>
              <a:t>(5 of 18)</a:t>
            </a:r>
            <a:endParaRPr lang="en-US" b="0" dirty="0"/>
          </a:p>
        </p:txBody>
      </p:sp>
      <p:sp>
        <p:nvSpPr>
          <p:cNvPr id="3" name="Content Placeholder 2"/>
          <p:cNvSpPr>
            <a:spLocks noGrp="1"/>
          </p:cNvSpPr>
          <p:nvPr>
            <p:ph sz="quarter" idx="13"/>
          </p:nvPr>
        </p:nvSpPr>
        <p:spPr>
          <a:xfrm>
            <a:off x="457200" y="1556327"/>
            <a:ext cx="8438606" cy="4586896"/>
          </a:xfrm>
        </p:spPr>
        <p:txBody>
          <a:bodyPr/>
          <a:lstStyle/>
          <a:p>
            <a:r>
              <a:rPr lang="en-US" sz="2000" dirty="0"/>
              <a:t>Line 12 of Fig</a:t>
            </a:r>
            <a:r>
              <a:rPr lang="en-US" sz="100" dirty="0"/>
              <a:t>ure</a:t>
            </a:r>
            <a:r>
              <a:rPr lang="en-US" sz="2000" dirty="0"/>
              <a:t> 7.3 passes the variable </a:t>
            </a:r>
            <a:r>
              <a:rPr lang="en-US" sz="2000" dirty="0">
                <a:latin typeface="Courier New" panose="02070309020205020404" pitchFamily="49" charset="0"/>
                <a:cs typeface="Courier New" panose="02070309020205020404" pitchFamily="49" charset="0"/>
              </a:rPr>
              <a:t>number</a:t>
            </a:r>
            <a:r>
              <a:rPr lang="en-US" sz="2000" dirty="0"/>
              <a:t>’s address to function </a:t>
            </a:r>
            <a:r>
              <a:rPr lang="en-US" sz="2000" dirty="0">
                <a:latin typeface="Courier New" panose="02070309020205020404" pitchFamily="49" charset="0"/>
                <a:cs typeface="Courier New" panose="02070309020205020404" pitchFamily="49" charset="0"/>
              </a:rPr>
              <a:t>cubeByReference</a:t>
            </a:r>
            <a:r>
              <a:rPr lang="en-US" sz="2000" dirty="0"/>
              <a:t> (lines 17–19)</a:t>
            </a:r>
          </a:p>
          <a:p>
            <a:r>
              <a:rPr lang="en-US" sz="2000" dirty="0"/>
              <a:t>Passing the address enables pass-by-reference</a:t>
            </a:r>
          </a:p>
          <a:p>
            <a:r>
              <a:rPr lang="en-US" sz="2000" dirty="0"/>
              <a:t>The function’s parameter is a pointer to an </a:t>
            </a:r>
            <a:r>
              <a:rPr lang="en-US" sz="2000" dirty="0">
                <a:latin typeface="Courier New" panose="02070309020205020404" pitchFamily="49" charset="0"/>
                <a:cs typeface="Courier New" panose="02070309020205020404" pitchFamily="49" charset="0"/>
              </a:rPr>
              <a:t>int</a:t>
            </a:r>
            <a:r>
              <a:rPr lang="en-US" sz="2000" dirty="0"/>
              <a:t> called </a:t>
            </a:r>
            <a:r>
              <a:rPr lang="en-US" sz="2000" dirty="0">
                <a:latin typeface="Courier New" panose="02070309020205020404" pitchFamily="49" charset="0"/>
                <a:cs typeface="Courier New" panose="02070309020205020404" pitchFamily="49" charset="0"/>
              </a:rPr>
              <a:t>nPtr</a:t>
            </a:r>
            <a:r>
              <a:rPr lang="en-US" sz="2000" dirty="0"/>
              <a:t> (line 17). </a:t>
            </a:r>
          </a:p>
          <a:p>
            <a:r>
              <a:rPr lang="en-US" sz="2000" dirty="0"/>
              <a:t>The expression </a:t>
            </a:r>
            <a:r>
              <a:rPr lang="en-US" sz="2000" dirty="0">
                <a:latin typeface="Courier New" panose="02070309020205020404" pitchFamily="49" charset="0"/>
                <a:cs typeface="Courier New" panose="02070309020205020404" pitchFamily="49" charset="0"/>
              </a:rPr>
              <a:t>*nPtr</a:t>
            </a:r>
            <a:r>
              <a:rPr lang="en-US" sz="2000" dirty="0"/>
              <a:t> dereferences the pointer </a:t>
            </a:r>
          </a:p>
          <a:p>
            <a:r>
              <a:rPr lang="en-US" sz="2000" dirty="0"/>
              <a:t>The function assigns the calculation result to </a:t>
            </a:r>
            <a:r>
              <a:rPr lang="en-US" sz="2000" dirty="0">
                <a:latin typeface="Courier New" panose="02070309020205020404" pitchFamily="49" charset="0"/>
                <a:cs typeface="Courier New" panose="02070309020205020404" pitchFamily="49" charset="0"/>
              </a:rPr>
              <a:t>*nPtr</a:t>
            </a:r>
            <a:r>
              <a:rPr lang="en-US" sz="2000" dirty="0"/>
              <a:t>—which is really the variable </a:t>
            </a:r>
            <a:r>
              <a:rPr lang="en-US" sz="2000" dirty="0">
                <a:latin typeface="Courier New" panose="02070309020205020404" pitchFamily="49" charset="0"/>
                <a:cs typeface="Courier New" panose="02070309020205020404" pitchFamily="49" charset="0"/>
              </a:rPr>
              <a:t>number</a:t>
            </a:r>
            <a:r>
              <a:rPr lang="en-US" sz="2000" dirty="0"/>
              <a:t> in </a:t>
            </a:r>
            <a:r>
              <a:rPr lang="en-US" sz="2000" dirty="0">
                <a:latin typeface="Courier New" panose="02070309020205020404" pitchFamily="49" charset="0"/>
                <a:cs typeface="Courier New" panose="02070309020205020404" pitchFamily="49" charset="0"/>
              </a:rPr>
              <a:t>main</a:t>
            </a:r>
            <a:r>
              <a:rPr lang="en-US" sz="2000" dirty="0"/>
              <a:t>—thus changing </a:t>
            </a:r>
            <a:r>
              <a:rPr lang="en-US" sz="2000" dirty="0">
                <a:latin typeface="Courier New" panose="02070309020205020404" pitchFamily="49" charset="0"/>
                <a:cs typeface="Courier New" panose="02070309020205020404" pitchFamily="49" charset="0"/>
              </a:rPr>
              <a:t>number</a:t>
            </a:r>
            <a:r>
              <a:rPr lang="en-US" sz="2000" dirty="0"/>
              <a:t>’s value in </a:t>
            </a:r>
            <a:r>
              <a:rPr lang="en-US" sz="2000" dirty="0">
                <a:latin typeface="Courier New" panose="02070309020205020404" pitchFamily="49" charset="0"/>
                <a:cs typeface="Courier New" panose="02070309020205020404" pitchFamily="49" charset="0"/>
              </a:rPr>
              <a:t>main</a:t>
            </a:r>
          </a:p>
          <a:p>
            <a:r>
              <a:rPr lang="en-US" sz="2000" dirty="0"/>
              <a:t>Use pass-by-value unless the caller explicitly requires the called function to modify the argument variable’s value in the caller</a:t>
            </a:r>
          </a:p>
          <a:p>
            <a:pPr lvl="1"/>
            <a:r>
              <a:rPr lang="en-US" sz="2000" dirty="0"/>
              <a:t>Prevents accidental modification of the caller’s arguments and is another example of the principle of least privilege</a:t>
            </a:r>
          </a:p>
        </p:txBody>
      </p:sp>
    </p:spTree>
    <p:extLst>
      <p:ext uri="{BB962C8B-B14F-4D97-AF65-F5344CB8AC3E}">
        <p14:creationId xmlns:p14="http://schemas.microsoft.com/office/powerpoint/2010/main" val="3548153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7.4 Passing Arguments to Functions by Reference </a:t>
            </a:r>
            <a:r>
              <a:rPr lang="en-US" sz="2000" b="0" dirty="0"/>
              <a:t>(6 of 18)</a:t>
            </a:r>
            <a:endParaRPr lang="en-US" b="0" dirty="0"/>
          </a:p>
        </p:txBody>
      </p:sp>
      <p:sp>
        <p:nvSpPr>
          <p:cNvPr id="3" name="Content Placeholder 2"/>
          <p:cNvSpPr>
            <a:spLocks noGrp="1"/>
          </p:cNvSpPr>
          <p:nvPr>
            <p:ph sz="quarter" idx="13"/>
          </p:nvPr>
        </p:nvSpPr>
        <p:spPr>
          <a:xfrm>
            <a:off x="457200" y="1556326"/>
            <a:ext cx="8229600" cy="4788911"/>
          </a:xfrm>
        </p:spPr>
        <p:txBody>
          <a:bodyPr/>
          <a:lstStyle/>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fig07_03.c</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Cube a variable using pass-by-reference with a pointer argument.</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&lt;stdio.h&gt;</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void cubeByReference(int *nPtr); // function prototype</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main(void) {</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int number = 5; // initialize number</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printf("The original value of number is %d", number);</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cubeByReference(&amp;number); // pass address of number to cubeByReference</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printf("\nThe new value of number is %d\n", number);</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912907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7.4 Passing Arguments to Functions by Reference </a:t>
            </a:r>
            <a:r>
              <a:rPr lang="en-US" sz="2000" b="0" dirty="0"/>
              <a:t>(7 of 18)</a:t>
            </a:r>
            <a:endParaRPr lang="en-US" b="0" dirty="0"/>
          </a:p>
        </p:txBody>
      </p:sp>
      <p:sp>
        <p:nvSpPr>
          <p:cNvPr id="3" name="Content Placeholder 2"/>
          <p:cNvSpPr>
            <a:spLocks noGrp="1"/>
          </p:cNvSpPr>
          <p:nvPr>
            <p:ph sz="quarter" idx="13"/>
          </p:nvPr>
        </p:nvSpPr>
        <p:spPr/>
        <p:txBody>
          <a:bodyPr/>
          <a:lstStyle/>
          <a:p>
            <a:pPr marL="514350" indent="-514350">
              <a:spcBef>
                <a:spcPts val="300"/>
              </a:spcBef>
              <a:buFont typeface="+mj-lt"/>
              <a:buAutoNum type="arabicPeriod" startAt="16"/>
            </a:pPr>
            <a:r>
              <a:rPr lang="en-US" sz="1600" dirty="0">
                <a:solidFill>
                  <a:schemeClr val="tx1"/>
                </a:solidFill>
                <a:latin typeface="Courier New" panose="02070309020205020404" pitchFamily="49" charset="0"/>
                <a:cs typeface="Courier New" panose="02070309020205020404" pitchFamily="49" charset="0"/>
              </a:rPr>
              <a:t>// calculate cube of *nPtr; actually modifies number in main</a:t>
            </a:r>
          </a:p>
          <a:p>
            <a:pPr marL="514350" indent="-514350">
              <a:spcBef>
                <a:spcPts val="300"/>
              </a:spcBef>
              <a:buFont typeface="+mj-lt"/>
              <a:buAutoNum type="arabicPeriod" startAt="16"/>
            </a:pPr>
            <a:r>
              <a:rPr lang="en-US" sz="1600" dirty="0">
                <a:solidFill>
                  <a:schemeClr val="tx1"/>
                </a:solidFill>
                <a:latin typeface="Courier New" panose="02070309020205020404" pitchFamily="49" charset="0"/>
                <a:cs typeface="Courier New" panose="02070309020205020404" pitchFamily="49" charset="0"/>
              </a:rPr>
              <a:t>void cubeByReference(int *nPtr) {                           </a:t>
            </a:r>
          </a:p>
          <a:p>
            <a:pPr marL="514350" indent="-514350">
              <a:spcBef>
                <a:spcPts val="300"/>
              </a:spcBef>
              <a:buFont typeface="+mj-lt"/>
              <a:buAutoNum type="arabicPeriod" startAt="16"/>
            </a:pPr>
            <a:r>
              <a:rPr lang="en-US" sz="1600" dirty="0">
                <a:solidFill>
                  <a:schemeClr val="tx1"/>
                </a:solidFill>
                <a:latin typeface="Courier New" panose="02070309020205020404" pitchFamily="49" charset="0"/>
                <a:cs typeface="Courier New" panose="02070309020205020404" pitchFamily="49" charset="0"/>
              </a:rPr>
              <a:t>   *nPtr = *nPtr * *nPtr * *nPtr; // cube *nPtr             </a:t>
            </a:r>
          </a:p>
          <a:p>
            <a:pPr marL="514350" indent="-514350">
              <a:spcBef>
                <a:spcPts val="300"/>
              </a:spcBef>
              <a:buFont typeface="+mj-lt"/>
              <a:buAutoNum type="arabicPeriod" startAt="16"/>
            </a:pPr>
            <a:r>
              <a:rPr lang="en-US" sz="16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06215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7.4 Passing Arguments to Functions by Reference </a:t>
            </a:r>
            <a:r>
              <a:rPr lang="en-US" sz="2000" b="0" dirty="0"/>
              <a:t>(8 of 18)</a:t>
            </a:r>
            <a:endParaRPr lang="en-US" b="0" dirty="0"/>
          </a:p>
        </p:txBody>
      </p:sp>
      <p:sp>
        <p:nvSpPr>
          <p:cNvPr id="3" name="Content Placeholder 2"/>
          <p:cNvSpPr>
            <a:spLocks noGrp="1"/>
          </p:cNvSpPr>
          <p:nvPr>
            <p:ph sz="quarter" idx="13"/>
          </p:nvPr>
        </p:nvSpPr>
        <p:spPr/>
        <p:txBody>
          <a:bodyPr/>
          <a:lstStyle/>
          <a:p>
            <a:pPr marL="0" indent="0">
              <a:buNone/>
            </a:pPr>
            <a:r>
              <a:rPr lang="en-US" dirty="0">
                <a:latin typeface="Courier New" panose="02070309020205020404" pitchFamily="49" charset="0"/>
                <a:cs typeface="Courier New" panose="02070309020205020404" pitchFamily="49" charset="0"/>
              </a:rPr>
              <a:t>The original value of number is 5</a:t>
            </a:r>
          </a:p>
          <a:p>
            <a:pPr marL="0" indent="0">
              <a:buNone/>
            </a:pPr>
            <a:r>
              <a:rPr lang="en-US" dirty="0">
                <a:latin typeface="Courier New" panose="02070309020205020404" pitchFamily="49" charset="0"/>
                <a:cs typeface="Courier New" panose="02070309020205020404" pitchFamily="49" charset="0"/>
              </a:rPr>
              <a:t>The new value of number is 125</a:t>
            </a:r>
          </a:p>
        </p:txBody>
      </p:sp>
    </p:spTree>
    <p:extLst>
      <p:ext uri="{BB962C8B-B14F-4D97-AF65-F5344CB8AC3E}">
        <p14:creationId xmlns:p14="http://schemas.microsoft.com/office/powerpoint/2010/main" val="715923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7.4 Passing Arguments to Functions by Reference </a:t>
            </a:r>
            <a:r>
              <a:rPr lang="en-US" sz="2000" b="0" dirty="0"/>
              <a:t>(9 of 18)</a:t>
            </a:r>
            <a:endParaRPr lang="en-US" b="0" dirty="0"/>
          </a:p>
        </p:txBody>
      </p:sp>
      <p:sp>
        <p:nvSpPr>
          <p:cNvPr id="4" name="Content Placeholder 3"/>
          <p:cNvSpPr>
            <a:spLocks noGrp="1"/>
          </p:cNvSpPr>
          <p:nvPr>
            <p:ph sz="quarter" idx="13"/>
          </p:nvPr>
        </p:nvSpPr>
        <p:spPr>
          <a:xfrm>
            <a:off x="457200" y="1556327"/>
            <a:ext cx="8229600" cy="1448130"/>
          </a:xfrm>
        </p:spPr>
        <p:txBody>
          <a:bodyPr/>
          <a:lstStyle/>
          <a:p>
            <a:pPr marL="0" indent="0">
              <a:buNone/>
            </a:pPr>
            <a:r>
              <a:rPr lang="en-US" sz="2200" b="1" dirty="0"/>
              <a:t>Use a Pointer Parameter to Receive an Address</a:t>
            </a:r>
            <a:endParaRPr lang="en-US" sz="2200" dirty="0"/>
          </a:p>
          <a:p>
            <a:r>
              <a:rPr lang="en-US" sz="2200" dirty="0"/>
              <a:t>A function receiving an address must use a pointer parameter</a:t>
            </a:r>
          </a:p>
          <a:p>
            <a:pPr lvl="1"/>
            <a:r>
              <a:rPr lang="en-US" sz="2200" dirty="0">
                <a:latin typeface="Courier New" panose="02070309020205020404" pitchFamily="49" charset="0"/>
                <a:cs typeface="Courier New" panose="02070309020205020404" pitchFamily="49" charset="0"/>
              </a:rPr>
              <a:t>void cubeByReference(</a:t>
            </a:r>
            <a:r>
              <a:rPr lang="en-US" sz="2200" b="1" dirty="0">
                <a:latin typeface="Courier New" panose="02070309020205020404" pitchFamily="49" charset="0"/>
                <a:cs typeface="Courier New" panose="02070309020205020404" pitchFamily="49" charset="0"/>
              </a:rPr>
              <a:t>int *nPtr</a:t>
            </a:r>
            <a:r>
              <a:rPr lang="en-US" sz="2200" dirty="0">
                <a:latin typeface="Courier New" panose="02070309020205020404" pitchFamily="49" charset="0"/>
                <a:cs typeface="Courier New" panose="02070309020205020404" pitchFamily="49" charset="0"/>
              </a:rPr>
              <a:t>) {</a:t>
            </a:r>
          </a:p>
        </p:txBody>
      </p:sp>
      <p:sp>
        <p:nvSpPr>
          <p:cNvPr id="5" name="Content Placeholder 4"/>
          <p:cNvSpPr>
            <a:spLocks noGrp="1"/>
          </p:cNvSpPr>
          <p:nvPr>
            <p:ph sz="quarter" idx="14"/>
          </p:nvPr>
        </p:nvSpPr>
        <p:spPr>
          <a:xfrm>
            <a:off x="457199" y="3127392"/>
            <a:ext cx="8399417" cy="3064403"/>
          </a:xfrm>
        </p:spPr>
        <p:txBody>
          <a:bodyPr tIns="90000"/>
          <a:lstStyle/>
          <a:p>
            <a:pPr marL="0" indent="0">
              <a:spcBef>
                <a:spcPts val="0"/>
              </a:spcBef>
              <a:buNone/>
            </a:pPr>
            <a:r>
              <a:rPr lang="en-US" sz="2200" b="1" dirty="0"/>
              <a:t>Pointer Parameters in Function Prototypes</a:t>
            </a:r>
            <a:endParaRPr lang="en-US" sz="2200" dirty="0"/>
          </a:p>
          <a:p>
            <a:r>
              <a:rPr lang="en-US" sz="2200" dirty="0"/>
              <a:t>The function prototype for </a:t>
            </a:r>
            <a:r>
              <a:rPr lang="en-US" sz="2200" dirty="0">
                <a:latin typeface="Courier New" panose="02070309020205020404" pitchFamily="49" charset="0"/>
                <a:cs typeface="Courier New" panose="02070309020205020404" pitchFamily="49" charset="0"/>
              </a:rPr>
              <a:t>cubeByReference</a:t>
            </a:r>
            <a:r>
              <a:rPr lang="en-US" sz="2200" dirty="0"/>
              <a:t> (Fig</a:t>
            </a:r>
            <a:r>
              <a:rPr lang="en-US" sz="100" dirty="0"/>
              <a:t>ure</a:t>
            </a:r>
            <a:r>
              <a:rPr lang="en-US" sz="2200" dirty="0"/>
              <a:t> 7.3, line 6) specifies an </a:t>
            </a:r>
            <a:r>
              <a:rPr lang="en-US" sz="2200" dirty="0">
                <a:latin typeface="Courier New" panose="02070309020205020404" pitchFamily="49" charset="0"/>
                <a:cs typeface="Courier New" panose="02070309020205020404" pitchFamily="49" charset="0"/>
              </a:rPr>
              <a:t>int</a:t>
            </a:r>
            <a:r>
              <a:rPr lang="en-US" sz="2200" dirty="0"/>
              <a:t> </a:t>
            </a:r>
            <a:r>
              <a:rPr lang="en-US" sz="2200" dirty="0">
                <a:latin typeface="Courier New" panose="02070309020205020404" pitchFamily="49" charset="0"/>
                <a:cs typeface="Courier New" panose="02070309020205020404" pitchFamily="49" charset="0"/>
              </a:rPr>
              <a:t>*</a:t>
            </a:r>
            <a:r>
              <a:rPr lang="en-US" sz="2200" dirty="0"/>
              <a:t> parameter</a:t>
            </a:r>
          </a:p>
          <a:p>
            <a:r>
              <a:rPr lang="en-US" sz="2200" dirty="0"/>
              <a:t>It’s not necessary to include pointer names in function prototype</a:t>
            </a:r>
          </a:p>
          <a:p>
            <a:pPr lvl="1"/>
            <a:r>
              <a:rPr lang="en-US" sz="2200" dirty="0"/>
              <a:t>They’re ignored by the compiler</a:t>
            </a:r>
          </a:p>
          <a:p>
            <a:pPr lvl="1"/>
            <a:r>
              <a:rPr lang="en-US" sz="2200" dirty="0"/>
              <a:t>But it’s good practice to include them for documentation purposes</a:t>
            </a:r>
          </a:p>
        </p:txBody>
      </p:sp>
    </p:spTree>
    <p:extLst>
      <p:ext uri="{BB962C8B-B14F-4D97-AF65-F5344CB8AC3E}">
        <p14:creationId xmlns:p14="http://schemas.microsoft.com/office/powerpoint/2010/main" val="3350867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7.4 Passing Arguments to Functions by Reference </a:t>
            </a:r>
            <a:r>
              <a:rPr lang="en-US" sz="2000" b="0" dirty="0"/>
              <a:t>(10 of 18)</a:t>
            </a:r>
            <a:endParaRPr lang="en-US" b="0" dirty="0"/>
          </a:p>
        </p:txBody>
      </p:sp>
      <p:sp>
        <p:nvSpPr>
          <p:cNvPr id="3" name="Content Placeholder 2"/>
          <p:cNvSpPr>
            <a:spLocks noGrp="1"/>
          </p:cNvSpPr>
          <p:nvPr>
            <p:ph sz="quarter" idx="13"/>
          </p:nvPr>
        </p:nvSpPr>
        <p:spPr/>
        <p:txBody>
          <a:bodyPr/>
          <a:lstStyle/>
          <a:p>
            <a:pPr marL="0" indent="0">
              <a:buNone/>
            </a:pPr>
            <a:r>
              <a:rPr lang="en-US" b="1" dirty="0"/>
              <a:t>Functions That Receive One-Dimensional Arrays</a:t>
            </a:r>
            <a:endParaRPr lang="en-US" dirty="0"/>
          </a:p>
          <a:p>
            <a:r>
              <a:rPr lang="en-US" dirty="0"/>
              <a:t>The compiler does not differentiate between a function that receives a pointer and one that receives a one-dimensional array</a:t>
            </a:r>
          </a:p>
          <a:p>
            <a:r>
              <a:rPr lang="en-US" dirty="0"/>
              <a:t>The function must “know” when it’s receiving an array versus. a single variable passed by reference</a:t>
            </a:r>
          </a:p>
          <a:p>
            <a:r>
              <a:rPr lang="en-US" dirty="0"/>
              <a:t>A parameter of the form </a:t>
            </a:r>
            <a:r>
              <a:rPr lang="en-US" dirty="0">
                <a:latin typeface="Courier New" panose="02070309020205020404" pitchFamily="49" charset="0"/>
                <a:cs typeface="Courier New" panose="02070309020205020404" pitchFamily="49" charset="0"/>
              </a:rPr>
              <a:t>int</a:t>
            </a:r>
            <a:r>
              <a:rPr lang="en-US" dirty="0"/>
              <a:t> </a:t>
            </a:r>
            <a:r>
              <a:rPr lang="en-US" dirty="0">
                <a:latin typeface="Courier New" panose="02070309020205020404" pitchFamily="49" charset="0"/>
                <a:cs typeface="Courier New" panose="02070309020205020404" pitchFamily="49" charset="0"/>
              </a:rPr>
              <a:t>b[]</a:t>
            </a:r>
            <a:r>
              <a:rPr lang="en-US" dirty="0"/>
              <a:t> is converted to </a:t>
            </a:r>
            <a:r>
              <a:rPr lang="en-US" dirty="0">
                <a:latin typeface="Courier New" panose="02070309020205020404" pitchFamily="49" charset="0"/>
                <a:cs typeface="Courier New" panose="02070309020205020404" pitchFamily="49" charset="0"/>
              </a:rPr>
              <a:t>int</a:t>
            </a:r>
            <a:r>
              <a:rPr lang="en-US" dirty="0"/>
              <a:t> </a:t>
            </a:r>
            <a:r>
              <a:rPr lang="en-US" dirty="0">
                <a:latin typeface="Courier New" panose="02070309020205020404" pitchFamily="49" charset="0"/>
                <a:cs typeface="Courier New" panose="02070309020205020404" pitchFamily="49" charset="0"/>
              </a:rPr>
              <a:t>*b</a:t>
            </a:r>
          </a:p>
          <a:p>
            <a:r>
              <a:rPr lang="en-US" dirty="0"/>
              <a:t>The two forms are interchangeable</a:t>
            </a:r>
          </a:p>
        </p:txBody>
      </p:sp>
    </p:spTree>
    <p:extLst>
      <p:ext uri="{BB962C8B-B14F-4D97-AF65-F5344CB8AC3E}">
        <p14:creationId xmlns:p14="http://schemas.microsoft.com/office/powerpoint/2010/main" val="2337286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7.4 Passing Arguments to Functions by Reference </a:t>
            </a:r>
            <a:r>
              <a:rPr lang="en-US" sz="2000" b="0" dirty="0"/>
              <a:t>(11 of 18)</a:t>
            </a:r>
            <a:endParaRPr lang="en-US" b="0" dirty="0"/>
          </a:p>
        </p:txBody>
      </p:sp>
      <p:sp>
        <p:nvSpPr>
          <p:cNvPr id="4" name="Content Placeholder 3"/>
          <p:cNvSpPr>
            <a:spLocks noGrp="1"/>
          </p:cNvSpPr>
          <p:nvPr>
            <p:ph sz="quarter" idx="13"/>
          </p:nvPr>
        </p:nvSpPr>
        <p:spPr>
          <a:xfrm>
            <a:off x="457200" y="1556327"/>
            <a:ext cx="8229600" cy="559856"/>
          </a:xfrm>
        </p:spPr>
        <p:txBody>
          <a:bodyPr/>
          <a:lstStyle/>
          <a:p>
            <a:pPr marL="0" indent="0">
              <a:buNone/>
            </a:pPr>
            <a:r>
              <a:rPr lang="en-US" b="1" dirty="0"/>
              <a:t>Pass-By-Value Step-By-Step</a:t>
            </a:r>
            <a:endParaRPr lang="en-US" dirty="0"/>
          </a:p>
        </p:txBody>
      </p:sp>
      <p:pic>
        <p:nvPicPr>
          <p:cNvPr id="6" name="Content Placeholder 5" descr="The figure illustrates step 1 of a pass-by-value function. For long description in Notes pane, press F6."/>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1059353" y="2513200"/>
            <a:ext cx="7025295" cy="2801789"/>
          </a:xfrm>
        </p:spPr>
      </p:pic>
    </p:spTree>
    <p:extLst>
      <p:ext uri="{BB962C8B-B14F-4D97-AF65-F5344CB8AC3E}">
        <p14:creationId xmlns:p14="http://schemas.microsoft.com/office/powerpoint/2010/main" val="1865890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7.4 Passing Arguments to Functions by Reference </a:t>
            </a:r>
            <a:r>
              <a:rPr lang="en-US" sz="2000" b="0" dirty="0"/>
              <a:t>(12 of 18)</a:t>
            </a:r>
            <a:endParaRPr lang="en-US" b="0" dirty="0"/>
          </a:p>
        </p:txBody>
      </p:sp>
      <p:sp>
        <p:nvSpPr>
          <p:cNvPr id="4" name="Content Placeholder 3"/>
          <p:cNvSpPr>
            <a:spLocks noGrp="1"/>
          </p:cNvSpPr>
          <p:nvPr>
            <p:ph sz="quarter" idx="13"/>
          </p:nvPr>
        </p:nvSpPr>
        <p:spPr>
          <a:xfrm>
            <a:off x="457200" y="1556327"/>
            <a:ext cx="8229600" cy="559856"/>
          </a:xfrm>
        </p:spPr>
        <p:txBody>
          <a:bodyPr/>
          <a:lstStyle/>
          <a:p>
            <a:pPr marL="0" indent="0">
              <a:buNone/>
            </a:pPr>
            <a:r>
              <a:rPr lang="en-US" b="1" dirty="0"/>
              <a:t>Pass-By-Value Step-By-Step</a:t>
            </a:r>
            <a:endParaRPr lang="en-US" dirty="0"/>
          </a:p>
        </p:txBody>
      </p:sp>
      <p:pic>
        <p:nvPicPr>
          <p:cNvPr id="5" name="Content Placeholder 4" descr="The figure consists of two parts that illustrate step 2 of a pass-by-value function. For long description in Notes pane, press F6."/>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548641" y="2333086"/>
            <a:ext cx="8229600" cy="1829603"/>
          </a:xfrm>
        </p:spPr>
      </p:pic>
    </p:spTree>
    <p:extLst>
      <p:ext uri="{BB962C8B-B14F-4D97-AF65-F5344CB8AC3E}">
        <p14:creationId xmlns:p14="http://schemas.microsoft.com/office/powerpoint/2010/main" val="1829941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7.4 Passing Arguments to Functions by Reference </a:t>
            </a:r>
            <a:r>
              <a:rPr lang="en-US" sz="2000" b="0" dirty="0"/>
              <a:t>(13 of 18)</a:t>
            </a:r>
            <a:endParaRPr lang="en-US" b="0" dirty="0"/>
          </a:p>
        </p:txBody>
      </p:sp>
      <p:sp>
        <p:nvSpPr>
          <p:cNvPr id="4" name="Content Placeholder 3"/>
          <p:cNvSpPr>
            <a:spLocks noGrp="1"/>
          </p:cNvSpPr>
          <p:nvPr>
            <p:ph sz="quarter" idx="13"/>
          </p:nvPr>
        </p:nvSpPr>
        <p:spPr>
          <a:xfrm>
            <a:off x="457200" y="1556327"/>
            <a:ext cx="8229600" cy="559856"/>
          </a:xfrm>
        </p:spPr>
        <p:txBody>
          <a:bodyPr/>
          <a:lstStyle/>
          <a:p>
            <a:pPr marL="0" indent="0">
              <a:buNone/>
            </a:pPr>
            <a:r>
              <a:rPr lang="en-US" b="1" dirty="0"/>
              <a:t>Pass-By-Value Step-By-Step</a:t>
            </a:r>
            <a:endParaRPr lang="en-US" dirty="0"/>
          </a:p>
        </p:txBody>
      </p:sp>
      <p:pic>
        <p:nvPicPr>
          <p:cNvPr id="6" name="Content Placeholder 5" descr="The figure consists of two parts that illustrate step 3 of a pass-by-value function. For long description in Notes pane, press F6."/>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548641" y="2333348"/>
            <a:ext cx="8229600" cy="1802950"/>
          </a:xfrm>
        </p:spPr>
      </p:pic>
    </p:spTree>
    <p:extLst>
      <p:ext uri="{BB962C8B-B14F-4D97-AF65-F5344CB8AC3E}">
        <p14:creationId xmlns:p14="http://schemas.microsoft.com/office/powerpoint/2010/main" val="3959681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7.4 Passing Arguments to Functions by Reference </a:t>
            </a:r>
            <a:r>
              <a:rPr lang="en-US" sz="2000" b="0" dirty="0"/>
              <a:t>(14 of 18)</a:t>
            </a:r>
            <a:endParaRPr lang="en-US" b="0" dirty="0"/>
          </a:p>
        </p:txBody>
      </p:sp>
      <p:sp>
        <p:nvSpPr>
          <p:cNvPr id="4" name="Content Placeholder 3"/>
          <p:cNvSpPr>
            <a:spLocks noGrp="1"/>
          </p:cNvSpPr>
          <p:nvPr>
            <p:ph sz="quarter" idx="13"/>
          </p:nvPr>
        </p:nvSpPr>
        <p:spPr>
          <a:xfrm>
            <a:off x="457200" y="1556327"/>
            <a:ext cx="8229600" cy="559856"/>
          </a:xfrm>
        </p:spPr>
        <p:txBody>
          <a:bodyPr/>
          <a:lstStyle/>
          <a:p>
            <a:pPr marL="0" indent="0">
              <a:buNone/>
            </a:pPr>
            <a:r>
              <a:rPr lang="en-US" b="1" dirty="0"/>
              <a:t>Pass-By-Value Step-By-Step</a:t>
            </a:r>
            <a:endParaRPr lang="en-US" dirty="0"/>
          </a:p>
        </p:txBody>
      </p:sp>
      <p:pic>
        <p:nvPicPr>
          <p:cNvPr id="5" name="Content Placeholder 4" descr="The figure illustrates step 4 of a pass-by-value function. For long description in Notes pane, press F6."/>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552813" y="2359860"/>
            <a:ext cx="7601953" cy="2105025"/>
          </a:xfrm>
        </p:spPr>
      </p:pic>
    </p:spTree>
    <p:extLst>
      <p:ext uri="{BB962C8B-B14F-4D97-AF65-F5344CB8AC3E}">
        <p14:creationId xmlns:p14="http://schemas.microsoft.com/office/powerpoint/2010/main" val="3699835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a:t>
            </a:r>
            <a:r>
              <a:rPr lang="en-US" sz="2000" b="0" dirty="0"/>
              <a:t>(1 of 3)</a:t>
            </a:r>
            <a:endParaRPr lang="en-IN" sz="2000" b="0" dirty="0"/>
          </a:p>
        </p:txBody>
      </p:sp>
      <p:sp>
        <p:nvSpPr>
          <p:cNvPr id="3" name="Content Placeholder 2"/>
          <p:cNvSpPr>
            <a:spLocks noGrp="1"/>
          </p:cNvSpPr>
          <p:nvPr>
            <p:ph sz="quarter" idx="13"/>
          </p:nvPr>
        </p:nvSpPr>
        <p:spPr>
          <a:xfrm>
            <a:off x="457200" y="1556326"/>
            <a:ext cx="8229600" cy="4753033"/>
          </a:xfrm>
        </p:spPr>
        <p:txBody>
          <a:bodyPr/>
          <a:lstStyle/>
          <a:p>
            <a:pPr marL="432" indent="0">
              <a:buNone/>
            </a:pPr>
            <a:r>
              <a:rPr lang="en-US" sz="1600" b="1" dirty="0">
                <a:solidFill>
                  <a:schemeClr val="tx2"/>
                </a:solidFill>
              </a:rPr>
              <a:t>7.1</a:t>
            </a:r>
            <a:r>
              <a:rPr lang="en-US" sz="1600" dirty="0"/>
              <a:t> Introduction</a:t>
            </a:r>
          </a:p>
          <a:p>
            <a:pPr marL="432" indent="0">
              <a:buNone/>
            </a:pPr>
            <a:r>
              <a:rPr lang="en-US" sz="1600" b="1" dirty="0">
                <a:solidFill>
                  <a:schemeClr val="tx2"/>
                </a:solidFill>
              </a:rPr>
              <a:t>7.2</a:t>
            </a:r>
            <a:r>
              <a:rPr lang="en-US" sz="1600" dirty="0"/>
              <a:t> Pointer Variable Definitions and Initialization</a:t>
            </a:r>
          </a:p>
          <a:p>
            <a:pPr marL="432" indent="0">
              <a:buNone/>
            </a:pPr>
            <a:r>
              <a:rPr lang="en-US" sz="1600" b="1" dirty="0">
                <a:solidFill>
                  <a:schemeClr val="tx2"/>
                </a:solidFill>
              </a:rPr>
              <a:t>7.3</a:t>
            </a:r>
            <a:r>
              <a:rPr lang="en-US" sz="1600" dirty="0"/>
              <a:t> Pointer Operators</a:t>
            </a:r>
          </a:p>
          <a:p>
            <a:pPr marL="432" indent="0">
              <a:buNone/>
            </a:pPr>
            <a:r>
              <a:rPr lang="en-US" sz="1600" b="1" dirty="0">
                <a:solidFill>
                  <a:schemeClr val="tx2"/>
                </a:solidFill>
              </a:rPr>
              <a:t>7.4</a:t>
            </a:r>
            <a:r>
              <a:rPr lang="en-US" sz="1600" dirty="0"/>
              <a:t> Passing Arguments to Functions by Reference</a:t>
            </a:r>
          </a:p>
          <a:p>
            <a:pPr marL="432" indent="0">
              <a:buNone/>
            </a:pPr>
            <a:r>
              <a:rPr lang="en-US" sz="1600" b="1" dirty="0">
                <a:solidFill>
                  <a:schemeClr val="tx2"/>
                </a:solidFill>
              </a:rPr>
              <a:t>7.5</a:t>
            </a:r>
            <a:r>
              <a:rPr lang="en-US" sz="1600" dirty="0"/>
              <a:t> Using the const Qualifier with Pointers</a:t>
            </a:r>
          </a:p>
          <a:p>
            <a:pPr marL="355600" lvl="1" indent="0">
              <a:buNone/>
            </a:pPr>
            <a:r>
              <a:rPr lang="en-US" sz="1600" dirty="0">
                <a:solidFill>
                  <a:schemeClr val="tx2"/>
                </a:solidFill>
              </a:rPr>
              <a:t>7.5.1</a:t>
            </a:r>
            <a:r>
              <a:rPr lang="en-US" sz="1600" dirty="0"/>
              <a:t> Converting a String to Uppercase Using a Non-Constant Pointer to Non-Constant Data</a:t>
            </a:r>
          </a:p>
          <a:p>
            <a:pPr marL="355600" lvl="1" indent="0">
              <a:buNone/>
            </a:pPr>
            <a:r>
              <a:rPr lang="en-US" sz="1600" dirty="0">
                <a:solidFill>
                  <a:schemeClr val="tx2"/>
                </a:solidFill>
              </a:rPr>
              <a:t>7.5.2</a:t>
            </a:r>
            <a:r>
              <a:rPr lang="en-US" sz="1600" dirty="0"/>
              <a:t> Printing a String One Character at a Time Using a Non-Constant Pointer to Constant Data</a:t>
            </a:r>
          </a:p>
          <a:p>
            <a:pPr marL="355600" lvl="1" indent="0">
              <a:buNone/>
            </a:pPr>
            <a:r>
              <a:rPr lang="en-US" sz="1600" dirty="0">
                <a:solidFill>
                  <a:schemeClr val="tx2"/>
                </a:solidFill>
              </a:rPr>
              <a:t>7.5.3</a:t>
            </a:r>
            <a:r>
              <a:rPr lang="en-US" sz="1600" dirty="0"/>
              <a:t> Attempting to Modify a Constant Pointer to Non-Constant Data</a:t>
            </a:r>
          </a:p>
          <a:p>
            <a:pPr marL="355600" lvl="1" indent="0">
              <a:buNone/>
            </a:pPr>
            <a:r>
              <a:rPr lang="en-US" sz="1600" dirty="0">
                <a:solidFill>
                  <a:schemeClr val="tx2"/>
                </a:solidFill>
              </a:rPr>
              <a:t>7.5.4</a:t>
            </a:r>
            <a:r>
              <a:rPr lang="en-US" sz="1600" dirty="0"/>
              <a:t> Attempting to Modify a Constant Pointer to Constant Data</a:t>
            </a:r>
          </a:p>
          <a:p>
            <a:pPr marL="432" indent="0">
              <a:buNone/>
            </a:pPr>
            <a:r>
              <a:rPr lang="en-US" sz="1600" b="1" dirty="0">
                <a:solidFill>
                  <a:schemeClr val="tx2"/>
                </a:solidFill>
              </a:rPr>
              <a:t>7.6</a:t>
            </a:r>
            <a:r>
              <a:rPr lang="en-US" sz="1600" dirty="0"/>
              <a:t> Bubble Sort Using Pass-By-Reference</a:t>
            </a:r>
          </a:p>
          <a:p>
            <a:pPr marL="432" indent="0">
              <a:buNone/>
            </a:pPr>
            <a:r>
              <a:rPr lang="en-US" sz="1600" b="1" dirty="0">
                <a:solidFill>
                  <a:schemeClr val="tx2"/>
                </a:solidFill>
              </a:rPr>
              <a:t>7.7</a:t>
            </a:r>
            <a:r>
              <a:rPr lang="en-US" sz="1600" dirty="0"/>
              <a:t> </a:t>
            </a:r>
            <a:r>
              <a:rPr lang="en-US" sz="1600" dirty="0">
                <a:latin typeface="Courier New" panose="02070309020205020404" pitchFamily="49" charset="0"/>
                <a:cs typeface="Courier New" panose="02070309020205020404" pitchFamily="49" charset="0"/>
              </a:rPr>
              <a:t>sizeof</a:t>
            </a:r>
            <a:r>
              <a:rPr lang="en-US" sz="1600" dirty="0"/>
              <a:t> Operator</a:t>
            </a:r>
          </a:p>
        </p:txBody>
      </p:sp>
    </p:spTree>
    <p:extLst>
      <p:ext uri="{BB962C8B-B14F-4D97-AF65-F5344CB8AC3E}">
        <p14:creationId xmlns:p14="http://schemas.microsoft.com/office/powerpoint/2010/main" val="261465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7.4 Passing Arguments to Functions by Reference </a:t>
            </a:r>
            <a:r>
              <a:rPr lang="en-US" sz="2000" b="0" dirty="0"/>
              <a:t>(15 of 18)</a:t>
            </a:r>
            <a:endParaRPr lang="en-US" b="0" dirty="0"/>
          </a:p>
        </p:txBody>
      </p:sp>
      <p:sp>
        <p:nvSpPr>
          <p:cNvPr id="4" name="Content Placeholder 3"/>
          <p:cNvSpPr>
            <a:spLocks noGrp="1"/>
          </p:cNvSpPr>
          <p:nvPr>
            <p:ph sz="quarter" idx="13"/>
          </p:nvPr>
        </p:nvSpPr>
        <p:spPr>
          <a:xfrm>
            <a:off x="457200" y="1556327"/>
            <a:ext cx="8229600" cy="559856"/>
          </a:xfrm>
        </p:spPr>
        <p:txBody>
          <a:bodyPr/>
          <a:lstStyle/>
          <a:p>
            <a:pPr marL="0" indent="0">
              <a:buNone/>
            </a:pPr>
            <a:r>
              <a:rPr lang="en-US" b="1" dirty="0"/>
              <a:t>Pass-By-Value Step-By-Step</a:t>
            </a:r>
            <a:endParaRPr lang="en-US" dirty="0"/>
          </a:p>
        </p:txBody>
      </p:sp>
      <p:pic>
        <p:nvPicPr>
          <p:cNvPr id="6" name="Content Placeholder 5" descr="The figure illustrates step 5 of a pass-by-value function. For long description in Notes pane, press F6."/>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552601" y="2332986"/>
            <a:ext cx="5464999" cy="2315528"/>
          </a:xfrm>
        </p:spPr>
      </p:pic>
    </p:spTree>
    <p:extLst>
      <p:ext uri="{BB962C8B-B14F-4D97-AF65-F5344CB8AC3E}">
        <p14:creationId xmlns:p14="http://schemas.microsoft.com/office/powerpoint/2010/main" val="1099920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7.4 Passing Arguments to Functions by Reference </a:t>
            </a:r>
            <a:r>
              <a:rPr lang="en-US" sz="2000" b="0" dirty="0"/>
              <a:t>(16 of 18)</a:t>
            </a:r>
            <a:endParaRPr lang="en-US" b="0" dirty="0"/>
          </a:p>
        </p:txBody>
      </p:sp>
      <p:sp>
        <p:nvSpPr>
          <p:cNvPr id="4" name="Content Placeholder 3"/>
          <p:cNvSpPr>
            <a:spLocks noGrp="1"/>
          </p:cNvSpPr>
          <p:nvPr>
            <p:ph sz="quarter" idx="13"/>
          </p:nvPr>
        </p:nvSpPr>
        <p:spPr>
          <a:xfrm>
            <a:off x="457200" y="1556327"/>
            <a:ext cx="8229600" cy="559856"/>
          </a:xfrm>
        </p:spPr>
        <p:txBody>
          <a:bodyPr/>
          <a:lstStyle/>
          <a:p>
            <a:pPr marL="0" indent="0">
              <a:buNone/>
            </a:pPr>
            <a:r>
              <a:rPr lang="en-US" b="1" dirty="0"/>
              <a:t>Pass-By-Reference Step-By-Step</a:t>
            </a:r>
            <a:endParaRPr lang="en-US" dirty="0"/>
          </a:p>
        </p:txBody>
      </p:sp>
      <p:pic>
        <p:nvPicPr>
          <p:cNvPr id="5" name="Content Placeholder 4" descr="The figure illustrates step 1 of a pass-by-reference function. For long description in Notes pane, press F6."/>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549869" y="2280734"/>
            <a:ext cx="5525080" cy="2315528"/>
          </a:xfrm>
        </p:spPr>
      </p:pic>
    </p:spTree>
    <p:extLst>
      <p:ext uri="{BB962C8B-B14F-4D97-AF65-F5344CB8AC3E}">
        <p14:creationId xmlns:p14="http://schemas.microsoft.com/office/powerpoint/2010/main" val="2724733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7.4 Passing Arguments to Functions by Reference </a:t>
            </a:r>
            <a:r>
              <a:rPr lang="en-US" sz="2000" b="0" dirty="0"/>
              <a:t>(17 of 18)</a:t>
            </a:r>
            <a:endParaRPr lang="en-US" b="0" dirty="0"/>
          </a:p>
        </p:txBody>
      </p:sp>
      <p:sp>
        <p:nvSpPr>
          <p:cNvPr id="4" name="Content Placeholder 3"/>
          <p:cNvSpPr>
            <a:spLocks noGrp="1"/>
          </p:cNvSpPr>
          <p:nvPr>
            <p:ph sz="quarter" idx="13"/>
          </p:nvPr>
        </p:nvSpPr>
        <p:spPr>
          <a:xfrm>
            <a:off x="457200" y="1556327"/>
            <a:ext cx="8229600" cy="559856"/>
          </a:xfrm>
        </p:spPr>
        <p:txBody>
          <a:bodyPr/>
          <a:lstStyle/>
          <a:p>
            <a:pPr marL="0" indent="0">
              <a:buNone/>
            </a:pPr>
            <a:r>
              <a:rPr lang="en-US" b="1" dirty="0"/>
              <a:t>Pass-By-Reference Step-By-Step</a:t>
            </a:r>
            <a:endParaRPr lang="en-US" dirty="0"/>
          </a:p>
        </p:txBody>
      </p:sp>
      <p:pic>
        <p:nvPicPr>
          <p:cNvPr id="6" name="Content Placeholder 5" descr="The figure consists of two parts that illustrate step 2 of a pass-by-reference function. For long description in Notes pane, press F6."/>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512308" y="2365190"/>
            <a:ext cx="8119383" cy="2105025"/>
          </a:xfrm>
        </p:spPr>
      </p:pic>
    </p:spTree>
    <p:extLst>
      <p:ext uri="{BB962C8B-B14F-4D97-AF65-F5344CB8AC3E}">
        <p14:creationId xmlns:p14="http://schemas.microsoft.com/office/powerpoint/2010/main" val="5655470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7.4 Passing Arguments to Functions by Reference </a:t>
            </a:r>
            <a:r>
              <a:rPr lang="en-US" sz="2000" b="0" dirty="0"/>
              <a:t>(18 of 18)</a:t>
            </a:r>
            <a:endParaRPr lang="en-US" b="0" dirty="0"/>
          </a:p>
        </p:txBody>
      </p:sp>
      <p:sp>
        <p:nvSpPr>
          <p:cNvPr id="4" name="Content Placeholder 3"/>
          <p:cNvSpPr>
            <a:spLocks noGrp="1"/>
          </p:cNvSpPr>
          <p:nvPr>
            <p:ph sz="quarter" idx="13"/>
          </p:nvPr>
        </p:nvSpPr>
        <p:spPr>
          <a:xfrm>
            <a:off x="457200" y="1556327"/>
            <a:ext cx="8229600" cy="559856"/>
          </a:xfrm>
        </p:spPr>
        <p:txBody>
          <a:bodyPr/>
          <a:lstStyle/>
          <a:p>
            <a:pPr marL="0" indent="0">
              <a:buNone/>
            </a:pPr>
            <a:r>
              <a:rPr lang="en-US" b="1" dirty="0"/>
              <a:t>Pass-By-Reference Step-By-Step</a:t>
            </a:r>
            <a:endParaRPr lang="en-US" dirty="0"/>
          </a:p>
        </p:txBody>
      </p:sp>
      <p:pic>
        <p:nvPicPr>
          <p:cNvPr id="5" name="Content Placeholder 4" descr="The figure consists of two parts that illustrate step 3 of a pass-by-reference function. For long description in Notes pane, press F6."/>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546682" y="2350094"/>
            <a:ext cx="8311896" cy="2109097"/>
          </a:xfrm>
        </p:spPr>
      </p:pic>
    </p:spTree>
    <p:extLst>
      <p:ext uri="{BB962C8B-B14F-4D97-AF65-F5344CB8AC3E}">
        <p14:creationId xmlns:p14="http://schemas.microsoft.com/office/powerpoint/2010/main" val="4264303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7.5 Using the const Qualifier with Pointers</a:t>
            </a:r>
          </a:p>
        </p:txBody>
      </p:sp>
      <p:sp>
        <p:nvSpPr>
          <p:cNvPr id="3" name="Content Placeholder 2"/>
          <p:cNvSpPr>
            <a:spLocks noGrp="1"/>
          </p:cNvSpPr>
          <p:nvPr>
            <p:ph sz="quarter" idx="13"/>
          </p:nvPr>
        </p:nvSpPr>
        <p:spPr/>
        <p:txBody>
          <a:bodyPr/>
          <a:lstStyle/>
          <a:p>
            <a:r>
              <a:rPr lang="en-US" sz="1600" b="1" dirty="0">
                <a:latin typeface="Courier New" panose="02070309020205020404" pitchFamily="49" charset="0"/>
                <a:cs typeface="Courier New" panose="02070309020205020404" pitchFamily="49" charset="0"/>
              </a:rPr>
              <a:t>const</a:t>
            </a:r>
            <a:r>
              <a:rPr lang="en-US" sz="1600" dirty="0"/>
              <a:t> </a:t>
            </a:r>
            <a:r>
              <a:rPr lang="en-US" sz="1600" b="1" dirty="0"/>
              <a:t>qualifier</a:t>
            </a:r>
            <a:r>
              <a:rPr lang="en-US" sz="1600" dirty="0"/>
              <a:t> informs compiler that a variable should not be modified</a:t>
            </a:r>
          </a:p>
          <a:p>
            <a:pPr lvl="1"/>
            <a:r>
              <a:rPr lang="en-US" sz="1600" dirty="0"/>
              <a:t>Enforces the principle of least privilege</a:t>
            </a:r>
          </a:p>
          <a:p>
            <a:pPr lvl="1"/>
            <a:r>
              <a:rPr lang="en-US" sz="1600" dirty="0"/>
              <a:t>Reduces debugging time and prevents unintentional side effects</a:t>
            </a:r>
          </a:p>
          <a:p>
            <a:r>
              <a:rPr lang="en-US" sz="1600" dirty="0"/>
              <a:t>Four ways to pass to a function a pointer to data: </a:t>
            </a:r>
          </a:p>
          <a:p>
            <a:pPr lvl="1"/>
            <a:r>
              <a:rPr lang="en-US" sz="1600" dirty="0"/>
              <a:t>a</a:t>
            </a:r>
            <a:r>
              <a:rPr lang="en-US" sz="1600" b="1" dirty="0"/>
              <a:t> non-constant pointer to non-constant data</a:t>
            </a:r>
            <a:r>
              <a:rPr lang="en-US" sz="1600" dirty="0"/>
              <a:t>.</a:t>
            </a:r>
          </a:p>
          <a:p>
            <a:pPr lvl="1"/>
            <a:r>
              <a:rPr lang="en-US" sz="1600" dirty="0"/>
              <a:t>a</a:t>
            </a:r>
            <a:r>
              <a:rPr lang="en-US" sz="1600" b="1" dirty="0"/>
              <a:t> constant pointer to non-constant data</a:t>
            </a:r>
            <a:r>
              <a:rPr lang="en-US" sz="1600" dirty="0"/>
              <a:t>.</a:t>
            </a:r>
          </a:p>
          <a:p>
            <a:pPr lvl="1"/>
            <a:r>
              <a:rPr lang="en-US" sz="1600" dirty="0"/>
              <a:t>a</a:t>
            </a:r>
            <a:r>
              <a:rPr lang="en-US" sz="1600" b="1" dirty="0"/>
              <a:t> non-constant pointer to constant data</a:t>
            </a:r>
            <a:r>
              <a:rPr lang="en-US" sz="1600" dirty="0"/>
              <a:t>.</a:t>
            </a:r>
          </a:p>
          <a:p>
            <a:pPr lvl="1"/>
            <a:r>
              <a:rPr lang="en-US" sz="1600" dirty="0"/>
              <a:t>a</a:t>
            </a:r>
            <a:r>
              <a:rPr lang="en-US" sz="1600" b="1" dirty="0"/>
              <a:t> constant pointer to constant data</a:t>
            </a:r>
            <a:r>
              <a:rPr lang="en-US" sz="1600" dirty="0"/>
              <a:t>. </a:t>
            </a:r>
          </a:p>
          <a:p>
            <a:r>
              <a:rPr lang="en-US" sz="1600" dirty="0"/>
              <a:t>Each provides different access privileges </a:t>
            </a:r>
          </a:p>
          <a:p>
            <a:r>
              <a:rPr lang="en-US" sz="1600" dirty="0"/>
              <a:t>How do you choose? </a:t>
            </a:r>
          </a:p>
          <a:p>
            <a:pPr lvl="1"/>
            <a:r>
              <a:rPr lang="en-US" sz="1600" dirty="0"/>
              <a:t>Let the principle of least privilege be your guide</a:t>
            </a:r>
          </a:p>
          <a:p>
            <a:pPr lvl="1"/>
            <a:r>
              <a:rPr lang="en-US" sz="1600" dirty="0"/>
              <a:t>Always award a function enough access to the data in its parameters to accomplish its specified task, but absolutely no more</a:t>
            </a:r>
          </a:p>
        </p:txBody>
      </p:sp>
    </p:spTree>
    <p:extLst>
      <p:ext uri="{BB962C8B-B14F-4D97-AF65-F5344CB8AC3E}">
        <p14:creationId xmlns:p14="http://schemas.microsoft.com/office/powerpoint/2010/main" val="2310031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7.5.1 Converting a String to Uppercase Using a Non-Constant Pointer to Non-Constant Data </a:t>
            </a:r>
            <a:r>
              <a:rPr lang="en-US" sz="2000" b="0" dirty="0"/>
              <a:t>(1 of 3)</a:t>
            </a:r>
          </a:p>
        </p:txBody>
      </p:sp>
      <p:sp>
        <p:nvSpPr>
          <p:cNvPr id="3" name="Content Placeholder 2"/>
          <p:cNvSpPr>
            <a:spLocks noGrp="1"/>
          </p:cNvSpPr>
          <p:nvPr>
            <p:ph sz="quarter" idx="13"/>
          </p:nvPr>
        </p:nvSpPr>
        <p:spPr>
          <a:xfrm>
            <a:off x="457200" y="1556326"/>
            <a:ext cx="8229600" cy="4788911"/>
          </a:xfrm>
        </p:spPr>
        <p:txBody>
          <a:bodyPr/>
          <a:lstStyle/>
          <a:p>
            <a:r>
              <a:rPr lang="en-US" dirty="0"/>
              <a:t>Highest level of data access — </a:t>
            </a:r>
            <a:r>
              <a:rPr lang="en-US" b="1" dirty="0"/>
              <a:t>non-constant pointer to non-constant data</a:t>
            </a:r>
            <a:r>
              <a:rPr lang="en-US" dirty="0"/>
              <a:t> </a:t>
            </a:r>
          </a:p>
          <a:p>
            <a:r>
              <a:rPr lang="en-US" dirty="0"/>
              <a:t>Data can be modified through the dereferenced pointer</a:t>
            </a:r>
          </a:p>
          <a:p>
            <a:r>
              <a:rPr lang="en-US" dirty="0"/>
              <a:t>The pointer can be modified to point to other data items</a:t>
            </a:r>
          </a:p>
          <a:p>
            <a:r>
              <a:rPr lang="en-US" dirty="0"/>
              <a:t>A function might use such a pointer to receive a string argument, then process (and possibly modify) each character in the string</a:t>
            </a:r>
          </a:p>
          <a:p>
            <a:r>
              <a:rPr lang="en-US" dirty="0"/>
              <a:t>Function </a:t>
            </a:r>
            <a:r>
              <a:rPr lang="en-US" dirty="0">
                <a:latin typeface="Courier New" panose="02070309020205020404" pitchFamily="49" charset="0"/>
                <a:cs typeface="Courier New" panose="02070309020205020404" pitchFamily="49" charset="0"/>
              </a:rPr>
              <a:t>convertToUppercase</a:t>
            </a:r>
            <a:r>
              <a:rPr lang="en-US" dirty="0"/>
              <a:t> in Fig</a:t>
            </a:r>
            <a:r>
              <a:rPr lang="en-US" sz="100" dirty="0"/>
              <a:t>ure</a:t>
            </a:r>
            <a:r>
              <a:rPr lang="en-US" dirty="0"/>
              <a:t> 7.6 declares its parameter this way and uses it to convert lowercase characters to uppercase</a:t>
            </a:r>
          </a:p>
        </p:txBody>
      </p:sp>
    </p:spTree>
    <p:extLst>
      <p:ext uri="{BB962C8B-B14F-4D97-AF65-F5344CB8AC3E}">
        <p14:creationId xmlns:p14="http://schemas.microsoft.com/office/powerpoint/2010/main" val="1229058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7.5.1 Converting a String to Uppercase Using a Non-Constant Pointer to Non-Constant Data </a:t>
            </a:r>
            <a:r>
              <a:rPr lang="en-US" sz="2000" b="0" dirty="0"/>
              <a:t>(2 of 3)</a:t>
            </a:r>
          </a:p>
        </p:txBody>
      </p:sp>
      <p:sp>
        <p:nvSpPr>
          <p:cNvPr id="3" name="Content Placeholder 2"/>
          <p:cNvSpPr>
            <a:spLocks noGrp="1"/>
          </p:cNvSpPr>
          <p:nvPr>
            <p:ph sz="quarter" idx="13"/>
          </p:nvPr>
        </p:nvSpPr>
        <p:spPr>
          <a:xfrm>
            <a:off x="457200" y="1556326"/>
            <a:ext cx="8229600" cy="4788911"/>
          </a:xfrm>
        </p:spPr>
        <p:txBody>
          <a:bodyPr/>
          <a:lstStyle/>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fig07_06.c</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Converting a string to uppercase using a </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non-constant pointer to non-constant data.</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&lt;ctype.h&gt;</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&lt;stdio.h&gt;</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void convertToUppercase(char *sPtr); // prototype</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main(void) {</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char string[] = "cHaRaCters and $32.98"; // initialize char array</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printf("The string before conversion is: %s\n", string);</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convertToUppercase(string);</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printf("The string after conversion is: %s\n", string); </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8792906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7.5.1 Converting a String to Uppercase Using a Non-Constant Pointer to Non-Constant Data </a:t>
            </a:r>
            <a:r>
              <a:rPr lang="en-US" sz="2000" b="0" dirty="0"/>
              <a:t>(3 of 3)</a:t>
            </a:r>
          </a:p>
        </p:txBody>
      </p:sp>
      <p:sp>
        <p:nvSpPr>
          <p:cNvPr id="4" name="Content Placeholder 3"/>
          <p:cNvSpPr>
            <a:spLocks noGrp="1"/>
          </p:cNvSpPr>
          <p:nvPr>
            <p:ph sz="quarter" idx="13"/>
          </p:nvPr>
        </p:nvSpPr>
        <p:spPr>
          <a:xfrm>
            <a:off x="457200" y="1556327"/>
            <a:ext cx="8229600" cy="3028736"/>
          </a:xfrm>
        </p:spPr>
        <p:txBody>
          <a:bodyPr/>
          <a:lstStyle/>
          <a:p>
            <a:pPr marL="514350" indent="-514350">
              <a:spcBef>
                <a:spcPts val="400"/>
              </a:spcBef>
              <a:buFont typeface="+mj-lt"/>
              <a:buAutoNum type="arabicPeriod" startAt="16"/>
            </a:pPr>
            <a:r>
              <a:rPr lang="en-US" sz="1800" dirty="0">
                <a:solidFill>
                  <a:schemeClr val="tx1"/>
                </a:solidFill>
                <a:latin typeface="Courier New" panose="02070309020205020404" pitchFamily="49" charset="0"/>
                <a:cs typeface="Courier New" panose="02070309020205020404" pitchFamily="49" charset="0"/>
              </a:rPr>
              <a:t> </a:t>
            </a:r>
          </a:p>
          <a:p>
            <a:pPr marL="514350" indent="-514350">
              <a:spcBef>
                <a:spcPts val="400"/>
              </a:spcBef>
              <a:buFont typeface="+mj-lt"/>
              <a:buAutoNum type="arabicPeriod" startAt="16"/>
            </a:pPr>
            <a:r>
              <a:rPr lang="en-US" sz="1800" dirty="0">
                <a:solidFill>
                  <a:schemeClr val="tx1"/>
                </a:solidFill>
                <a:latin typeface="Courier New" panose="02070309020205020404" pitchFamily="49" charset="0"/>
                <a:cs typeface="Courier New" panose="02070309020205020404" pitchFamily="49" charset="0"/>
              </a:rPr>
              <a:t>// convert string to uppercase letters</a:t>
            </a:r>
          </a:p>
          <a:p>
            <a:pPr marL="514350" indent="-514350">
              <a:spcBef>
                <a:spcPts val="400"/>
              </a:spcBef>
              <a:buFont typeface="+mj-lt"/>
              <a:buAutoNum type="arabicPeriod" startAt="16"/>
            </a:pPr>
            <a:r>
              <a:rPr lang="en-US" sz="1800" dirty="0">
                <a:solidFill>
                  <a:schemeClr val="tx1"/>
                </a:solidFill>
                <a:latin typeface="Courier New" panose="02070309020205020404" pitchFamily="49" charset="0"/>
                <a:cs typeface="Courier New" panose="02070309020205020404" pitchFamily="49" charset="0"/>
              </a:rPr>
              <a:t>void convertToUppercase(char *sPtr) {</a:t>
            </a:r>
          </a:p>
          <a:p>
            <a:pPr marL="514350" indent="-514350">
              <a:spcBef>
                <a:spcPts val="400"/>
              </a:spcBef>
              <a:buFont typeface="+mj-lt"/>
              <a:buAutoNum type="arabicPeriod" startAt="16"/>
            </a:pPr>
            <a:r>
              <a:rPr lang="en-US" sz="1800" dirty="0">
                <a:solidFill>
                  <a:schemeClr val="tx1"/>
                </a:solidFill>
                <a:latin typeface="Courier New" panose="02070309020205020404" pitchFamily="49" charset="0"/>
                <a:cs typeface="Courier New" panose="02070309020205020404" pitchFamily="49" charset="0"/>
              </a:rPr>
              <a:t>   while (*sPtr != '\0') { // current character is not '\0' </a:t>
            </a:r>
          </a:p>
          <a:p>
            <a:pPr marL="514350" indent="-514350">
              <a:spcBef>
                <a:spcPts val="400"/>
              </a:spcBef>
              <a:buFont typeface="+mj-lt"/>
              <a:buAutoNum type="arabicPeriod" startAt="16"/>
            </a:pPr>
            <a:r>
              <a:rPr lang="en-US" sz="1800" dirty="0">
                <a:solidFill>
                  <a:schemeClr val="tx1"/>
                </a:solidFill>
                <a:latin typeface="Courier New" panose="02070309020205020404" pitchFamily="49" charset="0"/>
                <a:cs typeface="Courier New" panose="02070309020205020404" pitchFamily="49" charset="0"/>
              </a:rPr>
              <a:t>      *sPtr = toupper(*sPtr); // convert to uppercase</a:t>
            </a:r>
          </a:p>
          <a:p>
            <a:pPr marL="514350" indent="-514350">
              <a:spcBef>
                <a:spcPts val="400"/>
              </a:spcBef>
              <a:buFont typeface="+mj-lt"/>
              <a:buAutoNum type="arabicPeriod" startAt="16"/>
            </a:pPr>
            <a:r>
              <a:rPr lang="en-US" sz="1800" dirty="0">
                <a:solidFill>
                  <a:schemeClr val="tx1"/>
                </a:solidFill>
                <a:latin typeface="Courier New" panose="02070309020205020404" pitchFamily="49" charset="0"/>
                <a:cs typeface="Courier New" panose="02070309020205020404" pitchFamily="49" charset="0"/>
              </a:rPr>
              <a:t>      ++sPtr; // make sPtr point to the next character</a:t>
            </a:r>
          </a:p>
          <a:p>
            <a:pPr marL="514350" indent="-514350">
              <a:spcBef>
                <a:spcPts val="400"/>
              </a:spcBef>
              <a:buFont typeface="+mj-lt"/>
              <a:buAutoNum type="arabicPeriod" startAt="16"/>
            </a:pPr>
            <a:r>
              <a:rPr lang="en-US" sz="1800" dirty="0">
                <a:solidFill>
                  <a:schemeClr val="tx1"/>
                </a:solidFill>
                <a:latin typeface="Courier New" panose="02070309020205020404" pitchFamily="49" charset="0"/>
                <a:cs typeface="Courier New" panose="02070309020205020404" pitchFamily="49" charset="0"/>
              </a:rPr>
              <a:t>   } </a:t>
            </a:r>
          </a:p>
          <a:p>
            <a:pPr marL="514350" indent="-514350">
              <a:spcBef>
                <a:spcPts val="400"/>
              </a:spcBef>
              <a:buFont typeface="+mj-lt"/>
              <a:buAutoNum type="arabicPeriod" startAt="16"/>
            </a:pPr>
            <a:r>
              <a:rPr lang="en-US" sz="1800" dirty="0">
                <a:solidFill>
                  <a:schemeClr val="tx1"/>
                </a:solidFill>
                <a:latin typeface="Courier New" panose="02070309020205020404" pitchFamily="49" charset="0"/>
                <a:cs typeface="Courier New" panose="02070309020205020404" pitchFamily="49" charset="0"/>
              </a:rPr>
              <a:t>} </a:t>
            </a:r>
          </a:p>
        </p:txBody>
      </p:sp>
      <p:sp>
        <p:nvSpPr>
          <p:cNvPr id="5" name="Content Placeholder 4"/>
          <p:cNvSpPr>
            <a:spLocks noGrp="1"/>
          </p:cNvSpPr>
          <p:nvPr>
            <p:ph sz="quarter" idx="14"/>
          </p:nvPr>
        </p:nvSpPr>
        <p:spPr>
          <a:xfrm>
            <a:off x="457200" y="4900585"/>
            <a:ext cx="8229600" cy="1188232"/>
          </a:xfrm>
        </p:spPr>
        <p:txBody>
          <a:bodyPr/>
          <a:lstStyle/>
          <a:p>
            <a:pPr marL="0" indent="0">
              <a:spcBef>
                <a:spcPts val="400"/>
              </a:spcBef>
              <a:buNone/>
            </a:pPr>
            <a:r>
              <a:rPr lang="en-US" sz="1800" b="1" dirty="0">
                <a:solidFill>
                  <a:srgbClr val="000000"/>
                </a:solidFill>
                <a:latin typeface="Courier New" panose="02070309020205020404" pitchFamily="49" charset="0"/>
                <a:cs typeface="Courier New" panose="02070309020205020404" pitchFamily="49" charset="0"/>
              </a:rPr>
              <a:t>Output:</a:t>
            </a:r>
          </a:p>
          <a:p>
            <a:pPr marL="457200" lvl="1" indent="0">
              <a:spcBef>
                <a:spcPts val="400"/>
              </a:spcBef>
              <a:buNone/>
            </a:pPr>
            <a:r>
              <a:rPr lang="en-US" sz="1800" dirty="0">
                <a:latin typeface="Courier New" panose="02070309020205020404" pitchFamily="49" charset="0"/>
                <a:cs typeface="Courier New" panose="02070309020205020404" pitchFamily="49" charset="0"/>
              </a:rPr>
              <a:t>The string before conversion is: cHaRaCters and $32.98</a:t>
            </a:r>
          </a:p>
          <a:p>
            <a:pPr marL="457200" lvl="1" indent="0">
              <a:spcBef>
                <a:spcPts val="400"/>
              </a:spcBef>
              <a:buNone/>
            </a:pPr>
            <a:r>
              <a:rPr lang="en-US" sz="1800" dirty="0">
                <a:latin typeface="Courier New" panose="02070309020205020404" pitchFamily="49" charset="0"/>
                <a:cs typeface="Courier New" panose="02070309020205020404" pitchFamily="49" charset="0"/>
              </a:rPr>
              <a:t>The string after conversion is: CHARACTERS AND $32.98</a:t>
            </a:r>
          </a:p>
        </p:txBody>
      </p:sp>
    </p:spTree>
    <p:extLst>
      <p:ext uri="{BB962C8B-B14F-4D97-AF65-F5344CB8AC3E}">
        <p14:creationId xmlns:p14="http://schemas.microsoft.com/office/powerpoint/2010/main" val="9260913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569235" cy="1097279"/>
          </a:xfrm>
        </p:spPr>
        <p:txBody>
          <a:bodyPr/>
          <a:lstStyle/>
          <a:p>
            <a:r>
              <a:rPr lang="en-US" sz="2600" dirty="0"/>
              <a:t>7.5.2 Printing a String One Character at a Time Using a Non-Constant Pointer to Constant Data </a:t>
            </a:r>
            <a:r>
              <a:rPr lang="en-US" sz="2000" b="0" dirty="0"/>
              <a:t>(1 of 7)</a:t>
            </a:r>
            <a:endParaRPr lang="en-US" b="0" dirty="0"/>
          </a:p>
        </p:txBody>
      </p:sp>
      <p:sp>
        <p:nvSpPr>
          <p:cNvPr id="3" name="Content Placeholder 2"/>
          <p:cNvSpPr>
            <a:spLocks noGrp="1"/>
          </p:cNvSpPr>
          <p:nvPr>
            <p:ph sz="quarter" idx="13"/>
          </p:nvPr>
        </p:nvSpPr>
        <p:spPr>
          <a:xfrm>
            <a:off x="475487" y="1556327"/>
            <a:ext cx="8451669" cy="4586896"/>
          </a:xfrm>
        </p:spPr>
        <p:txBody>
          <a:bodyPr/>
          <a:lstStyle/>
          <a:p>
            <a:r>
              <a:rPr lang="en-US" b="1" dirty="0"/>
              <a:t>Non-constant pointer to constant data</a:t>
            </a:r>
            <a:r>
              <a:rPr lang="en-US" dirty="0"/>
              <a:t> </a:t>
            </a:r>
            <a:r>
              <a:rPr lang="en-US" b="1" dirty="0"/>
              <a:t>can be modified</a:t>
            </a:r>
            <a:r>
              <a:rPr lang="en-US" dirty="0"/>
              <a:t> to point to any data item of the appropriate type, but the data to which it points </a:t>
            </a:r>
            <a:r>
              <a:rPr lang="en-US" b="1" dirty="0"/>
              <a:t>cannot be modified</a:t>
            </a:r>
          </a:p>
          <a:p>
            <a:r>
              <a:rPr lang="en-US" dirty="0"/>
              <a:t>A function might receive such a pointer to process an array argument’s elements without modifying them</a:t>
            </a:r>
          </a:p>
          <a:p>
            <a:r>
              <a:rPr lang="en-US" dirty="0"/>
              <a:t>Function </a:t>
            </a:r>
            <a:r>
              <a:rPr lang="en-US" dirty="0">
                <a:latin typeface="Courier New" panose="02070309020205020404" pitchFamily="49" charset="0"/>
                <a:cs typeface="Courier New" panose="02070309020205020404" pitchFamily="49" charset="0"/>
              </a:rPr>
              <a:t>printCharacters</a:t>
            </a:r>
            <a:r>
              <a:rPr lang="en-US" dirty="0"/>
              <a:t> (Fig</a:t>
            </a:r>
            <a:r>
              <a:rPr lang="en-US" sz="100" dirty="0"/>
              <a:t>ure</a:t>
            </a:r>
            <a:r>
              <a:rPr lang="en-US" dirty="0"/>
              <a:t> 7.7) outputs each character in a string until it encounters a null character</a:t>
            </a:r>
          </a:p>
          <a:p>
            <a:r>
              <a:rPr lang="en-US" dirty="0"/>
              <a:t>After displaying each character, the loop increments pointer </a:t>
            </a:r>
            <a:r>
              <a:rPr lang="en-US" dirty="0">
                <a:latin typeface="Courier New" panose="02070309020205020404" pitchFamily="49" charset="0"/>
                <a:cs typeface="Courier New" panose="02070309020205020404" pitchFamily="49" charset="0"/>
              </a:rPr>
              <a:t>sPtr</a:t>
            </a:r>
            <a:r>
              <a:rPr lang="en-US" dirty="0"/>
              <a:t> to point to the string’s next character</a:t>
            </a:r>
          </a:p>
        </p:txBody>
      </p:sp>
    </p:spTree>
    <p:extLst>
      <p:ext uri="{BB962C8B-B14F-4D97-AF65-F5344CB8AC3E}">
        <p14:creationId xmlns:p14="http://schemas.microsoft.com/office/powerpoint/2010/main" val="6884215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569235" cy="1097279"/>
          </a:xfrm>
        </p:spPr>
        <p:txBody>
          <a:bodyPr/>
          <a:lstStyle/>
          <a:p>
            <a:r>
              <a:rPr lang="en-US" sz="2600" dirty="0"/>
              <a:t>7.5.2 Printing a String One Character at a Time Using a Non-Constant Pointer to Constant Data </a:t>
            </a:r>
            <a:r>
              <a:rPr lang="en-US" sz="2000" b="0" dirty="0"/>
              <a:t>(2 of 7)</a:t>
            </a:r>
            <a:endParaRPr lang="en-US" b="0" dirty="0"/>
          </a:p>
        </p:txBody>
      </p:sp>
      <p:sp>
        <p:nvSpPr>
          <p:cNvPr id="3" name="Content Placeholder 2"/>
          <p:cNvSpPr>
            <a:spLocks noGrp="1"/>
          </p:cNvSpPr>
          <p:nvPr>
            <p:ph sz="quarter" idx="13"/>
          </p:nvPr>
        </p:nvSpPr>
        <p:spPr>
          <a:xfrm>
            <a:off x="457199" y="1556326"/>
            <a:ext cx="8451669" cy="4788911"/>
          </a:xfrm>
        </p:spPr>
        <p:txBody>
          <a:bodyPr/>
          <a:lstStyle/>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fig07_07.c</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Printing a string one character at a time using</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 non-constant pointer to constant data.</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&lt;stdio.h&gt;</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void printCharacters(const char *sPtr);</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main(void) {</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 initialize char array</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char string[] = "print characters of a string"; </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puts("The string is:");</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printCharacters(string);</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puts("");</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245434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a:t>
            </a:r>
            <a:r>
              <a:rPr lang="en-US" sz="2000" b="0" dirty="0"/>
              <a:t>(2 of 3)</a:t>
            </a:r>
            <a:endParaRPr lang="en-IN" dirty="0"/>
          </a:p>
        </p:txBody>
      </p:sp>
      <p:sp>
        <p:nvSpPr>
          <p:cNvPr id="3" name="Content Placeholder 2"/>
          <p:cNvSpPr>
            <a:spLocks noGrp="1"/>
          </p:cNvSpPr>
          <p:nvPr>
            <p:ph sz="quarter" idx="13"/>
          </p:nvPr>
        </p:nvSpPr>
        <p:spPr/>
        <p:txBody>
          <a:bodyPr/>
          <a:lstStyle/>
          <a:p>
            <a:pPr marL="432" indent="0">
              <a:buNone/>
            </a:pPr>
            <a:r>
              <a:rPr lang="en-US" sz="2200" b="1" dirty="0">
                <a:solidFill>
                  <a:schemeClr val="tx2"/>
                </a:solidFill>
              </a:rPr>
              <a:t>7.8</a:t>
            </a:r>
            <a:r>
              <a:rPr lang="en-US" sz="2200" dirty="0"/>
              <a:t> Pointer Expressions and Pointer Arithmetic</a:t>
            </a:r>
          </a:p>
          <a:p>
            <a:pPr marL="458550" lvl="1" indent="0">
              <a:buNone/>
            </a:pPr>
            <a:r>
              <a:rPr lang="en-US" sz="2200" dirty="0">
                <a:solidFill>
                  <a:schemeClr val="tx2"/>
                </a:solidFill>
              </a:rPr>
              <a:t>7.8.1</a:t>
            </a:r>
            <a:r>
              <a:rPr lang="en-US" sz="2200" dirty="0"/>
              <a:t> Pointer Arithmetic Operators</a:t>
            </a:r>
          </a:p>
          <a:p>
            <a:pPr marL="458550" lvl="1" indent="0">
              <a:buNone/>
            </a:pPr>
            <a:r>
              <a:rPr lang="en-US" sz="2200" dirty="0">
                <a:solidFill>
                  <a:schemeClr val="tx2"/>
                </a:solidFill>
              </a:rPr>
              <a:t>7.8.2</a:t>
            </a:r>
            <a:r>
              <a:rPr lang="en-US" sz="2200" dirty="0"/>
              <a:t> Aiming a Pointer at an Array</a:t>
            </a:r>
          </a:p>
          <a:p>
            <a:pPr marL="458550" lvl="1" indent="0">
              <a:buNone/>
            </a:pPr>
            <a:r>
              <a:rPr lang="en-US" sz="2200" dirty="0">
                <a:solidFill>
                  <a:schemeClr val="tx2"/>
                </a:solidFill>
              </a:rPr>
              <a:t>7.8.3</a:t>
            </a:r>
            <a:r>
              <a:rPr lang="en-US" sz="2200" dirty="0"/>
              <a:t> Adding an Integer to a Pointer</a:t>
            </a:r>
          </a:p>
          <a:p>
            <a:pPr marL="458550" lvl="1" indent="0">
              <a:buNone/>
            </a:pPr>
            <a:r>
              <a:rPr lang="en-US" sz="2200" dirty="0">
                <a:solidFill>
                  <a:schemeClr val="tx2"/>
                </a:solidFill>
              </a:rPr>
              <a:t>7.8.4</a:t>
            </a:r>
            <a:r>
              <a:rPr lang="en-US" sz="2200" dirty="0"/>
              <a:t> Subtracting an Integer from a Pointer</a:t>
            </a:r>
          </a:p>
          <a:p>
            <a:pPr marL="458550" lvl="1" indent="0">
              <a:buNone/>
            </a:pPr>
            <a:r>
              <a:rPr lang="en-US" sz="2200" dirty="0">
                <a:solidFill>
                  <a:schemeClr val="tx2"/>
                </a:solidFill>
              </a:rPr>
              <a:t>7.8.5</a:t>
            </a:r>
            <a:r>
              <a:rPr lang="en-US" sz="2200" dirty="0"/>
              <a:t> Incrementing and Decrementing a Pointer</a:t>
            </a:r>
          </a:p>
          <a:p>
            <a:pPr marL="458550" lvl="1" indent="0">
              <a:buNone/>
            </a:pPr>
            <a:r>
              <a:rPr lang="en-US" sz="2200" dirty="0">
                <a:solidFill>
                  <a:schemeClr val="tx2"/>
                </a:solidFill>
              </a:rPr>
              <a:t>7.8.6</a:t>
            </a:r>
            <a:r>
              <a:rPr lang="en-US" sz="2200" dirty="0"/>
              <a:t> Subtracting One Pointer from Another</a:t>
            </a:r>
          </a:p>
          <a:p>
            <a:pPr marL="458550" lvl="1" indent="0">
              <a:buNone/>
            </a:pPr>
            <a:r>
              <a:rPr lang="en-US" sz="2200" dirty="0">
                <a:solidFill>
                  <a:schemeClr val="tx2"/>
                </a:solidFill>
              </a:rPr>
              <a:t>7.8.7</a:t>
            </a:r>
            <a:r>
              <a:rPr lang="en-US" sz="2200" dirty="0"/>
              <a:t> Assigning Pointers to One Another</a:t>
            </a:r>
          </a:p>
          <a:p>
            <a:pPr marL="458550" lvl="1" indent="0">
              <a:buNone/>
            </a:pPr>
            <a:r>
              <a:rPr lang="en-US" sz="2200" dirty="0">
                <a:solidFill>
                  <a:schemeClr val="tx2"/>
                </a:solidFill>
              </a:rPr>
              <a:t>7.8.8</a:t>
            </a:r>
            <a:r>
              <a:rPr lang="en-US" sz="2200" dirty="0"/>
              <a:t> Pointer to void</a:t>
            </a:r>
          </a:p>
          <a:p>
            <a:pPr marL="458550" lvl="1" indent="0">
              <a:buNone/>
            </a:pPr>
            <a:r>
              <a:rPr lang="en-US" sz="2200" dirty="0">
                <a:solidFill>
                  <a:schemeClr val="tx2"/>
                </a:solidFill>
              </a:rPr>
              <a:t>7.8.9</a:t>
            </a:r>
            <a:r>
              <a:rPr lang="en-US" sz="2200" dirty="0"/>
              <a:t> Comparing Pointers</a:t>
            </a:r>
          </a:p>
        </p:txBody>
      </p:sp>
    </p:spTree>
    <p:extLst>
      <p:ext uri="{BB962C8B-B14F-4D97-AF65-F5344CB8AC3E}">
        <p14:creationId xmlns:p14="http://schemas.microsoft.com/office/powerpoint/2010/main" val="21318070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556171" cy="1097279"/>
          </a:xfrm>
        </p:spPr>
        <p:txBody>
          <a:bodyPr/>
          <a:lstStyle/>
          <a:p>
            <a:r>
              <a:rPr lang="en-US" sz="2600" dirty="0"/>
              <a:t>7.5.2 Printing a String One Character at a Time Using a Non-Constant Pointer to Constant Data </a:t>
            </a:r>
            <a:r>
              <a:rPr lang="en-US" sz="2000" b="0" dirty="0"/>
              <a:t>(3 of 7)</a:t>
            </a:r>
            <a:endParaRPr lang="en-US" b="0" dirty="0"/>
          </a:p>
        </p:txBody>
      </p:sp>
      <p:sp>
        <p:nvSpPr>
          <p:cNvPr id="4" name="Content Placeholder 3"/>
          <p:cNvSpPr>
            <a:spLocks noGrp="1"/>
          </p:cNvSpPr>
          <p:nvPr>
            <p:ph sz="quarter" idx="13"/>
          </p:nvPr>
        </p:nvSpPr>
        <p:spPr>
          <a:xfrm>
            <a:off x="457199" y="1556326"/>
            <a:ext cx="8425543" cy="3381433"/>
          </a:xfrm>
        </p:spPr>
        <p:txBody>
          <a:bodyPr/>
          <a:lstStyle/>
          <a:p>
            <a:pPr marL="514350" indent="-514350">
              <a:spcBef>
                <a:spcPts val="400"/>
              </a:spcBef>
              <a:buFont typeface="+mj-lt"/>
              <a:buAutoNum type="arabicPeriod" startAt="17"/>
            </a:pPr>
            <a:r>
              <a:rPr lang="en-US" sz="1800" dirty="0">
                <a:solidFill>
                  <a:schemeClr val="tx1"/>
                </a:solidFill>
                <a:latin typeface="Courier New" panose="02070309020205020404" pitchFamily="49" charset="0"/>
                <a:cs typeface="Courier New" panose="02070309020205020404" pitchFamily="49" charset="0"/>
              </a:rPr>
              <a:t> </a:t>
            </a:r>
          </a:p>
          <a:p>
            <a:pPr marL="514350" indent="-514350">
              <a:spcBef>
                <a:spcPts val="400"/>
              </a:spcBef>
              <a:buFont typeface="+mj-lt"/>
              <a:buAutoNum type="arabicPeriod" startAt="17"/>
            </a:pPr>
            <a:r>
              <a:rPr lang="en-US" sz="1800" dirty="0">
                <a:solidFill>
                  <a:schemeClr val="tx1"/>
                </a:solidFill>
                <a:latin typeface="Courier New" panose="02070309020205020404" pitchFamily="49" charset="0"/>
                <a:cs typeface="Courier New" panose="02070309020205020404" pitchFamily="49" charset="0"/>
              </a:rPr>
              <a:t>// sPtr cannot be used to modify the character to which it points,</a:t>
            </a:r>
          </a:p>
          <a:p>
            <a:pPr marL="514350" indent="-514350">
              <a:spcBef>
                <a:spcPts val="400"/>
              </a:spcBef>
              <a:buFont typeface="+mj-lt"/>
              <a:buAutoNum type="arabicPeriod" startAt="17"/>
            </a:pPr>
            <a:r>
              <a:rPr lang="en-US" sz="1800" dirty="0">
                <a:solidFill>
                  <a:schemeClr val="tx1"/>
                </a:solidFill>
                <a:latin typeface="Courier New" panose="02070309020205020404" pitchFamily="49" charset="0"/>
                <a:cs typeface="Courier New" panose="02070309020205020404" pitchFamily="49" charset="0"/>
              </a:rPr>
              <a:t>// i.e., sPtr is a "read-only" pointer</a:t>
            </a:r>
          </a:p>
          <a:p>
            <a:pPr marL="514350" indent="-514350">
              <a:spcBef>
                <a:spcPts val="400"/>
              </a:spcBef>
              <a:buFont typeface="+mj-lt"/>
              <a:buAutoNum type="arabicPeriod" startAt="17"/>
            </a:pPr>
            <a:r>
              <a:rPr lang="en-US" sz="1800" dirty="0">
                <a:solidFill>
                  <a:schemeClr val="tx1"/>
                </a:solidFill>
                <a:latin typeface="Courier New" panose="02070309020205020404" pitchFamily="49" charset="0"/>
                <a:cs typeface="Courier New" panose="02070309020205020404" pitchFamily="49" charset="0"/>
              </a:rPr>
              <a:t>void printCharacters(const char *sPtr) {</a:t>
            </a:r>
          </a:p>
          <a:p>
            <a:pPr marL="514350" indent="-514350">
              <a:spcBef>
                <a:spcPts val="400"/>
              </a:spcBef>
              <a:buFont typeface="+mj-lt"/>
              <a:buAutoNum type="arabicPeriod" startAt="17"/>
            </a:pPr>
            <a:r>
              <a:rPr lang="en-US" sz="1800" dirty="0">
                <a:solidFill>
                  <a:schemeClr val="tx1"/>
                </a:solidFill>
                <a:latin typeface="Courier New" panose="02070309020205020404" pitchFamily="49" charset="0"/>
                <a:cs typeface="Courier New" panose="02070309020205020404" pitchFamily="49" charset="0"/>
              </a:rPr>
              <a:t>   // loop through entire string                       </a:t>
            </a:r>
          </a:p>
          <a:p>
            <a:pPr marL="514350" indent="-514350">
              <a:spcBef>
                <a:spcPts val="400"/>
              </a:spcBef>
              <a:buFont typeface="+mj-lt"/>
              <a:buAutoNum type="arabicPeriod" startAt="17"/>
            </a:pPr>
            <a:r>
              <a:rPr lang="en-US" sz="1800" dirty="0">
                <a:solidFill>
                  <a:schemeClr val="tx1"/>
                </a:solidFill>
                <a:latin typeface="Courier New" panose="02070309020205020404" pitchFamily="49" charset="0"/>
                <a:cs typeface="Courier New" panose="02070309020205020404" pitchFamily="49" charset="0"/>
              </a:rPr>
              <a:t>   for (; *sPtr != '\0'; ++sPtr) { // no initialization</a:t>
            </a:r>
          </a:p>
          <a:p>
            <a:pPr marL="514350" indent="-514350">
              <a:spcBef>
                <a:spcPts val="400"/>
              </a:spcBef>
              <a:buFont typeface="+mj-lt"/>
              <a:buAutoNum type="arabicPeriod" startAt="17"/>
            </a:pPr>
            <a:r>
              <a:rPr lang="en-US" sz="1800" dirty="0">
                <a:solidFill>
                  <a:schemeClr val="tx1"/>
                </a:solidFill>
                <a:latin typeface="Courier New" panose="02070309020205020404" pitchFamily="49" charset="0"/>
                <a:cs typeface="Courier New" panose="02070309020205020404" pitchFamily="49" charset="0"/>
              </a:rPr>
              <a:t>      printf("%c", *sPtr);                             </a:t>
            </a:r>
          </a:p>
          <a:p>
            <a:pPr marL="514350" indent="-514350">
              <a:spcBef>
                <a:spcPts val="400"/>
              </a:spcBef>
              <a:buFont typeface="+mj-lt"/>
              <a:buAutoNum type="arabicPeriod" startAt="17"/>
            </a:pPr>
            <a:r>
              <a:rPr lang="en-US" sz="1800" dirty="0">
                <a:solidFill>
                  <a:schemeClr val="tx1"/>
                </a:solidFill>
                <a:latin typeface="Courier New" panose="02070309020205020404" pitchFamily="49" charset="0"/>
                <a:cs typeface="Courier New" panose="02070309020205020404" pitchFamily="49" charset="0"/>
              </a:rPr>
              <a:t>   }                                                   </a:t>
            </a:r>
          </a:p>
          <a:p>
            <a:pPr marL="514350" indent="-514350">
              <a:spcBef>
                <a:spcPts val="400"/>
              </a:spcBef>
              <a:buFont typeface="+mj-lt"/>
              <a:buAutoNum type="arabicPeriod" startAt="17"/>
            </a:pPr>
            <a:r>
              <a:rPr lang="en-US" sz="1800" dirty="0">
                <a:solidFill>
                  <a:schemeClr val="tx1"/>
                </a:solidFill>
                <a:latin typeface="Courier New" panose="02070309020205020404" pitchFamily="49" charset="0"/>
                <a:cs typeface="Courier New" panose="02070309020205020404" pitchFamily="49" charset="0"/>
              </a:rPr>
              <a:t>} </a:t>
            </a:r>
          </a:p>
        </p:txBody>
      </p:sp>
      <p:sp>
        <p:nvSpPr>
          <p:cNvPr id="5" name="Content Placeholder 4"/>
          <p:cNvSpPr>
            <a:spLocks noGrp="1"/>
          </p:cNvSpPr>
          <p:nvPr>
            <p:ph sz="quarter" idx="14"/>
          </p:nvPr>
        </p:nvSpPr>
        <p:spPr>
          <a:xfrm>
            <a:off x="457200" y="5055327"/>
            <a:ext cx="8229600" cy="1139190"/>
          </a:xfrm>
        </p:spPr>
        <p:txBody>
          <a:bodyPr/>
          <a:lstStyle/>
          <a:p>
            <a:pPr marL="0" indent="0">
              <a:spcBef>
                <a:spcPts val="400"/>
              </a:spcBef>
              <a:buNone/>
            </a:pPr>
            <a:r>
              <a:rPr lang="en-US" sz="1800" b="1" dirty="0">
                <a:solidFill>
                  <a:srgbClr val="000000"/>
                </a:solidFill>
                <a:latin typeface="Courier New" panose="02070309020205020404" pitchFamily="49" charset="0"/>
                <a:cs typeface="Courier New" panose="02070309020205020404" pitchFamily="49" charset="0"/>
              </a:rPr>
              <a:t>Output:</a:t>
            </a:r>
          </a:p>
          <a:p>
            <a:pPr marL="457200" lvl="1" indent="0">
              <a:spcBef>
                <a:spcPts val="400"/>
              </a:spcBef>
              <a:buNone/>
            </a:pPr>
            <a:r>
              <a:rPr lang="en-US" sz="1800" dirty="0">
                <a:latin typeface="Courier New" panose="02070309020205020404" pitchFamily="49" charset="0"/>
                <a:cs typeface="Courier New" panose="02070309020205020404" pitchFamily="49" charset="0"/>
              </a:rPr>
              <a:t>The string is:</a:t>
            </a:r>
          </a:p>
          <a:p>
            <a:pPr marL="457200" lvl="1" indent="0">
              <a:spcBef>
                <a:spcPts val="400"/>
              </a:spcBef>
              <a:buNone/>
            </a:pPr>
            <a:r>
              <a:rPr lang="en-US" sz="1800" dirty="0">
                <a:latin typeface="Courier New" panose="02070309020205020404" pitchFamily="49" charset="0"/>
                <a:cs typeface="Courier New" panose="02070309020205020404" pitchFamily="49" charset="0"/>
              </a:rPr>
              <a:t>print characters of a string</a:t>
            </a:r>
          </a:p>
        </p:txBody>
      </p:sp>
    </p:spTree>
    <p:extLst>
      <p:ext uri="{BB962C8B-B14F-4D97-AF65-F5344CB8AC3E}">
        <p14:creationId xmlns:p14="http://schemas.microsoft.com/office/powerpoint/2010/main" val="32373187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569235" cy="1097279"/>
          </a:xfrm>
        </p:spPr>
        <p:txBody>
          <a:bodyPr/>
          <a:lstStyle/>
          <a:p>
            <a:r>
              <a:rPr lang="en-US" sz="2600" dirty="0"/>
              <a:t>7.5.2 Printing a String One Character at a Time Using a Non-Constant Pointer to Constant Data </a:t>
            </a:r>
            <a:r>
              <a:rPr lang="en-US" sz="2000" b="0" dirty="0"/>
              <a:t>(4 of 7)</a:t>
            </a:r>
            <a:endParaRPr lang="en-US" b="0" dirty="0"/>
          </a:p>
        </p:txBody>
      </p:sp>
      <p:sp>
        <p:nvSpPr>
          <p:cNvPr id="3" name="Content Placeholder 2"/>
          <p:cNvSpPr>
            <a:spLocks noGrp="1"/>
          </p:cNvSpPr>
          <p:nvPr>
            <p:ph sz="quarter" idx="13"/>
          </p:nvPr>
        </p:nvSpPr>
        <p:spPr>
          <a:xfrm>
            <a:off x="457200" y="1556326"/>
            <a:ext cx="8138160" cy="4788911"/>
          </a:xfrm>
        </p:spPr>
        <p:txBody>
          <a:bodyPr/>
          <a:lstStyle/>
          <a:p>
            <a:pPr marL="0" indent="0">
              <a:buNone/>
            </a:pPr>
            <a:r>
              <a:rPr lang="en-US" sz="2200" b="1" dirty="0"/>
              <a:t>Trying to Modify Constant Data</a:t>
            </a:r>
            <a:endParaRPr lang="en-US" sz="2200" dirty="0"/>
          </a:p>
          <a:p>
            <a:r>
              <a:rPr lang="en-US" sz="2200" dirty="0"/>
              <a:t>Figure 7.8 shows the Visual C++ errors from compiling a function that receives a non-constant pointer to constant data and tries to use it to modify the data</a:t>
            </a:r>
          </a:p>
          <a:p>
            <a:r>
              <a:rPr lang="en-US" sz="2200" dirty="0"/>
              <a:t>The error message you receive is compiler-specific</a:t>
            </a:r>
          </a:p>
          <a:p>
            <a:pPr lvl="1"/>
            <a:r>
              <a:rPr lang="en-US" sz="2200" dirty="0"/>
              <a:t>Xcode’s L</a:t>
            </a:r>
            <a:r>
              <a:rPr lang="en-US" sz="100" dirty="0"/>
              <a:t> </a:t>
            </a:r>
            <a:r>
              <a:rPr lang="en-US" sz="2200" dirty="0"/>
              <a:t>L</a:t>
            </a:r>
            <a:r>
              <a:rPr lang="en-US" sz="100" dirty="0"/>
              <a:t> </a:t>
            </a:r>
            <a:r>
              <a:rPr lang="en-US" sz="2200" dirty="0"/>
              <a:t>V</a:t>
            </a:r>
            <a:r>
              <a:rPr lang="en-US" sz="100" dirty="0"/>
              <a:t> </a:t>
            </a:r>
            <a:r>
              <a:rPr lang="en-US" sz="2200" dirty="0"/>
              <a:t>M compiler reports the error: </a:t>
            </a:r>
          </a:p>
          <a:p>
            <a:pPr lvl="2"/>
            <a:r>
              <a:rPr lang="en-US" sz="2200" dirty="0">
                <a:latin typeface="Courier New" panose="02070309020205020404" pitchFamily="49" charset="0"/>
                <a:cs typeface="Courier New" panose="02070309020205020404" pitchFamily="49" charset="0"/>
              </a:rPr>
              <a:t>error: read-only variable is not assignable</a:t>
            </a:r>
          </a:p>
          <a:p>
            <a:pPr lvl="1"/>
            <a:r>
              <a:rPr lang="en-US" sz="2200" dirty="0"/>
              <a:t>G</a:t>
            </a:r>
            <a:r>
              <a:rPr lang="en-US" sz="100" dirty="0"/>
              <a:t> </a:t>
            </a:r>
            <a:r>
              <a:rPr lang="en-US" sz="2200" dirty="0"/>
              <a:t>N</a:t>
            </a:r>
            <a:r>
              <a:rPr lang="en-US" sz="100" dirty="0"/>
              <a:t> </a:t>
            </a:r>
            <a:r>
              <a:rPr lang="en-US" sz="2200" dirty="0"/>
              <a:t>U g</a:t>
            </a:r>
            <a:r>
              <a:rPr lang="en-US" sz="100" dirty="0"/>
              <a:t> </a:t>
            </a:r>
            <a:r>
              <a:rPr lang="en-US" sz="2200" dirty="0"/>
              <a:t>c</a:t>
            </a:r>
            <a:r>
              <a:rPr lang="en-US" sz="100" dirty="0"/>
              <a:t> </a:t>
            </a:r>
            <a:r>
              <a:rPr lang="en-US" sz="2200" dirty="0"/>
              <a:t>c compiler reports the error:</a:t>
            </a:r>
          </a:p>
          <a:p>
            <a:pPr lvl="2"/>
            <a:r>
              <a:rPr lang="en-US" sz="2200" dirty="0">
                <a:latin typeface="Courier New" panose="02070309020205020404" pitchFamily="49" charset="0"/>
                <a:cs typeface="Courier New" panose="02070309020205020404" pitchFamily="49" charset="0"/>
              </a:rPr>
              <a:t>error: assignment of read-only location ‘*xPtr’</a:t>
            </a:r>
          </a:p>
        </p:txBody>
      </p:sp>
    </p:spTree>
    <p:extLst>
      <p:ext uri="{BB962C8B-B14F-4D97-AF65-F5344CB8AC3E}">
        <p14:creationId xmlns:p14="http://schemas.microsoft.com/office/powerpoint/2010/main" val="41501794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569235" cy="1097279"/>
          </a:xfrm>
        </p:spPr>
        <p:txBody>
          <a:bodyPr/>
          <a:lstStyle/>
          <a:p>
            <a:r>
              <a:rPr lang="en-US" sz="2600" dirty="0"/>
              <a:t>7.5.2 Printing a String One Character at a Time Using a Non-Constant Pointer to Constant Data </a:t>
            </a:r>
            <a:r>
              <a:rPr lang="en-US" sz="2000" b="0" dirty="0"/>
              <a:t>(5 of 7)</a:t>
            </a:r>
            <a:endParaRPr lang="en-US" b="0" dirty="0"/>
          </a:p>
        </p:txBody>
      </p:sp>
      <p:sp>
        <p:nvSpPr>
          <p:cNvPr id="3" name="Content Placeholder 2"/>
          <p:cNvSpPr>
            <a:spLocks noGrp="1"/>
          </p:cNvSpPr>
          <p:nvPr>
            <p:ph sz="quarter" idx="13"/>
          </p:nvPr>
        </p:nvSpPr>
        <p:spPr>
          <a:xfrm>
            <a:off x="457199" y="1556326"/>
            <a:ext cx="8451669" cy="4788911"/>
          </a:xfrm>
        </p:spPr>
        <p:txBody>
          <a:bodyPr/>
          <a:lstStyle/>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fig07_08.c</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Attempting to modify data through a </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non-constant pointer to constant data.</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&lt;stdio.h&gt;</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void f(const int *xPtr); // prototype</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main(void) {</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int y = 7; // define y</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f(&amp;y); // f attempts illegal modification</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xPtr cannot be used to modify the </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value of the variable to which it points</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void f(const int *xPtr) {</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*xPtr = 100; // error: cannot modify a const object</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9314870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569235" cy="1097279"/>
          </a:xfrm>
        </p:spPr>
        <p:txBody>
          <a:bodyPr/>
          <a:lstStyle/>
          <a:p>
            <a:r>
              <a:rPr lang="en-US" sz="2600" dirty="0"/>
              <a:t>7.5.2 Printing a String One Character at a Time Using a Non-Constant Pointer to Constant Data </a:t>
            </a:r>
            <a:r>
              <a:rPr lang="en-US" sz="2000" b="0" dirty="0"/>
              <a:t>(6 of 7)</a:t>
            </a:r>
            <a:endParaRPr lang="en-US" b="0" dirty="0"/>
          </a:p>
        </p:txBody>
      </p:sp>
      <p:sp>
        <p:nvSpPr>
          <p:cNvPr id="3" name="Content Placeholder 2"/>
          <p:cNvSpPr>
            <a:spLocks noGrp="1"/>
          </p:cNvSpPr>
          <p:nvPr>
            <p:ph sz="quarter" idx="13"/>
          </p:nvPr>
        </p:nvSpPr>
        <p:spPr>
          <a:xfrm>
            <a:off x="457199" y="1556327"/>
            <a:ext cx="8451669" cy="4586896"/>
          </a:xfrm>
        </p:spPr>
        <p:txBody>
          <a:bodyPr/>
          <a:lstStyle/>
          <a:p>
            <a:pPr marL="0" indent="0">
              <a:spcBef>
                <a:spcPts val="200"/>
              </a:spcBef>
              <a:buNone/>
            </a:pPr>
            <a:r>
              <a:rPr lang="en-US" sz="1600" b="1" dirty="0">
                <a:solidFill>
                  <a:srgbClr val="000000"/>
                </a:solidFill>
                <a:latin typeface="Courier New" panose="02070309020205020404" pitchFamily="49" charset="0"/>
                <a:cs typeface="Courier New" panose="02070309020205020404" pitchFamily="49" charset="0"/>
              </a:rPr>
              <a:t>Error Output:</a:t>
            </a:r>
          </a:p>
          <a:p>
            <a:pPr marL="457200" lvl="1" indent="0">
              <a:spcBef>
                <a:spcPts val="200"/>
              </a:spcBef>
              <a:buNone/>
            </a:pPr>
            <a:r>
              <a:rPr lang="en-US" sz="1600" dirty="0">
                <a:latin typeface="Courier New" panose="02070309020205020404" pitchFamily="49" charset="0"/>
                <a:cs typeface="Courier New" panose="02070309020205020404" pitchFamily="49" charset="0"/>
              </a:rPr>
              <a:t>fig07_08.c(16,5): error C2166: l-value specifies const object</a:t>
            </a:r>
          </a:p>
        </p:txBody>
      </p:sp>
    </p:spTree>
    <p:extLst>
      <p:ext uri="{BB962C8B-B14F-4D97-AF65-F5344CB8AC3E}">
        <p14:creationId xmlns:p14="http://schemas.microsoft.com/office/powerpoint/2010/main" val="42674706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569235" cy="1097279"/>
          </a:xfrm>
        </p:spPr>
        <p:txBody>
          <a:bodyPr/>
          <a:lstStyle/>
          <a:p>
            <a:r>
              <a:rPr lang="en-US" sz="2600" dirty="0"/>
              <a:t>7.5.2 Printing a String One Character at a Time Using a Non-Constant Pointer to Constant Data </a:t>
            </a:r>
            <a:r>
              <a:rPr lang="en-US" sz="2000" b="0" dirty="0"/>
              <a:t>(7 of 7)</a:t>
            </a:r>
            <a:endParaRPr lang="en-US" b="0" dirty="0"/>
          </a:p>
        </p:txBody>
      </p:sp>
      <p:sp>
        <p:nvSpPr>
          <p:cNvPr id="3" name="Content Placeholder 2"/>
          <p:cNvSpPr>
            <a:spLocks noGrp="1"/>
          </p:cNvSpPr>
          <p:nvPr>
            <p:ph sz="quarter" idx="13"/>
          </p:nvPr>
        </p:nvSpPr>
        <p:spPr>
          <a:xfrm>
            <a:off x="457199" y="1556327"/>
            <a:ext cx="8451669" cy="4586896"/>
          </a:xfrm>
        </p:spPr>
        <p:txBody>
          <a:bodyPr/>
          <a:lstStyle/>
          <a:p>
            <a:pPr marL="0" indent="0">
              <a:buNone/>
            </a:pPr>
            <a:r>
              <a:rPr lang="en-US" sz="1800" b="1" dirty="0"/>
              <a:t>Passing Structures v</a:t>
            </a:r>
            <a:r>
              <a:rPr lang="en-US" sz="100" b="1" dirty="0"/>
              <a:t>ersu</a:t>
            </a:r>
            <a:r>
              <a:rPr lang="en-US" sz="1800" b="1" dirty="0"/>
              <a:t>s Arrays</a:t>
            </a:r>
            <a:endParaRPr lang="en-US" sz="1800" dirty="0"/>
          </a:p>
          <a:p>
            <a:r>
              <a:rPr lang="en-US" sz="1800" dirty="0"/>
              <a:t>Arrays are aggregate types </a:t>
            </a:r>
          </a:p>
          <a:p>
            <a:r>
              <a:rPr lang="en-US" sz="1800" dirty="0"/>
              <a:t>Chapter 10 discusses another form of aggregate type called a </a:t>
            </a:r>
            <a:r>
              <a:rPr lang="en-US" sz="1800" b="1" dirty="0"/>
              <a:t>structure</a:t>
            </a:r>
            <a:r>
              <a:rPr lang="en-US" sz="1800" dirty="0"/>
              <a:t> (sometimes called a </a:t>
            </a:r>
            <a:r>
              <a:rPr lang="en-US" sz="1800" b="1" dirty="0"/>
              <a:t>record</a:t>
            </a:r>
            <a:r>
              <a:rPr lang="en-US" sz="1800" dirty="0"/>
              <a:t> or tuple in other languages), which can store related data items of the same or </a:t>
            </a:r>
            <a:r>
              <a:rPr lang="en-US" sz="1800" b="1" dirty="0"/>
              <a:t>different</a:t>
            </a:r>
            <a:r>
              <a:rPr lang="en-US" sz="1800" dirty="0"/>
              <a:t> types under one name</a:t>
            </a:r>
          </a:p>
          <a:p>
            <a:r>
              <a:rPr lang="en-US" sz="1800" dirty="0"/>
              <a:t>Structures are passed by value</a:t>
            </a:r>
          </a:p>
          <a:p>
            <a:r>
              <a:rPr lang="en-US" sz="1800" dirty="0"/>
              <a:t>Passing large objects such as structures by using </a:t>
            </a:r>
            <a:r>
              <a:rPr lang="en-US" sz="1800" b="1" dirty="0"/>
              <a:t>pointers to constant data </a:t>
            </a:r>
            <a:r>
              <a:rPr lang="en-US" sz="1800" dirty="0"/>
              <a:t>obtains the performance of pass-by-reference and the security of pass-by-value</a:t>
            </a:r>
          </a:p>
          <a:p>
            <a:r>
              <a:rPr lang="en-US" sz="1800" dirty="0"/>
              <a:t>If memory is low and execution efficiency is a concern, use pointers. If memory is in abundance and efficiency is not a major concern, pass data by value to enforce the principle of least privilege</a:t>
            </a:r>
          </a:p>
        </p:txBody>
      </p:sp>
    </p:spTree>
    <p:extLst>
      <p:ext uri="{BB962C8B-B14F-4D97-AF65-F5344CB8AC3E}">
        <p14:creationId xmlns:p14="http://schemas.microsoft.com/office/powerpoint/2010/main" val="41984675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7.5.3 Attempting to Modify a Constant Pointer to Non-Constant Data </a:t>
            </a:r>
            <a:r>
              <a:rPr lang="en-US" sz="2000" b="0" dirty="0"/>
              <a:t>(1 of 3)</a:t>
            </a:r>
          </a:p>
        </p:txBody>
      </p:sp>
      <p:sp>
        <p:nvSpPr>
          <p:cNvPr id="3" name="Content Placeholder 2"/>
          <p:cNvSpPr>
            <a:spLocks noGrp="1"/>
          </p:cNvSpPr>
          <p:nvPr>
            <p:ph sz="quarter" idx="13"/>
          </p:nvPr>
        </p:nvSpPr>
        <p:spPr>
          <a:xfrm>
            <a:off x="457200" y="1556326"/>
            <a:ext cx="8229600" cy="4788911"/>
          </a:xfrm>
        </p:spPr>
        <p:txBody>
          <a:bodyPr/>
          <a:lstStyle/>
          <a:p>
            <a:r>
              <a:rPr lang="en-US" sz="2000" dirty="0"/>
              <a:t>A </a:t>
            </a:r>
            <a:r>
              <a:rPr lang="en-US" sz="2000" b="1" dirty="0"/>
              <a:t>constant pointer to non-constant data</a:t>
            </a:r>
            <a:r>
              <a:rPr lang="en-US" sz="2000" dirty="0"/>
              <a:t> always points to the </a:t>
            </a:r>
            <a:r>
              <a:rPr lang="en-US" sz="2000" b="1" dirty="0"/>
              <a:t>same</a:t>
            </a:r>
            <a:r>
              <a:rPr lang="en-US" sz="2000" i="1" dirty="0"/>
              <a:t> </a:t>
            </a:r>
            <a:r>
              <a:rPr lang="en-US" sz="2000" dirty="0"/>
              <a:t>location, but the data </a:t>
            </a:r>
            <a:r>
              <a:rPr lang="en-US" sz="2000" b="1" dirty="0"/>
              <a:t>can be modified</a:t>
            </a:r>
            <a:r>
              <a:rPr lang="en-US" sz="2000" dirty="0"/>
              <a:t> through the pointer</a:t>
            </a:r>
          </a:p>
          <a:p>
            <a:pPr lvl="1"/>
            <a:r>
              <a:rPr lang="en-US" sz="2000" dirty="0"/>
              <a:t>Default for an array name, which is a constant pointer to the array’s first element</a:t>
            </a:r>
          </a:p>
          <a:p>
            <a:r>
              <a:rPr lang="en-US" sz="2000" dirty="0"/>
              <a:t>Can be used to receive an array as an argument to a function that accesses array elements using array subscript notation</a:t>
            </a:r>
          </a:p>
          <a:p>
            <a:r>
              <a:rPr lang="en-US" sz="2000" dirty="0"/>
              <a:t>Pointers declared </a:t>
            </a:r>
            <a:r>
              <a:rPr lang="en-US" sz="2000" dirty="0">
                <a:latin typeface="Courier New" panose="02070309020205020404" pitchFamily="49" charset="0"/>
                <a:cs typeface="Courier New" panose="02070309020205020404" pitchFamily="49" charset="0"/>
              </a:rPr>
              <a:t>const</a:t>
            </a:r>
            <a:r>
              <a:rPr lang="en-US" sz="2000" dirty="0"/>
              <a:t> must be initialized when they’re defined</a:t>
            </a:r>
          </a:p>
          <a:p>
            <a:pPr lvl="1"/>
            <a:r>
              <a:rPr lang="en-US" sz="2000" dirty="0"/>
              <a:t>Function parameters are initialized with arguments in a function call </a:t>
            </a:r>
          </a:p>
          <a:p>
            <a:r>
              <a:rPr lang="en-US" sz="2000" dirty="0"/>
              <a:t>Figure 7.9 attempts to modify a constant pointer</a:t>
            </a:r>
          </a:p>
          <a:p>
            <a:r>
              <a:rPr lang="en-US" sz="2000" dirty="0">
                <a:latin typeface="Courier New" panose="02070309020205020404" pitchFamily="49" charset="0"/>
                <a:cs typeface="Courier New" panose="02070309020205020404" pitchFamily="49" charset="0"/>
              </a:rPr>
              <a:t>ptr</a:t>
            </a:r>
            <a:r>
              <a:rPr lang="en-US" sz="2000" dirty="0"/>
              <a:t> is defined in line 11 to be of type </a:t>
            </a:r>
            <a:r>
              <a:rPr lang="en-US" sz="2000" dirty="0">
                <a:latin typeface="Courier New" panose="02070309020205020404" pitchFamily="49" charset="0"/>
                <a:cs typeface="Courier New" panose="02070309020205020404" pitchFamily="49" charset="0"/>
              </a:rPr>
              <a:t>int</a:t>
            </a:r>
            <a:r>
              <a:rPr lang="en-US" sz="2000" dirty="0"/>
              <a:t> </a:t>
            </a:r>
            <a:r>
              <a:rPr lang="en-US" sz="2000" dirty="0">
                <a:latin typeface="Courier New" panose="02070309020205020404" pitchFamily="49" charset="0"/>
                <a:cs typeface="Courier New" panose="02070309020205020404" pitchFamily="49" charset="0"/>
              </a:rPr>
              <a:t>*</a:t>
            </a:r>
            <a:r>
              <a:rPr lang="en-US" sz="2000" dirty="0"/>
              <a:t> </a:t>
            </a:r>
            <a:r>
              <a:rPr lang="en-US" sz="2000" dirty="0">
                <a:latin typeface="Courier New" panose="02070309020205020404" pitchFamily="49" charset="0"/>
                <a:cs typeface="Courier New" panose="02070309020205020404" pitchFamily="49" charset="0"/>
              </a:rPr>
              <a:t>const</a:t>
            </a:r>
            <a:r>
              <a:rPr lang="en-US" sz="2000" dirty="0"/>
              <a:t>, which is read </a:t>
            </a:r>
            <a:r>
              <a:rPr lang="en-US" sz="2000" b="1" dirty="0"/>
              <a:t>right-to-left</a:t>
            </a:r>
            <a:r>
              <a:rPr lang="en-US" sz="2000" dirty="0"/>
              <a:t> as “</a:t>
            </a:r>
            <a:r>
              <a:rPr lang="en-US" sz="2000" dirty="0">
                <a:latin typeface="Courier New" panose="02070309020205020404" pitchFamily="49" charset="0"/>
                <a:cs typeface="Courier New" panose="02070309020205020404" pitchFamily="49" charset="0"/>
              </a:rPr>
              <a:t>ptr</a:t>
            </a:r>
            <a:r>
              <a:rPr lang="en-US" sz="2000" dirty="0"/>
              <a:t> is a constant pointer to an integer”</a:t>
            </a:r>
          </a:p>
        </p:txBody>
      </p:sp>
    </p:spTree>
    <p:extLst>
      <p:ext uri="{BB962C8B-B14F-4D97-AF65-F5344CB8AC3E}">
        <p14:creationId xmlns:p14="http://schemas.microsoft.com/office/powerpoint/2010/main" val="18535802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7.5.3 Attempting to Modify a Constant Pointer to Non-Constant Data </a:t>
            </a:r>
            <a:r>
              <a:rPr lang="en-US" sz="2000" b="0" dirty="0"/>
              <a:t>(2 of 3)</a:t>
            </a:r>
          </a:p>
        </p:txBody>
      </p:sp>
      <p:sp>
        <p:nvSpPr>
          <p:cNvPr id="4" name="Content Placeholder 3"/>
          <p:cNvSpPr>
            <a:spLocks noGrp="1"/>
          </p:cNvSpPr>
          <p:nvPr>
            <p:ph sz="quarter" idx="13"/>
          </p:nvPr>
        </p:nvSpPr>
        <p:spPr>
          <a:xfrm>
            <a:off x="457199" y="1556327"/>
            <a:ext cx="8451273" cy="4678218"/>
          </a:xfrm>
        </p:spPr>
        <p:txBody>
          <a:bodyPr/>
          <a:lstStyle/>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fig07_09.c</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Attempting to modify a constant pointer to non-constant data.</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&lt;stdio.h&gt;</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main(void) {</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int x = 0; // define x</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int y = 0; // define y</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 ptr is a constant pointer to an integer that can be modified  </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 through ptr, but ptr always points to the same memory location</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int * const ptr = &amp;x; </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*ptr = 7; // allowed: *ptr is not const</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ptr = &amp;y; // error: ptr is const; cannot assign new address</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0582278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7.5.3 Attempting to Modify a Constant Pointer to Non-Constant Data </a:t>
            </a:r>
            <a:r>
              <a:rPr lang="en-US" sz="2000" b="0" dirty="0"/>
              <a:t>(3 of 3)</a:t>
            </a:r>
          </a:p>
        </p:txBody>
      </p:sp>
      <p:sp>
        <p:nvSpPr>
          <p:cNvPr id="3" name="Content Placeholder 2"/>
          <p:cNvSpPr>
            <a:spLocks noGrp="1"/>
          </p:cNvSpPr>
          <p:nvPr>
            <p:ph sz="quarter" idx="13"/>
          </p:nvPr>
        </p:nvSpPr>
        <p:spPr>
          <a:xfrm>
            <a:off x="457200" y="1556327"/>
            <a:ext cx="8423564" cy="4586896"/>
          </a:xfrm>
        </p:spPr>
        <p:txBody>
          <a:bodyPr/>
          <a:lstStyle/>
          <a:p>
            <a:pPr marL="0" indent="0">
              <a:spcBef>
                <a:spcPts val="300"/>
              </a:spcBef>
              <a:buNone/>
            </a:pPr>
            <a:r>
              <a:rPr lang="en-US" sz="2000" b="1" dirty="0">
                <a:solidFill>
                  <a:srgbClr val="000000"/>
                </a:solidFill>
                <a:latin typeface="Courier New" panose="02070309020205020404" pitchFamily="49" charset="0"/>
                <a:cs typeface="Courier New" panose="02070309020205020404" pitchFamily="49" charset="0"/>
              </a:rPr>
              <a:t>Error Output:</a:t>
            </a:r>
          </a:p>
          <a:p>
            <a:pPr marL="457200" lvl="1" indent="0">
              <a:spcBef>
                <a:spcPts val="300"/>
              </a:spcBef>
              <a:buNone/>
            </a:pPr>
            <a:r>
              <a:rPr lang="en-US" sz="2000" dirty="0">
                <a:latin typeface="Courier New" panose="02070309020205020404" pitchFamily="49" charset="0"/>
                <a:cs typeface="Courier New" panose="02070309020205020404" pitchFamily="49" charset="0"/>
              </a:rPr>
              <a:t>fig07_09.c(14,4): error C2166: l-value specifies const object</a:t>
            </a:r>
          </a:p>
        </p:txBody>
      </p:sp>
    </p:spTree>
    <p:extLst>
      <p:ext uri="{BB962C8B-B14F-4D97-AF65-F5344CB8AC3E}">
        <p14:creationId xmlns:p14="http://schemas.microsoft.com/office/powerpoint/2010/main" val="24934493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7.5.4 Attempting to Modify a Constant Pointer to Constant Data </a:t>
            </a:r>
            <a:r>
              <a:rPr lang="en-US" sz="2000" b="0" dirty="0"/>
              <a:t>(1 of 3)</a:t>
            </a:r>
            <a:endParaRPr lang="en-US" sz="3200" b="0" dirty="0"/>
          </a:p>
        </p:txBody>
      </p:sp>
      <p:sp>
        <p:nvSpPr>
          <p:cNvPr id="3" name="Content Placeholder 2"/>
          <p:cNvSpPr>
            <a:spLocks noGrp="1"/>
          </p:cNvSpPr>
          <p:nvPr>
            <p:ph sz="quarter" idx="13"/>
          </p:nvPr>
        </p:nvSpPr>
        <p:spPr>
          <a:xfrm>
            <a:off x="457200" y="1556327"/>
            <a:ext cx="8229600" cy="4733638"/>
          </a:xfrm>
        </p:spPr>
        <p:txBody>
          <a:bodyPr/>
          <a:lstStyle/>
          <a:p>
            <a:r>
              <a:rPr lang="en-US" sz="2000" dirty="0"/>
              <a:t>The </a:t>
            </a:r>
            <a:r>
              <a:rPr lang="en-US" sz="2000" b="1" dirty="0"/>
              <a:t>least</a:t>
            </a:r>
            <a:r>
              <a:rPr lang="en-US" sz="2000" dirty="0"/>
              <a:t> access privilege is granted by a </a:t>
            </a:r>
            <a:r>
              <a:rPr lang="en-US" sz="2000" b="1" dirty="0"/>
              <a:t>constant pointer to constant data</a:t>
            </a:r>
            <a:endParaRPr lang="en-US" sz="2000" dirty="0"/>
          </a:p>
          <a:p>
            <a:r>
              <a:rPr lang="en-US" sz="2000" dirty="0"/>
              <a:t>Such a pointer always points to the </a:t>
            </a:r>
            <a:r>
              <a:rPr lang="en-US" sz="2000" b="1" dirty="0"/>
              <a:t>same</a:t>
            </a:r>
            <a:r>
              <a:rPr lang="en-US" sz="2000" dirty="0"/>
              <a:t> memory location, and the data at that memory location </a:t>
            </a:r>
            <a:r>
              <a:rPr lang="en-US" sz="2000" b="1" dirty="0"/>
              <a:t>cannot be modified</a:t>
            </a:r>
          </a:p>
          <a:p>
            <a:r>
              <a:rPr lang="en-US" sz="2000" dirty="0"/>
              <a:t>This is how an array should be passed to a function that looks at the elements using array subscript notation and does </a:t>
            </a:r>
            <a:r>
              <a:rPr lang="en-US" sz="2000" i="1" dirty="0"/>
              <a:t>not</a:t>
            </a:r>
            <a:r>
              <a:rPr lang="en-US" sz="2000" dirty="0"/>
              <a:t> modify them </a:t>
            </a:r>
          </a:p>
          <a:p>
            <a:r>
              <a:rPr lang="en-US" sz="2000" dirty="0"/>
              <a:t>Figure 7.10 defines </a:t>
            </a:r>
            <a:r>
              <a:rPr lang="en-US" sz="2000" dirty="0">
                <a:latin typeface="Courier New" panose="02070309020205020404" pitchFamily="49" charset="0"/>
                <a:cs typeface="Courier New" panose="02070309020205020404" pitchFamily="49" charset="0"/>
              </a:rPr>
              <a:t>ptr</a:t>
            </a:r>
            <a:r>
              <a:rPr lang="en-US" sz="2000" dirty="0"/>
              <a:t> (line 12) to be of type </a:t>
            </a:r>
            <a:r>
              <a:rPr lang="en-US" sz="2000" dirty="0">
                <a:latin typeface="Courier New" panose="02070309020205020404" pitchFamily="49" charset="0"/>
                <a:cs typeface="Courier New" panose="02070309020205020404" pitchFamily="49" charset="0"/>
              </a:rPr>
              <a:t>const</a:t>
            </a:r>
            <a:r>
              <a:rPr lang="en-US" sz="2000" dirty="0"/>
              <a:t> </a:t>
            </a:r>
            <a:r>
              <a:rPr lang="en-US" sz="2000" dirty="0">
                <a:latin typeface="Courier New" panose="02070309020205020404" pitchFamily="49" charset="0"/>
                <a:cs typeface="Courier New" panose="02070309020205020404" pitchFamily="49" charset="0"/>
              </a:rPr>
              <a:t>int</a:t>
            </a:r>
            <a:r>
              <a:rPr lang="en-US" sz="2000" dirty="0"/>
              <a:t> </a:t>
            </a:r>
            <a:r>
              <a:rPr lang="en-US" sz="2000" dirty="0">
                <a:latin typeface="Courier New" panose="02070309020205020404" pitchFamily="49" charset="0"/>
                <a:cs typeface="Courier New" panose="02070309020205020404" pitchFamily="49" charset="0"/>
              </a:rPr>
              <a:t>*const</a:t>
            </a:r>
          </a:p>
          <a:p>
            <a:pPr lvl="1"/>
            <a:r>
              <a:rPr lang="en-US" sz="2000" dirty="0"/>
              <a:t>Read </a:t>
            </a:r>
            <a:r>
              <a:rPr lang="en-US" sz="2000" b="1" dirty="0"/>
              <a:t>right-to-left</a:t>
            </a:r>
            <a:r>
              <a:rPr lang="en-US" sz="2000" dirty="0"/>
              <a:t> as “</a:t>
            </a:r>
            <a:r>
              <a:rPr lang="en-US" sz="2000" dirty="0">
                <a:latin typeface="Courier New" panose="02070309020205020404" pitchFamily="49" charset="0"/>
                <a:cs typeface="Courier New" panose="02070309020205020404" pitchFamily="49" charset="0"/>
              </a:rPr>
              <a:t>ptr</a:t>
            </a:r>
            <a:r>
              <a:rPr lang="en-US" sz="2000" dirty="0"/>
              <a:t> is a constant pointer to an integer constant.” </a:t>
            </a:r>
          </a:p>
          <a:p>
            <a:r>
              <a:rPr lang="en-US" sz="2000" dirty="0"/>
              <a:t>The output shows the error messages generated when we attempt to </a:t>
            </a:r>
            <a:r>
              <a:rPr lang="en-US" sz="2000" b="1" dirty="0"/>
              <a:t>modify the data</a:t>
            </a:r>
            <a:r>
              <a:rPr lang="en-US" sz="2000" dirty="0"/>
              <a:t> to which </a:t>
            </a:r>
            <a:r>
              <a:rPr lang="en-US" sz="2000" dirty="0">
                <a:latin typeface="Courier New" panose="02070309020205020404" pitchFamily="49" charset="0"/>
                <a:cs typeface="Courier New" panose="02070309020205020404" pitchFamily="49" charset="0"/>
              </a:rPr>
              <a:t>ptr</a:t>
            </a:r>
            <a:r>
              <a:rPr lang="en-US" sz="2000" dirty="0"/>
              <a:t> points (line 15) and when we attempt to </a:t>
            </a:r>
            <a:r>
              <a:rPr lang="en-US" sz="2000" b="1" dirty="0"/>
              <a:t>modify</a:t>
            </a:r>
            <a:r>
              <a:rPr lang="en-US" sz="2000" dirty="0"/>
              <a:t> the </a:t>
            </a:r>
            <a:r>
              <a:rPr lang="en-US" sz="2000" b="1" dirty="0"/>
              <a:t>address</a:t>
            </a:r>
            <a:r>
              <a:rPr lang="en-US" sz="2000" dirty="0"/>
              <a:t> stored in the pointer variable (line 16)</a:t>
            </a:r>
          </a:p>
        </p:txBody>
      </p:sp>
    </p:spTree>
    <p:extLst>
      <p:ext uri="{BB962C8B-B14F-4D97-AF65-F5344CB8AC3E}">
        <p14:creationId xmlns:p14="http://schemas.microsoft.com/office/powerpoint/2010/main" val="42897857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7.5.4 Attempting to Modify a Constant Pointer to Constant Data </a:t>
            </a:r>
            <a:r>
              <a:rPr lang="en-US" sz="2000" b="0" dirty="0"/>
              <a:t>(2 of 3)</a:t>
            </a:r>
            <a:endParaRPr lang="en-US" sz="3200" b="0" dirty="0"/>
          </a:p>
        </p:txBody>
      </p:sp>
      <p:sp>
        <p:nvSpPr>
          <p:cNvPr id="3" name="Content Placeholder 2"/>
          <p:cNvSpPr>
            <a:spLocks noGrp="1"/>
          </p:cNvSpPr>
          <p:nvPr>
            <p:ph sz="quarter" idx="13"/>
          </p:nvPr>
        </p:nvSpPr>
        <p:spPr>
          <a:xfrm>
            <a:off x="457200" y="1556326"/>
            <a:ext cx="8478982" cy="4664365"/>
          </a:xfrm>
        </p:spPr>
        <p:txBody>
          <a:bodyPr tIns="90000" bIns="90000"/>
          <a:lstStyle/>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fig07_10.c</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Attempting to modify a constant pointer to constant data.</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&lt;stdio.h&gt;</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main(void) {</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int x = 5; </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int y = 0; </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 ptr is a constant pointer to a constant integer. ptr always </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 points to the same location; the integer at that location</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 cannot be modified</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const int *const ptr = &amp;x; // initialization is OK</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printf("%d\n", *ptr);</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*ptr = 7; // error: *ptr is const; cannot assign new value </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ptr = &amp;y; // error: ptr is const; cannot assign new address</a:t>
            </a:r>
          </a:p>
          <a:p>
            <a:pPr marL="514350" indent="-514350">
              <a:spcBef>
                <a:spcPts val="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267733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a:t>
            </a:r>
            <a:r>
              <a:rPr lang="en-US" sz="2000" b="0" dirty="0"/>
              <a:t>(3 of 3)</a:t>
            </a:r>
            <a:endParaRPr lang="en-IN" dirty="0"/>
          </a:p>
        </p:txBody>
      </p:sp>
      <p:sp>
        <p:nvSpPr>
          <p:cNvPr id="3" name="Content Placeholder 2"/>
          <p:cNvSpPr>
            <a:spLocks noGrp="1"/>
          </p:cNvSpPr>
          <p:nvPr>
            <p:ph sz="quarter" idx="13"/>
          </p:nvPr>
        </p:nvSpPr>
        <p:spPr>
          <a:xfrm>
            <a:off x="457200" y="1556326"/>
            <a:ext cx="8229600" cy="4748939"/>
          </a:xfrm>
        </p:spPr>
        <p:txBody>
          <a:bodyPr/>
          <a:lstStyle/>
          <a:p>
            <a:pPr marL="432" indent="0">
              <a:buNone/>
            </a:pPr>
            <a:r>
              <a:rPr lang="en-US" sz="1800" b="1" dirty="0">
                <a:solidFill>
                  <a:schemeClr val="tx2"/>
                </a:solidFill>
              </a:rPr>
              <a:t>7.9</a:t>
            </a:r>
            <a:r>
              <a:rPr lang="en-US" sz="1800" dirty="0"/>
              <a:t> Relationship between Pointers and Arrays</a:t>
            </a:r>
          </a:p>
          <a:p>
            <a:pPr marL="450850" lvl="1" indent="0">
              <a:buNone/>
            </a:pPr>
            <a:r>
              <a:rPr lang="en-US" sz="1800" dirty="0">
                <a:solidFill>
                  <a:schemeClr val="tx2"/>
                </a:solidFill>
              </a:rPr>
              <a:t>7.9.1</a:t>
            </a:r>
            <a:r>
              <a:rPr lang="en-US" sz="1800" dirty="0"/>
              <a:t> Pointer/Offset Notation</a:t>
            </a:r>
          </a:p>
          <a:p>
            <a:pPr marL="450850" lvl="1" indent="0">
              <a:buNone/>
            </a:pPr>
            <a:r>
              <a:rPr lang="en-US" sz="1800" dirty="0">
                <a:solidFill>
                  <a:schemeClr val="tx2"/>
                </a:solidFill>
              </a:rPr>
              <a:t>7.9.2</a:t>
            </a:r>
            <a:r>
              <a:rPr lang="en-US" sz="1800" dirty="0"/>
              <a:t> Pointer/Subscript Notation</a:t>
            </a:r>
          </a:p>
          <a:p>
            <a:pPr marL="450850" lvl="1" indent="0">
              <a:buNone/>
            </a:pPr>
            <a:r>
              <a:rPr lang="en-US" sz="1800" dirty="0">
                <a:solidFill>
                  <a:schemeClr val="tx2"/>
                </a:solidFill>
              </a:rPr>
              <a:t>7.9.3</a:t>
            </a:r>
            <a:r>
              <a:rPr lang="en-US" sz="1800" dirty="0"/>
              <a:t> Cannot Modify an Array Name with Pointer Arithmetic</a:t>
            </a:r>
          </a:p>
          <a:p>
            <a:pPr marL="450850" lvl="1" indent="0">
              <a:buNone/>
            </a:pPr>
            <a:r>
              <a:rPr lang="en-US" sz="1800" dirty="0">
                <a:solidFill>
                  <a:schemeClr val="tx2"/>
                </a:solidFill>
              </a:rPr>
              <a:t>7.9.4</a:t>
            </a:r>
            <a:r>
              <a:rPr lang="en-US" sz="1800" dirty="0"/>
              <a:t> Demonstrating Pointer Subscripting and Offsets</a:t>
            </a:r>
          </a:p>
          <a:p>
            <a:pPr marL="450850" lvl="1" indent="0">
              <a:buNone/>
            </a:pPr>
            <a:r>
              <a:rPr lang="en-US" sz="1800" dirty="0">
                <a:solidFill>
                  <a:schemeClr val="tx2"/>
                </a:solidFill>
              </a:rPr>
              <a:t>7.9.5</a:t>
            </a:r>
            <a:r>
              <a:rPr lang="en-US" sz="1800" dirty="0"/>
              <a:t> String Copying with Arrays and Pointers</a:t>
            </a:r>
          </a:p>
          <a:p>
            <a:pPr marL="432" indent="0">
              <a:buNone/>
            </a:pPr>
            <a:r>
              <a:rPr lang="en-US" sz="1800" b="1" dirty="0">
                <a:solidFill>
                  <a:schemeClr val="tx2"/>
                </a:solidFill>
              </a:rPr>
              <a:t>7.10</a:t>
            </a:r>
            <a:r>
              <a:rPr lang="en-US" sz="1800" dirty="0"/>
              <a:t> Arrays of Pointers</a:t>
            </a:r>
          </a:p>
          <a:p>
            <a:pPr marL="432" indent="0">
              <a:buNone/>
            </a:pPr>
            <a:r>
              <a:rPr lang="en-US" sz="1800" b="1" dirty="0">
                <a:solidFill>
                  <a:schemeClr val="tx2"/>
                </a:solidFill>
              </a:rPr>
              <a:t>7.11</a:t>
            </a:r>
            <a:r>
              <a:rPr lang="en-US" sz="1800" dirty="0"/>
              <a:t> Random-Number Simulation Case Study: Card Shuffling and Dealing</a:t>
            </a:r>
          </a:p>
          <a:p>
            <a:pPr marL="432" indent="0">
              <a:buNone/>
            </a:pPr>
            <a:r>
              <a:rPr lang="en-US" sz="1800" b="1" dirty="0">
                <a:solidFill>
                  <a:schemeClr val="tx2"/>
                </a:solidFill>
              </a:rPr>
              <a:t>7.12</a:t>
            </a:r>
            <a:r>
              <a:rPr lang="en-US" sz="1800" dirty="0"/>
              <a:t> Function Pointers</a:t>
            </a:r>
          </a:p>
          <a:p>
            <a:pPr marL="531813" lvl="1" indent="0">
              <a:buNone/>
            </a:pPr>
            <a:r>
              <a:rPr lang="en-US" sz="1800" dirty="0">
                <a:solidFill>
                  <a:schemeClr val="tx2"/>
                </a:solidFill>
              </a:rPr>
              <a:t>7.12.1</a:t>
            </a:r>
            <a:r>
              <a:rPr lang="en-US" sz="1800" dirty="0"/>
              <a:t> Sorting in Ascending or Descending Order</a:t>
            </a:r>
          </a:p>
          <a:p>
            <a:pPr marL="531813" lvl="1" indent="0">
              <a:buNone/>
            </a:pPr>
            <a:r>
              <a:rPr lang="en-US" sz="1800" dirty="0">
                <a:solidFill>
                  <a:schemeClr val="tx2"/>
                </a:solidFill>
              </a:rPr>
              <a:t>7.12.2</a:t>
            </a:r>
            <a:r>
              <a:rPr lang="en-US" sz="1800" dirty="0"/>
              <a:t> Using Function Pointers to Create a Menu-Driven System</a:t>
            </a:r>
          </a:p>
          <a:p>
            <a:pPr marL="432" indent="0">
              <a:buNone/>
            </a:pPr>
            <a:r>
              <a:rPr lang="en-US" sz="1800" b="1" dirty="0">
                <a:solidFill>
                  <a:schemeClr val="tx2"/>
                </a:solidFill>
              </a:rPr>
              <a:t>7.13</a:t>
            </a:r>
            <a:r>
              <a:rPr lang="en-US" sz="1800" dirty="0"/>
              <a:t> Secure C Programming</a:t>
            </a:r>
          </a:p>
        </p:txBody>
      </p:sp>
    </p:spTree>
    <p:extLst>
      <p:ext uri="{BB962C8B-B14F-4D97-AF65-F5344CB8AC3E}">
        <p14:creationId xmlns:p14="http://schemas.microsoft.com/office/powerpoint/2010/main" val="37121860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7.5.4 Attempting to Modify a Constant Pointer to Constant Data </a:t>
            </a:r>
            <a:r>
              <a:rPr lang="en-US" sz="2000" b="0" dirty="0"/>
              <a:t>(3 of 3)</a:t>
            </a:r>
            <a:endParaRPr lang="en-US" sz="3200" b="0" dirty="0"/>
          </a:p>
        </p:txBody>
      </p:sp>
      <p:sp>
        <p:nvSpPr>
          <p:cNvPr id="3" name="Content Placeholder 2"/>
          <p:cNvSpPr>
            <a:spLocks noGrp="1"/>
          </p:cNvSpPr>
          <p:nvPr>
            <p:ph sz="quarter" idx="13"/>
          </p:nvPr>
        </p:nvSpPr>
        <p:spPr>
          <a:xfrm>
            <a:off x="457199" y="1556327"/>
            <a:ext cx="8520546" cy="4586896"/>
          </a:xfrm>
        </p:spPr>
        <p:txBody>
          <a:bodyPr/>
          <a:lstStyle/>
          <a:p>
            <a:r>
              <a:rPr lang="en-US" sz="1600" b="1" dirty="0"/>
              <a:t>Error Output:</a:t>
            </a:r>
          </a:p>
          <a:p>
            <a:pPr lvl="1"/>
            <a:r>
              <a:rPr lang="en-US" sz="1600" dirty="0">
                <a:latin typeface="Courier New" panose="02070309020205020404" pitchFamily="49" charset="0"/>
                <a:cs typeface="Courier New" panose="02070309020205020404" pitchFamily="49" charset="0"/>
              </a:rPr>
              <a:t>fig07_10.c(15,5): error C2166: l-value specifies const object</a:t>
            </a:r>
          </a:p>
          <a:p>
            <a:pPr lvl="1"/>
            <a:r>
              <a:rPr lang="en-US" sz="1600" dirty="0">
                <a:latin typeface="Courier New" panose="02070309020205020404" pitchFamily="49" charset="0"/>
                <a:cs typeface="Courier New" panose="02070309020205020404" pitchFamily="49" charset="0"/>
              </a:rPr>
              <a:t>fig07_10.c(16,4): error C2166: l-value specifies const object</a:t>
            </a:r>
          </a:p>
        </p:txBody>
      </p:sp>
    </p:spTree>
    <p:extLst>
      <p:ext uri="{BB962C8B-B14F-4D97-AF65-F5344CB8AC3E}">
        <p14:creationId xmlns:p14="http://schemas.microsoft.com/office/powerpoint/2010/main" val="20722052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7.6 Bubble Sort Using Pass-By-Reference </a:t>
            </a:r>
            <a:r>
              <a:rPr lang="en-US" sz="2000" b="0" dirty="0"/>
              <a:t>(1 of 8)</a:t>
            </a:r>
          </a:p>
        </p:txBody>
      </p:sp>
      <p:sp>
        <p:nvSpPr>
          <p:cNvPr id="3" name="Content Placeholder 2"/>
          <p:cNvSpPr>
            <a:spLocks noGrp="1"/>
          </p:cNvSpPr>
          <p:nvPr>
            <p:ph sz="quarter" idx="13"/>
          </p:nvPr>
        </p:nvSpPr>
        <p:spPr/>
        <p:txBody>
          <a:bodyPr/>
          <a:lstStyle/>
          <a:p>
            <a:r>
              <a:rPr lang="en-US" dirty="0"/>
              <a:t>Let’s improve the bubble-sort program of Fig</a:t>
            </a:r>
            <a:r>
              <a:rPr lang="en-US" sz="100" dirty="0"/>
              <a:t>ure</a:t>
            </a:r>
            <a:r>
              <a:rPr lang="en-US" dirty="0"/>
              <a:t> 6.12 to use two functions—</a:t>
            </a:r>
            <a:r>
              <a:rPr lang="en-US" dirty="0">
                <a:latin typeface="Courier New" panose="02070309020205020404" pitchFamily="49" charset="0"/>
                <a:cs typeface="Courier New" panose="02070309020205020404" pitchFamily="49" charset="0"/>
              </a:rPr>
              <a:t>bubbleSort</a:t>
            </a:r>
            <a:r>
              <a:rPr lang="en-US" dirty="0"/>
              <a:t> and </a:t>
            </a:r>
            <a:r>
              <a:rPr lang="en-US" dirty="0">
                <a:latin typeface="Courier New" panose="02070309020205020404" pitchFamily="49" charset="0"/>
                <a:cs typeface="Courier New" panose="02070309020205020404" pitchFamily="49" charset="0"/>
              </a:rPr>
              <a:t>swap</a:t>
            </a:r>
            <a:r>
              <a:rPr lang="en-US" dirty="0"/>
              <a:t> (Fig</a:t>
            </a:r>
            <a:r>
              <a:rPr lang="en-US" sz="100" dirty="0"/>
              <a:t>ure</a:t>
            </a:r>
            <a:r>
              <a:rPr lang="en-US" dirty="0"/>
              <a:t> 7.11)</a:t>
            </a:r>
          </a:p>
          <a:p>
            <a:r>
              <a:rPr lang="en-US" dirty="0"/>
              <a:t>Function </a:t>
            </a:r>
            <a:r>
              <a:rPr lang="en-US" dirty="0">
                <a:latin typeface="Courier New" panose="02070309020205020404" pitchFamily="49" charset="0"/>
                <a:cs typeface="Courier New" panose="02070309020205020404" pitchFamily="49" charset="0"/>
              </a:rPr>
              <a:t>bubbleSort</a:t>
            </a:r>
            <a:r>
              <a:rPr lang="en-US" dirty="0"/>
              <a:t> sorts the array</a:t>
            </a:r>
          </a:p>
          <a:p>
            <a:r>
              <a:rPr lang="en-US" dirty="0"/>
              <a:t>It calls function </a:t>
            </a:r>
            <a:r>
              <a:rPr lang="en-US" dirty="0">
                <a:latin typeface="Courier New" panose="02070309020205020404" pitchFamily="49" charset="0"/>
                <a:cs typeface="Courier New" panose="02070309020205020404" pitchFamily="49" charset="0"/>
              </a:rPr>
              <a:t>swap</a:t>
            </a:r>
            <a:r>
              <a:rPr lang="en-US" dirty="0"/>
              <a:t> (line 42) to exchange the array elements </a:t>
            </a:r>
            <a:r>
              <a:rPr lang="en-US" dirty="0">
                <a:latin typeface="Courier New" panose="02070309020205020404" pitchFamily="49" charset="0"/>
                <a:cs typeface="Courier New" panose="02070309020205020404" pitchFamily="49" charset="0"/>
              </a:rPr>
              <a:t>array[j]</a:t>
            </a:r>
            <a:r>
              <a:rPr lang="en-US" dirty="0"/>
              <a:t> and </a:t>
            </a:r>
            <a:r>
              <a:rPr lang="en-US" dirty="0">
                <a:latin typeface="Courier New" panose="02070309020205020404" pitchFamily="49" charset="0"/>
                <a:cs typeface="Courier New" panose="02070309020205020404" pitchFamily="49" charset="0"/>
              </a:rPr>
              <a:t>array[j + 1]</a:t>
            </a:r>
            <a:r>
              <a:rPr lang="en-US" dirty="0"/>
              <a:t>.</a:t>
            </a:r>
          </a:p>
        </p:txBody>
      </p:sp>
    </p:spTree>
    <p:extLst>
      <p:ext uri="{BB962C8B-B14F-4D97-AF65-F5344CB8AC3E}">
        <p14:creationId xmlns:p14="http://schemas.microsoft.com/office/powerpoint/2010/main" val="17569229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7.6 Bubble Sort Using Pass-By-Reference </a:t>
            </a:r>
            <a:r>
              <a:rPr lang="en-US" sz="2000" b="0" dirty="0"/>
              <a:t>(2 of 8)</a:t>
            </a:r>
          </a:p>
        </p:txBody>
      </p:sp>
      <p:sp>
        <p:nvSpPr>
          <p:cNvPr id="3" name="Content Placeholder 2"/>
          <p:cNvSpPr>
            <a:spLocks noGrp="1"/>
          </p:cNvSpPr>
          <p:nvPr>
            <p:ph sz="quarter" idx="13"/>
          </p:nvPr>
        </p:nvSpPr>
        <p:spPr>
          <a:xfrm>
            <a:off x="457200" y="1556326"/>
            <a:ext cx="8229600" cy="4788911"/>
          </a:xfrm>
        </p:spPr>
        <p:txBody>
          <a:bodyPr/>
          <a:lstStyle/>
          <a:p>
            <a:pPr marL="514350" indent="-514350">
              <a:spcBef>
                <a:spcPts val="1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fig07_11.c</a:t>
            </a:r>
          </a:p>
          <a:p>
            <a:pPr marL="514350" indent="-514350">
              <a:spcBef>
                <a:spcPts val="1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Putting values into an array, sorting the values into</a:t>
            </a:r>
          </a:p>
          <a:p>
            <a:pPr marL="514350" indent="-514350">
              <a:spcBef>
                <a:spcPts val="1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ascending order and printing the resulting array.</a:t>
            </a:r>
          </a:p>
          <a:p>
            <a:pPr marL="514350" indent="-514350">
              <a:spcBef>
                <a:spcPts val="1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&lt;stdio.h&gt;</a:t>
            </a:r>
          </a:p>
          <a:p>
            <a:pPr marL="514350" indent="-514350">
              <a:spcBef>
                <a:spcPts val="1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#define SIZE 10</a:t>
            </a:r>
          </a:p>
          <a:p>
            <a:pPr marL="514350" indent="-514350">
              <a:spcBef>
                <a:spcPts val="1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1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void bubbleSort(int * const array, size_t size); // prototype</a:t>
            </a:r>
          </a:p>
          <a:p>
            <a:pPr marL="514350" indent="-514350">
              <a:spcBef>
                <a:spcPts val="1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1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main(void) {</a:t>
            </a:r>
          </a:p>
          <a:p>
            <a:pPr marL="514350" indent="-514350">
              <a:spcBef>
                <a:spcPts val="1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 initialize array a</a:t>
            </a:r>
          </a:p>
          <a:p>
            <a:pPr marL="514350" indent="-514350">
              <a:spcBef>
                <a:spcPts val="1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int a[SIZE] = { 2, 6, 4, 8, 10, 12, 89, 68, 45, 37 };</a:t>
            </a:r>
          </a:p>
          <a:p>
            <a:pPr marL="514350" indent="-514350">
              <a:spcBef>
                <a:spcPts val="1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1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puts("Data items in original order");</a:t>
            </a:r>
          </a:p>
          <a:p>
            <a:pPr marL="514350" indent="-514350">
              <a:spcBef>
                <a:spcPts val="1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1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 loop through array a</a:t>
            </a:r>
          </a:p>
          <a:p>
            <a:pPr marL="514350" indent="-514350">
              <a:spcBef>
                <a:spcPts val="1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for (size_t i = 0; i &lt; SIZE; ++i) {</a:t>
            </a:r>
          </a:p>
          <a:p>
            <a:pPr marL="514350" indent="-514350">
              <a:spcBef>
                <a:spcPts val="1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printf("%4d", a[i]);</a:t>
            </a:r>
          </a:p>
          <a:p>
            <a:pPr marL="514350" indent="-514350">
              <a:spcBef>
                <a:spcPts val="1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 </a:t>
            </a:r>
          </a:p>
        </p:txBody>
      </p:sp>
    </p:spTree>
    <p:extLst>
      <p:ext uri="{BB962C8B-B14F-4D97-AF65-F5344CB8AC3E}">
        <p14:creationId xmlns:p14="http://schemas.microsoft.com/office/powerpoint/2010/main" val="28003249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7.6 Bubble Sort Using Pass-By-Reference </a:t>
            </a:r>
            <a:r>
              <a:rPr lang="en-US" sz="2000" b="0" dirty="0"/>
              <a:t>(3 of 8)</a:t>
            </a:r>
          </a:p>
        </p:txBody>
      </p:sp>
      <p:sp>
        <p:nvSpPr>
          <p:cNvPr id="3" name="Content Placeholder 2"/>
          <p:cNvSpPr>
            <a:spLocks noGrp="1"/>
          </p:cNvSpPr>
          <p:nvPr>
            <p:ph sz="quarter" idx="13"/>
          </p:nvPr>
        </p:nvSpPr>
        <p:spPr>
          <a:xfrm>
            <a:off x="457200" y="1556326"/>
            <a:ext cx="8229600" cy="4788911"/>
          </a:xfrm>
        </p:spPr>
        <p:txBody>
          <a:bodyPr/>
          <a:lstStyle/>
          <a:p>
            <a:pPr marL="514350" indent="-514350">
              <a:spcBef>
                <a:spcPts val="400"/>
              </a:spcBef>
              <a:buFont typeface="+mj-lt"/>
              <a:buAutoNum type="arabicPeriod" startAt="19"/>
            </a:pPr>
            <a:r>
              <a:rPr lang="en-US" sz="2000" dirty="0">
                <a:solidFill>
                  <a:schemeClr val="tx1"/>
                </a:solidFill>
                <a:latin typeface="Courier New" panose="02070309020205020404" pitchFamily="49" charset="0"/>
                <a:cs typeface="Courier New" panose="02070309020205020404" pitchFamily="49" charset="0"/>
              </a:rPr>
              <a:t> </a:t>
            </a:r>
          </a:p>
          <a:p>
            <a:pPr marL="514350" indent="-514350">
              <a:spcBef>
                <a:spcPts val="400"/>
              </a:spcBef>
              <a:buFont typeface="+mj-lt"/>
              <a:buAutoNum type="arabicPeriod" startAt="19"/>
            </a:pPr>
            <a:r>
              <a:rPr lang="en-US" sz="2000" dirty="0">
                <a:solidFill>
                  <a:schemeClr val="tx1"/>
                </a:solidFill>
                <a:latin typeface="Courier New" panose="02070309020205020404" pitchFamily="49" charset="0"/>
                <a:cs typeface="Courier New" panose="02070309020205020404" pitchFamily="49" charset="0"/>
              </a:rPr>
              <a:t>   bubbleSort(a, SIZE); // sort the array</a:t>
            </a:r>
          </a:p>
          <a:p>
            <a:pPr marL="514350" indent="-514350">
              <a:spcBef>
                <a:spcPts val="400"/>
              </a:spcBef>
              <a:buFont typeface="+mj-lt"/>
              <a:buAutoNum type="arabicPeriod" startAt="19"/>
            </a:pPr>
            <a:r>
              <a:rPr lang="en-US" sz="2000" dirty="0">
                <a:solidFill>
                  <a:schemeClr val="tx1"/>
                </a:solidFill>
                <a:latin typeface="Courier New" panose="02070309020205020404" pitchFamily="49" charset="0"/>
                <a:cs typeface="Courier New" panose="02070309020205020404" pitchFamily="49" charset="0"/>
              </a:rPr>
              <a:t> </a:t>
            </a:r>
          </a:p>
          <a:p>
            <a:pPr marL="514350" indent="-514350">
              <a:spcBef>
                <a:spcPts val="400"/>
              </a:spcBef>
              <a:buFont typeface="+mj-lt"/>
              <a:buAutoNum type="arabicPeriod" startAt="19"/>
            </a:pPr>
            <a:r>
              <a:rPr lang="en-US" sz="2000" dirty="0">
                <a:solidFill>
                  <a:schemeClr val="tx1"/>
                </a:solidFill>
                <a:latin typeface="Courier New" panose="02070309020205020404" pitchFamily="49" charset="0"/>
                <a:cs typeface="Courier New" panose="02070309020205020404" pitchFamily="49" charset="0"/>
              </a:rPr>
              <a:t>   puts("\nData items in ascending order");</a:t>
            </a:r>
          </a:p>
          <a:p>
            <a:pPr marL="514350" indent="-514350">
              <a:spcBef>
                <a:spcPts val="400"/>
              </a:spcBef>
              <a:buFont typeface="+mj-lt"/>
              <a:buAutoNum type="arabicPeriod" startAt="19"/>
            </a:pPr>
            <a:r>
              <a:rPr lang="en-US" sz="2000" dirty="0">
                <a:solidFill>
                  <a:schemeClr val="tx1"/>
                </a:solidFill>
                <a:latin typeface="Courier New" panose="02070309020205020404" pitchFamily="49" charset="0"/>
                <a:cs typeface="Courier New" panose="02070309020205020404" pitchFamily="49" charset="0"/>
              </a:rPr>
              <a:t>   </a:t>
            </a:r>
          </a:p>
          <a:p>
            <a:pPr marL="514350" indent="-514350">
              <a:spcBef>
                <a:spcPts val="400"/>
              </a:spcBef>
              <a:buFont typeface="+mj-lt"/>
              <a:buAutoNum type="arabicPeriod" startAt="19"/>
            </a:pPr>
            <a:r>
              <a:rPr lang="en-US" sz="2000" dirty="0">
                <a:solidFill>
                  <a:schemeClr val="tx1"/>
                </a:solidFill>
                <a:latin typeface="Courier New" panose="02070309020205020404" pitchFamily="49" charset="0"/>
                <a:cs typeface="Courier New" panose="02070309020205020404" pitchFamily="49" charset="0"/>
              </a:rPr>
              <a:t>   // loop through array a</a:t>
            </a:r>
          </a:p>
          <a:p>
            <a:pPr marL="514350" indent="-514350">
              <a:spcBef>
                <a:spcPts val="400"/>
              </a:spcBef>
              <a:buFont typeface="+mj-lt"/>
              <a:buAutoNum type="arabicPeriod" startAt="19"/>
            </a:pPr>
            <a:r>
              <a:rPr lang="en-US" sz="2000" dirty="0">
                <a:solidFill>
                  <a:schemeClr val="tx1"/>
                </a:solidFill>
                <a:latin typeface="Courier New" panose="02070309020205020404" pitchFamily="49" charset="0"/>
                <a:cs typeface="Courier New" panose="02070309020205020404" pitchFamily="49" charset="0"/>
              </a:rPr>
              <a:t>   for (size_t i = 0; i &lt; SIZE; ++i) {</a:t>
            </a:r>
          </a:p>
          <a:p>
            <a:pPr marL="514350" indent="-514350">
              <a:spcBef>
                <a:spcPts val="400"/>
              </a:spcBef>
              <a:buFont typeface="+mj-lt"/>
              <a:buAutoNum type="arabicPeriod" startAt="19"/>
            </a:pPr>
            <a:r>
              <a:rPr lang="en-US" sz="2000" dirty="0">
                <a:solidFill>
                  <a:schemeClr val="tx1"/>
                </a:solidFill>
                <a:latin typeface="Courier New" panose="02070309020205020404" pitchFamily="49" charset="0"/>
                <a:cs typeface="Courier New" panose="02070309020205020404" pitchFamily="49" charset="0"/>
              </a:rPr>
              <a:t>      printf("%4d", a[i]);   </a:t>
            </a:r>
          </a:p>
          <a:p>
            <a:pPr marL="514350" indent="-514350">
              <a:spcBef>
                <a:spcPts val="400"/>
              </a:spcBef>
              <a:buFont typeface="+mj-lt"/>
              <a:buAutoNum type="arabicPeriod" startAt="19"/>
            </a:pPr>
            <a:r>
              <a:rPr lang="en-US" sz="2000" dirty="0">
                <a:solidFill>
                  <a:schemeClr val="tx1"/>
                </a:solidFill>
                <a:latin typeface="Courier New" panose="02070309020205020404" pitchFamily="49" charset="0"/>
                <a:cs typeface="Courier New" panose="02070309020205020404" pitchFamily="49" charset="0"/>
              </a:rPr>
              <a:t>   } </a:t>
            </a:r>
          </a:p>
          <a:p>
            <a:pPr marL="514350" indent="-514350">
              <a:spcBef>
                <a:spcPts val="400"/>
              </a:spcBef>
              <a:buFont typeface="+mj-lt"/>
              <a:buAutoNum type="arabicPeriod" startAt="19"/>
            </a:pPr>
            <a:r>
              <a:rPr lang="en-US" sz="2000" dirty="0">
                <a:solidFill>
                  <a:schemeClr val="tx1"/>
                </a:solidFill>
                <a:latin typeface="Courier New" panose="02070309020205020404" pitchFamily="49" charset="0"/>
                <a:cs typeface="Courier New" panose="02070309020205020404" pitchFamily="49" charset="0"/>
              </a:rPr>
              <a:t> </a:t>
            </a:r>
          </a:p>
          <a:p>
            <a:pPr marL="514350" indent="-514350">
              <a:spcBef>
                <a:spcPts val="400"/>
              </a:spcBef>
              <a:buFont typeface="+mj-lt"/>
              <a:buAutoNum type="arabicPeriod" startAt="19"/>
            </a:pPr>
            <a:r>
              <a:rPr lang="en-US" sz="2000" dirty="0">
                <a:solidFill>
                  <a:schemeClr val="tx1"/>
                </a:solidFill>
                <a:latin typeface="Courier New" panose="02070309020205020404" pitchFamily="49" charset="0"/>
                <a:cs typeface="Courier New" panose="02070309020205020404" pitchFamily="49" charset="0"/>
              </a:rPr>
              <a:t>   puts("");</a:t>
            </a:r>
          </a:p>
          <a:p>
            <a:pPr marL="514350" indent="-514350">
              <a:spcBef>
                <a:spcPts val="400"/>
              </a:spcBef>
              <a:buFont typeface="+mj-lt"/>
              <a:buAutoNum type="arabicPeriod" startAt="19"/>
            </a:pPr>
            <a:r>
              <a:rPr lang="en-US" sz="20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6880159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7.6 Bubble Sort Using Pass-By-Reference </a:t>
            </a:r>
            <a:r>
              <a:rPr lang="en-US" sz="2000" b="0" dirty="0"/>
              <a:t>(4 of 8)</a:t>
            </a:r>
          </a:p>
        </p:txBody>
      </p:sp>
      <p:sp>
        <p:nvSpPr>
          <p:cNvPr id="3" name="Content Placeholder 2"/>
          <p:cNvSpPr>
            <a:spLocks noGrp="1"/>
          </p:cNvSpPr>
          <p:nvPr>
            <p:ph sz="quarter" idx="13"/>
          </p:nvPr>
        </p:nvSpPr>
        <p:spPr>
          <a:xfrm>
            <a:off x="457200" y="1556326"/>
            <a:ext cx="8438606" cy="4788911"/>
          </a:xfrm>
        </p:spPr>
        <p:txBody>
          <a:bodyPr/>
          <a:lstStyle/>
          <a:p>
            <a:pPr marL="457200" indent="-457200">
              <a:spcBef>
                <a:spcPts val="4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 sort an array of integers using bubble sort algorithm</a:t>
            </a:r>
          </a:p>
          <a:p>
            <a:pPr marL="457200" indent="-457200">
              <a:spcBef>
                <a:spcPts val="4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void bubbleSort(int * const array, size_t size) {</a:t>
            </a:r>
          </a:p>
          <a:p>
            <a:pPr marL="457200" indent="-457200">
              <a:spcBef>
                <a:spcPts val="4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   void swap(int *element1Ptr, int *element2Ptr); // prototype</a:t>
            </a:r>
          </a:p>
          <a:p>
            <a:pPr marL="457200" indent="-457200">
              <a:spcBef>
                <a:spcPts val="4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   </a:t>
            </a:r>
          </a:p>
          <a:p>
            <a:pPr marL="457200" indent="-457200">
              <a:spcBef>
                <a:spcPts val="4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   // loop to control passes</a:t>
            </a:r>
          </a:p>
          <a:p>
            <a:pPr marL="457200" indent="-457200">
              <a:spcBef>
                <a:spcPts val="4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   for (int pass = 0; pass &lt; size - 1; ++pass) {</a:t>
            </a:r>
          </a:p>
          <a:p>
            <a:pPr marL="457200" indent="-457200">
              <a:spcBef>
                <a:spcPts val="4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      // loop to control comparisons during each pass</a:t>
            </a:r>
          </a:p>
          <a:p>
            <a:pPr marL="457200" indent="-457200">
              <a:spcBef>
                <a:spcPts val="4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      for (size_t j = 0; j &lt; size - 1; ++j) {</a:t>
            </a:r>
          </a:p>
          <a:p>
            <a:pPr marL="457200" indent="-457200">
              <a:spcBef>
                <a:spcPts val="4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         // swap adjacent elements if they’re out of order</a:t>
            </a:r>
          </a:p>
          <a:p>
            <a:pPr marL="457200" indent="-457200">
              <a:spcBef>
                <a:spcPts val="4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         if (array[j] &gt; array[j + 1]) {</a:t>
            </a:r>
          </a:p>
          <a:p>
            <a:pPr marL="457200" indent="-457200">
              <a:spcBef>
                <a:spcPts val="4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            swap(&amp;array[j], &amp;array[j + 1]);</a:t>
            </a:r>
          </a:p>
          <a:p>
            <a:pPr marL="457200" indent="-457200">
              <a:spcBef>
                <a:spcPts val="4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         } </a:t>
            </a:r>
          </a:p>
          <a:p>
            <a:pPr marL="457200" indent="-457200">
              <a:spcBef>
                <a:spcPts val="4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      } </a:t>
            </a:r>
          </a:p>
          <a:p>
            <a:pPr marL="457200" indent="-457200">
              <a:spcBef>
                <a:spcPts val="4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   } </a:t>
            </a:r>
          </a:p>
          <a:p>
            <a:pPr marL="457200" indent="-457200">
              <a:spcBef>
                <a:spcPts val="400"/>
              </a:spcBef>
              <a:buFont typeface="+mj-lt"/>
              <a:buAutoNum type="arabicPeriod" startAt="32"/>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9115986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7.6 Bubble Sort Using Pass-By-Reference </a:t>
            </a:r>
            <a:r>
              <a:rPr lang="en-US" sz="2000" b="0" dirty="0"/>
              <a:t>(5 of 8)</a:t>
            </a:r>
          </a:p>
        </p:txBody>
      </p:sp>
      <p:sp>
        <p:nvSpPr>
          <p:cNvPr id="4" name="Content Placeholder 3"/>
          <p:cNvSpPr>
            <a:spLocks noGrp="1"/>
          </p:cNvSpPr>
          <p:nvPr>
            <p:ph sz="quarter" idx="13"/>
          </p:nvPr>
        </p:nvSpPr>
        <p:spPr>
          <a:xfrm>
            <a:off x="457200" y="1556327"/>
            <a:ext cx="8229600" cy="2532348"/>
          </a:xfrm>
        </p:spPr>
        <p:txBody>
          <a:bodyPr/>
          <a:lstStyle/>
          <a:p>
            <a:pPr marL="457200" indent="-457200">
              <a:spcBef>
                <a:spcPts val="400"/>
              </a:spcBef>
              <a:buFont typeface="+mj-lt"/>
              <a:buAutoNum type="arabicPeriod" startAt="47"/>
            </a:pPr>
            <a:r>
              <a:rPr lang="en-US" sz="1600" dirty="0">
                <a:solidFill>
                  <a:schemeClr val="tx1"/>
                </a:solidFill>
                <a:latin typeface="Courier New" panose="02070309020205020404" pitchFamily="49" charset="0"/>
                <a:cs typeface="Courier New" panose="02070309020205020404" pitchFamily="49" charset="0"/>
              </a:rPr>
              <a:t> </a:t>
            </a:r>
          </a:p>
          <a:p>
            <a:pPr marL="457200" indent="-457200">
              <a:spcBef>
                <a:spcPts val="400"/>
              </a:spcBef>
              <a:buFont typeface="+mj-lt"/>
              <a:buAutoNum type="arabicPeriod" startAt="47"/>
            </a:pPr>
            <a:r>
              <a:rPr lang="en-US" sz="1600" dirty="0">
                <a:solidFill>
                  <a:schemeClr val="tx1"/>
                </a:solidFill>
                <a:latin typeface="Courier New" panose="02070309020205020404" pitchFamily="49" charset="0"/>
                <a:cs typeface="Courier New" panose="02070309020205020404" pitchFamily="49" charset="0"/>
              </a:rPr>
              <a:t>// swap values at memory locations to which element1Ptr and</a:t>
            </a:r>
          </a:p>
          <a:p>
            <a:pPr marL="457200" indent="-457200">
              <a:spcBef>
                <a:spcPts val="400"/>
              </a:spcBef>
              <a:buFont typeface="+mj-lt"/>
              <a:buAutoNum type="arabicPeriod" startAt="47"/>
            </a:pPr>
            <a:r>
              <a:rPr lang="en-US" sz="1600" dirty="0">
                <a:solidFill>
                  <a:schemeClr val="tx1"/>
                </a:solidFill>
                <a:latin typeface="Courier New" panose="02070309020205020404" pitchFamily="49" charset="0"/>
                <a:cs typeface="Courier New" panose="02070309020205020404" pitchFamily="49" charset="0"/>
              </a:rPr>
              <a:t>// element2Ptr point                                    </a:t>
            </a:r>
          </a:p>
          <a:p>
            <a:pPr marL="457200" indent="-457200">
              <a:spcBef>
                <a:spcPts val="400"/>
              </a:spcBef>
              <a:buFont typeface="+mj-lt"/>
              <a:buAutoNum type="arabicPeriod" startAt="47"/>
            </a:pPr>
            <a:r>
              <a:rPr lang="en-US" sz="1600" dirty="0">
                <a:solidFill>
                  <a:schemeClr val="tx1"/>
                </a:solidFill>
                <a:latin typeface="Courier New" panose="02070309020205020404" pitchFamily="49" charset="0"/>
                <a:cs typeface="Courier New" panose="02070309020205020404" pitchFamily="49" charset="0"/>
              </a:rPr>
              <a:t>void swap(int *element1Ptr, int *element2Ptr) {           </a:t>
            </a:r>
          </a:p>
          <a:p>
            <a:pPr marL="457200" indent="-457200">
              <a:spcBef>
                <a:spcPts val="400"/>
              </a:spcBef>
              <a:buFont typeface="+mj-lt"/>
              <a:buAutoNum type="arabicPeriod" startAt="47"/>
            </a:pPr>
            <a:r>
              <a:rPr lang="en-US" sz="1600" dirty="0">
                <a:solidFill>
                  <a:schemeClr val="tx1"/>
                </a:solidFill>
                <a:latin typeface="Courier New" panose="02070309020205020404" pitchFamily="49" charset="0"/>
                <a:cs typeface="Courier New" panose="02070309020205020404" pitchFamily="49" charset="0"/>
              </a:rPr>
              <a:t>   int hold = *element1Ptr;                                </a:t>
            </a:r>
          </a:p>
          <a:p>
            <a:pPr marL="457200" indent="-457200">
              <a:spcBef>
                <a:spcPts val="400"/>
              </a:spcBef>
              <a:buFont typeface="+mj-lt"/>
              <a:buAutoNum type="arabicPeriod" startAt="47"/>
            </a:pPr>
            <a:r>
              <a:rPr lang="en-US" sz="1600" dirty="0">
                <a:solidFill>
                  <a:schemeClr val="tx1"/>
                </a:solidFill>
                <a:latin typeface="Courier New" panose="02070309020205020404" pitchFamily="49" charset="0"/>
                <a:cs typeface="Courier New" panose="02070309020205020404" pitchFamily="49" charset="0"/>
              </a:rPr>
              <a:t>   *element1Ptr = *element2Ptr;                           </a:t>
            </a:r>
          </a:p>
          <a:p>
            <a:pPr marL="457200" indent="-457200">
              <a:spcBef>
                <a:spcPts val="400"/>
              </a:spcBef>
              <a:buFont typeface="+mj-lt"/>
              <a:buAutoNum type="arabicPeriod" startAt="47"/>
            </a:pPr>
            <a:r>
              <a:rPr lang="en-US" sz="1600" dirty="0">
                <a:solidFill>
                  <a:schemeClr val="tx1"/>
                </a:solidFill>
                <a:latin typeface="Courier New" panose="02070309020205020404" pitchFamily="49" charset="0"/>
                <a:cs typeface="Courier New" panose="02070309020205020404" pitchFamily="49" charset="0"/>
              </a:rPr>
              <a:t>   *element2Ptr = hold;                                    </a:t>
            </a:r>
          </a:p>
          <a:p>
            <a:pPr marL="457200" indent="-457200">
              <a:spcBef>
                <a:spcPts val="400"/>
              </a:spcBef>
              <a:buFont typeface="+mj-lt"/>
              <a:buAutoNum type="arabicPeriod" startAt="47"/>
            </a:pPr>
            <a:r>
              <a:rPr lang="en-US" sz="1600" dirty="0">
                <a:solidFill>
                  <a:schemeClr val="tx1"/>
                </a:solidFill>
                <a:latin typeface="Courier New" panose="02070309020205020404" pitchFamily="49" charset="0"/>
                <a:cs typeface="Courier New" panose="02070309020205020404" pitchFamily="49" charset="0"/>
              </a:rPr>
              <a:t>} </a:t>
            </a:r>
          </a:p>
        </p:txBody>
      </p:sp>
      <p:sp>
        <p:nvSpPr>
          <p:cNvPr id="5" name="Content Placeholder 4"/>
          <p:cNvSpPr>
            <a:spLocks noGrp="1"/>
          </p:cNvSpPr>
          <p:nvPr>
            <p:ph sz="quarter" idx="14"/>
          </p:nvPr>
        </p:nvSpPr>
        <p:spPr>
          <a:xfrm>
            <a:off x="457200" y="4232969"/>
            <a:ext cx="8229600" cy="1867385"/>
          </a:xfrm>
        </p:spPr>
        <p:txBody>
          <a:bodyPr/>
          <a:lstStyle/>
          <a:p>
            <a:pPr marL="0" indent="0">
              <a:spcBef>
                <a:spcPts val="400"/>
              </a:spcBef>
              <a:buNone/>
            </a:pPr>
            <a:r>
              <a:rPr lang="en-US" sz="1600" b="1" dirty="0">
                <a:solidFill>
                  <a:srgbClr val="000000"/>
                </a:solidFill>
                <a:latin typeface="Courier New" panose="02070309020205020404" pitchFamily="49" charset="0"/>
                <a:cs typeface="Courier New" panose="02070309020205020404" pitchFamily="49" charset="0"/>
              </a:rPr>
              <a:t>Output:</a:t>
            </a:r>
          </a:p>
          <a:p>
            <a:pPr marL="457200" lvl="1" indent="0">
              <a:spcBef>
                <a:spcPts val="400"/>
              </a:spcBef>
              <a:buNone/>
            </a:pPr>
            <a:r>
              <a:rPr lang="en-US" sz="1600" dirty="0">
                <a:solidFill>
                  <a:srgbClr val="000000"/>
                </a:solidFill>
                <a:latin typeface="Courier New" panose="02070309020205020404" pitchFamily="49" charset="0"/>
                <a:cs typeface="Courier New" panose="02070309020205020404" pitchFamily="49" charset="0"/>
              </a:rPr>
              <a:t>Data items in original order</a:t>
            </a:r>
          </a:p>
          <a:p>
            <a:pPr marL="457200" lvl="1" indent="0">
              <a:spcBef>
                <a:spcPts val="400"/>
              </a:spcBef>
              <a:buNone/>
            </a:pPr>
            <a:r>
              <a:rPr lang="en-US" sz="1600" dirty="0">
                <a:solidFill>
                  <a:srgbClr val="000000"/>
                </a:solidFill>
                <a:latin typeface="Courier New" panose="02070309020205020404" pitchFamily="49" charset="0"/>
                <a:cs typeface="Courier New" panose="02070309020205020404" pitchFamily="49" charset="0"/>
              </a:rPr>
              <a:t>   2   6   4   8  10  12  89  68  45  37</a:t>
            </a:r>
          </a:p>
          <a:p>
            <a:pPr marL="457200" lvl="1" indent="0">
              <a:spcBef>
                <a:spcPts val="400"/>
              </a:spcBef>
              <a:buNone/>
            </a:pPr>
            <a:r>
              <a:rPr lang="en-US" sz="1600" dirty="0">
                <a:solidFill>
                  <a:srgbClr val="000000"/>
                </a:solidFill>
                <a:latin typeface="Courier New" panose="02070309020205020404" pitchFamily="49" charset="0"/>
                <a:cs typeface="Courier New" panose="02070309020205020404" pitchFamily="49" charset="0"/>
              </a:rPr>
              <a:t>Data items in ascending order</a:t>
            </a:r>
          </a:p>
          <a:p>
            <a:pPr marL="457200" lvl="1" indent="0">
              <a:spcBef>
                <a:spcPts val="400"/>
              </a:spcBef>
              <a:buNone/>
            </a:pPr>
            <a:r>
              <a:rPr lang="en-US" sz="1600" dirty="0">
                <a:solidFill>
                  <a:srgbClr val="000000"/>
                </a:solidFill>
                <a:latin typeface="Courier New" panose="02070309020205020404" pitchFamily="49" charset="0"/>
                <a:cs typeface="Courier New" panose="02070309020205020404" pitchFamily="49" charset="0"/>
              </a:rPr>
              <a:t>   2   4   6   8  10  12  37  45  68  89</a:t>
            </a:r>
          </a:p>
        </p:txBody>
      </p:sp>
    </p:spTree>
    <p:extLst>
      <p:ext uri="{BB962C8B-B14F-4D97-AF65-F5344CB8AC3E}">
        <p14:creationId xmlns:p14="http://schemas.microsoft.com/office/powerpoint/2010/main" val="18394026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7.6 Bubble Sort Using Pass-By-Reference </a:t>
            </a:r>
            <a:r>
              <a:rPr lang="en-US" sz="2000" b="0" dirty="0"/>
              <a:t>(6 of 8)</a:t>
            </a:r>
          </a:p>
        </p:txBody>
      </p:sp>
      <p:sp>
        <p:nvSpPr>
          <p:cNvPr id="3" name="Content Placeholder 2"/>
          <p:cNvSpPr>
            <a:spLocks noGrp="1"/>
          </p:cNvSpPr>
          <p:nvPr>
            <p:ph sz="quarter" idx="13"/>
          </p:nvPr>
        </p:nvSpPr>
        <p:spPr/>
        <p:txBody>
          <a:bodyPr/>
          <a:lstStyle/>
          <a:p>
            <a:pPr marL="0" indent="0">
              <a:buNone/>
            </a:pPr>
            <a:r>
              <a:rPr lang="en-US" b="1" dirty="0"/>
              <a:t>Function </a:t>
            </a:r>
            <a:r>
              <a:rPr lang="en-US" b="1" dirty="0">
                <a:latin typeface="Courier New" panose="02070309020205020404" pitchFamily="49" charset="0"/>
                <a:cs typeface="Courier New" panose="02070309020205020404" pitchFamily="49" charset="0"/>
              </a:rPr>
              <a:t>swap</a:t>
            </a:r>
            <a:endParaRPr lang="en-US" dirty="0">
              <a:latin typeface="Courier New" panose="02070309020205020404" pitchFamily="49" charset="0"/>
              <a:cs typeface="Courier New" panose="02070309020205020404" pitchFamily="49" charset="0"/>
            </a:endParaRPr>
          </a:p>
          <a:p>
            <a:r>
              <a:rPr lang="en-US" dirty="0"/>
              <a:t>C enforces </a:t>
            </a:r>
            <a:r>
              <a:rPr lang="en-US" b="1" dirty="0"/>
              <a:t>information hiding</a:t>
            </a:r>
            <a:r>
              <a:rPr lang="en-US" dirty="0"/>
              <a:t> between functions</a:t>
            </a:r>
          </a:p>
          <a:p>
            <a:pPr lvl="1"/>
            <a:r>
              <a:rPr lang="en-US" dirty="0">
                <a:latin typeface="Courier New" panose="02070309020205020404" pitchFamily="49" charset="0"/>
                <a:cs typeface="Courier New" panose="02070309020205020404" pitchFamily="49" charset="0"/>
              </a:rPr>
              <a:t>swap</a:t>
            </a:r>
            <a:r>
              <a:rPr lang="en-US" dirty="0"/>
              <a:t> does not have access to individual array elements in </a:t>
            </a:r>
            <a:r>
              <a:rPr lang="en-US" dirty="0">
                <a:latin typeface="Courier New" panose="02070309020205020404" pitchFamily="49" charset="0"/>
                <a:cs typeface="Courier New" panose="02070309020205020404" pitchFamily="49" charset="0"/>
              </a:rPr>
              <a:t>bubbleSort</a:t>
            </a:r>
            <a:r>
              <a:rPr lang="en-US" dirty="0"/>
              <a:t> by default</a:t>
            </a:r>
          </a:p>
          <a:p>
            <a:r>
              <a:rPr lang="en-US" dirty="0">
                <a:latin typeface="Courier New" panose="02070309020205020404" pitchFamily="49" charset="0"/>
                <a:cs typeface="Courier New" panose="02070309020205020404" pitchFamily="49" charset="0"/>
              </a:rPr>
              <a:t>bubbleSort</a:t>
            </a:r>
            <a:r>
              <a:rPr lang="en-US" dirty="0"/>
              <a:t> wants </a:t>
            </a:r>
            <a:r>
              <a:rPr lang="en-US" dirty="0">
                <a:latin typeface="Courier New" panose="02070309020205020404" pitchFamily="49" charset="0"/>
                <a:cs typeface="Courier New" panose="02070309020205020404" pitchFamily="49" charset="0"/>
              </a:rPr>
              <a:t>swap</a:t>
            </a:r>
            <a:r>
              <a:rPr lang="en-US" dirty="0"/>
              <a:t> to modify individual elements, so it passes each to </a:t>
            </a:r>
            <a:r>
              <a:rPr lang="en-US" dirty="0">
                <a:latin typeface="Courier New" panose="02070309020205020404" pitchFamily="49" charset="0"/>
                <a:cs typeface="Courier New" panose="02070309020205020404" pitchFamily="49" charset="0"/>
              </a:rPr>
              <a:t>swap</a:t>
            </a:r>
            <a:r>
              <a:rPr lang="en-US" dirty="0"/>
              <a:t> by reference</a:t>
            </a:r>
          </a:p>
          <a:p>
            <a:pPr lvl="1"/>
            <a:r>
              <a:rPr lang="en-US" dirty="0">
                <a:latin typeface="Courier New" panose="02070309020205020404" pitchFamily="49" charset="0"/>
                <a:cs typeface="Courier New" panose="02070309020205020404" pitchFamily="49" charset="0"/>
              </a:rPr>
              <a:t>swap(&amp;array[j], &amp;array[j + 1]);</a:t>
            </a:r>
          </a:p>
          <a:p>
            <a:r>
              <a:rPr lang="en-US" dirty="0">
                <a:latin typeface="Courier New" panose="02070309020205020404" pitchFamily="49" charset="0"/>
                <a:cs typeface="Courier New" panose="02070309020205020404" pitchFamily="49" charset="0"/>
              </a:rPr>
              <a:t>swap</a:t>
            </a:r>
            <a:r>
              <a:rPr lang="en-US" dirty="0"/>
              <a:t> uses the pointers it receives to exchange the values at the two memory locations</a:t>
            </a:r>
          </a:p>
        </p:txBody>
      </p:sp>
    </p:spTree>
    <p:extLst>
      <p:ext uri="{BB962C8B-B14F-4D97-AF65-F5344CB8AC3E}">
        <p14:creationId xmlns:p14="http://schemas.microsoft.com/office/powerpoint/2010/main" val="21042407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7.6 Bubble Sort Using Pass-By-Reference </a:t>
            </a:r>
            <a:r>
              <a:rPr lang="en-US" sz="2000" b="0" dirty="0"/>
              <a:t>(7 of 8)</a:t>
            </a:r>
          </a:p>
        </p:txBody>
      </p:sp>
      <p:sp>
        <p:nvSpPr>
          <p:cNvPr id="3" name="Content Placeholder 2"/>
          <p:cNvSpPr>
            <a:spLocks noGrp="1"/>
          </p:cNvSpPr>
          <p:nvPr>
            <p:ph sz="quarter" idx="13"/>
          </p:nvPr>
        </p:nvSpPr>
        <p:spPr>
          <a:xfrm>
            <a:off x="457200" y="1556327"/>
            <a:ext cx="8229600" cy="2114336"/>
          </a:xfrm>
        </p:spPr>
        <p:txBody>
          <a:bodyPr/>
          <a:lstStyle/>
          <a:p>
            <a:pPr marL="0" indent="0">
              <a:buNone/>
            </a:pPr>
            <a:r>
              <a:rPr lang="en-US" sz="2200" b="1" dirty="0"/>
              <a:t>Function </a:t>
            </a:r>
            <a:r>
              <a:rPr lang="en-US" sz="2200" b="1" dirty="0">
                <a:latin typeface="Courier New" panose="02070309020205020404" pitchFamily="49" charset="0"/>
                <a:cs typeface="Courier New" panose="02070309020205020404" pitchFamily="49" charset="0"/>
              </a:rPr>
              <a:t>bubbleSort</a:t>
            </a:r>
            <a:r>
              <a:rPr lang="en-US" sz="2200" b="1" dirty="0"/>
              <a:t>’s Array Parameter</a:t>
            </a:r>
            <a:endParaRPr lang="en-US" sz="2200" dirty="0"/>
          </a:p>
          <a:p>
            <a:r>
              <a:rPr lang="en-US" sz="2200" dirty="0"/>
              <a:t>The function header (line 33) declares its parameter as </a:t>
            </a:r>
            <a:r>
              <a:rPr lang="en-US" sz="2200" dirty="0">
                <a:latin typeface="Courier New" panose="02070309020205020404" pitchFamily="49" charset="0"/>
                <a:cs typeface="Courier New" panose="02070309020205020404" pitchFamily="49" charset="0"/>
              </a:rPr>
              <a:t>int</a:t>
            </a:r>
            <a:r>
              <a:rPr lang="en-US" sz="2200" dirty="0"/>
              <a:t> </a:t>
            </a:r>
            <a:r>
              <a:rPr lang="en-US" sz="2200" dirty="0">
                <a:latin typeface="Courier New" panose="02070309020205020404" pitchFamily="49" charset="0"/>
                <a:cs typeface="Courier New" panose="02070309020205020404" pitchFamily="49" charset="0"/>
              </a:rPr>
              <a:t>*</a:t>
            </a:r>
            <a:r>
              <a:rPr lang="en-US" sz="2200" dirty="0"/>
              <a:t> </a:t>
            </a:r>
            <a:r>
              <a:rPr lang="en-US" sz="2200" dirty="0">
                <a:latin typeface="Courier New" panose="02070309020205020404" pitchFamily="49" charset="0"/>
                <a:cs typeface="Courier New" panose="02070309020205020404" pitchFamily="49" charset="0"/>
              </a:rPr>
              <a:t>const</a:t>
            </a:r>
            <a:r>
              <a:rPr lang="en-US" sz="2200" dirty="0"/>
              <a:t> </a:t>
            </a:r>
            <a:r>
              <a:rPr lang="en-US" sz="2200" dirty="0">
                <a:latin typeface="Courier New" panose="02070309020205020404" pitchFamily="49" charset="0"/>
                <a:cs typeface="Courier New" panose="02070309020205020404" pitchFamily="49" charset="0"/>
              </a:rPr>
              <a:t>array</a:t>
            </a:r>
            <a:r>
              <a:rPr lang="en-US" sz="2200" dirty="0"/>
              <a:t> rather than </a:t>
            </a:r>
            <a:r>
              <a:rPr lang="en-US" sz="2200" dirty="0">
                <a:latin typeface="Courier New" panose="02070309020205020404" pitchFamily="49" charset="0"/>
                <a:cs typeface="Courier New" panose="02070309020205020404" pitchFamily="49" charset="0"/>
              </a:rPr>
              <a:t>int</a:t>
            </a:r>
            <a:r>
              <a:rPr lang="en-US" sz="2200" dirty="0"/>
              <a:t> </a:t>
            </a:r>
            <a:r>
              <a:rPr lang="en-US" sz="2200" dirty="0">
                <a:latin typeface="Courier New" panose="02070309020205020404" pitchFamily="49" charset="0"/>
                <a:cs typeface="Courier New" panose="02070309020205020404" pitchFamily="49" charset="0"/>
              </a:rPr>
              <a:t>array[]</a:t>
            </a:r>
            <a:r>
              <a:rPr lang="en-US" sz="2200" dirty="0"/>
              <a:t> </a:t>
            </a:r>
          </a:p>
          <a:p>
            <a:pPr lvl="1"/>
            <a:r>
              <a:rPr lang="en-US" sz="2200" dirty="0"/>
              <a:t>These notations are interchangeable; but array notation is preferred for readability. </a:t>
            </a:r>
          </a:p>
        </p:txBody>
      </p:sp>
      <p:sp>
        <p:nvSpPr>
          <p:cNvPr id="4" name="Content Placeholder 3"/>
          <p:cNvSpPr>
            <a:spLocks noGrp="1"/>
          </p:cNvSpPr>
          <p:nvPr>
            <p:ph sz="quarter" idx="14"/>
          </p:nvPr>
        </p:nvSpPr>
        <p:spPr>
          <a:xfrm>
            <a:off x="457200" y="3832301"/>
            <a:ext cx="8229600" cy="2469678"/>
          </a:xfrm>
        </p:spPr>
        <p:txBody>
          <a:bodyPr/>
          <a:lstStyle/>
          <a:p>
            <a:pPr marL="0" indent="0">
              <a:buNone/>
            </a:pPr>
            <a:r>
              <a:rPr lang="en-US" sz="2200" b="1" dirty="0"/>
              <a:t>Function </a:t>
            </a:r>
            <a:r>
              <a:rPr lang="en-US" sz="2200" b="1" dirty="0">
                <a:latin typeface="Courier New" panose="02070309020205020404" pitchFamily="49" charset="0"/>
                <a:cs typeface="Courier New" panose="02070309020205020404" pitchFamily="49" charset="0"/>
              </a:rPr>
              <a:t>swap</a:t>
            </a:r>
            <a:r>
              <a:rPr lang="en-US" sz="2200" b="1" dirty="0"/>
              <a:t>’s Prototype in Function </a:t>
            </a:r>
            <a:r>
              <a:rPr lang="en-US" sz="2200" b="1" dirty="0">
                <a:latin typeface="Courier New" panose="02070309020205020404" pitchFamily="49" charset="0"/>
                <a:cs typeface="Courier New" panose="02070309020205020404" pitchFamily="49" charset="0"/>
              </a:rPr>
              <a:t>bubbleSort</a:t>
            </a:r>
            <a:r>
              <a:rPr lang="en-US" sz="2200" b="1" dirty="0"/>
              <a:t>’s Body</a:t>
            </a:r>
            <a:endParaRPr lang="en-US" sz="2200" dirty="0"/>
          </a:p>
          <a:p>
            <a:r>
              <a:rPr lang="en-US" sz="2200" dirty="0"/>
              <a:t>The prototype for function </a:t>
            </a:r>
            <a:r>
              <a:rPr lang="en-US" sz="2200" dirty="0">
                <a:latin typeface="Courier New" panose="02070309020205020404" pitchFamily="49" charset="0"/>
                <a:cs typeface="Courier New" panose="02070309020205020404" pitchFamily="49" charset="0"/>
              </a:rPr>
              <a:t>swap</a:t>
            </a:r>
            <a:r>
              <a:rPr lang="en-US" sz="2200" dirty="0"/>
              <a:t> (line 34) is included in </a:t>
            </a:r>
            <a:r>
              <a:rPr lang="en-US" sz="2200" dirty="0">
                <a:latin typeface="Courier New" panose="02070309020205020404" pitchFamily="49" charset="0"/>
                <a:cs typeface="Courier New" panose="02070309020205020404" pitchFamily="49" charset="0"/>
              </a:rPr>
              <a:t>bubbleSort</a:t>
            </a:r>
            <a:r>
              <a:rPr lang="en-US" sz="2200" dirty="0"/>
              <a:t>’s body because only </a:t>
            </a:r>
            <a:r>
              <a:rPr lang="en-US" sz="2200" dirty="0">
                <a:latin typeface="Courier New" panose="02070309020205020404" pitchFamily="49" charset="0"/>
                <a:cs typeface="Courier New" panose="02070309020205020404" pitchFamily="49" charset="0"/>
              </a:rPr>
              <a:t>bubbleSort</a:t>
            </a:r>
            <a:r>
              <a:rPr lang="en-US" sz="2200" dirty="0"/>
              <a:t> calls </a:t>
            </a:r>
            <a:r>
              <a:rPr lang="en-US" sz="2200" dirty="0">
                <a:latin typeface="Courier New" panose="02070309020205020404" pitchFamily="49" charset="0"/>
                <a:cs typeface="Courier New" panose="02070309020205020404" pitchFamily="49" charset="0"/>
              </a:rPr>
              <a:t>swap</a:t>
            </a:r>
          </a:p>
          <a:p>
            <a:pPr lvl="1"/>
            <a:r>
              <a:rPr lang="en-US" sz="2200" dirty="0"/>
              <a:t>Restricts proper </a:t>
            </a:r>
            <a:r>
              <a:rPr lang="en-US" sz="2200" dirty="0">
                <a:latin typeface="Courier New" panose="02070309020205020404" pitchFamily="49" charset="0"/>
                <a:cs typeface="Courier New" panose="02070309020205020404" pitchFamily="49" charset="0"/>
              </a:rPr>
              <a:t>swap</a:t>
            </a:r>
            <a:r>
              <a:rPr lang="en-US" sz="2200" dirty="0"/>
              <a:t> calls to those made from </a:t>
            </a:r>
            <a:r>
              <a:rPr lang="en-US" sz="2200" dirty="0">
                <a:latin typeface="Courier New" panose="02070309020205020404" pitchFamily="49" charset="0"/>
                <a:cs typeface="Courier New" panose="02070309020205020404" pitchFamily="49" charset="0"/>
              </a:rPr>
              <a:t>bubbleSort</a:t>
            </a:r>
            <a:r>
              <a:rPr lang="en-US" sz="2200" dirty="0"/>
              <a:t> (or any function that appears after swap in the source code)</a:t>
            </a:r>
          </a:p>
        </p:txBody>
      </p:sp>
    </p:spTree>
    <p:extLst>
      <p:ext uri="{BB962C8B-B14F-4D97-AF65-F5344CB8AC3E}">
        <p14:creationId xmlns:p14="http://schemas.microsoft.com/office/powerpoint/2010/main" val="7407409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7.6 Bubble Sort Using Pass-By-Reference </a:t>
            </a:r>
            <a:r>
              <a:rPr lang="en-US" sz="2000" b="0" dirty="0"/>
              <a:t>(8 of 8)</a:t>
            </a:r>
          </a:p>
        </p:txBody>
      </p:sp>
      <p:sp>
        <p:nvSpPr>
          <p:cNvPr id="3" name="Content Placeholder 2"/>
          <p:cNvSpPr>
            <a:spLocks noGrp="1"/>
          </p:cNvSpPr>
          <p:nvPr>
            <p:ph sz="quarter" idx="13"/>
          </p:nvPr>
        </p:nvSpPr>
        <p:spPr>
          <a:xfrm>
            <a:off x="457200" y="1556327"/>
            <a:ext cx="8412480" cy="4586896"/>
          </a:xfrm>
        </p:spPr>
        <p:txBody>
          <a:bodyPr/>
          <a:lstStyle/>
          <a:p>
            <a:pPr marL="0" indent="0">
              <a:buNone/>
            </a:pPr>
            <a:r>
              <a:rPr lang="en-US" sz="2000" b="1" dirty="0"/>
              <a:t>Function </a:t>
            </a:r>
            <a:r>
              <a:rPr lang="en-US" sz="2000" b="1" dirty="0">
                <a:latin typeface="Courier New" panose="02070309020205020404" pitchFamily="49" charset="0"/>
                <a:cs typeface="Courier New" panose="02070309020205020404" pitchFamily="49" charset="0"/>
              </a:rPr>
              <a:t>bubbleSort</a:t>
            </a:r>
            <a:r>
              <a:rPr lang="en-US" sz="2000" b="1" dirty="0"/>
              <a:t>’s </a:t>
            </a:r>
            <a:r>
              <a:rPr lang="en-US" sz="2000" b="1" dirty="0">
                <a:latin typeface="Courier New" panose="02070309020205020404" pitchFamily="49" charset="0"/>
                <a:cs typeface="Courier New" panose="02070309020205020404" pitchFamily="49" charset="0"/>
              </a:rPr>
              <a:t>size</a:t>
            </a:r>
            <a:r>
              <a:rPr lang="en-US" sz="2000" b="1" dirty="0"/>
              <a:t> Parameter</a:t>
            </a:r>
            <a:endParaRPr lang="en-US" sz="2000" dirty="0"/>
          </a:p>
          <a:p>
            <a:r>
              <a:rPr lang="en-US" sz="2000" dirty="0"/>
              <a:t>When an array is passed to a function, the memory address of the array’s first element, of course, does not convey the number of array elements</a:t>
            </a:r>
          </a:p>
          <a:p>
            <a:r>
              <a:rPr lang="en-US" sz="2000" dirty="0"/>
              <a:t>Therefore, you must pass the array size to the function to know how many elements to sort</a:t>
            </a:r>
          </a:p>
          <a:p>
            <a:r>
              <a:rPr lang="en-US" sz="2000" dirty="0"/>
              <a:t>There are two main benefits to passing the array size to bubbleSort—</a:t>
            </a:r>
            <a:r>
              <a:rPr lang="en-US" sz="2000" b="1" dirty="0"/>
              <a:t>software reusability</a:t>
            </a:r>
            <a:r>
              <a:rPr lang="en-US" sz="2000" dirty="0"/>
              <a:t> and </a:t>
            </a:r>
            <a:r>
              <a:rPr lang="en-US" sz="2000" b="1" dirty="0"/>
              <a:t>proper software engineering</a:t>
            </a:r>
          </a:p>
          <a:p>
            <a:r>
              <a:rPr lang="en-US" sz="2000" dirty="0"/>
              <a:t>By defining the function to receive the array size as an argument, we enable the function to be used by any program that sorts one-dimensional integer arrays of any size</a:t>
            </a:r>
          </a:p>
        </p:txBody>
      </p:sp>
    </p:spTree>
    <p:extLst>
      <p:ext uri="{BB962C8B-B14F-4D97-AF65-F5344CB8AC3E}">
        <p14:creationId xmlns:p14="http://schemas.microsoft.com/office/powerpoint/2010/main" val="13564990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7.7 sizeof Operator </a:t>
            </a:r>
            <a:r>
              <a:rPr lang="en-US" sz="2000" b="0" dirty="0"/>
              <a:t>(1 of 8)</a:t>
            </a:r>
          </a:p>
        </p:txBody>
      </p:sp>
      <p:sp>
        <p:nvSpPr>
          <p:cNvPr id="3" name="Content Placeholder 2"/>
          <p:cNvSpPr>
            <a:spLocks noGrp="1"/>
          </p:cNvSpPr>
          <p:nvPr>
            <p:ph sz="quarter" idx="13"/>
          </p:nvPr>
        </p:nvSpPr>
        <p:spPr/>
        <p:txBody>
          <a:bodyPr/>
          <a:lstStyle/>
          <a:p>
            <a:r>
              <a:rPr lang="en-US" dirty="0"/>
              <a:t>Operator </a:t>
            </a:r>
            <a:r>
              <a:rPr lang="en-US" b="1" dirty="0"/>
              <a:t>sizeof</a:t>
            </a:r>
            <a:r>
              <a:rPr lang="en-US" dirty="0"/>
              <a:t> determines an object’s or type’s size in bytes</a:t>
            </a:r>
          </a:p>
          <a:p>
            <a:r>
              <a:rPr lang="en-US" dirty="0"/>
              <a:t>Applied at compilation time unless its operand is a variable-length array (V</a:t>
            </a:r>
            <a:r>
              <a:rPr lang="en-US" sz="100" dirty="0"/>
              <a:t> </a:t>
            </a:r>
            <a:r>
              <a:rPr lang="en-US" dirty="0"/>
              <a:t>L</a:t>
            </a:r>
            <a:r>
              <a:rPr lang="en-US" sz="100" dirty="0"/>
              <a:t> </a:t>
            </a:r>
            <a:r>
              <a:rPr lang="en-US" dirty="0"/>
              <a:t>A; Section 6.12)</a:t>
            </a:r>
          </a:p>
          <a:p>
            <a:r>
              <a:rPr lang="en-US" dirty="0"/>
              <a:t>When applied to an array’s name as in Fig</a:t>
            </a:r>
            <a:r>
              <a:rPr lang="en-US" sz="100" dirty="0"/>
              <a:t>ure</a:t>
            </a:r>
            <a:r>
              <a:rPr lang="en-US" dirty="0"/>
              <a:t> 7.12 (line 12), </a:t>
            </a:r>
            <a:r>
              <a:rPr lang="en-US" dirty="0">
                <a:latin typeface="Courier New" panose="02070309020205020404" pitchFamily="49" charset="0"/>
                <a:cs typeface="Courier New" panose="02070309020205020404" pitchFamily="49" charset="0"/>
              </a:rPr>
              <a:t>sizeof</a:t>
            </a:r>
            <a:r>
              <a:rPr lang="en-US" dirty="0"/>
              <a:t> returns as a </a:t>
            </a:r>
            <a:r>
              <a:rPr lang="en-US" dirty="0">
                <a:latin typeface="Courier New" panose="02070309020205020404" pitchFamily="49" charset="0"/>
                <a:cs typeface="Courier New" panose="02070309020205020404" pitchFamily="49" charset="0"/>
              </a:rPr>
              <a:t>size_t</a:t>
            </a:r>
            <a:r>
              <a:rPr lang="en-US" dirty="0"/>
              <a:t> value the array’s total number of bytes</a:t>
            </a:r>
          </a:p>
          <a:p>
            <a:r>
              <a:rPr lang="en-US" dirty="0">
                <a:latin typeface="Courier New" panose="02070309020205020404" pitchFamily="49" charset="0"/>
                <a:cs typeface="Courier New" panose="02070309020205020404" pitchFamily="49" charset="0"/>
              </a:rPr>
              <a:t>sizeof</a:t>
            </a:r>
            <a:r>
              <a:rPr lang="en-US" dirty="0"/>
              <a:t> is a compile-time operator, so it does not incur any execution-time overhead (except for V</a:t>
            </a:r>
            <a:r>
              <a:rPr lang="en-US" sz="100" dirty="0"/>
              <a:t> </a:t>
            </a:r>
            <a:r>
              <a:rPr lang="en-US" dirty="0"/>
              <a:t>L</a:t>
            </a:r>
            <a:r>
              <a:rPr lang="en-US" sz="100" dirty="0"/>
              <a:t> </a:t>
            </a:r>
            <a:r>
              <a:rPr lang="en-US" dirty="0"/>
              <a:t>A</a:t>
            </a:r>
            <a:r>
              <a:rPr lang="en-US" sz="100" dirty="0"/>
              <a:t> </a:t>
            </a:r>
            <a:r>
              <a:rPr lang="en-US" dirty="0"/>
              <a:t>s).</a:t>
            </a:r>
          </a:p>
        </p:txBody>
      </p:sp>
    </p:spTree>
    <p:extLst>
      <p:ext uri="{BB962C8B-B14F-4D97-AF65-F5344CB8AC3E}">
        <p14:creationId xmlns:p14="http://schemas.microsoft.com/office/powerpoint/2010/main" val="1811221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 Introduction</a:t>
            </a:r>
          </a:p>
        </p:txBody>
      </p:sp>
      <p:sp>
        <p:nvSpPr>
          <p:cNvPr id="3" name="Content Placeholder 2"/>
          <p:cNvSpPr>
            <a:spLocks noGrp="1"/>
          </p:cNvSpPr>
          <p:nvPr>
            <p:ph sz="quarter" idx="13"/>
          </p:nvPr>
        </p:nvSpPr>
        <p:spPr/>
        <p:txBody>
          <a:bodyPr/>
          <a:lstStyle/>
          <a:p>
            <a:r>
              <a:rPr lang="en-US" dirty="0"/>
              <a:t>In this chapter, we discuss one of C’s most powerful features—the </a:t>
            </a:r>
            <a:r>
              <a:rPr lang="en-US" b="1" dirty="0"/>
              <a:t>pointer</a:t>
            </a:r>
            <a:r>
              <a:rPr lang="en-US" dirty="0"/>
              <a:t>.</a:t>
            </a:r>
          </a:p>
          <a:p>
            <a:r>
              <a:rPr lang="en-US" dirty="0"/>
              <a:t>Pointers enable programs to</a:t>
            </a:r>
          </a:p>
          <a:p>
            <a:pPr lvl="1"/>
            <a:r>
              <a:rPr lang="en-US" dirty="0"/>
              <a:t>accomplish pass-by-reference,</a:t>
            </a:r>
          </a:p>
          <a:p>
            <a:pPr lvl="1"/>
            <a:r>
              <a:rPr lang="en-US" dirty="0"/>
              <a:t>pass functions between functions,</a:t>
            </a:r>
          </a:p>
          <a:p>
            <a:pPr lvl="1"/>
            <a:r>
              <a:rPr lang="en-US" dirty="0"/>
              <a:t>manipulate strings and arrays, and</a:t>
            </a:r>
          </a:p>
          <a:p>
            <a:pPr lvl="1"/>
            <a:r>
              <a:rPr lang="en-US" dirty="0"/>
              <a:t>create and manipulate dynamic data structures that grow and shrink at execution time, such as linked lists, queues, stacks and trees.</a:t>
            </a:r>
          </a:p>
        </p:txBody>
      </p:sp>
    </p:spTree>
    <p:extLst>
      <p:ext uri="{BB962C8B-B14F-4D97-AF65-F5344CB8AC3E}">
        <p14:creationId xmlns:p14="http://schemas.microsoft.com/office/powerpoint/2010/main" val="34668226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7.7 sizeof Operator </a:t>
            </a:r>
            <a:r>
              <a:rPr lang="en-US" sz="2000" b="0" dirty="0"/>
              <a:t>(2 of 8)</a:t>
            </a:r>
            <a:endParaRPr lang="en-US" dirty="0"/>
          </a:p>
        </p:txBody>
      </p:sp>
      <p:sp>
        <p:nvSpPr>
          <p:cNvPr id="3" name="Content Placeholder 2"/>
          <p:cNvSpPr>
            <a:spLocks noGrp="1"/>
          </p:cNvSpPr>
          <p:nvPr>
            <p:ph sz="quarter" idx="13"/>
          </p:nvPr>
        </p:nvSpPr>
        <p:spPr>
          <a:xfrm>
            <a:off x="457200" y="1556326"/>
            <a:ext cx="8229600" cy="4798753"/>
          </a:xfrm>
        </p:spPr>
        <p:txBody>
          <a:bodyPr/>
          <a:lstStyle/>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fig07_12.c</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Applying sizeof to an array name returns </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the number of bytes in the array.</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&lt;stdio.h&gt;</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#define SIZE 20</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size_t getSize(const float *ptr); // prototype</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main(void){</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float array[SIZE]; // create array</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printf("Number of bytes in the array is %zu\n", sizeof(array));</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printf("Number of bytes returned by getSize is %zu\n", getSize(array));</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3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7963058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7.7 sizeof Operator </a:t>
            </a:r>
            <a:r>
              <a:rPr lang="en-US" sz="2000" b="0" dirty="0"/>
              <a:t>(3 of 8)</a:t>
            </a:r>
            <a:endParaRPr lang="en-US" dirty="0"/>
          </a:p>
        </p:txBody>
      </p:sp>
      <p:sp>
        <p:nvSpPr>
          <p:cNvPr id="3" name="Content Placeholder 2"/>
          <p:cNvSpPr>
            <a:spLocks noGrp="1"/>
          </p:cNvSpPr>
          <p:nvPr>
            <p:ph sz="quarter" idx="13"/>
          </p:nvPr>
        </p:nvSpPr>
        <p:spPr>
          <a:xfrm>
            <a:off x="457200" y="1556327"/>
            <a:ext cx="8229600" cy="4586896"/>
          </a:xfrm>
        </p:spPr>
        <p:txBody>
          <a:bodyPr/>
          <a:lstStyle/>
          <a:p>
            <a:pPr marL="514350" indent="-514350">
              <a:spcBef>
                <a:spcPts val="300"/>
              </a:spcBef>
              <a:buFont typeface="+mj-lt"/>
              <a:buAutoNum type="arabicPeriod" startAt="16"/>
            </a:pPr>
            <a:r>
              <a:rPr lang="en-US" sz="1600" dirty="0">
                <a:solidFill>
                  <a:schemeClr val="tx1"/>
                </a:solidFill>
                <a:latin typeface="Courier New" panose="02070309020205020404" pitchFamily="49" charset="0"/>
                <a:cs typeface="Courier New" panose="02070309020205020404" pitchFamily="49" charset="0"/>
              </a:rPr>
              <a:t>// return size of ptr</a:t>
            </a:r>
          </a:p>
          <a:p>
            <a:pPr marL="514350" indent="-514350">
              <a:spcBef>
                <a:spcPts val="300"/>
              </a:spcBef>
              <a:buFont typeface="+mj-lt"/>
              <a:buAutoNum type="arabicPeriod" startAt="16"/>
            </a:pPr>
            <a:r>
              <a:rPr lang="en-US" sz="1600" dirty="0">
                <a:solidFill>
                  <a:schemeClr val="tx1"/>
                </a:solidFill>
                <a:latin typeface="Courier New" panose="02070309020205020404" pitchFamily="49" charset="0"/>
                <a:cs typeface="Courier New" panose="02070309020205020404" pitchFamily="49" charset="0"/>
              </a:rPr>
              <a:t>size_t getSize(const float *ptr) {</a:t>
            </a:r>
          </a:p>
          <a:p>
            <a:pPr marL="514350" indent="-514350">
              <a:spcBef>
                <a:spcPts val="300"/>
              </a:spcBef>
              <a:buFont typeface="+mj-lt"/>
              <a:buAutoNum type="arabicPeriod" startAt="16"/>
            </a:pPr>
            <a:r>
              <a:rPr lang="en-US" sz="1600" dirty="0">
                <a:solidFill>
                  <a:schemeClr val="tx1"/>
                </a:solidFill>
                <a:latin typeface="Courier New" panose="02070309020205020404" pitchFamily="49" charset="0"/>
                <a:cs typeface="Courier New" panose="02070309020205020404" pitchFamily="49" charset="0"/>
              </a:rPr>
              <a:t>   return sizeof(ptr);</a:t>
            </a:r>
          </a:p>
          <a:p>
            <a:pPr marL="514350" indent="-514350">
              <a:spcBef>
                <a:spcPts val="300"/>
              </a:spcBef>
              <a:buFont typeface="+mj-lt"/>
              <a:buAutoNum type="arabicPeriod" startAt="16"/>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5979736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7.7 sizeof Operator </a:t>
            </a:r>
            <a:r>
              <a:rPr lang="en-US" sz="2000" b="0" dirty="0"/>
              <a:t>(4 of 8)</a:t>
            </a:r>
            <a:endParaRPr lang="en-US" dirty="0"/>
          </a:p>
        </p:txBody>
      </p:sp>
      <p:sp>
        <p:nvSpPr>
          <p:cNvPr id="4" name="Content Placeholder 3"/>
          <p:cNvSpPr>
            <a:spLocks noGrp="1"/>
          </p:cNvSpPr>
          <p:nvPr>
            <p:ph sz="quarter" idx="13"/>
          </p:nvPr>
        </p:nvSpPr>
        <p:spPr>
          <a:xfrm>
            <a:off x="457200" y="1556327"/>
            <a:ext cx="8229600" cy="1462644"/>
          </a:xfrm>
        </p:spPr>
        <p:txBody>
          <a:bodyPr/>
          <a:lstStyle/>
          <a:p>
            <a:pPr marL="0" indent="0">
              <a:spcBef>
                <a:spcPts val="300"/>
              </a:spcBef>
              <a:buNone/>
            </a:pPr>
            <a:r>
              <a:rPr lang="en-US" dirty="0"/>
              <a:t>Output:</a:t>
            </a:r>
          </a:p>
          <a:p>
            <a:pPr marL="457200" lvl="1" indent="0">
              <a:buNone/>
            </a:pPr>
            <a:r>
              <a:rPr lang="en-US" dirty="0">
                <a:latin typeface="Courier New" panose="02070309020205020404" pitchFamily="49" charset="0"/>
                <a:cs typeface="Courier New" panose="02070309020205020404" pitchFamily="49" charset="0"/>
              </a:rPr>
              <a:t>Number of bytes in the array is 80</a:t>
            </a:r>
          </a:p>
          <a:p>
            <a:pPr marL="457200" lvl="1" indent="0">
              <a:buNone/>
            </a:pPr>
            <a:r>
              <a:rPr lang="en-US" dirty="0">
                <a:latin typeface="Courier New" panose="02070309020205020404" pitchFamily="49" charset="0"/>
                <a:cs typeface="Courier New" panose="02070309020205020404" pitchFamily="49" charset="0"/>
              </a:rPr>
              <a:t>Number of bytes returned by getSize is 8</a:t>
            </a:r>
          </a:p>
        </p:txBody>
      </p:sp>
      <p:sp>
        <p:nvSpPr>
          <p:cNvPr id="5" name="Content Placeholder 4"/>
          <p:cNvSpPr>
            <a:spLocks noGrp="1"/>
          </p:cNvSpPr>
          <p:nvPr>
            <p:ph sz="quarter" idx="14"/>
          </p:nvPr>
        </p:nvSpPr>
        <p:spPr>
          <a:xfrm>
            <a:off x="457199" y="3304268"/>
            <a:ext cx="8411029" cy="2105025"/>
          </a:xfrm>
        </p:spPr>
        <p:txBody>
          <a:bodyPr/>
          <a:lstStyle/>
          <a:p>
            <a:r>
              <a:rPr lang="en-US" dirty="0"/>
              <a:t>Even though function </a:t>
            </a:r>
            <a:r>
              <a:rPr lang="en-US" dirty="0">
                <a:latin typeface="Courier New" panose="02070309020205020404" pitchFamily="49" charset="0"/>
                <a:cs typeface="Courier New" panose="02070309020205020404" pitchFamily="49" charset="0"/>
              </a:rPr>
              <a:t>getSize</a:t>
            </a:r>
            <a:r>
              <a:rPr lang="en-US" dirty="0"/>
              <a:t> receives an array of 20 elements as an argument, the function’s parameter </a:t>
            </a:r>
            <a:r>
              <a:rPr lang="en-US" dirty="0">
                <a:latin typeface="Courier New" panose="02070309020205020404" pitchFamily="49" charset="0"/>
                <a:cs typeface="Courier New" panose="02070309020205020404" pitchFamily="49" charset="0"/>
              </a:rPr>
              <a:t>ptr</a:t>
            </a:r>
            <a:r>
              <a:rPr lang="en-US" dirty="0"/>
              <a:t> is simply a pointer to the array’s first element. When you use </a:t>
            </a:r>
            <a:r>
              <a:rPr lang="en-US" dirty="0">
                <a:latin typeface="Courier New" panose="02070309020205020404" pitchFamily="49" charset="0"/>
                <a:cs typeface="Courier New" panose="02070309020205020404" pitchFamily="49" charset="0"/>
              </a:rPr>
              <a:t>sizeof</a:t>
            </a:r>
            <a:r>
              <a:rPr lang="en-US" dirty="0"/>
              <a:t> with a pointer, it returns the </a:t>
            </a:r>
            <a:r>
              <a:rPr lang="en-US" b="1" dirty="0"/>
              <a:t>pointer’s size</a:t>
            </a:r>
            <a:r>
              <a:rPr lang="en-US" dirty="0"/>
              <a:t>, not the size of the item to which it points</a:t>
            </a:r>
          </a:p>
        </p:txBody>
      </p:sp>
    </p:spTree>
    <p:extLst>
      <p:ext uri="{BB962C8B-B14F-4D97-AF65-F5344CB8AC3E}">
        <p14:creationId xmlns:p14="http://schemas.microsoft.com/office/powerpoint/2010/main" val="29786382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7.7 sizeof Operator </a:t>
            </a:r>
            <a:r>
              <a:rPr lang="en-US" sz="2000" b="0" dirty="0"/>
              <a:t>(5 of 8)</a:t>
            </a:r>
            <a:endParaRPr lang="en-US" dirty="0"/>
          </a:p>
        </p:txBody>
      </p:sp>
      <p:sp>
        <p:nvSpPr>
          <p:cNvPr id="3" name="Content Placeholder 2"/>
          <p:cNvSpPr>
            <a:spLocks noGrp="1"/>
          </p:cNvSpPr>
          <p:nvPr>
            <p:ph sz="quarter" idx="13"/>
          </p:nvPr>
        </p:nvSpPr>
        <p:spPr>
          <a:xfrm>
            <a:off x="457200" y="1556327"/>
            <a:ext cx="8229600" cy="4699330"/>
          </a:xfrm>
        </p:spPr>
        <p:txBody>
          <a:bodyPr/>
          <a:lstStyle/>
          <a:p>
            <a:pPr marL="0" indent="0">
              <a:buNone/>
            </a:pPr>
            <a:r>
              <a:rPr lang="en-US" b="1" dirty="0"/>
              <a:t>Determining the Sizes of the Standard Types, an Array and a Pointer</a:t>
            </a:r>
            <a:endParaRPr lang="en-US" dirty="0"/>
          </a:p>
          <a:p>
            <a:r>
              <a:rPr lang="en-US" dirty="0"/>
              <a:t>Figure 7.13 calculates the number of bytes used to store each of the standard types</a:t>
            </a:r>
          </a:p>
          <a:p>
            <a:r>
              <a:rPr lang="en-US" dirty="0"/>
              <a:t>The results of this program are implementation dependent</a:t>
            </a:r>
          </a:p>
          <a:p>
            <a:r>
              <a:rPr lang="en-US" dirty="0"/>
              <a:t>Often differ across platforms and sometimes across different compilers on the same platform</a:t>
            </a:r>
          </a:p>
          <a:p>
            <a:r>
              <a:rPr lang="en-US" dirty="0"/>
              <a:t>The output shows the results from our mac</a:t>
            </a:r>
            <a:r>
              <a:rPr lang="en-US" sz="100" dirty="0"/>
              <a:t> </a:t>
            </a:r>
            <a:r>
              <a:rPr lang="en-US" dirty="0"/>
              <a:t>O</a:t>
            </a:r>
            <a:r>
              <a:rPr lang="en-US" sz="100" dirty="0"/>
              <a:t> </a:t>
            </a:r>
            <a:r>
              <a:rPr lang="en-US" dirty="0"/>
              <a:t>S system using the Apple Xcode C++ compiler</a:t>
            </a:r>
          </a:p>
        </p:txBody>
      </p:sp>
    </p:spTree>
    <p:extLst>
      <p:ext uri="{BB962C8B-B14F-4D97-AF65-F5344CB8AC3E}">
        <p14:creationId xmlns:p14="http://schemas.microsoft.com/office/powerpoint/2010/main" val="21654058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7.7 sizeof Operator </a:t>
            </a:r>
            <a:r>
              <a:rPr lang="en-US" sz="2000" b="0" dirty="0"/>
              <a:t>(6 of 8)</a:t>
            </a:r>
            <a:endParaRPr lang="en-US" dirty="0"/>
          </a:p>
        </p:txBody>
      </p:sp>
      <p:sp>
        <p:nvSpPr>
          <p:cNvPr id="3" name="Content Placeholder 2"/>
          <p:cNvSpPr>
            <a:spLocks noGrp="1"/>
          </p:cNvSpPr>
          <p:nvPr>
            <p:ph sz="quarter" idx="13"/>
          </p:nvPr>
        </p:nvSpPr>
        <p:spPr>
          <a:xfrm>
            <a:off x="457200" y="1556327"/>
            <a:ext cx="8229600" cy="4771902"/>
          </a:xfrm>
        </p:spPr>
        <p:txBody>
          <a:bodyPr/>
          <a:lstStyle/>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fig07_13.c</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Using operator sizeof to determine standard type sizes.</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&lt;stdio.h&gt;</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main(void) {</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char c = '\0';           </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short s = 0;         </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int i = 0;       </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long l = 0;         </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long long ll = 0;         </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float f = 0.0F;        </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double d = 0.0;         </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long double ld = 0.0;   </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int array[20] = {0}; // create array of 20 int elements</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int *ptr = array; // create pointer to array</a:t>
            </a:r>
          </a:p>
          <a:p>
            <a:pPr marL="514350" indent="-51435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1994112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7.7 sizeof Operator </a:t>
            </a:r>
            <a:r>
              <a:rPr lang="en-US" sz="2000" b="0" dirty="0"/>
              <a:t>(7 of 8)</a:t>
            </a:r>
            <a:endParaRPr lang="en-US" dirty="0"/>
          </a:p>
        </p:txBody>
      </p:sp>
      <p:sp>
        <p:nvSpPr>
          <p:cNvPr id="3" name="Content Placeholder 2"/>
          <p:cNvSpPr>
            <a:spLocks noGrp="1"/>
          </p:cNvSpPr>
          <p:nvPr>
            <p:ph sz="quarter" idx="13"/>
          </p:nvPr>
        </p:nvSpPr>
        <p:spPr>
          <a:xfrm>
            <a:off x="457199" y="1556327"/>
            <a:ext cx="8512630" cy="4771902"/>
          </a:xfrm>
        </p:spPr>
        <p:txBody>
          <a:bodyPr/>
          <a:lstStyle/>
          <a:p>
            <a:pPr marL="514350" indent="-514350">
              <a:spcBef>
                <a:spcPts val="0"/>
              </a:spcBef>
              <a:buFont typeface="+mj-lt"/>
              <a:buAutoNum type="arabicPeriod" startAt="17"/>
            </a:pPr>
            <a:r>
              <a:rPr lang="en-US" sz="1600" dirty="0">
                <a:solidFill>
                  <a:schemeClr val="tx1"/>
                </a:solidFill>
                <a:latin typeface="Courier New" panose="02070309020205020404" pitchFamily="49" charset="0"/>
                <a:cs typeface="Courier New" panose="02070309020205020404" pitchFamily="49" charset="0"/>
              </a:rPr>
              <a:t> printf("    sizeof c = %2zu\t       sizeof(char) = %2zu\n", </a:t>
            </a:r>
          </a:p>
          <a:p>
            <a:pPr marL="514350" indent="-514350">
              <a:spcBef>
                <a:spcPts val="0"/>
              </a:spcBef>
              <a:buFont typeface="+mj-lt"/>
              <a:buAutoNum type="arabicPeriod" startAt="17"/>
            </a:pPr>
            <a:r>
              <a:rPr lang="en-US" sz="1600" dirty="0">
                <a:solidFill>
                  <a:schemeClr val="tx1"/>
                </a:solidFill>
                <a:latin typeface="Courier New" panose="02070309020205020404" pitchFamily="49" charset="0"/>
                <a:cs typeface="Courier New" panose="02070309020205020404" pitchFamily="49" charset="0"/>
              </a:rPr>
              <a:t>      sizeof c, sizeof(char));</a:t>
            </a:r>
          </a:p>
          <a:p>
            <a:pPr marL="514350" indent="-514350">
              <a:spcBef>
                <a:spcPts val="0"/>
              </a:spcBef>
              <a:buFont typeface="+mj-lt"/>
              <a:buAutoNum type="arabicPeriod" startAt="17"/>
            </a:pPr>
            <a:r>
              <a:rPr lang="en-US" sz="1600" dirty="0">
                <a:solidFill>
                  <a:schemeClr val="tx1"/>
                </a:solidFill>
                <a:latin typeface="Courier New" panose="02070309020205020404" pitchFamily="49" charset="0"/>
                <a:cs typeface="Courier New" panose="02070309020205020404" pitchFamily="49" charset="0"/>
              </a:rPr>
              <a:t>   printf("    sizeof s = %2zu\t      sizeof(short) = %2zu\n", </a:t>
            </a:r>
          </a:p>
          <a:p>
            <a:pPr marL="514350" indent="-514350">
              <a:spcBef>
                <a:spcPts val="0"/>
              </a:spcBef>
              <a:buFont typeface="+mj-lt"/>
              <a:buAutoNum type="arabicPeriod" startAt="17"/>
            </a:pPr>
            <a:r>
              <a:rPr lang="en-US" sz="1600" dirty="0">
                <a:solidFill>
                  <a:schemeClr val="tx1"/>
                </a:solidFill>
                <a:latin typeface="Courier New" panose="02070309020205020404" pitchFamily="49" charset="0"/>
                <a:cs typeface="Courier New" panose="02070309020205020404" pitchFamily="49" charset="0"/>
              </a:rPr>
              <a:t>      sizeof s, sizeof(short));</a:t>
            </a:r>
          </a:p>
          <a:p>
            <a:pPr marL="514350" indent="-514350">
              <a:spcBef>
                <a:spcPts val="0"/>
              </a:spcBef>
              <a:buFont typeface="+mj-lt"/>
              <a:buAutoNum type="arabicPeriod" startAt="17"/>
            </a:pPr>
            <a:r>
              <a:rPr lang="en-US" sz="1600" dirty="0">
                <a:solidFill>
                  <a:schemeClr val="tx1"/>
                </a:solidFill>
                <a:latin typeface="Courier New" panose="02070309020205020404" pitchFamily="49" charset="0"/>
                <a:cs typeface="Courier New" panose="02070309020205020404" pitchFamily="49" charset="0"/>
              </a:rPr>
              <a:t>   printf("    sizeof i = %2zu\t        sizeof(int) = %2zu\n", </a:t>
            </a:r>
          </a:p>
          <a:p>
            <a:pPr marL="514350" indent="-514350">
              <a:spcBef>
                <a:spcPts val="0"/>
              </a:spcBef>
              <a:buFont typeface="+mj-lt"/>
              <a:buAutoNum type="arabicPeriod" startAt="17"/>
            </a:pPr>
            <a:r>
              <a:rPr lang="en-US" sz="1600" dirty="0">
                <a:solidFill>
                  <a:schemeClr val="tx1"/>
                </a:solidFill>
                <a:latin typeface="Courier New" panose="02070309020205020404" pitchFamily="49" charset="0"/>
                <a:cs typeface="Courier New" panose="02070309020205020404" pitchFamily="49" charset="0"/>
              </a:rPr>
              <a:t>      sizeof i, sizeof(int));</a:t>
            </a:r>
          </a:p>
          <a:p>
            <a:pPr marL="514350" indent="-514350">
              <a:spcBef>
                <a:spcPts val="0"/>
              </a:spcBef>
              <a:buFont typeface="+mj-lt"/>
              <a:buAutoNum type="arabicPeriod" startAt="17"/>
            </a:pPr>
            <a:r>
              <a:rPr lang="en-US" sz="1600" dirty="0">
                <a:solidFill>
                  <a:schemeClr val="tx1"/>
                </a:solidFill>
                <a:latin typeface="Courier New" panose="02070309020205020404" pitchFamily="49" charset="0"/>
                <a:cs typeface="Courier New" panose="02070309020205020404" pitchFamily="49" charset="0"/>
              </a:rPr>
              <a:t>   printf("    sizeof l = %2zu\t       sizeof(long) = %2zu\n", </a:t>
            </a:r>
          </a:p>
          <a:p>
            <a:pPr marL="514350" indent="-514350">
              <a:spcBef>
                <a:spcPts val="0"/>
              </a:spcBef>
              <a:buFont typeface="+mj-lt"/>
              <a:buAutoNum type="arabicPeriod" startAt="17"/>
            </a:pPr>
            <a:r>
              <a:rPr lang="en-US" sz="1600" dirty="0">
                <a:solidFill>
                  <a:schemeClr val="tx1"/>
                </a:solidFill>
                <a:latin typeface="Courier New" panose="02070309020205020404" pitchFamily="49" charset="0"/>
                <a:cs typeface="Courier New" panose="02070309020205020404" pitchFamily="49" charset="0"/>
              </a:rPr>
              <a:t>      sizeof l, sizeof(long));</a:t>
            </a:r>
          </a:p>
          <a:p>
            <a:pPr marL="514350" indent="-514350">
              <a:spcBef>
                <a:spcPts val="0"/>
              </a:spcBef>
              <a:buFont typeface="+mj-lt"/>
              <a:buAutoNum type="arabicPeriod" startAt="17"/>
            </a:pPr>
            <a:r>
              <a:rPr lang="en-US" sz="1600" dirty="0">
                <a:solidFill>
                  <a:schemeClr val="tx1"/>
                </a:solidFill>
                <a:latin typeface="Courier New" panose="02070309020205020404" pitchFamily="49" charset="0"/>
                <a:cs typeface="Courier New" panose="02070309020205020404" pitchFamily="49" charset="0"/>
              </a:rPr>
              <a:t>   printf("   sizeof ll = %2zu\t  sizeof(long long) = %2zu\n", </a:t>
            </a:r>
          </a:p>
          <a:p>
            <a:pPr marL="514350" indent="-514350">
              <a:spcBef>
                <a:spcPts val="0"/>
              </a:spcBef>
              <a:buFont typeface="+mj-lt"/>
              <a:buAutoNum type="arabicPeriod" startAt="17"/>
            </a:pPr>
            <a:r>
              <a:rPr lang="en-US" sz="1600" dirty="0">
                <a:solidFill>
                  <a:schemeClr val="tx1"/>
                </a:solidFill>
                <a:latin typeface="Courier New" panose="02070309020205020404" pitchFamily="49" charset="0"/>
                <a:cs typeface="Courier New" panose="02070309020205020404" pitchFamily="49" charset="0"/>
              </a:rPr>
              <a:t>      sizeof ll, sizeof(long long));</a:t>
            </a:r>
          </a:p>
          <a:p>
            <a:pPr marL="514350" indent="-514350">
              <a:spcBef>
                <a:spcPts val="0"/>
              </a:spcBef>
              <a:buFont typeface="+mj-lt"/>
              <a:buAutoNum type="arabicPeriod" startAt="17"/>
            </a:pPr>
            <a:r>
              <a:rPr lang="en-US" sz="1600" dirty="0">
                <a:solidFill>
                  <a:schemeClr val="tx1"/>
                </a:solidFill>
                <a:latin typeface="Courier New" panose="02070309020205020404" pitchFamily="49" charset="0"/>
                <a:cs typeface="Courier New" panose="02070309020205020404" pitchFamily="49" charset="0"/>
              </a:rPr>
              <a:t>   printf("    sizeof f = %2zu\t      sizeof(float) = %2zu\n", </a:t>
            </a:r>
          </a:p>
          <a:p>
            <a:pPr marL="514350" indent="-514350">
              <a:spcBef>
                <a:spcPts val="0"/>
              </a:spcBef>
              <a:buFont typeface="+mj-lt"/>
              <a:buAutoNum type="arabicPeriod" startAt="17"/>
            </a:pPr>
            <a:r>
              <a:rPr lang="en-US" sz="1600" dirty="0">
                <a:solidFill>
                  <a:schemeClr val="tx1"/>
                </a:solidFill>
                <a:latin typeface="Courier New" panose="02070309020205020404" pitchFamily="49" charset="0"/>
                <a:cs typeface="Courier New" panose="02070309020205020404" pitchFamily="49" charset="0"/>
              </a:rPr>
              <a:t>      sizeof f, sizeof(float));</a:t>
            </a:r>
          </a:p>
          <a:p>
            <a:pPr marL="514350" indent="-514350">
              <a:spcBef>
                <a:spcPts val="0"/>
              </a:spcBef>
              <a:buFont typeface="+mj-lt"/>
              <a:buAutoNum type="arabicPeriod" startAt="17"/>
            </a:pPr>
            <a:r>
              <a:rPr lang="en-US" sz="1600" dirty="0">
                <a:solidFill>
                  <a:schemeClr val="tx1"/>
                </a:solidFill>
                <a:latin typeface="Courier New" panose="02070309020205020404" pitchFamily="49" charset="0"/>
                <a:cs typeface="Courier New" panose="02070309020205020404" pitchFamily="49" charset="0"/>
              </a:rPr>
              <a:t>   printf("    sizeof d = %2zu\t     sizeof(double) = %2zu\n",</a:t>
            </a:r>
          </a:p>
          <a:p>
            <a:pPr marL="514350" indent="-514350">
              <a:spcBef>
                <a:spcPts val="0"/>
              </a:spcBef>
              <a:buFont typeface="+mj-lt"/>
              <a:buAutoNum type="arabicPeriod" startAt="17"/>
            </a:pPr>
            <a:r>
              <a:rPr lang="en-US" sz="1600" dirty="0">
                <a:solidFill>
                  <a:schemeClr val="tx1"/>
                </a:solidFill>
                <a:latin typeface="Courier New" panose="02070309020205020404" pitchFamily="49" charset="0"/>
                <a:cs typeface="Courier New" panose="02070309020205020404" pitchFamily="49" charset="0"/>
              </a:rPr>
              <a:t>      sizeof d, sizeof(double));</a:t>
            </a:r>
          </a:p>
          <a:p>
            <a:pPr marL="514350" indent="-514350">
              <a:spcBef>
                <a:spcPts val="0"/>
              </a:spcBef>
              <a:buFont typeface="+mj-lt"/>
              <a:buAutoNum type="arabicPeriod" startAt="17"/>
            </a:pPr>
            <a:r>
              <a:rPr lang="en-US" sz="1600" dirty="0">
                <a:solidFill>
                  <a:schemeClr val="tx1"/>
                </a:solidFill>
                <a:latin typeface="Courier New" panose="02070309020205020404" pitchFamily="49" charset="0"/>
                <a:cs typeface="Courier New" panose="02070309020205020404" pitchFamily="49" charset="0"/>
              </a:rPr>
              <a:t>   printf("   sizeof ld = %2zu\tsizeof(long double) = %2zu\n",</a:t>
            </a:r>
          </a:p>
          <a:p>
            <a:pPr marL="514350" indent="-514350">
              <a:spcBef>
                <a:spcPts val="0"/>
              </a:spcBef>
              <a:buFont typeface="+mj-lt"/>
              <a:buAutoNum type="arabicPeriod" startAt="17"/>
            </a:pPr>
            <a:r>
              <a:rPr lang="en-US" sz="1600" dirty="0">
                <a:solidFill>
                  <a:schemeClr val="tx1"/>
                </a:solidFill>
                <a:latin typeface="Courier New" panose="02070309020205020404" pitchFamily="49" charset="0"/>
                <a:cs typeface="Courier New" panose="02070309020205020404" pitchFamily="49" charset="0"/>
              </a:rPr>
              <a:t>      sizeof ld, sizeof(long double));</a:t>
            </a:r>
          </a:p>
          <a:p>
            <a:pPr marL="514350" indent="-514350">
              <a:spcBef>
                <a:spcPts val="0"/>
              </a:spcBef>
              <a:buFont typeface="+mj-lt"/>
              <a:buAutoNum type="arabicPeriod" startAt="17"/>
            </a:pPr>
            <a:r>
              <a:rPr lang="en-US" sz="1600" dirty="0">
                <a:solidFill>
                  <a:schemeClr val="tx1"/>
                </a:solidFill>
                <a:latin typeface="Courier New" panose="02070309020205020404" pitchFamily="49" charset="0"/>
                <a:cs typeface="Courier New" panose="02070309020205020404" pitchFamily="49" charset="0"/>
              </a:rPr>
              <a:t>   printf("sizeof array = %2zu\n  sizeof ptr = %2zu\n", </a:t>
            </a:r>
          </a:p>
          <a:p>
            <a:pPr marL="514350" indent="-514350">
              <a:spcBef>
                <a:spcPts val="0"/>
              </a:spcBef>
              <a:buFont typeface="+mj-lt"/>
              <a:buAutoNum type="arabicPeriod" startAt="17"/>
            </a:pPr>
            <a:r>
              <a:rPr lang="en-US" sz="1600" dirty="0">
                <a:solidFill>
                  <a:schemeClr val="tx1"/>
                </a:solidFill>
                <a:latin typeface="Courier New" panose="02070309020205020404" pitchFamily="49" charset="0"/>
                <a:cs typeface="Courier New" panose="02070309020205020404" pitchFamily="49" charset="0"/>
              </a:rPr>
              <a:t>      sizeof array, sizeof ptr);</a:t>
            </a:r>
          </a:p>
          <a:p>
            <a:pPr marL="514350" indent="-514350">
              <a:spcBef>
                <a:spcPts val="0"/>
              </a:spcBef>
              <a:buFont typeface="+mj-lt"/>
              <a:buAutoNum type="arabicPeriod" startAt="17"/>
            </a:pPr>
            <a:r>
              <a:rPr lang="en-US" sz="16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046593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7.7 sizeof Operator </a:t>
            </a:r>
            <a:r>
              <a:rPr lang="en-US" sz="2000" b="0" dirty="0"/>
              <a:t>(8 of 8)</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637156678"/>
              </p:ext>
            </p:extLst>
          </p:nvPr>
        </p:nvGraphicFramePr>
        <p:xfrm>
          <a:off x="457200" y="1555750"/>
          <a:ext cx="6622869" cy="3708400"/>
        </p:xfrm>
        <a:graphic>
          <a:graphicData uri="http://schemas.openxmlformats.org/drawingml/2006/table">
            <a:tbl>
              <a:tblPr bandRow="1">
                <a:tableStyleId>{40F9630F-82C1-40B7-BC3A-925EFCFF5E92}</a:tableStyleId>
              </a:tblPr>
              <a:tblGrid>
                <a:gridCol w="2547257">
                  <a:extLst>
                    <a:ext uri="{9D8B030D-6E8A-4147-A177-3AD203B41FA5}">
                      <a16:colId xmlns:a16="http://schemas.microsoft.com/office/drawing/2014/main" val="1842338667"/>
                    </a:ext>
                  </a:extLst>
                </a:gridCol>
                <a:gridCol w="4075612">
                  <a:extLst>
                    <a:ext uri="{9D8B030D-6E8A-4147-A177-3AD203B41FA5}">
                      <a16:colId xmlns:a16="http://schemas.microsoft.com/office/drawing/2014/main" val="710987545"/>
                    </a:ext>
                  </a:extLst>
                </a:gridCol>
              </a:tblGrid>
              <a:tr h="370840">
                <a:tc>
                  <a:txBody>
                    <a:bodyPr/>
                    <a:lstStyle/>
                    <a:p>
                      <a:pPr algn="r"/>
                      <a:r>
                        <a:rPr lang="en-US" sz="1800" dirty="0">
                          <a:latin typeface="Courier New" panose="02070309020205020404" pitchFamily="49" charset="0"/>
                          <a:cs typeface="Courier New" panose="02070309020205020404" pitchFamily="49" charset="0"/>
                        </a:rPr>
                        <a:t>sizeof c =  1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800" dirty="0">
                          <a:latin typeface="Courier New" panose="02070309020205020404" pitchFamily="49" charset="0"/>
                          <a:cs typeface="Courier New" panose="02070309020205020404" pitchFamily="49" charset="0"/>
                        </a:rPr>
                        <a:t>sizeof(char) =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32275516"/>
                  </a:ext>
                </a:extLst>
              </a:tr>
              <a:tr h="370840">
                <a:tc>
                  <a:txBody>
                    <a:bodyPr/>
                    <a:lstStyle/>
                    <a:p>
                      <a:pPr algn="r"/>
                      <a:r>
                        <a:rPr lang="en-US" sz="1800" dirty="0">
                          <a:latin typeface="Courier New" panose="02070309020205020404" pitchFamily="49" charset="0"/>
                          <a:cs typeface="Courier New" panose="02070309020205020404" pitchFamily="49" charset="0"/>
                        </a:rPr>
                        <a:t>sizeof s =  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a:latin typeface="Courier New" panose="02070309020205020404" pitchFamily="49" charset="0"/>
                          <a:cs typeface="Courier New" panose="02070309020205020404" pitchFamily="49" charset="0"/>
                        </a:rPr>
                        <a:t>sizeof(short) =  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561711"/>
                  </a:ext>
                </a:extLst>
              </a:tr>
              <a:tr h="370840">
                <a:tc>
                  <a:txBody>
                    <a:bodyPr/>
                    <a:lstStyle/>
                    <a:p>
                      <a:pPr algn="r"/>
                      <a:r>
                        <a:rPr lang="en-US" sz="1800" dirty="0">
                          <a:latin typeface="Courier New" panose="02070309020205020404" pitchFamily="49" charset="0"/>
                          <a:cs typeface="Courier New" panose="02070309020205020404" pitchFamily="49" charset="0"/>
                        </a:rPr>
                        <a:t>sizeof i =  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a:latin typeface="Courier New" panose="02070309020205020404" pitchFamily="49" charset="0"/>
                          <a:cs typeface="Courier New" panose="02070309020205020404" pitchFamily="49" charset="0"/>
                        </a:rPr>
                        <a:t>sizeof(int) =  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3590006"/>
                  </a:ext>
                </a:extLst>
              </a:tr>
              <a:tr h="370840">
                <a:tc>
                  <a:txBody>
                    <a:bodyPr/>
                    <a:lstStyle/>
                    <a:p>
                      <a:pPr algn="r"/>
                      <a:r>
                        <a:rPr lang="en-US" sz="1800" dirty="0">
                          <a:latin typeface="Courier New" panose="02070309020205020404" pitchFamily="49" charset="0"/>
                          <a:cs typeface="Courier New" panose="02070309020205020404" pitchFamily="49" charset="0"/>
                        </a:rPr>
                        <a:t>sizeof l =  8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800" dirty="0">
                          <a:latin typeface="Courier New" panose="02070309020205020404" pitchFamily="49" charset="0"/>
                          <a:cs typeface="Courier New" panose="02070309020205020404" pitchFamily="49" charset="0"/>
                        </a:rPr>
                        <a:t>sizeof(long) =  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0456902"/>
                  </a:ext>
                </a:extLst>
              </a:tr>
              <a:tr h="370840">
                <a:tc>
                  <a:txBody>
                    <a:bodyPr/>
                    <a:lstStyle/>
                    <a:p>
                      <a:pPr algn="r"/>
                      <a:r>
                        <a:rPr lang="en-US" sz="1800" dirty="0">
                          <a:latin typeface="Courier New" panose="02070309020205020404" pitchFamily="49" charset="0"/>
                          <a:cs typeface="Courier New" panose="02070309020205020404" pitchFamily="49" charset="0"/>
                        </a:rPr>
                        <a:t>sizeof ll =  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800" dirty="0">
                          <a:latin typeface="Courier New" panose="02070309020205020404" pitchFamily="49" charset="0"/>
                          <a:cs typeface="Courier New" panose="02070309020205020404" pitchFamily="49" charset="0"/>
                        </a:rPr>
                        <a:t>sizeof(long long) =  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50891215"/>
                  </a:ext>
                </a:extLst>
              </a:tr>
              <a:tr h="370840">
                <a:tc>
                  <a:txBody>
                    <a:bodyPr/>
                    <a:lstStyle/>
                    <a:p>
                      <a:pPr algn="r"/>
                      <a:r>
                        <a:rPr lang="en-US" sz="1800" dirty="0">
                          <a:latin typeface="Courier New" panose="02070309020205020404" pitchFamily="49" charset="0"/>
                          <a:cs typeface="Courier New" panose="02070309020205020404" pitchFamily="49" charset="0"/>
                        </a:rPr>
                        <a:t>  sizeof f =  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a:latin typeface="Courier New" panose="02070309020205020404" pitchFamily="49" charset="0"/>
                          <a:cs typeface="Courier New" panose="02070309020205020404" pitchFamily="49" charset="0"/>
                        </a:rPr>
                        <a:t>sizeof(float) =  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14202686"/>
                  </a:ext>
                </a:extLst>
              </a:tr>
              <a:tr h="370840">
                <a:tc>
                  <a:txBody>
                    <a:bodyPr/>
                    <a:lstStyle/>
                    <a:p>
                      <a:pPr algn="r"/>
                      <a:r>
                        <a:rPr lang="en-US" sz="1800" dirty="0">
                          <a:latin typeface="Courier New" panose="02070309020205020404" pitchFamily="49" charset="0"/>
                          <a:cs typeface="Courier New" panose="02070309020205020404" pitchFamily="49" charset="0"/>
                        </a:rPr>
                        <a:t>sizeof d =  8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a:latin typeface="Courier New" panose="02070309020205020404" pitchFamily="49" charset="0"/>
                          <a:cs typeface="Courier New" panose="02070309020205020404" pitchFamily="49" charset="0"/>
                        </a:rPr>
                        <a:t>sizeof(double) =  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7881803"/>
                  </a:ext>
                </a:extLst>
              </a:tr>
              <a:tr h="370840">
                <a:tc>
                  <a:txBody>
                    <a:bodyPr/>
                    <a:lstStyle/>
                    <a:p>
                      <a:pPr algn="r"/>
                      <a:r>
                        <a:rPr lang="en-US" sz="1800" dirty="0">
                          <a:latin typeface="Courier New" panose="02070309020205020404" pitchFamily="49" charset="0"/>
                          <a:cs typeface="Courier New" panose="02070309020205020404" pitchFamily="49" charset="0"/>
                        </a:rPr>
                        <a:t>sizeof ld = 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a:latin typeface="Courier New" panose="02070309020205020404" pitchFamily="49" charset="0"/>
                          <a:cs typeface="Courier New" panose="02070309020205020404" pitchFamily="49" charset="0"/>
                        </a:rPr>
                        <a:t>sizeof(long double) = 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58649755"/>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a:latin typeface="Courier New" panose="02070309020205020404" pitchFamily="49" charset="0"/>
                          <a:cs typeface="Courier New" panose="02070309020205020404" pitchFamily="49" charset="0"/>
                        </a:rPr>
                        <a:t>sizeof array = 80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IN" sz="100" dirty="0">
                          <a:latin typeface="Courier New" panose="02070309020205020404" pitchFamily="49" charset="0"/>
                          <a:cs typeface="Courier New" panose="02070309020205020404" pitchFamily="49" charset="0"/>
                        </a:rPr>
                        <a:t>Blank</a:t>
                      </a:r>
                      <a:endParaRPr lang="en-US" sz="1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3320067"/>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a:latin typeface="Courier New" panose="02070309020205020404" pitchFamily="49" charset="0"/>
                          <a:cs typeface="Courier New" panose="02070309020205020404" pitchFamily="49" charset="0"/>
                        </a:rPr>
                        <a:t>sizeof ptr =  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00" dirty="0">
                          <a:latin typeface="Courier New" panose="02070309020205020404" pitchFamily="49" charset="0"/>
                          <a:cs typeface="Courier New" panose="02070309020205020404" pitchFamily="49" charset="0"/>
                        </a:rPr>
                        <a:t>Blank</a:t>
                      </a:r>
                      <a:endParaRPr lang="en-US" sz="1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41529921"/>
                  </a:ext>
                </a:extLst>
              </a:tr>
            </a:tbl>
          </a:graphicData>
        </a:graphic>
      </p:graphicFrame>
    </p:spTree>
    <p:extLst>
      <p:ext uri="{BB962C8B-B14F-4D97-AF65-F5344CB8AC3E}">
        <p14:creationId xmlns:p14="http://schemas.microsoft.com/office/powerpoint/2010/main" val="4223410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7.8 Pointer Expressions and Pointer Arithmetic</a:t>
            </a:r>
          </a:p>
        </p:txBody>
      </p:sp>
      <p:sp>
        <p:nvSpPr>
          <p:cNvPr id="3" name="Content Placeholder 2"/>
          <p:cNvSpPr>
            <a:spLocks noGrp="1"/>
          </p:cNvSpPr>
          <p:nvPr>
            <p:ph sz="quarter" idx="13"/>
          </p:nvPr>
        </p:nvSpPr>
        <p:spPr/>
        <p:txBody>
          <a:bodyPr/>
          <a:lstStyle/>
          <a:p>
            <a:r>
              <a:rPr lang="en-US" dirty="0"/>
              <a:t>Pointers are valid operands in arithmetic expressions, assignment expressions and comparison expressions</a:t>
            </a:r>
          </a:p>
          <a:p>
            <a:r>
              <a:rPr lang="en-US" dirty="0"/>
              <a:t>Not all arithmetic operators are valid with pointer variables</a:t>
            </a:r>
          </a:p>
          <a:p>
            <a:r>
              <a:rPr lang="en-US" dirty="0"/>
              <a:t>This section describes the operators that can have pointers as operands, and how these operators are used</a:t>
            </a:r>
          </a:p>
        </p:txBody>
      </p:sp>
    </p:spTree>
    <p:extLst>
      <p:ext uri="{BB962C8B-B14F-4D97-AF65-F5344CB8AC3E}">
        <p14:creationId xmlns:p14="http://schemas.microsoft.com/office/powerpoint/2010/main" val="17514993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7.8.1 Pointer Arithmetic Operators</a:t>
            </a:r>
          </a:p>
        </p:txBody>
      </p:sp>
      <p:sp>
        <p:nvSpPr>
          <p:cNvPr id="4" name="Content Placeholder 3"/>
          <p:cNvSpPr>
            <a:spLocks noGrp="1"/>
          </p:cNvSpPr>
          <p:nvPr>
            <p:ph sz="quarter" idx="13"/>
          </p:nvPr>
        </p:nvSpPr>
        <p:spPr>
          <a:xfrm>
            <a:off x="457199" y="1552575"/>
            <a:ext cx="8543109" cy="524419"/>
          </a:xfrm>
        </p:spPr>
        <p:txBody>
          <a:bodyPr/>
          <a:lstStyle/>
          <a:p>
            <a:r>
              <a:rPr lang="en-US" dirty="0"/>
              <a:t>The following arithmetic operations are allowed for pointers:</a:t>
            </a:r>
          </a:p>
        </p:txBody>
      </p:sp>
      <p:sp>
        <p:nvSpPr>
          <p:cNvPr id="5" name="Content Placeholder 4"/>
          <p:cNvSpPr>
            <a:spLocks noGrp="1"/>
          </p:cNvSpPr>
          <p:nvPr>
            <p:ph sz="quarter" idx="14"/>
          </p:nvPr>
        </p:nvSpPr>
        <p:spPr>
          <a:xfrm>
            <a:off x="457200" y="2154361"/>
            <a:ext cx="5676900" cy="552186"/>
          </a:xfrm>
        </p:spPr>
        <p:txBody>
          <a:bodyPr/>
          <a:lstStyle/>
          <a:p>
            <a:pPr lvl="1"/>
            <a:r>
              <a:rPr lang="en-US" dirty="0"/>
              <a:t>incrementing (++) or decrementing</a:t>
            </a:r>
          </a:p>
        </p:txBody>
      </p:sp>
      <p:graphicFrame>
        <p:nvGraphicFramePr>
          <p:cNvPr id="11" name="Object 10" descr="Left parenthesis minus minus right parenthesis comma"/>
          <p:cNvGraphicFramePr>
            <a:graphicFrameLocks noChangeAspect="1"/>
          </p:cNvGraphicFramePr>
          <p:nvPr>
            <p:extLst>
              <p:ext uri="{D42A27DB-BD31-4B8C-83A1-F6EECF244321}">
                <p14:modId xmlns:p14="http://schemas.microsoft.com/office/powerpoint/2010/main" val="527717243"/>
              </p:ext>
            </p:extLst>
          </p:nvPr>
        </p:nvGraphicFramePr>
        <p:xfrm>
          <a:off x="6200775" y="2279650"/>
          <a:ext cx="687388" cy="379413"/>
        </p:xfrm>
        <a:graphic>
          <a:graphicData uri="http://schemas.openxmlformats.org/presentationml/2006/ole">
            <mc:AlternateContent xmlns:mc="http://schemas.openxmlformats.org/markup-compatibility/2006">
              <mc:Choice xmlns:v="urn:schemas-microsoft-com:vml" Requires="v">
                <p:oleObj spid="_x0000_s1026" name="Equation" r:id="rId3" imgW="368280" imgH="203040" progId="Equation.DSMT4">
                  <p:embed/>
                </p:oleObj>
              </mc:Choice>
              <mc:Fallback>
                <p:oleObj name="Equation" r:id="rId3" imgW="368280" imgH="203040" progId="Equation.DSMT4">
                  <p:embed/>
                  <p:pic>
                    <p:nvPicPr>
                      <p:cNvPr id="0" name=""/>
                      <p:cNvPicPr/>
                      <p:nvPr/>
                    </p:nvPicPr>
                    <p:blipFill>
                      <a:blip r:embed="rId4"/>
                      <a:stretch>
                        <a:fillRect/>
                      </a:stretch>
                    </p:blipFill>
                    <p:spPr>
                      <a:xfrm>
                        <a:off x="6200775" y="2279650"/>
                        <a:ext cx="687388" cy="379413"/>
                      </a:xfrm>
                      <a:prstGeom prst="rect">
                        <a:avLst/>
                      </a:prstGeom>
                    </p:spPr>
                  </p:pic>
                </p:oleObj>
              </mc:Fallback>
            </mc:AlternateContent>
          </a:graphicData>
        </a:graphic>
      </p:graphicFrame>
      <p:sp>
        <p:nvSpPr>
          <p:cNvPr id="6" name="Content Placeholder 5"/>
          <p:cNvSpPr>
            <a:spLocks noGrp="1"/>
          </p:cNvSpPr>
          <p:nvPr>
            <p:ph sz="quarter" idx="15"/>
          </p:nvPr>
        </p:nvSpPr>
        <p:spPr>
          <a:xfrm>
            <a:off x="457200" y="2789466"/>
            <a:ext cx="6324600" cy="525368"/>
          </a:xfrm>
        </p:spPr>
        <p:txBody>
          <a:bodyPr/>
          <a:lstStyle/>
          <a:p>
            <a:pPr lvl="1"/>
            <a:r>
              <a:rPr lang="en-US" dirty="0"/>
              <a:t>adding an integer to a pointer (+ or +=),</a:t>
            </a:r>
          </a:p>
        </p:txBody>
      </p:sp>
      <p:sp>
        <p:nvSpPr>
          <p:cNvPr id="7" name="Content Placeholder 6"/>
          <p:cNvSpPr>
            <a:spLocks noGrp="1"/>
          </p:cNvSpPr>
          <p:nvPr>
            <p:ph sz="quarter" idx="16"/>
          </p:nvPr>
        </p:nvSpPr>
        <p:spPr>
          <a:xfrm>
            <a:off x="457200" y="3413433"/>
            <a:ext cx="5905500" cy="525368"/>
          </a:xfrm>
        </p:spPr>
        <p:txBody>
          <a:bodyPr/>
          <a:lstStyle/>
          <a:p>
            <a:pPr lvl="1"/>
            <a:r>
              <a:rPr lang="en-US" dirty="0"/>
              <a:t>subtracting an integer from a pointer</a:t>
            </a:r>
          </a:p>
        </p:txBody>
      </p:sp>
      <p:graphicFrame>
        <p:nvGraphicFramePr>
          <p:cNvPr id="12" name="Object 11" descr="left parenthesis minus or minus equals right parenthesis comma"/>
          <p:cNvGraphicFramePr>
            <a:graphicFrameLocks noChangeAspect="1"/>
          </p:cNvGraphicFramePr>
          <p:nvPr>
            <p:extLst>
              <p:ext uri="{D42A27DB-BD31-4B8C-83A1-F6EECF244321}">
                <p14:modId xmlns:p14="http://schemas.microsoft.com/office/powerpoint/2010/main" val="2094027631"/>
              </p:ext>
            </p:extLst>
          </p:nvPr>
        </p:nvGraphicFramePr>
        <p:xfrm>
          <a:off x="6419850" y="3532188"/>
          <a:ext cx="1273175" cy="377825"/>
        </p:xfrm>
        <a:graphic>
          <a:graphicData uri="http://schemas.openxmlformats.org/presentationml/2006/ole">
            <mc:AlternateContent xmlns:mc="http://schemas.openxmlformats.org/markup-compatibility/2006">
              <mc:Choice xmlns:v="urn:schemas-microsoft-com:vml" Requires="v">
                <p:oleObj spid="_x0000_s1027" name="Equation" r:id="rId5" imgW="685800" imgH="203040" progId="Equation.DSMT4">
                  <p:embed/>
                </p:oleObj>
              </mc:Choice>
              <mc:Fallback>
                <p:oleObj name="Equation" r:id="rId5" imgW="685800" imgH="203040" progId="Equation.DSMT4">
                  <p:embed/>
                  <p:pic>
                    <p:nvPicPr>
                      <p:cNvPr id="11" name="Object 10"/>
                      <p:cNvPicPr/>
                      <p:nvPr/>
                    </p:nvPicPr>
                    <p:blipFill>
                      <a:blip r:embed="rId6"/>
                      <a:stretch>
                        <a:fillRect/>
                      </a:stretch>
                    </p:blipFill>
                    <p:spPr>
                      <a:xfrm>
                        <a:off x="6419850" y="3532188"/>
                        <a:ext cx="1273175" cy="377825"/>
                      </a:xfrm>
                      <a:prstGeom prst="rect">
                        <a:avLst/>
                      </a:prstGeom>
                    </p:spPr>
                  </p:pic>
                </p:oleObj>
              </mc:Fallback>
            </mc:AlternateContent>
          </a:graphicData>
        </a:graphic>
      </p:graphicFrame>
      <p:sp>
        <p:nvSpPr>
          <p:cNvPr id="8" name="Content Placeholder 7"/>
          <p:cNvSpPr>
            <a:spLocks noGrp="1"/>
          </p:cNvSpPr>
          <p:nvPr>
            <p:ph sz="quarter" idx="17"/>
          </p:nvPr>
        </p:nvSpPr>
        <p:spPr>
          <a:xfrm>
            <a:off x="7793444" y="3500396"/>
            <a:ext cx="736600" cy="432955"/>
          </a:xfrm>
        </p:spPr>
        <p:txBody>
          <a:bodyPr lIns="0" tIns="0" rIns="0" bIns="0"/>
          <a:lstStyle/>
          <a:p>
            <a:pPr marL="0" lvl="1" indent="0">
              <a:buNone/>
            </a:pPr>
            <a:r>
              <a:rPr lang="en-US" dirty="0"/>
              <a:t>and</a:t>
            </a:r>
          </a:p>
        </p:txBody>
      </p:sp>
      <p:sp>
        <p:nvSpPr>
          <p:cNvPr id="9" name="Content Placeholder 8"/>
          <p:cNvSpPr>
            <a:spLocks noGrp="1"/>
          </p:cNvSpPr>
          <p:nvPr>
            <p:ph sz="quarter" idx="18"/>
          </p:nvPr>
        </p:nvSpPr>
        <p:spPr>
          <a:xfrm>
            <a:off x="457200" y="4050813"/>
            <a:ext cx="8445500" cy="911203"/>
          </a:xfrm>
        </p:spPr>
        <p:txBody>
          <a:bodyPr/>
          <a:lstStyle/>
          <a:p>
            <a:pPr lvl="1"/>
            <a:r>
              <a:rPr lang="en-US" dirty="0"/>
              <a:t>subtracting one pointer from another—meaningful only when </a:t>
            </a:r>
            <a:r>
              <a:rPr lang="en-US" b="1" dirty="0"/>
              <a:t>both</a:t>
            </a:r>
            <a:r>
              <a:rPr lang="en-US" dirty="0"/>
              <a:t> pointers point into the </a:t>
            </a:r>
            <a:r>
              <a:rPr lang="en-US" b="1" dirty="0"/>
              <a:t>same</a:t>
            </a:r>
            <a:r>
              <a:rPr lang="en-US" dirty="0"/>
              <a:t> array.</a:t>
            </a:r>
          </a:p>
        </p:txBody>
      </p:sp>
      <p:sp>
        <p:nvSpPr>
          <p:cNvPr id="10" name="Content Placeholder 9"/>
          <p:cNvSpPr>
            <a:spLocks noGrp="1"/>
          </p:cNvSpPr>
          <p:nvPr>
            <p:ph sz="quarter" idx="19"/>
          </p:nvPr>
        </p:nvSpPr>
        <p:spPr>
          <a:xfrm>
            <a:off x="457200" y="5049876"/>
            <a:ext cx="8229600" cy="912737"/>
          </a:xfrm>
        </p:spPr>
        <p:txBody>
          <a:bodyPr/>
          <a:lstStyle/>
          <a:p>
            <a:r>
              <a:rPr lang="en-US" dirty="0"/>
              <a:t>Pointer arithmetic on pointers that do not refer to array elements is a logic error. </a:t>
            </a:r>
          </a:p>
        </p:txBody>
      </p:sp>
    </p:spTree>
    <p:extLst>
      <p:ext uri="{BB962C8B-B14F-4D97-AF65-F5344CB8AC3E}">
        <p14:creationId xmlns:p14="http://schemas.microsoft.com/office/powerpoint/2010/main" val="7113793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7.8.2 Aiming a Pointer at an Array</a:t>
            </a:r>
          </a:p>
        </p:txBody>
      </p:sp>
      <p:sp>
        <p:nvSpPr>
          <p:cNvPr id="4" name="Content Placeholder 3"/>
          <p:cNvSpPr>
            <a:spLocks noGrp="1"/>
          </p:cNvSpPr>
          <p:nvPr>
            <p:ph sz="quarter" idx="13"/>
          </p:nvPr>
        </p:nvSpPr>
        <p:spPr>
          <a:xfrm>
            <a:off x="457201" y="1556326"/>
            <a:ext cx="4114800" cy="4478714"/>
          </a:xfrm>
        </p:spPr>
        <p:txBody>
          <a:bodyPr/>
          <a:lstStyle/>
          <a:p>
            <a:r>
              <a:rPr lang="en-US" sz="2000" dirty="0"/>
              <a:t>Assume </a:t>
            </a:r>
            <a:r>
              <a:rPr lang="en-US" sz="2000" dirty="0">
                <a:latin typeface="Courier New" panose="02070309020205020404" pitchFamily="49" charset="0"/>
                <a:cs typeface="Courier New" panose="02070309020205020404" pitchFamily="49" charset="0"/>
              </a:rPr>
              <a:t>int</a:t>
            </a:r>
            <a:r>
              <a:rPr lang="en-US" sz="2000" dirty="0"/>
              <a:t> </a:t>
            </a:r>
            <a:r>
              <a:rPr lang="en-US" sz="2000" dirty="0">
                <a:latin typeface="Courier New" panose="02070309020205020404" pitchFamily="49" charset="0"/>
                <a:cs typeface="Courier New" panose="02070309020205020404" pitchFamily="49" charset="0"/>
              </a:rPr>
              <a:t>v[5]</a:t>
            </a:r>
            <a:r>
              <a:rPr lang="en-US" sz="2000" dirty="0"/>
              <a:t> is defined, and its first element is at location </a:t>
            </a:r>
            <a:r>
              <a:rPr lang="en-US" sz="2000" dirty="0">
                <a:latin typeface="Courier New" panose="02070309020205020404" pitchFamily="49" charset="0"/>
                <a:cs typeface="Courier New" panose="02070309020205020404" pitchFamily="49" charset="0"/>
              </a:rPr>
              <a:t>3000</a:t>
            </a:r>
          </a:p>
          <a:p>
            <a:r>
              <a:rPr lang="en-US" sz="2000" dirty="0"/>
              <a:t>Assume </a:t>
            </a:r>
            <a:r>
              <a:rPr lang="en-US" sz="2000" dirty="0">
                <a:latin typeface="Courier New" panose="02070309020205020404" pitchFamily="49" charset="0"/>
                <a:cs typeface="Courier New" panose="02070309020205020404" pitchFamily="49" charset="0"/>
              </a:rPr>
              <a:t>vPtr</a:t>
            </a:r>
            <a:r>
              <a:rPr lang="en-US" sz="2000" dirty="0"/>
              <a:t> points to </a:t>
            </a:r>
            <a:r>
              <a:rPr lang="en-US" sz="2000" dirty="0">
                <a:latin typeface="Courier New" panose="02070309020205020404" pitchFamily="49" charset="0"/>
                <a:cs typeface="Courier New" panose="02070309020205020404" pitchFamily="49" charset="0"/>
              </a:rPr>
              <a:t>v[0]</a:t>
            </a:r>
          </a:p>
          <a:p>
            <a:r>
              <a:rPr lang="en-US" sz="2000" dirty="0"/>
              <a:t>The following diagram illustrates this scenario for a machine with four-byte integers </a:t>
            </a:r>
          </a:p>
          <a:p>
            <a:r>
              <a:rPr lang="en-US" sz="2000" dirty="0">
                <a:latin typeface="Courier New" panose="02070309020205020404" pitchFamily="49" charset="0"/>
                <a:cs typeface="Courier New" panose="02070309020205020404" pitchFamily="49" charset="0"/>
              </a:rPr>
              <a:t>vPtr</a:t>
            </a:r>
            <a:r>
              <a:rPr lang="en-US" sz="2000" dirty="0"/>
              <a:t> can be initialized to point to </a:t>
            </a:r>
            <a:r>
              <a:rPr lang="en-US" sz="2000" dirty="0">
                <a:latin typeface="Courier New" panose="02070309020205020404" pitchFamily="49" charset="0"/>
                <a:cs typeface="Courier New" panose="02070309020205020404" pitchFamily="49" charset="0"/>
              </a:rPr>
              <a:t>v</a:t>
            </a:r>
            <a:r>
              <a:rPr lang="en-US" sz="2000" dirty="0"/>
              <a:t> with either of the statements</a:t>
            </a:r>
          </a:p>
          <a:p>
            <a:pPr lvl="1"/>
            <a:r>
              <a:rPr lang="en-US" sz="2000" dirty="0">
                <a:latin typeface="Courier New" panose="02070309020205020404" pitchFamily="49" charset="0"/>
                <a:cs typeface="Courier New" panose="02070309020205020404" pitchFamily="49" charset="0"/>
              </a:rPr>
              <a:t>vPtr = v;</a:t>
            </a:r>
          </a:p>
          <a:p>
            <a:pPr lvl="1"/>
            <a:r>
              <a:rPr lang="en-US" sz="2000" dirty="0">
                <a:latin typeface="Courier New" panose="02070309020205020404" pitchFamily="49" charset="0"/>
                <a:cs typeface="Courier New" panose="02070309020205020404" pitchFamily="49" charset="0"/>
              </a:rPr>
              <a:t>vPtr = &amp;v[0];</a:t>
            </a:r>
          </a:p>
        </p:txBody>
      </p:sp>
      <p:pic>
        <p:nvPicPr>
          <p:cNvPr id="6" name="Content Placeholder 5" descr="The figure illustrates a pointer pointing to an element in an array. For long description in Notes pane, press F6."/>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4805966" y="1685307"/>
            <a:ext cx="4129519" cy="1828432"/>
          </a:xfrm>
        </p:spPr>
      </p:pic>
    </p:spTree>
    <p:extLst>
      <p:ext uri="{BB962C8B-B14F-4D97-AF65-F5344CB8AC3E}">
        <p14:creationId xmlns:p14="http://schemas.microsoft.com/office/powerpoint/2010/main" val="1393136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7.2 Pointer Variable Definitions and Initialization </a:t>
            </a:r>
            <a:r>
              <a:rPr lang="en-US" sz="2000" b="0" dirty="0"/>
              <a:t>(1 of 3)</a:t>
            </a:r>
          </a:p>
        </p:txBody>
      </p:sp>
      <p:sp>
        <p:nvSpPr>
          <p:cNvPr id="4" name="Content Placeholder 3"/>
          <p:cNvSpPr>
            <a:spLocks noGrp="1"/>
          </p:cNvSpPr>
          <p:nvPr>
            <p:ph sz="quarter" idx="13"/>
          </p:nvPr>
        </p:nvSpPr>
        <p:spPr>
          <a:xfrm>
            <a:off x="457199" y="1556326"/>
            <a:ext cx="8543109" cy="2284153"/>
          </a:xfrm>
        </p:spPr>
        <p:txBody>
          <a:bodyPr/>
          <a:lstStyle/>
          <a:p>
            <a:r>
              <a:rPr lang="en-US" sz="1800" dirty="0"/>
              <a:t>A pointer contains the address of another variable that contains a specific value</a:t>
            </a:r>
          </a:p>
          <a:p>
            <a:r>
              <a:rPr lang="en-US" sz="1800" dirty="0"/>
              <a:t>The pointer </a:t>
            </a:r>
            <a:r>
              <a:rPr lang="en-US" sz="1800" b="1" dirty="0"/>
              <a:t>points to</a:t>
            </a:r>
            <a:r>
              <a:rPr lang="en-US" sz="1800" dirty="0"/>
              <a:t> that variable</a:t>
            </a:r>
          </a:p>
          <a:p>
            <a:r>
              <a:rPr lang="en-US" sz="1800" dirty="0"/>
              <a:t>A variable name </a:t>
            </a:r>
            <a:r>
              <a:rPr lang="en-US" sz="1800" b="1" dirty="0"/>
              <a:t>directly references</a:t>
            </a:r>
            <a:r>
              <a:rPr lang="en-US" sz="1800" dirty="0"/>
              <a:t> a value</a:t>
            </a:r>
          </a:p>
          <a:p>
            <a:r>
              <a:rPr lang="en-US" sz="1800" dirty="0"/>
              <a:t>A pointer </a:t>
            </a:r>
            <a:r>
              <a:rPr lang="en-US" sz="1800" b="1" dirty="0"/>
              <a:t>indirectly references </a:t>
            </a:r>
            <a:r>
              <a:rPr lang="en-US" sz="1800" dirty="0"/>
              <a:t>a value</a:t>
            </a:r>
          </a:p>
          <a:p>
            <a:r>
              <a:rPr lang="en-US" sz="1800" dirty="0"/>
              <a:t>Referencing a value through a pointer is called </a:t>
            </a:r>
            <a:r>
              <a:rPr lang="en-US" sz="1800" b="1" dirty="0"/>
              <a:t>indirection</a:t>
            </a:r>
            <a:endParaRPr lang="en-US" sz="1800" dirty="0"/>
          </a:p>
        </p:txBody>
      </p:sp>
      <p:pic>
        <p:nvPicPr>
          <p:cNvPr id="6" name="Content Placeholder 5" descr="The figure consists of two parts that illustrate a pointer pointing to a variable that contains a value. For long description in Notes pane, press F6."/>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1474334" y="4011678"/>
            <a:ext cx="6195333" cy="2234526"/>
          </a:xfrm>
        </p:spPr>
      </p:pic>
    </p:spTree>
    <p:extLst>
      <p:ext uri="{BB962C8B-B14F-4D97-AF65-F5344CB8AC3E}">
        <p14:creationId xmlns:p14="http://schemas.microsoft.com/office/powerpoint/2010/main" val="29439507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7.8.3 Adding an Integer to a Pointer</a:t>
            </a:r>
          </a:p>
        </p:txBody>
      </p:sp>
      <p:sp>
        <p:nvSpPr>
          <p:cNvPr id="4" name="Content Placeholder 3"/>
          <p:cNvSpPr>
            <a:spLocks noGrp="1"/>
          </p:cNvSpPr>
          <p:nvPr>
            <p:ph sz="quarter" idx="13"/>
          </p:nvPr>
        </p:nvSpPr>
        <p:spPr>
          <a:xfrm>
            <a:off x="457200" y="1556326"/>
            <a:ext cx="4138919" cy="4478714"/>
          </a:xfrm>
        </p:spPr>
        <p:txBody>
          <a:bodyPr/>
          <a:lstStyle/>
          <a:p>
            <a:r>
              <a:rPr lang="en-US" sz="2000" dirty="0"/>
              <a:t>In arithmetic, 3000 + 2 yields the value 3002</a:t>
            </a:r>
          </a:p>
          <a:p>
            <a:pPr lvl="1"/>
            <a:r>
              <a:rPr lang="en-US" sz="2000" dirty="0"/>
              <a:t>Normally not the case with pointer arithmetic</a:t>
            </a:r>
          </a:p>
          <a:p>
            <a:r>
              <a:rPr lang="en-US" sz="2000" dirty="0"/>
              <a:t>Adding an integer to or subtracting one from a pointer increments or decrements by that integer </a:t>
            </a:r>
            <a:r>
              <a:rPr lang="en-US" sz="2000" b="1" dirty="0"/>
              <a:t>times the size of the object to which the pointer refers</a:t>
            </a:r>
          </a:p>
          <a:p>
            <a:r>
              <a:rPr lang="en-US" sz="2000" dirty="0"/>
              <a:t>The diagram shows result of </a:t>
            </a:r>
            <a:r>
              <a:rPr lang="en-US" sz="2000" dirty="0">
                <a:latin typeface="Courier New" panose="02070309020205020404" pitchFamily="49" charset="0"/>
                <a:cs typeface="Courier New" panose="02070309020205020404" pitchFamily="49" charset="0"/>
              </a:rPr>
              <a:t>vPtr += 2;</a:t>
            </a:r>
            <a:r>
              <a:rPr lang="en-US" sz="2000" dirty="0"/>
              <a:t> for 4-byte objects</a:t>
            </a:r>
          </a:p>
        </p:txBody>
      </p:sp>
      <p:pic>
        <p:nvPicPr>
          <p:cNvPr id="8" name="Content Placeholder 7" descr="The figure illustrates a pointer pointing to an element in an array. For long description in Notes pane, press F6."/>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4777488" y="1678247"/>
            <a:ext cx="4211170" cy="1894712"/>
          </a:xfrm>
        </p:spPr>
      </p:pic>
    </p:spTree>
    <p:extLst>
      <p:ext uri="{BB962C8B-B14F-4D97-AF65-F5344CB8AC3E}">
        <p14:creationId xmlns:p14="http://schemas.microsoft.com/office/powerpoint/2010/main" val="24978736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7.8.4 Subtracting an Integer From a Pointer</a:t>
            </a:r>
          </a:p>
        </p:txBody>
      </p:sp>
      <p:sp>
        <p:nvSpPr>
          <p:cNvPr id="3" name="Content Placeholder 2"/>
          <p:cNvSpPr>
            <a:spLocks noGrp="1"/>
          </p:cNvSpPr>
          <p:nvPr>
            <p:ph sz="quarter" idx="13"/>
          </p:nvPr>
        </p:nvSpPr>
        <p:spPr/>
        <p:txBody>
          <a:bodyPr/>
          <a:lstStyle/>
          <a:p>
            <a:r>
              <a:rPr lang="en-US" dirty="0"/>
              <a:t>If </a:t>
            </a:r>
            <a:r>
              <a:rPr lang="en-US" dirty="0">
                <a:latin typeface="Courier New" panose="02070309020205020404" pitchFamily="49" charset="0"/>
                <a:cs typeface="Courier New" panose="02070309020205020404" pitchFamily="49" charset="0"/>
              </a:rPr>
              <a:t>vPtr</a:t>
            </a:r>
            <a:r>
              <a:rPr lang="en-US" dirty="0"/>
              <a:t> contains 3016 (</a:t>
            </a:r>
            <a:r>
              <a:rPr lang="en-US" dirty="0">
                <a:latin typeface="Courier New" panose="02070309020205020404" pitchFamily="49" charset="0"/>
                <a:cs typeface="Courier New" panose="02070309020205020404" pitchFamily="49" charset="0"/>
              </a:rPr>
              <a:t>v[4]</a:t>
            </a:r>
            <a:r>
              <a:rPr lang="en-US" dirty="0"/>
              <a:t>), the following statement would set </a:t>
            </a:r>
            <a:r>
              <a:rPr lang="en-US" dirty="0">
                <a:latin typeface="Courier New" panose="02070309020205020404" pitchFamily="49" charset="0"/>
                <a:cs typeface="Courier New" panose="02070309020205020404" pitchFamily="49" charset="0"/>
              </a:rPr>
              <a:t>vPtr</a:t>
            </a:r>
            <a:r>
              <a:rPr lang="en-US" dirty="0"/>
              <a:t> back to 3000 (</a:t>
            </a:r>
            <a:r>
              <a:rPr lang="en-US" dirty="0">
                <a:latin typeface="Courier New" panose="02070309020205020404" pitchFamily="49" charset="0"/>
                <a:cs typeface="Courier New" panose="02070309020205020404" pitchFamily="49" charset="0"/>
              </a:rPr>
              <a:t>v[0]</a:t>
            </a:r>
            <a:r>
              <a:rPr lang="en-US" dirty="0"/>
              <a:t>)—the beginning of the array. </a:t>
            </a:r>
          </a:p>
          <a:p>
            <a:pPr lvl="1"/>
            <a:r>
              <a:rPr lang="en-US" dirty="0">
                <a:latin typeface="Courier New" panose="02070309020205020404" pitchFamily="49" charset="0"/>
                <a:cs typeface="Courier New" panose="02070309020205020404" pitchFamily="49" charset="0"/>
              </a:rPr>
              <a:t>vPtr −= 4;</a:t>
            </a:r>
          </a:p>
          <a:p>
            <a:r>
              <a:rPr lang="en-US" dirty="0"/>
              <a:t>Using pointer arithmetic to adjust pointers to point outside an array’s bounds is a logic error that could lead to security problems.</a:t>
            </a:r>
          </a:p>
        </p:txBody>
      </p:sp>
    </p:spTree>
    <p:extLst>
      <p:ext uri="{BB962C8B-B14F-4D97-AF65-F5344CB8AC3E}">
        <p14:creationId xmlns:p14="http://schemas.microsoft.com/office/powerpoint/2010/main" val="25274882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7.8.5 Incrementing and Decrementing a Pointer</a:t>
            </a:r>
          </a:p>
        </p:txBody>
      </p:sp>
      <p:sp>
        <p:nvSpPr>
          <p:cNvPr id="4" name="Content Placeholder 3"/>
          <p:cNvSpPr>
            <a:spLocks noGrp="1"/>
          </p:cNvSpPr>
          <p:nvPr>
            <p:ph sz="quarter" idx="13"/>
          </p:nvPr>
        </p:nvSpPr>
        <p:spPr>
          <a:xfrm>
            <a:off x="457200" y="1552574"/>
            <a:ext cx="8229600" cy="524419"/>
          </a:xfrm>
        </p:spPr>
        <p:txBody>
          <a:bodyPr/>
          <a:lstStyle/>
          <a:p>
            <a:r>
              <a:rPr lang="en-US" dirty="0"/>
              <a:t>To increment or decrement a pointer by one, use the</a:t>
            </a:r>
          </a:p>
        </p:txBody>
      </p:sp>
      <p:sp>
        <p:nvSpPr>
          <p:cNvPr id="5" name="Content Placeholder 4"/>
          <p:cNvSpPr>
            <a:spLocks noGrp="1"/>
          </p:cNvSpPr>
          <p:nvPr>
            <p:ph sz="quarter" idx="14"/>
          </p:nvPr>
        </p:nvSpPr>
        <p:spPr>
          <a:xfrm>
            <a:off x="847270" y="2163008"/>
            <a:ext cx="4226379" cy="436501"/>
          </a:xfrm>
        </p:spPr>
        <p:txBody>
          <a:bodyPr lIns="0" tIns="0" rIns="0" bIns="0"/>
          <a:lstStyle/>
          <a:p>
            <a:pPr marL="432" indent="0">
              <a:buNone/>
            </a:pPr>
            <a:r>
              <a:rPr lang="en-US" dirty="0"/>
              <a:t>increment (++) and decrement</a:t>
            </a:r>
          </a:p>
        </p:txBody>
      </p:sp>
      <p:graphicFrame>
        <p:nvGraphicFramePr>
          <p:cNvPr id="11" name="Object 10" descr="Left parenthesis minus minus right parenthesis comma"/>
          <p:cNvGraphicFramePr>
            <a:graphicFrameLocks noChangeAspect="1"/>
          </p:cNvGraphicFramePr>
          <p:nvPr>
            <p:extLst>
              <p:ext uri="{D42A27DB-BD31-4B8C-83A1-F6EECF244321}">
                <p14:modId xmlns:p14="http://schemas.microsoft.com/office/powerpoint/2010/main" val="1241237270"/>
              </p:ext>
            </p:extLst>
          </p:nvPr>
        </p:nvGraphicFramePr>
        <p:xfrm>
          <a:off x="5149850" y="2178050"/>
          <a:ext cx="615950" cy="379413"/>
        </p:xfrm>
        <a:graphic>
          <a:graphicData uri="http://schemas.openxmlformats.org/presentationml/2006/ole">
            <mc:AlternateContent xmlns:mc="http://schemas.openxmlformats.org/markup-compatibility/2006">
              <mc:Choice xmlns:v="urn:schemas-microsoft-com:vml" Requires="v">
                <p:oleObj spid="_x0000_s2050" name="Equation" r:id="rId3" imgW="330120" imgH="203040" progId="Equation.DSMT4">
                  <p:embed/>
                </p:oleObj>
              </mc:Choice>
              <mc:Fallback>
                <p:oleObj name="Equation" r:id="rId3" imgW="330120" imgH="203040" progId="Equation.DSMT4">
                  <p:embed/>
                  <p:pic>
                    <p:nvPicPr>
                      <p:cNvPr id="11" name="Object 10"/>
                      <p:cNvPicPr/>
                      <p:nvPr/>
                    </p:nvPicPr>
                    <p:blipFill>
                      <a:blip r:embed="rId4"/>
                      <a:stretch>
                        <a:fillRect/>
                      </a:stretch>
                    </p:blipFill>
                    <p:spPr>
                      <a:xfrm>
                        <a:off x="5149850" y="2178050"/>
                        <a:ext cx="615950" cy="379413"/>
                      </a:xfrm>
                      <a:prstGeom prst="rect">
                        <a:avLst/>
                      </a:prstGeom>
                    </p:spPr>
                  </p:pic>
                </p:oleObj>
              </mc:Fallback>
            </mc:AlternateContent>
          </a:graphicData>
        </a:graphic>
      </p:graphicFrame>
      <p:sp>
        <p:nvSpPr>
          <p:cNvPr id="6" name="Content Placeholder 5"/>
          <p:cNvSpPr>
            <a:spLocks noGrp="1"/>
          </p:cNvSpPr>
          <p:nvPr>
            <p:ph sz="quarter" idx="15"/>
          </p:nvPr>
        </p:nvSpPr>
        <p:spPr>
          <a:xfrm>
            <a:off x="5868989" y="2143610"/>
            <a:ext cx="1632857" cy="448292"/>
          </a:xfrm>
        </p:spPr>
        <p:txBody>
          <a:bodyPr lIns="0" tIns="0" rIns="0" bIns="0"/>
          <a:lstStyle/>
          <a:p>
            <a:pPr marL="432" indent="0">
              <a:buNone/>
            </a:pPr>
            <a:r>
              <a:rPr lang="en-US" dirty="0"/>
              <a:t>operators</a:t>
            </a:r>
          </a:p>
        </p:txBody>
      </p:sp>
      <p:sp>
        <p:nvSpPr>
          <p:cNvPr id="7" name="Content Placeholder 6"/>
          <p:cNvSpPr>
            <a:spLocks noGrp="1"/>
          </p:cNvSpPr>
          <p:nvPr>
            <p:ph sz="quarter" idx="16"/>
          </p:nvPr>
        </p:nvSpPr>
        <p:spPr>
          <a:xfrm>
            <a:off x="457200" y="2688444"/>
            <a:ext cx="8229600" cy="1959756"/>
          </a:xfrm>
        </p:spPr>
        <p:txBody>
          <a:bodyPr/>
          <a:lstStyle/>
          <a:p>
            <a:pPr lvl="1"/>
            <a:r>
              <a:rPr lang="en-US" dirty="0">
                <a:latin typeface="Courier New" panose="02070309020205020404" pitchFamily="49" charset="0"/>
                <a:cs typeface="Courier New" panose="02070309020205020404" pitchFamily="49" charset="0"/>
              </a:rPr>
              <a:t>++vPtr;</a:t>
            </a:r>
          </a:p>
          <a:p>
            <a:pPr lvl="1"/>
            <a:r>
              <a:rPr lang="en-US" dirty="0">
                <a:latin typeface="Courier New" panose="02070309020205020404" pitchFamily="49" charset="0"/>
                <a:cs typeface="Courier New" panose="02070309020205020404" pitchFamily="49" charset="0"/>
              </a:rPr>
              <a:t>vPtr++;</a:t>
            </a:r>
          </a:p>
          <a:p>
            <a:pPr lvl="1"/>
            <a:r>
              <a:rPr lang="en-US" dirty="0">
                <a:latin typeface="Courier New" panose="02070309020205020404" pitchFamily="49" charset="0"/>
                <a:cs typeface="Courier New" panose="02070309020205020404" pitchFamily="49" charset="0"/>
              </a:rPr>
              <a:t>−−vPtr;</a:t>
            </a:r>
          </a:p>
          <a:p>
            <a:pPr lvl="1"/>
            <a:r>
              <a:rPr lang="en-US" dirty="0">
                <a:latin typeface="Courier New" panose="02070309020205020404" pitchFamily="49" charset="0"/>
                <a:cs typeface="Courier New" panose="02070309020205020404" pitchFamily="49" charset="0"/>
              </a:rPr>
              <a:t>vPtr−−;</a:t>
            </a:r>
          </a:p>
        </p:txBody>
      </p:sp>
    </p:spTree>
    <p:extLst>
      <p:ext uri="{BB962C8B-B14F-4D97-AF65-F5344CB8AC3E}">
        <p14:creationId xmlns:p14="http://schemas.microsoft.com/office/powerpoint/2010/main" val="14334930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7.8.6 Subtracting One Pointer From Another</a:t>
            </a:r>
          </a:p>
        </p:txBody>
      </p:sp>
      <p:sp>
        <p:nvSpPr>
          <p:cNvPr id="3" name="Content Placeholder 2"/>
          <p:cNvSpPr>
            <a:spLocks noGrp="1"/>
          </p:cNvSpPr>
          <p:nvPr>
            <p:ph sz="quarter" idx="13"/>
          </p:nvPr>
        </p:nvSpPr>
        <p:spPr/>
        <p:txBody>
          <a:bodyPr/>
          <a:lstStyle/>
          <a:p>
            <a:r>
              <a:rPr lang="en-US" dirty="0"/>
              <a:t>If </a:t>
            </a:r>
            <a:r>
              <a:rPr lang="en-US" dirty="0">
                <a:latin typeface="Courier New" panose="02070309020205020404" pitchFamily="49" charset="0"/>
                <a:cs typeface="Courier New" panose="02070309020205020404" pitchFamily="49" charset="0"/>
              </a:rPr>
              <a:t>vPtr</a:t>
            </a:r>
            <a:r>
              <a:rPr lang="en-US" dirty="0"/>
              <a:t> contains the location </a:t>
            </a:r>
            <a:r>
              <a:rPr lang="en-US" dirty="0">
                <a:latin typeface="Courier New" panose="02070309020205020404" pitchFamily="49" charset="0"/>
                <a:cs typeface="Courier New" panose="02070309020205020404" pitchFamily="49" charset="0"/>
              </a:rPr>
              <a:t>3000</a:t>
            </a:r>
            <a:r>
              <a:rPr lang="en-US" dirty="0"/>
              <a:t> and </a:t>
            </a:r>
            <a:r>
              <a:rPr lang="en-US" dirty="0">
                <a:latin typeface="Courier New" panose="02070309020205020404" pitchFamily="49" charset="0"/>
                <a:cs typeface="Courier New" panose="02070309020205020404" pitchFamily="49" charset="0"/>
              </a:rPr>
              <a:t>v2Ptr</a:t>
            </a:r>
            <a:r>
              <a:rPr lang="en-US" dirty="0"/>
              <a:t> contains the address </a:t>
            </a:r>
            <a:r>
              <a:rPr lang="en-US" dirty="0">
                <a:latin typeface="Courier New" panose="02070309020205020404" pitchFamily="49" charset="0"/>
                <a:cs typeface="Courier New" panose="02070309020205020404" pitchFamily="49" charset="0"/>
              </a:rPr>
              <a:t>3008</a:t>
            </a:r>
            <a:r>
              <a:rPr lang="en-US" dirty="0"/>
              <a:t>, the following statement assigns to </a:t>
            </a:r>
            <a:r>
              <a:rPr lang="en-US" dirty="0">
                <a:latin typeface="Courier New" panose="02070309020205020404" pitchFamily="49" charset="0"/>
                <a:cs typeface="Courier New" panose="02070309020205020404" pitchFamily="49" charset="0"/>
              </a:rPr>
              <a:t>x</a:t>
            </a:r>
            <a:r>
              <a:rPr lang="en-US" dirty="0"/>
              <a:t> the </a:t>
            </a:r>
            <a:r>
              <a:rPr lang="en-US" b="1" dirty="0"/>
              <a:t>number of array elements</a:t>
            </a:r>
            <a:r>
              <a:rPr lang="en-US" dirty="0"/>
              <a:t> between </a:t>
            </a:r>
            <a:r>
              <a:rPr lang="en-US" dirty="0">
                <a:latin typeface="Courier New" panose="02070309020205020404" pitchFamily="49" charset="0"/>
                <a:cs typeface="Courier New" panose="02070309020205020404" pitchFamily="49" charset="0"/>
              </a:rPr>
              <a:t>vPtr</a:t>
            </a:r>
            <a:r>
              <a:rPr lang="en-US" dirty="0"/>
              <a:t> and </a:t>
            </a:r>
            <a:r>
              <a:rPr lang="en-US" dirty="0">
                <a:latin typeface="Courier New" panose="02070309020205020404" pitchFamily="49" charset="0"/>
                <a:cs typeface="Courier New" panose="02070309020205020404" pitchFamily="49" charset="0"/>
              </a:rPr>
              <a:t>v2Ptr</a:t>
            </a:r>
            <a:r>
              <a:rPr lang="en-US" dirty="0"/>
              <a:t>, in this case, </a:t>
            </a:r>
            <a:r>
              <a:rPr lang="en-US" dirty="0">
                <a:latin typeface="Courier New" panose="02070309020205020404" pitchFamily="49" charset="0"/>
                <a:cs typeface="Courier New" panose="02070309020205020404" pitchFamily="49" charset="0"/>
              </a:rPr>
              <a:t>2</a:t>
            </a:r>
            <a:r>
              <a:rPr lang="en-US" dirty="0"/>
              <a:t> (not </a:t>
            </a:r>
            <a:r>
              <a:rPr lang="en-US" dirty="0">
                <a:latin typeface="Courier New" panose="02070309020205020404" pitchFamily="49" charset="0"/>
                <a:cs typeface="Courier New" panose="02070309020205020404" pitchFamily="49" charset="0"/>
              </a:rPr>
              <a:t>8</a:t>
            </a:r>
            <a:r>
              <a:rPr lang="en-US" dirty="0"/>
              <a:t>).</a:t>
            </a:r>
          </a:p>
          <a:p>
            <a:pPr lvl="1"/>
            <a:r>
              <a:rPr lang="en-US" dirty="0">
                <a:latin typeface="Courier New" panose="02070309020205020404" pitchFamily="49" charset="0"/>
                <a:cs typeface="Courier New" panose="02070309020205020404" pitchFamily="49" charset="0"/>
              </a:rPr>
              <a:t>x = v2Ptr - vPtr;</a:t>
            </a:r>
          </a:p>
          <a:p>
            <a:r>
              <a:rPr lang="en-US" dirty="0"/>
              <a:t>Pointer arithmetic is undefined unless performed on elements of the same array</a:t>
            </a:r>
          </a:p>
          <a:p>
            <a:r>
              <a:rPr lang="en-US" dirty="0"/>
              <a:t>We cannot assume that two variables of the same type are stored side-by-side in memory unless they’re adjacent elements of an array</a:t>
            </a:r>
          </a:p>
        </p:txBody>
      </p:sp>
    </p:spTree>
    <p:extLst>
      <p:ext uri="{BB962C8B-B14F-4D97-AF65-F5344CB8AC3E}">
        <p14:creationId xmlns:p14="http://schemas.microsoft.com/office/powerpoint/2010/main" val="16272020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7.8.7 Assigning Pointers to One Another</a:t>
            </a:r>
          </a:p>
        </p:txBody>
      </p:sp>
      <p:sp>
        <p:nvSpPr>
          <p:cNvPr id="3" name="Content Placeholder 2"/>
          <p:cNvSpPr>
            <a:spLocks noGrp="1"/>
          </p:cNvSpPr>
          <p:nvPr>
            <p:ph sz="quarter" idx="13"/>
          </p:nvPr>
        </p:nvSpPr>
        <p:spPr/>
        <p:txBody>
          <a:bodyPr/>
          <a:lstStyle/>
          <a:p>
            <a:r>
              <a:rPr lang="en-US" dirty="0"/>
              <a:t>Pointers of the same type may be assigned to one another</a:t>
            </a:r>
          </a:p>
          <a:p>
            <a:r>
              <a:rPr lang="en-US" dirty="0"/>
              <a:t>This rule’s exception is a </a:t>
            </a:r>
            <a:r>
              <a:rPr lang="en-US" b="1" dirty="0"/>
              <a:t>pointer to void</a:t>
            </a:r>
            <a:r>
              <a:rPr lang="en-US" dirty="0"/>
              <a:t> (i.e., </a:t>
            </a:r>
            <a:r>
              <a:rPr lang="en-US" b="1" dirty="0">
                <a:latin typeface="Courier New" panose="02070309020205020404" pitchFamily="49" charset="0"/>
                <a:cs typeface="Courier New" panose="02070309020205020404" pitchFamily="49" charset="0"/>
              </a:rPr>
              <a:t>void</a:t>
            </a:r>
            <a:r>
              <a:rPr lang="en-US" dirty="0">
                <a:latin typeface="Consolas" panose="020B0609020204030204" pitchFamily="49" charset="0"/>
                <a:cs typeface="Consolas" panose="020B0609020204030204" pitchFamily="49" charset="0"/>
              </a:rPr>
              <a:t> </a:t>
            </a:r>
            <a:r>
              <a:rPr lang="en-US" b="1" dirty="0">
                <a:latin typeface="Courier New" panose="02070309020205020404" pitchFamily="49" charset="0"/>
                <a:cs typeface="Courier New" panose="02070309020205020404" pitchFamily="49" charset="0"/>
              </a:rPr>
              <a:t>*</a:t>
            </a:r>
            <a:r>
              <a:rPr lang="en-US" dirty="0"/>
              <a:t>)—a generic pointer that can represent </a:t>
            </a:r>
            <a:r>
              <a:rPr lang="en-US" b="1" dirty="0"/>
              <a:t>any</a:t>
            </a:r>
            <a:r>
              <a:rPr lang="en-US" dirty="0"/>
              <a:t> pointer type</a:t>
            </a:r>
          </a:p>
          <a:p>
            <a:r>
              <a:rPr lang="en-US" dirty="0"/>
              <a:t>All pointer types can be assigned to a </a:t>
            </a:r>
            <a:r>
              <a:rPr lang="en-US" dirty="0">
                <a:latin typeface="Courier New" panose="02070309020205020404" pitchFamily="49" charset="0"/>
                <a:cs typeface="Courier New" panose="02070309020205020404" pitchFamily="49" charset="0"/>
              </a:rPr>
              <a:t>void</a:t>
            </a:r>
            <a:r>
              <a:rPr lang="en-US" dirty="0">
                <a:latin typeface="Consolas" panose="020B0609020204030204" pitchFamily="49" charset="0"/>
                <a:cs typeface="Consolas" panose="020B0609020204030204" pitchFamily="49" charset="0"/>
              </a:rPr>
              <a:t> </a:t>
            </a:r>
            <a:r>
              <a:rPr lang="en-US" dirty="0">
                <a:latin typeface="Courier New" panose="02070309020205020404" pitchFamily="49" charset="0"/>
                <a:cs typeface="Courier New" panose="02070309020205020404" pitchFamily="49" charset="0"/>
              </a:rPr>
              <a:t>*</a:t>
            </a:r>
            <a:r>
              <a:rPr lang="en-US" dirty="0"/>
              <a:t>, and a </a:t>
            </a:r>
            <a:r>
              <a:rPr lang="en-US" dirty="0">
                <a:latin typeface="Courier New" panose="02070309020205020404" pitchFamily="49" charset="0"/>
                <a:cs typeface="Courier New" panose="02070309020205020404" pitchFamily="49" charset="0"/>
              </a:rPr>
              <a:t>void</a:t>
            </a:r>
            <a:r>
              <a:rPr lang="en-US" dirty="0">
                <a:latin typeface="Consolas" panose="020B0609020204030204" pitchFamily="49" charset="0"/>
                <a:cs typeface="Consolas" panose="020B0609020204030204" pitchFamily="49" charset="0"/>
              </a:rPr>
              <a:t> </a:t>
            </a:r>
            <a:r>
              <a:rPr lang="en-US" dirty="0">
                <a:latin typeface="Courier New" panose="02070309020205020404" pitchFamily="49" charset="0"/>
                <a:cs typeface="Courier New" panose="02070309020205020404" pitchFamily="49" charset="0"/>
              </a:rPr>
              <a:t>*</a:t>
            </a:r>
            <a:r>
              <a:rPr lang="en-US" dirty="0"/>
              <a:t> can be assigned a pointer of any type (including another </a:t>
            </a:r>
            <a:r>
              <a:rPr lang="en-US" dirty="0">
                <a:latin typeface="Courier New" panose="02070309020205020404" pitchFamily="49" charset="0"/>
                <a:cs typeface="Courier New" panose="02070309020205020404" pitchFamily="49" charset="0"/>
              </a:rPr>
              <a:t>void</a:t>
            </a:r>
            <a:r>
              <a:rPr lang="en-US" dirty="0">
                <a:latin typeface="Consolas" panose="020B0609020204030204" pitchFamily="49" charset="0"/>
                <a:cs typeface="Consolas" panose="020B0609020204030204" pitchFamily="49" charset="0"/>
              </a:rPr>
              <a:t> </a:t>
            </a:r>
            <a:r>
              <a:rPr lang="en-US" dirty="0">
                <a:latin typeface="Courier New" panose="02070309020205020404" pitchFamily="49" charset="0"/>
                <a:cs typeface="Courier New" panose="02070309020205020404" pitchFamily="49" charset="0"/>
              </a:rPr>
              <a:t>*</a:t>
            </a:r>
            <a:r>
              <a:rPr lang="en-US" dirty="0"/>
              <a:t>)</a:t>
            </a:r>
          </a:p>
          <a:p>
            <a:r>
              <a:rPr lang="en-US" dirty="0"/>
              <a:t>A cast operation is </a:t>
            </a:r>
            <a:r>
              <a:rPr lang="en-US" b="1" dirty="0"/>
              <a:t>not</a:t>
            </a:r>
            <a:r>
              <a:rPr lang="en-US" dirty="0"/>
              <a:t> required</a:t>
            </a:r>
          </a:p>
        </p:txBody>
      </p:sp>
    </p:spTree>
    <p:extLst>
      <p:ext uri="{BB962C8B-B14F-4D97-AF65-F5344CB8AC3E}">
        <p14:creationId xmlns:p14="http://schemas.microsoft.com/office/powerpoint/2010/main" val="37610516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7.8.8 Pointer to void </a:t>
            </a:r>
          </a:p>
        </p:txBody>
      </p:sp>
      <p:sp>
        <p:nvSpPr>
          <p:cNvPr id="3" name="Content Placeholder 2"/>
          <p:cNvSpPr>
            <a:spLocks noGrp="1"/>
          </p:cNvSpPr>
          <p:nvPr>
            <p:ph sz="quarter" idx="13"/>
          </p:nvPr>
        </p:nvSpPr>
        <p:spPr/>
        <p:txBody>
          <a:bodyPr/>
          <a:lstStyle/>
          <a:p>
            <a:r>
              <a:rPr lang="en-US" dirty="0"/>
              <a:t>A pointer to </a:t>
            </a:r>
            <a:r>
              <a:rPr lang="en-US" dirty="0">
                <a:latin typeface="Courier New" panose="02070309020205020404" pitchFamily="49" charset="0"/>
                <a:cs typeface="Courier New" panose="02070309020205020404" pitchFamily="49" charset="0"/>
              </a:rPr>
              <a:t>void</a:t>
            </a:r>
            <a:r>
              <a:rPr lang="en-US" dirty="0"/>
              <a:t> </a:t>
            </a:r>
            <a:r>
              <a:rPr lang="en-US" b="1" dirty="0"/>
              <a:t>cannot</a:t>
            </a:r>
            <a:r>
              <a:rPr lang="en-US" dirty="0"/>
              <a:t> be dereferenced</a:t>
            </a:r>
          </a:p>
          <a:p>
            <a:r>
              <a:rPr lang="en-US" dirty="0"/>
              <a:t>A </a:t>
            </a:r>
            <a:r>
              <a:rPr lang="en-US" dirty="0">
                <a:latin typeface="Courier New" panose="02070309020205020404" pitchFamily="49" charset="0"/>
                <a:cs typeface="Courier New" panose="02070309020205020404" pitchFamily="49" charset="0"/>
              </a:rPr>
              <a:t>void</a:t>
            </a:r>
            <a:r>
              <a:rPr lang="en-US" dirty="0"/>
              <a:t> </a:t>
            </a:r>
            <a:r>
              <a:rPr lang="en-US" dirty="0">
                <a:latin typeface="Courier New" panose="02070309020205020404" pitchFamily="49" charset="0"/>
                <a:cs typeface="Courier New" panose="02070309020205020404" pitchFamily="49" charset="0"/>
              </a:rPr>
              <a:t>*</a:t>
            </a:r>
            <a:r>
              <a:rPr lang="en-US" dirty="0"/>
              <a:t> contains a memory location for an </a:t>
            </a:r>
            <a:r>
              <a:rPr lang="en-US" b="1" dirty="0"/>
              <a:t>unknown</a:t>
            </a:r>
            <a:r>
              <a:rPr lang="en-US" dirty="0"/>
              <a:t> type</a:t>
            </a:r>
          </a:p>
          <a:p>
            <a:pPr lvl="1"/>
            <a:r>
              <a:rPr lang="en-US" dirty="0"/>
              <a:t>Number of bytes to which the pointer refers is </a:t>
            </a:r>
            <a:r>
              <a:rPr lang="en-US" b="1" dirty="0"/>
              <a:t>not</a:t>
            </a:r>
            <a:r>
              <a:rPr lang="en-US" dirty="0"/>
              <a:t> known </a:t>
            </a:r>
          </a:p>
          <a:p>
            <a:r>
              <a:rPr lang="en-US" dirty="0"/>
              <a:t>The compiler </a:t>
            </a:r>
            <a:r>
              <a:rPr lang="en-US" b="1" dirty="0"/>
              <a:t>must</a:t>
            </a:r>
            <a:r>
              <a:rPr lang="en-US" dirty="0"/>
              <a:t> know the type to determine the number of bytes that represent the referenced value</a:t>
            </a:r>
          </a:p>
          <a:p>
            <a:r>
              <a:rPr lang="en-US" b="1" dirty="0"/>
              <a:t>Dereferencing a void * pointer is a syntax error</a:t>
            </a:r>
          </a:p>
        </p:txBody>
      </p:sp>
    </p:spTree>
    <p:extLst>
      <p:ext uri="{BB962C8B-B14F-4D97-AF65-F5344CB8AC3E}">
        <p14:creationId xmlns:p14="http://schemas.microsoft.com/office/powerpoint/2010/main" val="38139589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7.8.9 Comparing Pointers</a:t>
            </a:r>
          </a:p>
        </p:txBody>
      </p:sp>
      <p:sp>
        <p:nvSpPr>
          <p:cNvPr id="3" name="Content Placeholder 2"/>
          <p:cNvSpPr>
            <a:spLocks noGrp="1"/>
          </p:cNvSpPr>
          <p:nvPr>
            <p:ph sz="quarter" idx="13"/>
          </p:nvPr>
        </p:nvSpPr>
        <p:spPr/>
        <p:txBody>
          <a:bodyPr/>
          <a:lstStyle/>
          <a:p>
            <a:r>
              <a:rPr lang="en-US" dirty="0"/>
              <a:t>You can compare pointers using equality and relational operators</a:t>
            </a:r>
          </a:p>
          <a:p>
            <a:r>
              <a:rPr lang="en-US" dirty="0"/>
              <a:t>Meaningful only if the pointers point to elements of the same array </a:t>
            </a:r>
          </a:p>
          <a:p>
            <a:r>
              <a:rPr lang="en-US" dirty="0"/>
              <a:t>Otherwise, such comparisons are logic errors</a:t>
            </a:r>
          </a:p>
          <a:p>
            <a:r>
              <a:rPr lang="en-US" dirty="0"/>
              <a:t>A common use of pointer comparison is determining whether a pointer is NULL</a:t>
            </a:r>
          </a:p>
        </p:txBody>
      </p:sp>
    </p:spTree>
    <p:extLst>
      <p:ext uri="{BB962C8B-B14F-4D97-AF65-F5344CB8AC3E}">
        <p14:creationId xmlns:p14="http://schemas.microsoft.com/office/powerpoint/2010/main" val="32545586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7.9 Relationship Between Pointers and Arrays</a:t>
            </a:r>
          </a:p>
        </p:txBody>
      </p:sp>
      <p:sp>
        <p:nvSpPr>
          <p:cNvPr id="3" name="Content Placeholder 2"/>
          <p:cNvSpPr>
            <a:spLocks noGrp="1"/>
          </p:cNvSpPr>
          <p:nvPr>
            <p:ph sz="quarter" idx="13"/>
          </p:nvPr>
        </p:nvSpPr>
        <p:spPr/>
        <p:txBody>
          <a:bodyPr/>
          <a:lstStyle/>
          <a:p>
            <a:r>
              <a:rPr lang="en-US" sz="2000" dirty="0"/>
              <a:t>Arrays and pointers often may be used interchangeably</a:t>
            </a:r>
          </a:p>
          <a:p>
            <a:r>
              <a:rPr lang="en-US" sz="2000" dirty="0"/>
              <a:t>Think of an </a:t>
            </a:r>
            <a:r>
              <a:rPr lang="en-US" sz="2000" b="1" dirty="0"/>
              <a:t>array name</a:t>
            </a:r>
            <a:r>
              <a:rPr lang="en-US" sz="2000" dirty="0"/>
              <a:t> as a </a:t>
            </a:r>
            <a:r>
              <a:rPr lang="en-US" sz="2000" b="1" dirty="0"/>
              <a:t>constant pointer </a:t>
            </a:r>
            <a:r>
              <a:rPr lang="en-US" sz="2000" dirty="0"/>
              <a:t>to the first element</a:t>
            </a:r>
          </a:p>
          <a:p>
            <a:r>
              <a:rPr lang="en-US" sz="2000" dirty="0"/>
              <a:t>Pointers can be used to do any operation involving array subscripting</a:t>
            </a:r>
          </a:p>
          <a:p>
            <a:r>
              <a:rPr lang="en-US" sz="2000" dirty="0">
                <a:latin typeface="Courier New" panose="02070309020205020404" pitchFamily="49" charset="0"/>
                <a:cs typeface="Courier New" panose="02070309020205020404" pitchFamily="49" charset="0"/>
              </a:rPr>
              <a:t>int b[5];</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int *bPtr;</a:t>
            </a:r>
          </a:p>
          <a:p>
            <a:pPr lvl="1"/>
            <a:r>
              <a:rPr lang="en-US" sz="2000" dirty="0"/>
              <a:t>The array name </a:t>
            </a:r>
            <a:r>
              <a:rPr lang="en-US" sz="2000" dirty="0">
                <a:latin typeface="Courier New" panose="02070309020205020404" pitchFamily="49" charset="0"/>
                <a:cs typeface="Courier New" panose="02070309020205020404" pitchFamily="49" charset="0"/>
              </a:rPr>
              <a:t>b</a:t>
            </a:r>
            <a:r>
              <a:rPr lang="en-US" sz="2000" dirty="0"/>
              <a:t> is a pointer to the array’s first element</a:t>
            </a:r>
          </a:p>
          <a:p>
            <a:pPr lvl="1"/>
            <a:r>
              <a:rPr lang="en-US" sz="2000" dirty="0"/>
              <a:t>Can set </a:t>
            </a:r>
            <a:r>
              <a:rPr lang="en-US" sz="2000" dirty="0">
                <a:latin typeface="Courier New" panose="02070309020205020404" pitchFamily="49" charset="0"/>
                <a:cs typeface="Courier New" panose="02070309020205020404" pitchFamily="49" charset="0"/>
              </a:rPr>
              <a:t>bPtr</a:t>
            </a:r>
            <a:r>
              <a:rPr lang="en-US" sz="2000" dirty="0"/>
              <a:t> to the address of the array </a:t>
            </a:r>
            <a:r>
              <a:rPr lang="en-US" sz="2000" dirty="0">
                <a:latin typeface="Courier New" panose="02070309020205020404" pitchFamily="49" charset="0"/>
                <a:cs typeface="Courier New" panose="02070309020205020404" pitchFamily="49" charset="0"/>
              </a:rPr>
              <a:t>b</a:t>
            </a:r>
            <a:r>
              <a:rPr lang="en-US" sz="2000" dirty="0"/>
              <a:t>’s first element with the statement:</a:t>
            </a:r>
          </a:p>
          <a:p>
            <a:pPr lvl="2"/>
            <a:r>
              <a:rPr lang="en-US" sz="2000" dirty="0">
                <a:latin typeface="Courier New" panose="02070309020205020404" pitchFamily="49" charset="0"/>
                <a:cs typeface="Courier New" panose="02070309020205020404" pitchFamily="49" charset="0"/>
              </a:rPr>
              <a:t>bPtr = b;</a:t>
            </a:r>
          </a:p>
          <a:p>
            <a:pPr lvl="1"/>
            <a:r>
              <a:rPr lang="en-US" sz="2000" dirty="0"/>
              <a:t>Equivalent to taking the address of array </a:t>
            </a:r>
            <a:r>
              <a:rPr lang="en-US" sz="2000" dirty="0">
                <a:latin typeface="Courier New" panose="02070309020205020404" pitchFamily="49" charset="0"/>
                <a:cs typeface="Courier New" panose="02070309020205020404" pitchFamily="49" charset="0"/>
              </a:rPr>
              <a:t>b</a:t>
            </a:r>
            <a:r>
              <a:rPr lang="en-US" sz="2000" dirty="0"/>
              <a:t>’s first element:</a:t>
            </a:r>
          </a:p>
          <a:p>
            <a:pPr lvl="2"/>
            <a:r>
              <a:rPr lang="en-US" sz="2000" dirty="0">
                <a:latin typeface="Courier New" panose="02070309020205020404" pitchFamily="49" charset="0"/>
                <a:cs typeface="Courier New" panose="02070309020205020404" pitchFamily="49" charset="0"/>
              </a:rPr>
              <a:t>bPtr = &amp;b[0];</a:t>
            </a:r>
          </a:p>
        </p:txBody>
      </p:sp>
    </p:spTree>
    <p:extLst>
      <p:ext uri="{BB962C8B-B14F-4D97-AF65-F5344CB8AC3E}">
        <p14:creationId xmlns:p14="http://schemas.microsoft.com/office/powerpoint/2010/main" val="116717578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7.9.1 Pointer/Offset Notation</a:t>
            </a:r>
          </a:p>
        </p:txBody>
      </p:sp>
      <p:sp>
        <p:nvSpPr>
          <p:cNvPr id="3" name="Content Placeholder 2"/>
          <p:cNvSpPr>
            <a:spLocks noGrp="1"/>
          </p:cNvSpPr>
          <p:nvPr>
            <p:ph sz="quarter" idx="13"/>
          </p:nvPr>
        </p:nvSpPr>
        <p:spPr>
          <a:xfrm>
            <a:off x="457200" y="1556326"/>
            <a:ext cx="8229600" cy="4739971"/>
          </a:xfrm>
        </p:spPr>
        <p:txBody>
          <a:bodyPr/>
          <a:lstStyle/>
          <a:p>
            <a:r>
              <a:rPr lang="en-US" dirty="0">
                <a:latin typeface="Courier New" panose="02070309020205020404" pitchFamily="49" charset="0"/>
                <a:cs typeface="Courier New" panose="02070309020205020404" pitchFamily="49" charset="0"/>
              </a:rPr>
              <a:t>b[3]</a:t>
            </a:r>
            <a:r>
              <a:rPr lang="en-US" dirty="0"/>
              <a:t> can alternatively be referenced with the pointer expression</a:t>
            </a:r>
          </a:p>
          <a:p>
            <a:pPr lvl="1"/>
            <a:r>
              <a:rPr lang="en-US" dirty="0">
                <a:latin typeface="Courier New" panose="02070309020205020404" pitchFamily="49" charset="0"/>
                <a:cs typeface="Courier New" panose="02070309020205020404" pitchFamily="49" charset="0"/>
              </a:rPr>
              <a:t>*(bPtr + 3)</a:t>
            </a:r>
          </a:p>
          <a:p>
            <a:r>
              <a:rPr lang="en-US" dirty="0"/>
              <a:t>The 3 in the expression is the </a:t>
            </a:r>
            <a:r>
              <a:rPr lang="en-US" b="1" dirty="0"/>
              <a:t>offset</a:t>
            </a:r>
            <a:r>
              <a:rPr lang="en-US" dirty="0"/>
              <a:t> to the pointer</a:t>
            </a:r>
          </a:p>
          <a:p>
            <a:r>
              <a:rPr lang="en-US" dirty="0"/>
              <a:t>When </a:t>
            </a:r>
            <a:r>
              <a:rPr lang="en-US" dirty="0">
                <a:latin typeface="Courier New" panose="02070309020205020404" pitchFamily="49" charset="0"/>
                <a:cs typeface="Courier New" panose="02070309020205020404" pitchFamily="49" charset="0"/>
              </a:rPr>
              <a:t>bPtr</a:t>
            </a:r>
            <a:r>
              <a:rPr lang="en-US" dirty="0"/>
              <a:t> points to the array’s first element, the offset indicates which array element to reference</a:t>
            </a:r>
          </a:p>
          <a:p>
            <a:pPr lvl="1"/>
            <a:r>
              <a:rPr lang="en-US" dirty="0"/>
              <a:t>Offset’s value is identical to the array subscript</a:t>
            </a:r>
          </a:p>
          <a:p>
            <a:r>
              <a:rPr lang="en-US" dirty="0"/>
              <a:t>Referred to as </a:t>
            </a:r>
            <a:r>
              <a:rPr lang="en-US" b="1" dirty="0"/>
              <a:t>pointer/offset notation</a:t>
            </a:r>
            <a:endParaRPr lang="en-US" dirty="0"/>
          </a:p>
          <a:p>
            <a:r>
              <a:rPr lang="en-US" dirty="0"/>
              <a:t>Parentheses are required because the precedence of * is </a:t>
            </a:r>
            <a:r>
              <a:rPr lang="en-US" b="1" dirty="0"/>
              <a:t>higher</a:t>
            </a:r>
            <a:r>
              <a:rPr lang="en-US" dirty="0"/>
              <a:t> than that of +</a:t>
            </a:r>
          </a:p>
        </p:txBody>
      </p:sp>
    </p:spTree>
    <p:extLst>
      <p:ext uri="{BB962C8B-B14F-4D97-AF65-F5344CB8AC3E}">
        <p14:creationId xmlns:p14="http://schemas.microsoft.com/office/powerpoint/2010/main" val="30520811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7.9.2 Pointer/Subscript Notation</a:t>
            </a:r>
          </a:p>
        </p:txBody>
      </p:sp>
      <p:sp>
        <p:nvSpPr>
          <p:cNvPr id="3" name="Content Placeholder 2"/>
          <p:cNvSpPr>
            <a:spLocks noGrp="1"/>
          </p:cNvSpPr>
          <p:nvPr>
            <p:ph sz="quarter" idx="13"/>
          </p:nvPr>
        </p:nvSpPr>
        <p:spPr>
          <a:xfrm>
            <a:off x="457199" y="1556327"/>
            <a:ext cx="8334103" cy="4586896"/>
          </a:xfrm>
        </p:spPr>
        <p:txBody>
          <a:bodyPr/>
          <a:lstStyle/>
          <a:p>
            <a:r>
              <a:rPr lang="en-US" dirty="0"/>
              <a:t>Pointers can be subscripted like arrays</a:t>
            </a:r>
          </a:p>
          <a:p>
            <a:r>
              <a:rPr lang="en-US" dirty="0"/>
              <a:t>If </a:t>
            </a:r>
            <a:r>
              <a:rPr lang="en-US" dirty="0">
                <a:latin typeface="Courier New" panose="02070309020205020404" pitchFamily="49" charset="0"/>
                <a:cs typeface="Courier New" panose="02070309020205020404" pitchFamily="49" charset="0"/>
              </a:rPr>
              <a:t>bPtr</a:t>
            </a:r>
            <a:r>
              <a:rPr lang="en-US" dirty="0"/>
              <a:t> has the value </a:t>
            </a:r>
            <a:r>
              <a:rPr lang="en-US" dirty="0">
                <a:latin typeface="Courier New" panose="02070309020205020404" pitchFamily="49" charset="0"/>
                <a:cs typeface="Courier New" panose="02070309020205020404" pitchFamily="49" charset="0"/>
              </a:rPr>
              <a:t>b</a:t>
            </a:r>
            <a:r>
              <a:rPr lang="en-US" dirty="0"/>
              <a:t>, the following expression refers to the array element </a:t>
            </a:r>
            <a:r>
              <a:rPr lang="en-US" dirty="0">
                <a:latin typeface="Courier New" panose="02070309020205020404" pitchFamily="49" charset="0"/>
                <a:cs typeface="Courier New" panose="02070309020205020404" pitchFamily="49" charset="0"/>
              </a:rPr>
              <a:t>b[1]</a:t>
            </a:r>
          </a:p>
          <a:p>
            <a:pPr lvl="1"/>
            <a:r>
              <a:rPr lang="en-US" dirty="0">
                <a:latin typeface="Courier New" panose="02070309020205020404" pitchFamily="49" charset="0"/>
                <a:cs typeface="Courier New" panose="02070309020205020404" pitchFamily="49" charset="0"/>
              </a:rPr>
              <a:t>bPtr[1]</a:t>
            </a:r>
          </a:p>
          <a:p>
            <a:r>
              <a:rPr lang="en-US" dirty="0"/>
              <a:t>Referred to as </a:t>
            </a:r>
            <a:r>
              <a:rPr lang="en-US" b="1" dirty="0"/>
              <a:t>pointer/subscript notation</a:t>
            </a:r>
            <a:r>
              <a:rPr lang="en-US" dirty="0"/>
              <a:t>.</a:t>
            </a:r>
          </a:p>
        </p:txBody>
      </p:sp>
    </p:spTree>
    <p:extLst>
      <p:ext uri="{BB962C8B-B14F-4D97-AF65-F5344CB8AC3E}">
        <p14:creationId xmlns:p14="http://schemas.microsoft.com/office/powerpoint/2010/main" val="2319259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7.2 Pointer Variable Definitions and Initialization </a:t>
            </a:r>
            <a:r>
              <a:rPr lang="en-US" sz="2000" b="0" dirty="0"/>
              <a:t>(2 of 3)</a:t>
            </a:r>
          </a:p>
        </p:txBody>
      </p:sp>
      <p:sp>
        <p:nvSpPr>
          <p:cNvPr id="4" name="Content Placeholder 3"/>
          <p:cNvSpPr>
            <a:spLocks noGrp="1"/>
          </p:cNvSpPr>
          <p:nvPr>
            <p:ph sz="quarter" idx="13"/>
          </p:nvPr>
        </p:nvSpPr>
        <p:spPr>
          <a:xfrm>
            <a:off x="457200" y="1556326"/>
            <a:ext cx="8229600" cy="2649913"/>
          </a:xfrm>
        </p:spPr>
        <p:txBody>
          <a:bodyPr/>
          <a:lstStyle/>
          <a:p>
            <a:pPr marL="0" indent="0">
              <a:buNone/>
            </a:pPr>
            <a:r>
              <a:rPr lang="en-US" sz="2000" b="1" dirty="0"/>
              <a:t>Declaring Pointers</a:t>
            </a:r>
            <a:endParaRPr lang="en-US" sz="2000" dirty="0"/>
          </a:p>
          <a:p>
            <a:r>
              <a:rPr lang="en-US" sz="2000" dirty="0"/>
              <a:t>Define </a:t>
            </a:r>
            <a:r>
              <a:rPr lang="en-US" sz="2000" dirty="0">
                <a:latin typeface="Courier New" panose="02070309020205020404" pitchFamily="49" charset="0"/>
                <a:cs typeface="Courier New" panose="02070309020205020404" pitchFamily="49" charset="0"/>
              </a:rPr>
              <a:t>countPtr</a:t>
            </a:r>
            <a:r>
              <a:rPr lang="en-US" sz="2000" dirty="0"/>
              <a:t> as an </a:t>
            </a:r>
            <a:r>
              <a:rPr lang="en-US" sz="2000" dirty="0">
                <a:latin typeface="Courier New" panose="02070309020205020404" pitchFamily="49" charset="0"/>
                <a:cs typeface="Courier New" panose="02070309020205020404" pitchFamily="49" charset="0"/>
              </a:rPr>
              <a:t>int</a:t>
            </a:r>
            <a:r>
              <a:rPr lang="en-US" sz="2000" dirty="0"/>
              <a:t> </a:t>
            </a:r>
            <a:r>
              <a:rPr lang="en-US" sz="2000" dirty="0">
                <a:latin typeface="Courier New" panose="02070309020205020404" pitchFamily="49" charset="0"/>
                <a:cs typeface="Courier New" panose="02070309020205020404" pitchFamily="49" charset="0"/>
              </a:rPr>
              <a:t>*</a:t>
            </a:r>
            <a:r>
              <a:rPr lang="en-US" sz="2000" dirty="0"/>
              <a:t>—a pointer to an integer:</a:t>
            </a:r>
          </a:p>
          <a:p>
            <a:pPr lvl="1"/>
            <a:r>
              <a:rPr lang="en-US" sz="2000" dirty="0">
                <a:latin typeface="Courier New" panose="02070309020205020404" pitchFamily="49" charset="0"/>
                <a:cs typeface="Courier New" panose="02070309020205020404" pitchFamily="49" charset="0"/>
              </a:rPr>
              <a:t>int *</a:t>
            </a:r>
            <a:r>
              <a:rPr lang="en-US" sz="2000" dirty="0" err="1">
                <a:latin typeface="Courier New" panose="02070309020205020404" pitchFamily="49" charset="0"/>
                <a:cs typeface="Courier New" panose="02070309020205020404" pitchFamily="49" charset="0"/>
              </a:rPr>
              <a:t>countPtr</a:t>
            </a:r>
            <a:r>
              <a:rPr lang="en-US" sz="2000" dirty="0">
                <a:latin typeface="Courier New" panose="02070309020205020404" pitchFamily="49" charset="0"/>
                <a:cs typeface="Courier New" panose="02070309020205020404" pitchFamily="49" charset="0"/>
              </a:rPr>
              <a:t>;</a:t>
            </a:r>
          </a:p>
          <a:p>
            <a:r>
              <a:rPr lang="en-US" sz="2000" dirty="0"/>
              <a:t>Read right-to-left, “</a:t>
            </a:r>
            <a:r>
              <a:rPr lang="en-US" sz="2000" dirty="0">
                <a:latin typeface="Courier New" panose="02070309020205020404" pitchFamily="49" charset="0"/>
                <a:cs typeface="Courier New" panose="02070309020205020404" pitchFamily="49" charset="0"/>
              </a:rPr>
              <a:t>countPtr</a:t>
            </a:r>
            <a:r>
              <a:rPr lang="en-US" sz="2000" dirty="0"/>
              <a:t> is a pointer to </a:t>
            </a:r>
            <a:r>
              <a:rPr lang="en-US" sz="2000" dirty="0">
                <a:latin typeface="Courier New" panose="02070309020205020404" pitchFamily="49" charset="0"/>
                <a:cs typeface="Courier New" panose="02070309020205020404" pitchFamily="49" charset="0"/>
              </a:rPr>
              <a:t>int</a:t>
            </a:r>
            <a:r>
              <a:rPr lang="en-US" sz="2000" dirty="0"/>
              <a:t>” or “</a:t>
            </a:r>
            <a:r>
              <a:rPr lang="en-US" sz="2000" dirty="0">
                <a:latin typeface="Courier New" panose="02070309020205020404" pitchFamily="49" charset="0"/>
                <a:cs typeface="Courier New" panose="02070309020205020404" pitchFamily="49" charset="0"/>
              </a:rPr>
              <a:t>countPtr</a:t>
            </a:r>
            <a:r>
              <a:rPr lang="en-US" sz="2000" dirty="0"/>
              <a:t> points to an object of type </a:t>
            </a:r>
            <a:r>
              <a:rPr lang="en-US" sz="2000" dirty="0">
                <a:latin typeface="Courier New" panose="02070309020205020404" pitchFamily="49" charset="0"/>
                <a:cs typeface="Courier New" panose="02070309020205020404" pitchFamily="49" charset="0"/>
              </a:rPr>
              <a:t>int</a:t>
            </a:r>
            <a:r>
              <a:rPr lang="en-US" sz="2000" dirty="0"/>
              <a:t>.” </a:t>
            </a:r>
          </a:p>
          <a:p>
            <a:r>
              <a:rPr lang="en-US" sz="2000" dirty="0">
                <a:latin typeface="Courier New" panose="02070309020205020404" pitchFamily="49" charset="0"/>
                <a:cs typeface="Courier New" panose="02070309020205020404" pitchFamily="49" charset="0"/>
              </a:rPr>
              <a:t>*</a:t>
            </a:r>
            <a:r>
              <a:rPr lang="en-US" sz="2000" dirty="0"/>
              <a:t> indicates that the variable is a pointer.</a:t>
            </a:r>
          </a:p>
        </p:txBody>
      </p:sp>
      <p:sp>
        <p:nvSpPr>
          <p:cNvPr id="5" name="Content Placeholder 4"/>
          <p:cNvSpPr>
            <a:spLocks noGrp="1"/>
          </p:cNvSpPr>
          <p:nvPr>
            <p:ph sz="quarter" idx="14"/>
          </p:nvPr>
        </p:nvSpPr>
        <p:spPr>
          <a:xfrm>
            <a:off x="457200" y="4324625"/>
            <a:ext cx="8229600" cy="1827984"/>
          </a:xfrm>
        </p:spPr>
        <p:txBody>
          <a:bodyPr/>
          <a:lstStyle/>
          <a:p>
            <a:pPr marL="0" indent="0">
              <a:buNone/>
            </a:pPr>
            <a:r>
              <a:rPr lang="en-US" sz="2000" b="1" dirty="0"/>
              <a:t>Pointer Variable Naming</a:t>
            </a:r>
            <a:endParaRPr lang="en-US" sz="2000" dirty="0"/>
          </a:p>
          <a:p>
            <a:r>
              <a:rPr lang="en-US" sz="2000" dirty="0"/>
              <a:t>Our convention – end each pointer variable name with </a:t>
            </a:r>
            <a:r>
              <a:rPr lang="en-US" sz="2000" dirty="0" err="1">
                <a:latin typeface="Courier New" panose="02070309020205020404" pitchFamily="49" charset="0"/>
                <a:cs typeface="Courier New" panose="02070309020205020404" pitchFamily="49" charset="0"/>
              </a:rPr>
              <a:t>Ptr</a:t>
            </a:r>
            <a:endParaRPr lang="en-US" sz="2000" dirty="0"/>
          </a:p>
          <a:p>
            <a:r>
              <a:rPr lang="en-US" sz="2000" dirty="0"/>
              <a:t>Other common naming conventions include starting the variable name with </a:t>
            </a:r>
            <a:r>
              <a:rPr lang="en-US" sz="2000" dirty="0">
                <a:latin typeface="Courier New" panose="02070309020205020404" pitchFamily="49" charset="0"/>
                <a:cs typeface="Courier New" panose="02070309020205020404" pitchFamily="49" charset="0"/>
              </a:rPr>
              <a:t>p</a:t>
            </a:r>
            <a:r>
              <a:rPr lang="en-US" sz="2000" dirty="0"/>
              <a:t> (e.g., </a:t>
            </a:r>
            <a:r>
              <a:rPr lang="en-US" sz="2000" dirty="0">
                <a:latin typeface="Courier New" panose="02070309020205020404" pitchFamily="49" charset="0"/>
                <a:cs typeface="Courier New" panose="02070309020205020404" pitchFamily="49" charset="0"/>
              </a:rPr>
              <a:t>pCount</a:t>
            </a:r>
            <a:r>
              <a:rPr lang="en-US" sz="2000" dirty="0"/>
              <a:t>) or </a:t>
            </a:r>
            <a:r>
              <a:rPr lang="en-US" sz="2000" dirty="0">
                <a:latin typeface="Courier New" panose="02070309020205020404" pitchFamily="49" charset="0"/>
                <a:cs typeface="Courier New" panose="02070309020205020404" pitchFamily="49" charset="0"/>
              </a:rPr>
              <a:t>p_</a:t>
            </a:r>
            <a:r>
              <a:rPr lang="en-US" sz="2000" dirty="0"/>
              <a:t> (e.g., </a:t>
            </a:r>
            <a:r>
              <a:rPr lang="en-US" sz="2000" dirty="0">
                <a:latin typeface="Courier New" panose="02070309020205020404" pitchFamily="49" charset="0"/>
                <a:cs typeface="Courier New" panose="02070309020205020404" pitchFamily="49" charset="0"/>
              </a:rPr>
              <a:t>p_count</a:t>
            </a:r>
            <a:r>
              <a:rPr lang="en-US" sz="2000" dirty="0"/>
              <a:t>)</a:t>
            </a:r>
          </a:p>
        </p:txBody>
      </p:sp>
    </p:spTree>
    <p:extLst>
      <p:ext uri="{BB962C8B-B14F-4D97-AF65-F5344CB8AC3E}">
        <p14:creationId xmlns:p14="http://schemas.microsoft.com/office/powerpoint/2010/main" val="186312489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7.9.3 Cannot Modify an Array Name with Pointer Arithmetic</a:t>
            </a:r>
          </a:p>
        </p:txBody>
      </p:sp>
      <p:sp>
        <p:nvSpPr>
          <p:cNvPr id="3" name="Content Placeholder 2"/>
          <p:cNvSpPr>
            <a:spLocks noGrp="1"/>
          </p:cNvSpPr>
          <p:nvPr>
            <p:ph sz="quarter" idx="13"/>
          </p:nvPr>
        </p:nvSpPr>
        <p:spPr>
          <a:xfrm>
            <a:off x="457200" y="1556327"/>
            <a:ext cx="8412480" cy="4586896"/>
          </a:xfrm>
        </p:spPr>
        <p:txBody>
          <a:bodyPr/>
          <a:lstStyle/>
          <a:p>
            <a:r>
              <a:rPr lang="en-US" dirty="0"/>
              <a:t>An array name always points to the beginning of the array</a:t>
            </a:r>
          </a:p>
          <a:p>
            <a:r>
              <a:rPr lang="en-US" dirty="0"/>
              <a:t>It’s like a constant pointer</a:t>
            </a:r>
          </a:p>
          <a:p>
            <a:r>
              <a:rPr lang="en-US" dirty="0">
                <a:latin typeface="Courier New" panose="02070309020205020404" pitchFamily="49" charset="0"/>
                <a:cs typeface="Courier New" panose="02070309020205020404" pitchFamily="49" charset="0"/>
              </a:rPr>
              <a:t>b += 3</a:t>
            </a:r>
          </a:p>
          <a:p>
            <a:pPr lvl="1"/>
            <a:r>
              <a:rPr lang="en-US" dirty="0"/>
              <a:t>is </a:t>
            </a:r>
            <a:r>
              <a:rPr lang="en-US" b="1" dirty="0"/>
              <a:t>invalid</a:t>
            </a:r>
            <a:r>
              <a:rPr lang="en-US" dirty="0"/>
              <a:t> because it attempts to modify the array name’s value with pointer arithmetic</a:t>
            </a:r>
          </a:p>
          <a:p>
            <a:r>
              <a:rPr lang="en-US" dirty="0"/>
              <a:t>Attempting to modify the value of an array name with pointer arithmetic is a compilation error.</a:t>
            </a:r>
          </a:p>
        </p:txBody>
      </p:sp>
    </p:spTree>
    <p:extLst>
      <p:ext uri="{BB962C8B-B14F-4D97-AF65-F5344CB8AC3E}">
        <p14:creationId xmlns:p14="http://schemas.microsoft.com/office/powerpoint/2010/main" val="35780143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268789" cy="1097279"/>
          </a:xfrm>
        </p:spPr>
        <p:txBody>
          <a:bodyPr/>
          <a:lstStyle/>
          <a:p>
            <a:r>
              <a:rPr lang="en-US" sz="3200" dirty="0"/>
              <a:t>7.9.4 Demonstrating Pointer Subscripting and Offsets </a:t>
            </a:r>
            <a:r>
              <a:rPr lang="en-US" sz="2000" b="0" dirty="0"/>
              <a:t>(1 of 6)</a:t>
            </a:r>
          </a:p>
        </p:txBody>
      </p:sp>
      <p:sp>
        <p:nvSpPr>
          <p:cNvPr id="3" name="Content Placeholder 2"/>
          <p:cNvSpPr>
            <a:spLocks noGrp="1"/>
          </p:cNvSpPr>
          <p:nvPr>
            <p:ph sz="quarter" idx="13"/>
          </p:nvPr>
        </p:nvSpPr>
        <p:spPr/>
        <p:txBody>
          <a:bodyPr/>
          <a:lstStyle/>
          <a:p>
            <a:r>
              <a:rPr lang="en-US" dirty="0"/>
              <a:t>Figure 7.14 uses the four methods we’ve discussed for referring to array elements to print the four elements of the integer array b</a:t>
            </a:r>
          </a:p>
          <a:p>
            <a:pPr lvl="1"/>
            <a:r>
              <a:rPr lang="en-US" dirty="0"/>
              <a:t>array subscripting</a:t>
            </a:r>
          </a:p>
          <a:p>
            <a:pPr lvl="1"/>
            <a:r>
              <a:rPr lang="en-US" dirty="0"/>
              <a:t>pointer/offset with the array name as a pointer</a:t>
            </a:r>
          </a:p>
          <a:p>
            <a:pPr lvl="1"/>
            <a:r>
              <a:rPr lang="en-US" b="1" dirty="0"/>
              <a:t>pointer subscripting</a:t>
            </a:r>
            <a:endParaRPr lang="en-US" dirty="0"/>
          </a:p>
          <a:p>
            <a:pPr lvl="1"/>
            <a:r>
              <a:rPr lang="en-US" dirty="0"/>
              <a:t>pointer/offset with a pointer</a:t>
            </a:r>
          </a:p>
        </p:txBody>
      </p:sp>
    </p:spTree>
    <p:extLst>
      <p:ext uri="{BB962C8B-B14F-4D97-AF65-F5344CB8AC3E}">
        <p14:creationId xmlns:p14="http://schemas.microsoft.com/office/powerpoint/2010/main" val="41934912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268789" cy="1097279"/>
          </a:xfrm>
        </p:spPr>
        <p:txBody>
          <a:bodyPr/>
          <a:lstStyle/>
          <a:p>
            <a:r>
              <a:rPr lang="en-US" sz="3200" dirty="0"/>
              <a:t>7.9.4 Demonstrating Pointer Subscripting and Offsets </a:t>
            </a:r>
            <a:r>
              <a:rPr lang="en-US" sz="2000" b="0" dirty="0"/>
              <a:t>(2 of 6)</a:t>
            </a:r>
          </a:p>
        </p:txBody>
      </p:sp>
      <p:sp>
        <p:nvSpPr>
          <p:cNvPr id="3" name="Content Placeholder 2"/>
          <p:cNvSpPr>
            <a:spLocks noGrp="1"/>
          </p:cNvSpPr>
          <p:nvPr>
            <p:ph sz="quarter" idx="13"/>
          </p:nvPr>
        </p:nvSpPr>
        <p:spPr>
          <a:xfrm>
            <a:off x="457200" y="1556326"/>
            <a:ext cx="8503920" cy="4788911"/>
          </a:xfrm>
        </p:spPr>
        <p:txBody>
          <a:bodyPr/>
          <a:lstStyle/>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fig07_14.cpp</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Using subscripting and pointer notations with arrays.</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&lt;stdio.h&gt;</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#define ARRAY_SIZE 4</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main(void) {</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int b[] = {10, 20, 30, 40}; // create and initialize array b</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int *bPtr = b; // create bPtr and point it to array b</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 output array b using array subscript notation</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puts("Array b printed with:\nArray subscript notation");</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 loop through array b</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for (size_t i = 0; i &lt; ARRAY_SIZE; ++i) {</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printf("b[%zu] = %d\n", i, b[i]);</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 </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8973122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268789" cy="1097279"/>
          </a:xfrm>
        </p:spPr>
        <p:txBody>
          <a:bodyPr/>
          <a:lstStyle/>
          <a:p>
            <a:r>
              <a:rPr lang="en-US" sz="3200" dirty="0"/>
              <a:t>7.9.4 Demonstrating Pointer Subscripting and Offsets </a:t>
            </a:r>
            <a:r>
              <a:rPr lang="en-US" sz="2000" b="0" dirty="0"/>
              <a:t>(3 of 6)</a:t>
            </a:r>
          </a:p>
        </p:txBody>
      </p:sp>
      <p:sp>
        <p:nvSpPr>
          <p:cNvPr id="3" name="Content Placeholder 2"/>
          <p:cNvSpPr>
            <a:spLocks noGrp="1"/>
          </p:cNvSpPr>
          <p:nvPr>
            <p:ph sz="quarter" idx="13"/>
          </p:nvPr>
        </p:nvSpPr>
        <p:spPr>
          <a:xfrm>
            <a:off x="457200" y="1556326"/>
            <a:ext cx="8503920" cy="4788911"/>
          </a:xfrm>
        </p:spPr>
        <p:txBody>
          <a:bodyPr/>
          <a:lstStyle/>
          <a:p>
            <a:pPr marL="514350" indent="-514350">
              <a:spcBef>
                <a:spcPts val="200"/>
              </a:spcBef>
              <a:buFont typeface="+mj-lt"/>
              <a:buAutoNum type="arabicPeriod" startAt="18"/>
            </a:pPr>
            <a:r>
              <a:rPr lang="en-US" sz="1600" dirty="0">
                <a:solidFill>
                  <a:schemeClr val="tx1"/>
                </a:solidFill>
                <a:latin typeface="Courier New" panose="02070309020205020404" pitchFamily="49" charset="0"/>
                <a:cs typeface="Courier New" panose="02070309020205020404" pitchFamily="49" charset="0"/>
              </a:rPr>
              <a:t> // output array b using array name and pointer/offset notation</a:t>
            </a:r>
          </a:p>
          <a:p>
            <a:pPr marL="514350" indent="-514350">
              <a:spcBef>
                <a:spcPts val="200"/>
              </a:spcBef>
              <a:buFont typeface="+mj-lt"/>
              <a:buAutoNum type="arabicPeriod" startAt="18"/>
            </a:pPr>
            <a:r>
              <a:rPr lang="en-US" sz="1600" dirty="0">
                <a:solidFill>
                  <a:schemeClr val="tx1"/>
                </a:solidFill>
                <a:latin typeface="Courier New" panose="02070309020205020404" pitchFamily="49" charset="0"/>
                <a:cs typeface="Courier New" panose="02070309020205020404" pitchFamily="49" charset="0"/>
              </a:rPr>
              <a:t>   puts("\nPointer/offset notation where the pointer is the array name");</a:t>
            </a:r>
          </a:p>
          <a:p>
            <a:pPr marL="514350" indent="-514350">
              <a:spcBef>
                <a:spcPts val="200"/>
              </a:spcBef>
              <a:buFont typeface="+mj-lt"/>
              <a:buAutoNum type="arabicPeriod" startAt="18"/>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200"/>
              </a:spcBef>
              <a:buFont typeface="+mj-lt"/>
              <a:buAutoNum type="arabicPeriod" startAt="18"/>
            </a:pPr>
            <a:r>
              <a:rPr lang="en-US" sz="1600" dirty="0">
                <a:solidFill>
                  <a:schemeClr val="tx1"/>
                </a:solidFill>
                <a:latin typeface="Courier New" panose="02070309020205020404" pitchFamily="49" charset="0"/>
                <a:cs typeface="Courier New" panose="02070309020205020404" pitchFamily="49" charset="0"/>
              </a:rPr>
              <a:t>   // loop through array b</a:t>
            </a:r>
          </a:p>
          <a:p>
            <a:pPr marL="514350" indent="-514350">
              <a:spcBef>
                <a:spcPts val="200"/>
              </a:spcBef>
              <a:buFont typeface="+mj-lt"/>
              <a:buAutoNum type="arabicPeriod" startAt="18"/>
            </a:pPr>
            <a:r>
              <a:rPr lang="en-US" sz="1600" dirty="0">
                <a:solidFill>
                  <a:schemeClr val="tx1"/>
                </a:solidFill>
                <a:latin typeface="Courier New" panose="02070309020205020404" pitchFamily="49" charset="0"/>
                <a:cs typeface="Courier New" panose="02070309020205020404" pitchFamily="49" charset="0"/>
              </a:rPr>
              <a:t>   for (size_t offset = 0; offset &lt; ARRAY_SIZE; ++offset) {</a:t>
            </a:r>
          </a:p>
          <a:p>
            <a:pPr marL="514350" indent="-514350">
              <a:spcBef>
                <a:spcPts val="200"/>
              </a:spcBef>
              <a:buFont typeface="+mj-lt"/>
              <a:buAutoNum type="arabicPeriod" startAt="18"/>
            </a:pPr>
            <a:r>
              <a:rPr lang="en-US" sz="1600" dirty="0">
                <a:solidFill>
                  <a:schemeClr val="tx1"/>
                </a:solidFill>
                <a:latin typeface="Courier New" panose="02070309020205020404" pitchFamily="49" charset="0"/>
                <a:cs typeface="Courier New" panose="02070309020205020404" pitchFamily="49" charset="0"/>
              </a:rPr>
              <a:t>      printf("*(b + %zu) = %d\n", offset, *(b + offset));  </a:t>
            </a:r>
          </a:p>
          <a:p>
            <a:pPr marL="514350" indent="-514350">
              <a:spcBef>
                <a:spcPts val="200"/>
              </a:spcBef>
              <a:buFont typeface="+mj-lt"/>
              <a:buAutoNum type="arabicPeriod" startAt="18"/>
            </a:pPr>
            <a:r>
              <a:rPr lang="en-US" sz="1600" dirty="0">
                <a:solidFill>
                  <a:schemeClr val="tx1"/>
                </a:solidFill>
                <a:latin typeface="Courier New" panose="02070309020205020404" pitchFamily="49" charset="0"/>
                <a:cs typeface="Courier New" panose="02070309020205020404" pitchFamily="49" charset="0"/>
              </a:rPr>
              <a:t>   } </a:t>
            </a:r>
          </a:p>
          <a:p>
            <a:pPr marL="514350" indent="-514350">
              <a:spcBef>
                <a:spcPts val="200"/>
              </a:spcBef>
              <a:buFont typeface="+mj-lt"/>
              <a:buAutoNum type="arabicPeriod" startAt="18"/>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200"/>
              </a:spcBef>
              <a:buFont typeface="+mj-lt"/>
              <a:buAutoNum type="arabicPeriod" startAt="18"/>
            </a:pPr>
            <a:r>
              <a:rPr lang="en-US" sz="1600" dirty="0">
                <a:solidFill>
                  <a:schemeClr val="tx1"/>
                </a:solidFill>
                <a:latin typeface="Courier New" panose="02070309020205020404" pitchFamily="49" charset="0"/>
                <a:cs typeface="Courier New" panose="02070309020205020404" pitchFamily="49" charset="0"/>
              </a:rPr>
              <a:t>   // output array b using bPtr and array subscript notation</a:t>
            </a:r>
          </a:p>
          <a:p>
            <a:pPr marL="514350" indent="-514350">
              <a:spcBef>
                <a:spcPts val="200"/>
              </a:spcBef>
              <a:buFont typeface="+mj-lt"/>
              <a:buAutoNum type="arabicPeriod" startAt="18"/>
            </a:pPr>
            <a:r>
              <a:rPr lang="en-US" sz="1600" dirty="0">
                <a:solidFill>
                  <a:schemeClr val="tx1"/>
                </a:solidFill>
                <a:latin typeface="Courier New" panose="02070309020205020404" pitchFamily="49" charset="0"/>
                <a:cs typeface="Courier New" panose="02070309020205020404" pitchFamily="49" charset="0"/>
              </a:rPr>
              <a:t>   puts("\nPointer subscript notation");</a:t>
            </a:r>
          </a:p>
          <a:p>
            <a:pPr marL="514350" indent="-514350">
              <a:spcBef>
                <a:spcPts val="200"/>
              </a:spcBef>
              <a:buFont typeface="+mj-lt"/>
              <a:buAutoNum type="arabicPeriod" startAt="18"/>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200"/>
              </a:spcBef>
              <a:buFont typeface="+mj-lt"/>
              <a:buAutoNum type="arabicPeriod" startAt="18"/>
            </a:pPr>
            <a:r>
              <a:rPr lang="en-US" sz="1600" dirty="0">
                <a:solidFill>
                  <a:schemeClr val="tx1"/>
                </a:solidFill>
                <a:latin typeface="Courier New" panose="02070309020205020404" pitchFamily="49" charset="0"/>
                <a:cs typeface="Courier New" panose="02070309020205020404" pitchFamily="49" charset="0"/>
              </a:rPr>
              <a:t>   // loop through array b</a:t>
            </a:r>
          </a:p>
          <a:p>
            <a:pPr marL="514350" indent="-514350">
              <a:spcBef>
                <a:spcPts val="200"/>
              </a:spcBef>
              <a:buFont typeface="+mj-lt"/>
              <a:buAutoNum type="arabicPeriod" startAt="18"/>
            </a:pPr>
            <a:r>
              <a:rPr lang="en-US" sz="1600" dirty="0">
                <a:solidFill>
                  <a:schemeClr val="tx1"/>
                </a:solidFill>
                <a:latin typeface="Courier New" panose="02070309020205020404" pitchFamily="49" charset="0"/>
                <a:cs typeface="Courier New" panose="02070309020205020404" pitchFamily="49" charset="0"/>
              </a:rPr>
              <a:t>   for (size_t i = 0; i &lt; ARRAY_SIZE; ++i) {</a:t>
            </a:r>
          </a:p>
          <a:p>
            <a:pPr marL="514350" indent="-514350">
              <a:spcBef>
                <a:spcPts val="200"/>
              </a:spcBef>
              <a:buFont typeface="+mj-lt"/>
              <a:buAutoNum type="arabicPeriod" startAt="18"/>
            </a:pPr>
            <a:r>
              <a:rPr lang="en-US" sz="1600" dirty="0">
                <a:solidFill>
                  <a:schemeClr val="tx1"/>
                </a:solidFill>
                <a:latin typeface="Courier New" panose="02070309020205020404" pitchFamily="49" charset="0"/>
                <a:cs typeface="Courier New" panose="02070309020205020404" pitchFamily="49" charset="0"/>
              </a:rPr>
              <a:t>      printf("bPtr[%zu] = %d\n", i, bPtr[i]);</a:t>
            </a:r>
          </a:p>
          <a:p>
            <a:pPr marL="514350" indent="-514350">
              <a:spcBef>
                <a:spcPts val="200"/>
              </a:spcBef>
              <a:buFont typeface="+mj-lt"/>
              <a:buAutoNum type="arabicPeriod" startAt="18"/>
            </a:pPr>
            <a:r>
              <a:rPr lang="en-US" sz="1600" dirty="0">
                <a:solidFill>
                  <a:schemeClr val="tx1"/>
                </a:solidFill>
                <a:latin typeface="Courier New" panose="02070309020205020404" pitchFamily="49" charset="0"/>
                <a:cs typeface="Courier New" panose="02070309020205020404" pitchFamily="49" charset="0"/>
              </a:rPr>
              <a:t>   } </a:t>
            </a:r>
          </a:p>
          <a:p>
            <a:pPr marL="514350" indent="-514350">
              <a:spcBef>
                <a:spcPts val="200"/>
              </a:spcBef>
              <a:buFont typeface="+mj-lt"/>
              <a:buAutoNum type="arabicPeriod" startAt="18"/>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7373463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268789" cy="1097279"/>
          </a:xfrm>
        </p:spPr>
        <p:txBody>
          <a:bodyPr/>
          <a:lstStyle/>
          <a:p>
            <a:r>
              <a:rPr lang="en-US" sz="3200" dirty="0"/>
              <a:t>7.9.4 Demonstrating Pointer Subscripting and Offsets </a:t>
            </a:r>
            <a:r>
              <a:rPr lang="en-US" sz="2000" b="0" dirty="0"/>
              <a:t>(4 of 6)</a:t>
            </a:r>
          </a:p>
        </p:txBody>
      </p:sp>
      <p:sp>
        <p:nvSpPr>
          <p:cNvPr id="3" name="Content Placeholder 2"/>
          <p:cNvSpPr>
            <a:spLocks noGrp="1"/>
          </p:cNvSpPr>
          <p:nvPr>
            <p:ph sz="quarter" idx="13"/>
          </p:nvPr>
        </p:nvSpPr>
        <p:spPr>
          <a:xfrm>
            <a:off x="457200" y="1556327"/>
            <a:ext cx="8503920" cy="4596280"/>
          </a:xfrm>
        </p:spPr>
        <p:txBody>
          <a:bodyPr/>
          <a:lstStyle/>
          <a:p>
            <a:pPr marL="514350" indent="-514350">
              <a:spcBef>
                <a:spcPts val="400"/>
              </a:spcBef>
              <a:buFont typeface="+mj-lt"/>
              <a:buAutoNum type="arabicPeriod" startAt="34"/>
            </a:pPr>
            <a:r>
              <a:rPr lang="en-US" sz="1600" dirty="0">
                <a:solidFill>
                  <a:schemeClr val="tx1"/>
                </a:solidFill>
                <a:latin typeface="Courier New" panose="02070309020205020404" pitchFamily="49" charset="0"/>
                <a:cs typeface="Courier New" panose="02070309020205020404" pitchFamily="49" charset="0"/>
              </a:rPr>
              <a:t> // output array b using bPtr and pointer/offset notation</a:t>
            </a:r>
          </a:p>
          <a:p>
            <a:pPr marL="514350" indent="-514350">
              <a:spcBef>
                <a:spcPts val="400"/>
              </a:spcBef>
              <a:buFont typeface="+mj-lt"/>
              <a:buAutoNum type="arabicPeriod" startAt="34"/>
            </a:pPr>
            <a:r>
              <a:rPr lang="en-US" sz="1600" dirty="0">
                <a:solidFill>
                  <a:schemeClr val="tx1"/>
                </a:solidFill>
                <a:latin typeface="Courier New" panose="02070309020205020404" pitchFamily="49" charset="0"/>
                <a:cs typeface="Courier New" panose="02070309020205020404" pitchFamily="49" charset="0"/>
              </a:rPr>
              <a:t>   puts("\nPointer/offset notation");</a:t>
            </a:r>
          </a:p>
          <a:p>
            <a:pPr marL="514350" indent="-514350">
              <a:spcBef>
                <a:spcPts val="400"/>
              </a:spcBef>
              <a:buFont typeface="+mj-lt"/>
              <a:buAutoNum type="arabicPeriod" startAt="34"/>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400"/>
              </a:spcBef>
              <a:buFont typeface="+mj-lt"/>
              <a:buAutoNum type="arabicPeriod" startAt="34"/>
            </a:pPr>
            <a:r>
              <a:rPr lang="en-US" sz="1600" dirty="0">
                <a:solidFill>
                  <a:schemeClr val="tx1"/>
                </a:solidFill>
                <a:latin typeface="Courier New" panose="02070309020205020404" pitchFamily="49" charset="0"/>
                <a:cs typeface="Courier New" panose="02070309020205020404" pitchFamily="49" charset="0"/>
              </a:rPr>
              <a:t>   // loop through array b</a:t>
            </a:r>
          </a:p>
          <a:p>
            <a:pPr marL="514350" indent="-514350">
              <a:spcBef>
                <a:spcPts val="400"/>
              </a:spcBef>
              <a:buFont typeface="+mj-lt"/>
              <a:buAutoNum type="arabicPeriod" startAt="34"/>
            </a:pPr>
            <a:r>
              <a:rPr lang="en-US" sz="1600" dirty="0">
                <a:solidFill>
                  <a:schemeClr val="tx1"/>
                </a:solidFill>
                <a:latin typeface="Courier New" panose="02070309020205020404" pitchFamily="49" charset="0"/>
                <a:cs typeface="Courier New" panose="02070309020205020404" pitchFamily="49" charset="0"/>
              </a:rPr>
              <a:t>   for (size_t offset = 0; offset &lt; ARRAY_SIZE; ++offset) {</a:t>
            </a:r>
          </a:p>
          <a:p>
            <a:pPr marL="514350" indent="-514350">
              <a:spcBef>
                <a:spcPts val="400"/>
              </a:spcBef>
              <a:buFont typeface="+mj-lt"/>
              <a:buAutoNum type="arabicPeriod" startAt="34"/>
            </a:pPr>
            <a:r>
              <a:rPr lang="en-US" sz="1600" dirty="0">
                <a:solidFill>
                  <a:schemeClr val="tx1"/>
                </a:solidFill>
                <a:latin typeface="Courier New" panose="02070309020205020404" pitchFamily="49" charset="0"/>
                <a:cs typeface="Courier New" panose="02070309020205020404" pitchFamily="49" charset="0"/>
              </a:rPr>
              <a:t>      printf("*(bPtr + %zu) = %d\n", offset, *(bPtr + offset));</a:t>
            </a:r>
          </a:p>
          <a:p>
            <a:pPr marL="514350" indent="-514350">
              <a:spcBef>
                <a:spcPts val="400"/>
              </a:spcBef>
              <a:buFont typeface="+mj-lt"/>
              <a:buAutoNum type="arabicPeriod" startAt="34"/>
            </a:pPr>
            <a:r>
              <a:rPr lang="en-US" sz="1600" dirty="0">
                <a:solidFill>
                  <a:schemeClr val="tx1"/>
                </a:solidFill>
                <a:latin typeface="Courier New" panose="02070309020205020404" pitchFamily="49" charset="0"/>
                <a:cs typeface="Courier New" panose="02070309020205020404" pitchFamily="49" charset="0"/>
              </a:rPr>
              <a:t>   } </a:t>
            </a:r>
          </a:p>
          <a:p>
            <a:pPr marL="514350" indent="-514350">
              <a:spcBef>
                <a:spcPts val="400"/>
              </a:spcBef>
              <a:buFont typeface="+mj-lt"/>
              <a:buAutoNum type="arabicPeriod" startAt="34"/>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34988112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268789" cy="1097279"/>
          </a:xfrm>
        </p:spPr>
        <p:txBody>
          <a:bodyPr/>
          <a:lstStyle/>
          <a:p>
            <a:r>
              <a:rPr lang="en-US" sz="3200" dirty="0"/>
              <a:t>7.9.4 Demonstrating Pointer Subscripting and Offsets </a:t>
            </a:r>
            <a:r>
              <a:rPr lang="en-US" sz="2000" b="0" dirty="0"/>
              <a:t>(5 of 6)</a:t>
            </a:r>
          </a:p>
        </p:txBody>
      </p:sp>
      <p:sp>
        <p:nvSpPr>
          <p:cNvPr id="3" name="Content Placeholder 2"/>
          <p:cNvSpPr>
            <a:spLocks noGrp="1"/>
          </p:cNvSpPr>
          <p:nvPr>
            <p:ph sz="quarter" idx="13"/>
          </p:nvPr>
        </p:nvSpPr>
        <p:spPr>
          <a:xfrm>
            <a:off x="457200" y="1556327"/>
            <a:ext cx="8399417" cy="4687720"/>
          </a:xfrm>
        </p:spPr>
        <p:txBody>
          <a:bodyPr/>
          <a:lstStyle/>
          <a:p>
            <a:pPr marL="0" indent="0">
              <a:buNone/>
            </a:pPr>
            <a:r>
              <a:rPr lang="en-US" sz="1800" dirty="0">
                <a:latin typeface="Courier New" panose="02070309020205020404" pitchFamily="49" charset="0"/>
                <a:cs typeface="Courier New" panose="02070309020205020404" pitchFamily="49" charset="0"/>
              </a:rPr>
              <a:t>Array b printed with:</a:t>
            </a:r>
          </a:p>
          <a:p>
            <a:pPr marL="0" indent="0">
              <a:spcBef>
                <a:spcPts val="1000"/>
              </a:spcBef>
              <a:buNone/>
            </a:pPr>
            <a:r>
              <a:rPr lang="en-US" sz="1800" dirty="0">
                <a:latin typeface="Courier New" panose="02070309020205020404" pitchFamily="49" charset="0"/>
                <a:cs typeface="Courier New" panose="02070309020205020404" pitchFamily="49" charset="0"/>
              </a:rPr>
              <a:t>Array subscript notation</a:t>
            </a:r>
          </a:p>
          <a:p>
            <a:pPr marL="0" indent="0">
              <a:buNone/>
            </a:pPr>
            <a:r>
              <a:rPr lang="en-US" sz="1800" dirty="0">
                <a:latin typeface="Courier New" panose="02070309020205020404" pitchFamily="49" charset="0"/>
                <a:cs typeface="Courier New" panose="02070309020205020404" pitchFamily="49" charset="0"/>
              </a:rPr>
              <a:t>b[0] = 10</a:t>
            </a:r>
          </a:p>
          <a:p>
            <a:pPr marL="0" indent="0">
              <a:spcBef>
                <a:spcPts val="1000"/>
              </a:spcBef>
              <a:buNone/>
            </a:pPr>
            <a:r>
              <a:rPr lang="en-US" sz="1800" dirty="0">
                <a:latin typeface="Courier New" panose="02070309020205020404" pitchFamily="49" charset="0"/>
                <a:cs typeface="Courier New" panose="02070309020205020404" pitchFamily="49" charset="0"/>
              </a:rPr>
              <a:t>b[1] = 20</a:t>
            </a:r>
          </a:p>
          <a:p>
            <a:pPr marL="0" indent="0">
              <a:spcBef>
                <a:spcPts val="1000"/>
              </a:spcBef>
              <a:buNone/>
            </a:pPr>
            <a:r>
              <a:rPr lang="en-US" sz="1800" dirty="0">
                <a:latin typeface="Courier New" panose="02070309020205020404" pitchFamily="49" charset="0"/>
                <a:cs typeface="Courier New" panose="02070309020205020404" pitchFamily="49" charset="0"/>
              </a:rPr>
              <a:t>b[2] = 30</a:t>
            </a:r>
          </a:p>
          <a:p>
            <a:pPr marL="0" indent="0">
              <a:spcBef>
                <a:spcPts val="1000"/>
              </a:spcBef>
              <a:buNone/>
            </a:pPr>
            <a:r>
              <a:rPr lang="en-US" sz="1800" dirty="0">
                <a:latin typeface="Courier New" panose="02070309020205020404" pitchFamily="49" charset="0"/>
                <a:cs typeface="Courier New" panose="02070309020205020404" pitchFamily="49" charset="0"/>
              </a:rPr>
              <a:t>b[3] = 40</a:t>
            </a:r>
          </a:p>
          <a:p>
            <a:pPr marL="0" indent="0">
              <a:buNone/>
            </a:pPr>
            <a:r>
              <a:rPr lang="en-US" sz="1800" dirty="0">
                <a:latin typeface="Courier New" panose="02070309020205020404" pitchFamily="49" charset="0"/>
                <a:cs typeface="Courier New" panose="02070309020205020404" pitchFamily="49" charset="0"/>
              </a:rPr>
              <a:t>Pointer/offset notation where the pointer is the array name</a:t>
            </a:r>
          </a:p>
          <a:p>
            <a:pPr marL="0" indent="0">
              <a:buNone/>
            </a:pPr>
            <a:r>
              <a:rPr lang="en-US" sz="1800" dirty="0">
                <a:latin typeface="Courier New" panose="02070309020205020404" pitchFamily="49" charset="0"/>
                <a:cs typeface="Courier New" panose="02070309020205020404" pitchFamily="49" charset="0"/>
              </a:rPr>
              <a:t>*(b + 0) = 10</a:t>
            </a:r>
          </a:p>
          <a:p>
            <a:pPr marL="0" indent="0">
              <a:spcBef>
                <a:spcPts val="1000"/>
              </a:spcBef>
              <a:buNone/>
            </a:pPr>
            <a:r>
              <a:rPr lang="en-US" sz="1800" dirty="0">
                <a:latin typeface="Courier New" panose="02070309020205020404" pitchFamily="49" charset="0"/>
                <a:cs typeface="Courier New" panose="02070309020205020404" pitchFamily="49" charset="0"/>
              </a:rPr>
              <a:t>*(b + 1) = 20</a:t>
            </a:r>
          </a:p>
          <a:p>
            <a:pPr marL="0" indent="0">
              <a:spcBef>
                <a:spcPts val="1000"/>
              </a:spcBef>
              <a:buNone/>
            </a:pPr>
            <a:r>
              <a:rPr lang="en-US" sz="1800" dirty="0">
                <a:latin typeface="Courier New" panose="02070309020205020404" pitchFamily="49" charset="0"/>
                <a:cs typeface="Courier New" panose="02070309020205020404" pitchFamily="49" charset="0"/>
              </a:rPr>
              <a:t>*(b + 2) = 30</a:t>
            </a:r>
          </a:p>
          <a:p>
            <a:pPr marL="0" indent="0">
              <a:spcBef>
                <a:spcPts val="1000"/>
              </a:spcBef>
              <a:buNone/>
            </a:pPr>
            <a:r>
              <a:rPr lang="en-US" sz="1800" dirty="0">
                <a:latin typeface="Courier New" panose="02070309020205020404" pitchFamily="49" charset="0"/>
                <a:cs typeface="Courier New" panose="02070309020205020404" pitchFamily="49" charset="0"/>
              </a:rPr>
              <a:t>*(b + 3) = 40</a:t>
            </a:r>
          </a:p>
        </p:txBody>
      </p:sp>
    </p:spTree>
    <p:extLst>
      <p:ext uri="{BB962C8B-B14F-4D97-AF65-F5344CB8AC3E}">
        <p14:creationId xmlns:p14="http://schemas.microsoft.com/office/powerpoint/2010/main" val="41337017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268789" cy="1097279"/>
          </a:xfrm>
        </p:spPr>
        <p:txBody>
          <a:bodyPr/>
          <a:lstStyle/>
          <a:p>
            <a:r>
              <a:rPr lang="en-US" sz="3200" dirty="0"/>
              <a:t>7.9.4 Demonstrating Pointer Subscripting and Offsets </a:t>
            </a:r>
            <a:r>
              <a:rPr lang="en-US" sz="2000" b="0" dirty="0"/>
              <a:t>(6 of 6)</a:t>
            </a:r>
          </a:p>
        </p:txBody>
      </p:sp>
      <p:sp>
        <p:nvSpPr>
          <p:cNvPr id="3" name="Content Placeholder 2"/>
          <p:cNvSpPr>
            <a:spLocks noGrp="1"/>
          </p:cNvSpPr>
          <p:nvPr>
            <p:ph sz="quarter" idx="13"/>
          </p:nvPr>
        </p:nvSpPr>
        <p:spPr>
          <a:xfrm>
            <a:off x="457200" y="1556327"/>
            <a:ext cx="7680960" cy="4321960"/>
          </a:xfrm>
        </p:spPr>
        <p:txBody>
          <a:bodyPr/>
          <a:lstStyle/>
          <a:p>
            <a:pPr marL="0" indent="0">
              <a:buNone/>
            </a:pPr>
            <a:r>
              <a:rPr lang="en-US" sz="1800" dirty="0">
                <a:latin typeface="Courier New" panose="02070309020205020404" pitchFamily="49" charset="0"/>
                <a:cs typeface="Courier New" panose="02070309020205020404" pitchFamily="49" charset="0"/>
              </a:rPr>
              <a:t>Pointer subscript notation</a:t>
            </a:r>
          </a:p>
          <a:p>
            <a:pPr marL="0" indent="0">
              <a:spcBef>
                <a:spcPts val="1000"/>
              </a:spcBef>
              <a:buNone/>
            </a:pPr>
            <a:r>
              <a:rPr lang="en-US" sz="1800" dirty="0">
                <a:latin typeface="Courier New" panose="02070309020205020404" pitchFamily="49" charset="0"/>
                <a:cs typeface="Courier New" panose="02070309020205020404" pitchFamily="49" charset="0"/>
              </a:rPr>
              <a:t>bPtr[0] = 10</a:t>
            </a:r>
          </a:p>
          <a:p>
            <a:pPr marL="0" indent="0">
              <a:spcBef>
                <a:spcPts val="1000"/>
              </a:spcBef>
              <a:buNone/>
            </a:pPr>
            <a:r>
              <a:rPr lang="en-US" sz="1800" dirty="0">
                <a:latin typeface="Courier New" panose="02070309020205020404" pitchFamily="49" charset="0"/>
                <a:cs typeface="Courier New" panose="02070309020205020404" pitchFamily="49" charset="0"/>
              </a:rPr>
              <a:t>bPtr[1] = 20</a:t>
            </a:r>
          </a:p>
          <a:p>
            <a:pPr marL="0" indent="0">
              <a:spcBef>
                <a:spcPts val="1000"/>
              </a:spcBef>
              <a:buNone/>
            </a:pPr>
            <a:r>
              <a:rPr lang="en-US" sz="1800" dirty="0">
                <a:latin typeface="Courier New" panose="02070309020205020404" pitchFamily="49" charset="0"/>
                <a:cs typeface="Courier New" panose="02070309020205020404" pitchFamily="49" charset="0"/>
              </a:rPr>
              <a:t>bPtr[2] = 30</a:t>
            </a:r>
          </a:p>
          <a:p>
            <a:pPr marL="0" indent="0">
              <a:spcBef>
                <a:spcPts val="1000"/>
              </a:spcBef>
              <a:buNone/>
            </a:pPr>
            <a:r>
              <a:rPr lang="en-US" sz="1800" dirty="0">
                <a:latin typeface="Courier New" panose="02070309020205020404" pitchFamily="49" charset="0"/>
                <a:cs typeface="Courier New" panose="02070309020205020404" pitchFamily="49" charset="0"/>
              </a:rPr>
              <a:t>bPtr[3] = 40</a:t>
            </a:r>
          </a:p>
          <a:p>
            <a:pPr marL="0" indent="0">
              <a:buNone/>
            </a:pPr>
            <a:r>
              <a:rPr lang="en-US" sz="1800" dirty="0">
                <a:latin typeface="Courier New" panose="02070309020205020404" pitchFamily="49" charset="0"/>
                <a:cs typeface="Courier New" panose="02070309020205020404" pitchFamily="49" charset="0"/>
              </a:rPr>
              <a:t>Pointer/offset notation</a:t>
            </a:r>
          </a:p>
          <a:p>
            <a:pPr marL="0" indent="0">
              <a:spcBef>
                <a:spcPts val="1000"/>
              </a:spcBef>
              <a:buNone/>
            </a:pPr>
            <a:r>
              <a:rPr lang="en-US" sz="1800" dirty="0">
                <a:latin typeface="Courier New" panose="02070309020205020404" pitchFamily="49" charset="0"/>
                <a:cs typeface="Courier New" panose="02070309020205020404" pitchFamily="49" charset="0"/>
              </a:rPr>
              <a:t>*(bPtr + 0) = 10</a:t>
            </a:r>
          </a:p>
          <a:p>
            <a:pPr marL="0" indent="0">
              <a:spcBef>
                <a:spcPts val="1000"/>
              </a:spcBef>
              <a:buNone/>
            </a:pPr>
            <a:r>
              <a:rPr lang="en-US" sz="1800" dirty="0">
                <a:latin typeface="Courier New" panose="02070309020205020404" pitchFamily="49" charset="0"/>
                <a:cs typeface="Courier New" panose="02070309020205020404" pitchFamily="49" charset="0"/>
              </a:rPr>
              <a:t>*(bPtr + 1) = 20</a:t>
            </a:r>
          </a:p>
          <a:p>
            <a:pPr marL="0" indent="0">
              <a:spcBef>
                <a:spcPts val="1000"/>
              </a:spcBef>
              <a:buNone/>
            </a:pPr>
            <a:r>
              <a:rPr lang="en-US" sz="1800" dirty="0">
                <a:latin typeface="Courier New" panose="02070309020205020404" pitchFamily="49" charset="0"/>
                <a:cs typeface="Courier New" panose="02070309020205020404" pitchFamily="49" charset="0"/>
              </a:rPr>
              <a:t>*(bPtr + 2) = 30</a:t>
            </a:r>
          </a:p>
          <a:p>
            <a:pPr marL="0" indent="0">
              <a:spcBef>
                <a:spcPts val="1000"/>
              </a:spcBef>
              <a:buNone/>
            </a:pPr>
            <a:r>
              <a:rPr lang="en-US" sz="1800" dirty="0">
                <a:latin typeface="Courier New" panose="02070309020205020404" pitchFamily="49" charset="0"/>
                <a:cs typeface="Courier New" panose="02070309020205020404" pitchFamily="49" charset="0"/>
              </a:rPr>
              <a:t>*(bPtr + 3) = 40</a:t>
            </a:r>
          </a:p>
        </p:txBody>
      </p:sp>
    </p:spTree>
    <p:extLst>
      <p:ext uri="{BB962C8B-B14F-4D97-AF65-F5344CB8AC3E}">
        <p14:creationId xmlns:p14="http://schemas.microsoft.com/office/powerpoint/2010/main" val="4075226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7.9.5 String Copying with Arrays and Pointers </a:t>
            </a:r>
            <a:r>
              <a:rPr lang="en-US" sz="2000" b="0" dirty="0"/>
              <a:t>(1 of 7)</a:t>
            </a:r>
          </a:p>
        </p:txBody>
      </p:sp>
      <p:sp>
        <p:nvSpPr>
          <p:cNvPr id="3" name="Content Placeholder 2"/>
          <p:cNvSpPr>
            <a:spLocks noGrp="1"/>
          </p:cNvSpPr>
          <p:nvPr>
            <p:ph sz="quarter" idx="13"/>
          </p:nvPr>
        </p:nvSpPr>
        <p:spPr/>
        <p:txBody>
          <a:bodyPr/>
          <a:lstStyle/>
          <a:p>
            <a:r>
              <a:rPr lang="en-US" dirty="0"/>
              <a:t>To further illustrate array and pointer interchangeability, let’s look at two string-copying functions—</a:t>
            </a:r>
            <a:r>
              <a:rPr lang="en-US" dirty="0">
                <a:latin typeface="Courier New" panose="02070309020205020404" pitchFamily="49" charset="0"/>
                <a:cs typeface="Courier New" panose="02070309020205020404" pitchFamily="49" charset="0"/>
              </a:rPr>
              <a:t>copy1</a:t>
            </a:r>
            <a:r>
              <a:rPr lang="en-US" dirty="0"/>
              <a:t> and </a:t>
            </a:r>
            <a:r>
              <a:rPr lang="en-US" dirty="0">
                <a:latin typeface="Courier New" panose="02070309020205020404" pitchFamily="49" charset="0"/>
                <a:cs typeface="Courier New" panose="02070309020205020404" pitchFamily="49" charset="0"/>
              </a:rPr>
              <a:t>copy2</a:t>
            </a:r>
            <a:r>
              <a:rPr lang="en-US" dirty="0"/>
              <a:t>—in Fig</a:t>
            </a:r>
            <a:r>
              <a:rPr lang="en-US" sz="100" dirty="0"/>
              <a:t>ure</a:t>
            </a:r>
            <a:r>
              <a:rPr lang="en-US" dirty="0"/>
              <a:t> 7.15</a:t>
            </a:r>
          </a:p>
          <a:p>
            <a:r>
              <a:rPr lang="en-US" dirty="0"/>
              <a:t>Both functions copy a string into a character array, but they’re implemented differently</a:t>
            </a:r>
          </a:p>
        </p:txBody>
      </p:sp>
    </p:spTree>
    <p:extLst>
      <p:ext uri="{BB962C8B-B14F-4D97-AF65-F5344CB8AC3E}">
        <p14:creationId xmlns:p14="http://schemas.microsoft.com/office/powerpoint/2010/main" val="258842384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7.9.5 String Copying with Arrays and Pointers </a:t>
            </a:r>
            <a:r>
              <a:rPr lang="en-US" sz="2000" b="0" dirty="0"/>
              <a:t>(2 of 7)</a:t>
            </a:r>
          </a:p>
        </p:txBody>
      </p:sp>
      <p:sp>
        <p:nvSpPr>
          <p:cNvPr id="3" name="Content Placeholder 2"/>
          <p:cNvSpPr>
            <a:spLocks noGrp="1"/>
          </p:cNvSpPr>
          <p:nvPr>
            <p:ph sz="quarter" idx="13"/>
          </p:nvPr>
        </p:nvSpPr>
        <p:spPr>
          <a:xfrm>
            <a:off x="457200" y="1556327"/>
            <a:ext cx="8229600" cy="4687720"/>
          </a:xfrm>
        </p:spPr>
        <p:txBody>
          <a:bodyPr/>
          <a:lstStyle/>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fig07_15.c</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Copying a string using array notation and pointer notation.</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&lt;stdio.h&gt;</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#define SIZE 10</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void copy1(char * const s1, const char * const s2); // prototype</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void copy2(char *s1, const char *s2); // prototype</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main(void) {</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char string1[SIZE]; // create array string1</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char *string2 = "Hello"; // create a pointer to a string</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copy1(string1, string2);</a:t>
            </a:r>
          </a:p>
          <a:p>
            <a:pPr marL="514350" indent="-514350">
              <a:spcBef>
                <a:spcPts val="2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printf("string1 = %s\n", string1);</a:t>
            </a:r>
          </a:p>
        </p:txBody>
      </p:sp>
    </p:spTree>
    <p:extLst>
      <p:ext uri="{BB962C8B-B14F-4D97-AF65-F5344CB8AC3E}">
        <p14:creationId xmlns:p14="http://schemas.microsoft.com/office/powerpoint/2010/main" val="34461073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7.9.5 String Copying with Arrays and Pointers </a:t>
            </a:r>
            <a:r>
              <a:rPr lang="en-US" sz="2000" b="0" dirty="0"/>
              <a:t>(3 of 7)</a:t>
            </a:r>
          </a:p>
        </p:txBody>
      </p:sp>
      <p:sp>
        <p:nvSpPr>
          <p:cNvPr id="3" name="Content Placeholder 2"/>
          <p:cNvSpPr>
            <a:spLocks noGrp="1"/>
          </p:cNvSpPr>
          <p:nvPr>
            <p:ph sz="quarter" idx="13"/>
          </p:nvPr>
        </p:nvSpPr>
        <p:spPr>
          <a:xfrm>
            <a:off x="457199" y="1556326"/>
            <a:ext cx="8360229" cy="4788911"/>
          </a:xfrm>
        </p:spPr>
        <p:txBody>
          <a:bodyPr/>
          <a:lstStyle/>
          <a:p>
            <a:pPr marL="514350" indent="-514350">
              <a:spcBef>
                <a:spcPts val="200"/>
              </a:spcBef>
              <a:buFont typeface="+mj-lt"/>
              <a:buAutoNum type="arabicPeriod" startAt="15"/>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200"/>
              </a:spcBef>
              <a:buFont typeface="+mj-lt"/>
              <a:buAutoNum type="arabicPeriod" startAt="15"/>
            </a:pPr>
            <a:r>
              <a:rPr lang="en-US" sz="1600" dirty="0">
                <a:solidFill>
                  <a:schemeClr val="tx1"/>
                </a:solidFill>
                <a:latin typeface="Courier New" panose="02070309020205020404" pitchFamily="49" charset="0"/>
                <a:cs typeface="Courier New" panose="02070309020205020404" pitchFamily="49" charset="0"/>
              </a:rPr>
              <a:t>   char string3[SIZE]; // create array string3</a:t>
            </a:r>
          </a:p>
          <a:p>
            <a:pPr marL="514350" indent="-514350">
              <a:spcBef>
                <a:spcPts val="200"/>
              </a:spcBef>
              <a:buFont typeface="+mj-lt"/>
              <a:buAutoNum type="arabicPeriod" startAt="15"/>
            </a:pPr>
            <a:r>
              <a:rPr lang="en-US" sz="1600" dirty="0">
                <a:solidFill>
                  <a:schemeClr val="tx1"/>
                </a:solidFill>
                <a:latin typeface="Courier New" panose="02070309020205020404" pitchFamily="49" charset="0"/>
                <a:cs typeface="Courier New" panose="02070309020205020404" pitchFamily="49" charset="0"/>
              </a:rPr>
              <a:t>   char string4[] = "Good Bye"; // create an array containing a string</a:t>
            </a:r>
          </a:p>
          <a:p>
            <a:pPr marL="514350" indent="-514350">
              <a:spcBef>
                <a:spcPts val="200"/>
              </a:spcBef>
              <a:buFont typeface="+mj-lt"/>
              <a:buAutoNum type="arabicPeriod" startAt="15"/>
            </a:pPr>
            <a:r>
              <a:rPr lang="en-US" sz="1600" dirty="0">
                <a:solidFill>
                  <a:schemeClr val="tx1"/>
                </a:solidFill>
                <a:latin typeface="Courier New" panose="02070309020205020404" pitchFamily="49" charset="0"/>
                <a:cs typeface="Courier New" panose="02070309020205020404" pitchFamily="49" charset="0"/>
              </a:rPr>
              <a:t> </a:t>
            </a:r>
          </a:p>
          <a:p>
            <a:pPr marL="514350" indent="-514350">
              <a:spcBef>
                <a:spcPts val="200"/>
              </a:spcBef>
              <a:buFont typeface="+mj-lt"/>
              <a:buAutoNum type="arabicPeriod" startAt="15"/>
            </a:pPr>
            <a:r>
              <a:rPr lang="en-US" sz="1600" dirty="0">
                <a:solidFill>
                  <a:schemeClr val="tx1"/>
                </a:solidFill>
                <a:latin typeface="Courier New" panose="02070309020205020404" pitchFamily="49" charset="0"/>
                <a:cs typeface="Courier New" panose="02070309020205020404" pitchFamily="49" charset="0"/>
              </a:rPr>
              <a:t>   copy2(string3, string4);</a:t>
            </a:r>
          </a:p>
          <a:p>
            <a:pPr marL="514350" indent="-514350">
              <a:spcBef>
                <a:spcPts val="200"/>
              </a:spcBef>
              <a:buFont typeface="+mj-lt"/>
              <a:buAutoNum type="arabicPeriod" startAt="15"/>
            </a:pPr>
            <a:r>
              <a:rPr lang="en-US" sz="1600" dirty="0">
                <a:solidFill>
                  <a:schemeClr val="tx1"/>
                </a:solidFill>
                <a:latin typeface="Courier New" panose="02070309020205020404" pitchFamily="49" charset="0"/>
                <a:cs typeface="Courier New" panose="02070309020205020404" pitchFamily="49" charset="0"/>
              </a:rPr>
              <a:t>   printf("string3 = %s\n", string3);</a:t>
            </a:r>
          </a:p>
          <a:p>
            <a:pPr marL="514350" indent="-514350">
              <a:spcBef>
                <a:spcPts val="200"/>
              </a:spcBef>
              <a:buFont typeface="+mj-lt"/>
              <a:buAutoNum type="arabicPeriod" startAt="15"/>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055336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7.2 Pointer Variable Definitions and Initialization </a:t>
            </a:r>
            <a:r>
              <a:rPr lang="en-US" sz="2000" b="0" dirty="0"/>
              <a:t>(3 of 3)</a:t>
            </a:r>
          </a:p>
        </p:txBody>
      </p:sp>
      <p:sp>
        <p:nvSpPr>
          <p:cNvPr id="4" name="Content Placeholder 3"/>
          <p:cNvSpPr>
            <a:spLocks noGrp="1"/>
          </p:cNvSpPr>
          <p:nvPr>
            <p:ph sz="quarter" idx="13"/>
          </p:nvPr>
        </p:nvSpPr>
        <p:spPr>
          <a:xfrm>
            <a:off x="457200" y="1556327"/>
            <a:ext cx="8229600" cy="2427844"/>
          </a:xfrm>
        </p:spPr>
        <p:txBody>
          <a:bodyPr/>
          <a:lstStyle/>
          <a:p>
            <a:pPr marL="0" indent="0">
              <a:buNone/>
            </a:pPr>
            <a:r>
              <a:rPr lang="en-US" sz="1600" b="1" dirty="0"/>
              <a:t>Define Variables in Separate Statements</a:t>
            </a:r>
            <a:endParaRPr lang="en-US" sz="1600" dirty="0"/>
          </a:p>
          <a:p>
            <a:pPr>
              <a:spcBef>
                <a:spcPts val="1000"/>
              </a:spcBef>
            </a:pPr>
            <a:r>
              <a:rPr lang="en-US" sz="1600" dirty="0"/>
              <a:t>The * does not distribute to each variable:</a:t>
            </a:r>
          </a:p>
          <a:p>
            <a:pPr lvl="1"/>
            <a:r>
              <a:rPr lang="en-US" sz="1600" dirty="0">
                <a:latin typeface="Courier New" panose="02070309020205020404" pitchFamily="49" charset="0"/>
                <a:cs typeface="Courier New" panose="02070309020205020404" pitchFamily="49" charset="0"/>
              </a:rPr>
              <a:t>int *countPtr, count;</a:t>
            </a:r>
          </a:p>
          <a:p>
            <a:pPr lvl="1"/>
            <a:r>
              <a:rPr lang="en-US" sz="1600" dirty="0">
                <a:latin typeface="Courier New" panose="02070309020205020404" pitchFamily="49" charset="0"/>
                <a:cs typeface="Courier New" panose="02070309020205020404" pitchFamily="49" charset="0"/>
              </a:rPr>
              <a:t>countPtr</a:t>
            </a:r>
            <a:r>
              <a:rPr lang="en-US" sz="1600" dirty="0"/>
              <a:t> is a pointer to </a:t>
            </a:r>
            <a:r>
              <a:rPr lang="en-US" sz="1600" dirty="0">
                <a:latin typeface="Courier New" panose="02070309020205020404" pitchFamily="49" charset="0"/>
                <a:cs typeface="Courier New" panose="02070309020205020404" pitchFamily="49" charset="0"/>
              </a:rPr>
              <a:t>int</a:t>
            </a:r>
            <a:r>
              <a:rPr lang="en-US" sz="1600" dirty="0"/>
              <a:t>, but </a:t>
            </a:r>
            <a:r>
              <a:rPr lang="en-US" sz="1600" dirty="0">
                <a:latin typeface="Courier New" panose="02070309020205020404" pitchFamily="49" charset="0"/>
                <a:cs typeface="Courier New" panose="02070309020205020404" pitchFamily="49" charset="0"/>
              </a:rPr>
              <a:t>count</a:t>
            </a:r>
            <a:r>
              <a:rPr lang="en-US" sz="1600" dirty="0"/>
              <a:t> is just an </a:t>
            </a:r>
            <a:r>
              <a:rPr lang="en-US" sz="1600" dirty="0">
                <a:latin typeface="Courier New" panose="02070309020205020404" pitchFamily="49" charset="0"/>
                <a:cs typeface="Courier New" panose="02070309020205020404" pitchFamily="49" charset="0"/>
              </a:rPr>
              <a:t>int</a:t>
            </a:r>
          </a:p>
          <a:p>
            <a:pPr>
              <a:spcBef>
                <a:spcPts val="1000"/>
              </a:spcBef>
            </a:pPr>
            <a:r>
              <a:rPr lang="en-US" sz="1600" dirty="0"/>
              <a:t>Always write the preceding declaration as two statements to prevent ambiguity:</a:t>
            </a:r>
          </a:p>
          <a:p>
            <a:pPr lvl="1"/>
            <a:r>
              <a:rPr lang="en-US" sz="1600" dirty="0">
                <a:latin typeface="Courier New" panose="02070309020205020404" pitchFamily="49" charset="0"/>
                <a:cs typeface="Courier New" panose="02070309020205020404" pitchFamily="49" charset="0"/>
              </a:rPr>
              <a:t>int *countPtr;</a:t>
            </a:r>
          </a:p>
          <a:p>
            <a:pPr lvl="1"/>
            <a:r>
              <a:rPr lang="en-US" sz="1600" dirty="0">
                <a:latin typeface="Courier New" panose="02070309020205020404" pitchFamily="49" charset="0"/>
                <a:cs typeface="Courier New" panose="02070309020205020404" pitchFamily="49" charset="0"/>
              </a:rPr>
              <a:t>int count;</a:t>
            </a:r>
          </a:p>
        </p:txBody>
      </p:sp>
      <p:sp>
        <p:nvSpPr>
          <p:cNvPr id="5" name="Content Placeholder 4"/>
          <p:cNvSpPr>
            <a:spLocks noGrp="1"/>
          </p:cNvSpPr>
          <p:nvPr>
            <p:ph sz="quarter" idx="14"/>
          </p:nvPr>
        </p:nvSpPr>
        <p:spPr>
          <a:xfrm>
            <a:off x="457200" y="4144282"/>
            <a:ext cx="8229600" cy="2126075"/>
          </a:xfrm>
        </p:spPr>
        <p:txBody>
          <a:bodyPr/>
          <a:lstStyle/>
          <a:p>
            <a:pPr marL="0" indent="0">
              <a:buNone/>
            </a:pPr>
            <a:r>
              <a:rPr lang="en-US" sz="1600" b="1" dirty="0"/>
              <a:t>Initializing and Assigning Values to Pointers</a:t>
            </a:r>
            <a:endParaRPr lang="en-US" sz="1600" dirty="0"/>
          </a:p>
          <a:p>
            <a:pPr>
              <a:spcBef>
                <a:spcPts val="1000"/>
              </a:spcBef>
            </a:pPr>
            <a:r>
              <a:rPr lang="en-US" sz="1600" dirty="0"/>
              <a:t>Initialize pointers when they’re defined, or assign them a value</a:t>
            </a:r>
          </a:p>
          <a:p>
            <a:pPr>
              <a:spcBef>
                <a:spcPts val="1000"/>
              </a:spcBef>
            </a:pPr>
            <a:r>
              <a:rPr lang="en-US" sz="1600" dirty="0"/>
              <a:t>A pointer may be initialized to </a:t>
            </a:r>
            <a:r>
              <a:rPr lang="en-US" sz="1600" dirty="0">
                <a:latin typeface="Courier New" panose="02070309020205020404" pitchFamily="49" charset="0"/>
                <a:cs typeface="Courier New" panose="02070309020205020404" pitchFamily="49" charset="0"/>
              </a:rPr>
              <a:t>NULL</a:t>
            </a:r>
            <a:r>
              <a:rPr lang="en-US" sz="1600" dirty="0"/>
              <a:t>, </a:t>
            </a:r>
            <a:r>
              <a:rPr lang="en-US" sz="1600" dirty="0">
                <a:latin typeface="Courier New" panose="02070309020205020404" pitchFamily="49" charset="0"/>
                <a:cs typeface="Courier New" panose="02070309020205020404" pitchFamily="49" charset="0"/>
              </a:rPr>
              <a:t>0</a:t>
            </a:r>
            <a:r>
              <a:rPr lang="en-US" sz="1600" dirty="0"/>
              <a:t> or an address: </a:t>
            </a:r>
          </a:p>
          <a:p>
            <a:pPr lvl="1"/>
            <a:r>
              <a:rPr lang="en-US" sz="1600" dirty="0">
                <a:latin typeface="Courier New" panose="02070309020205020404" pitchFamily="49" charset="0"/>
                <a:cs typeface="Courier New" panose="02070309020205020404" pitchFamily="49" charset="0"/>
              </a:rPr>
              <a:t>NULL</a:t>
            </a:r>
            <a:r>
              <a:rPr lang="en-US" sz="1600" dirty="0"/>
              <a:t> points to </a:t>
            </a:r>
            <a:r>
              <a:rPr lang="en-US" sz="1600" b="1" dirty="0"/>
              <a:t>nothing</a:t>
            </a:r>
            <a:r>
              <a:rPr lang="en-US" sz="1600" dirty="0"/>
              <a:t>.</a:t>
            </a:r>
          </a:p>
          <a:p>
            <a:pPr lvl="1"/>
            <a:r>
              <a:rPr lang="en-US" sz="1600" dirty="0">
                <a:latin typeface="Courier New" panose="02070309020205020404" pitchFamily="49" charset="0"/>
                <a:cs typeface="Courier New" panose="02070309020205020404" pitchFamily="49" charset="0"/>
              </a:rPr>
              <a:t>0</a:t>
            </a:r>
            <a:r>
              <a:rPr lang="en-US" sz="1600" dirty="0"/>
              <a:t> is equivalent to </a:t>
            </a:r>
            <a:r>
              <a:rPr lang="en-US" sz="1600" dirty="0">
                <a:latin typeface="Courier New" panose="02070309020205020404" pitchFamily="49" charset="0"/>
                <a:cs typeface="Courier New" panose="02070309020205020404" pitchFamily="49" charset="0"/>
              </a:rPr>
              <a:t>NULL</a:t>
            </a:r>
            <a:r>
              <a:rPr lang="en-US" sz="1600" dirty="0"/>
              <a:t>. </a:t>
            </a:r>
            <a:r>
              <a:rPr lang="en-US" sz="1600" dirty="0">
                <a:latin typeface="Courier New" panose="02070309020205020404" pitchFamily="49" charset="0"/>
                <a:cs typeface="Courier New" panose="02070309020205020404" pitchFamily="49" charset="0"/>
              </a:rPr>
              <a:t>NULL</a:t>
            </a:r>
            <a:r>
              <a:rPr lang="en-US" sz="1600" dirty="0"/>
              <a:t> is preferred.</a:t>
            </a:r>
          </a:p>
          <a:p>
            <a:pPr lvl="1"/>
            <a:r>
              <a:rPr lang="en-US" sz="1600" dirty="0"/>
              <a:t>Assigning a variable’s address to a pointer is discussed in Section 7.3</a:t>
            </a:r>
          </a:p>
        </p:txBody>
      </p:sp>
    </p:spTree>
    <p:extLst>
      <p:ext uri="{BB962C8B-B14F-4D97-AF65-F5344CB8AC3E}">
        <p14:creationId xmlns:p14="http://schemas.microsoft.com/office/powerpoint/2010/main" val="224166536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7.9.5 String Copying with Arrays and Pointers </a:t>
            </a:r>
            <a:r>
              <a:rPr lang="en-US" sz="2000" b="0" dirty="0"/>
              <a:t>(4 of 7)</a:t>
            </a:r>
          </a:p>
        </p:txBody>
      </p:sp>
      <p:sp>
        <p:nvSpPr>
          <p:cNvPr id="3" name="Content Placeholder 2"/>
          <p:cNvSpPr>
            <a:spLocks noGrp="1"/>
          </p:cNvSpPr>
          <p:nvPr>
            <p:ph sz="quarter" idx="13"/>
          </p:nvPr>
        </p:nvSpPr>
        <p:spPr>
          <a:xfrm>
            <a:off x="457199" y="1556326"/>
            <a:ext cx="8360229" cy="4788911"/>
          </a:xfrm>
        </p:spPr>
        <p:txBody>
          <a:bodyPr/>
          <a:lstStyle/>
          <a:p>
            <a:pPr marL="342900" indent="-342900">
              <a:spcBef>
                <a:spcPts val="300"/>
              </a:spcBef>
              <a:buFont typeface="+mj-lt"/>
              <a:buAutoNum type="arabicPeriod" startAt="22"/>
            </a:pPr>
            <a:r>
              <a:rPr lang="en-US" sz="1600" dirty="0">
                <a:solidFill>
                  <a:schemeClr val="tx1"/>
                </a:solidFill>
                <a:latin typeface="Courier New" panose="02070309020205020404" pitchFamily="49" charset="0"/>
                <a:cs typeface="Courier New" panose="02070309020205020404" pitchFamily="49" charset="0"/>
              </a:rPr>
              <a:t> </a:t>
            </a:r>
          </a:p>
          <a:p>
            <a:pPr marL="342900" indent="-342900">
              <a:spcBef>
                <a:spcPts val="300"/>
              </a:spcBef>
              <a:buFont typeface="+mj-lt"/>
              <a:buAutoNum type="arabicPeriod" startAt="22"/>
            </a:pPr>
            <a:r>
              <a:rPr lang="en-US" sz="1600" dirty="0">
                <a:solidFill>
                  <a:schemeClr val="tx1"/>
                </a:solidFill>
                <a:latin typeface="Courier New" panose="02070309020205020404" pitchFamily="49" charset="0"/>
                <a:cs typeface="Courier New" panose="02070309020205020404" pitchFamily="49" charset="0"/>
              </a:rPr>
              <a:t>// copy s2 to s1 using array notation </a:t>
            </a:r>
          </a:p>
          <a:p>
            <a:pPr marL="342900" indent="-342900">
              <a:spcBef>
                <a:spcPts val="300"/>
              </a:spcBef>
              <a:buFont typeface="+mj-lt"/>
              <a:buAutoNum type="arabicPeriod" startAt="22"/>
            </a:pPr>
            <a:r>
              <a:rPr lang="en-US" sz="1600" dirty="0">
                <a:solidFill>
                  <a:schemeClr val="tx1"/>
                </a:solidFill>
                <a:latin typeface="Courier New" panose="02070309020205020404" pitchFamily="49" charset="0"/>
                <a:cs typeface="Courier New" panose="02070309020205020404" pitchFamily="49" charset="0"/>
              </a:rPr>
              <a:t>void copy1(char * const s1, const char * const s2) {</a:t>
            </a:r>
          </a:p>
          <a:p>
            <a:pPr marL="342900" indent="-342900">
              <a:spcBef>
                <a:spcPts val="300"/>
              </a:spcBef>
              <a:buFont typeface="+mj-lt"/>
              <a:buAutoNum type="arabicPeriod" startAt="22"/>
            </a:pPr>
            <a:r>
              <a:rPr lang="en-US" sz="1600" dirty="0">
                <a:solidFill>
                  <a:schemeClr val="tx1"/>
                </a:solidFill>
                <a:latin typeface="Courier New" panose="02070309020205020404" pitchFamily="49" charset="0"/>
                <a:cs typeface="Courier New" panose="02070309020205020404" pitchFamily="49" charset="0"/>
              </a:rPr>
              <a:t>   // loop through strings</a:t>
            </a:r>
          </a:p>
          <a:p>
            <a:pPr marL="342900" indent="-342900">
              <a:spcBef>
                <a:spcPts val="300"/>
              </a:spcBef>
              <a:buFont typeface="+mj-lt"/>
              <a:buAutoNum type="arabicPeriod" startAt="22"/>
            </a:pPr>
            <a:r>
              <a:rPr lang="en-US" sz="1600" dirty="0">
                <a:solidFill>
                  <a:schemeClr val="tx1"/>
                </a:solidFill>
                <a:latin typeface="Courier New" panose="02070309020205020404" pitchFamily="49" charset="0"/>
                <a:cs typeface="Courier New" panose="02070309020205020404" pitchFamily="49" charset="0"/>
              </a:rPr>
              <a:t>   for (size_t i = 0; (s1[i] = s2[i]) != '\0'; ++i) {</a:t>
            </a:r>
          </a:p>
          <a:p>
            <a:pPr marL="342900" indent="-342900">
              <a:spcBef>
                <a:spcPts val="300"/>
              </a:spcBef>
              <a:buFont typeface="+mj-lt"/>
              <a:buAutoNum type="arabicPeriod" startAt="22"/>
            </a:pPr>
            <a:r>
              <a:rPr lang="en-US" sz="1600" dirty="0">
                <a:solidFill>
                  <a:schemeClr val="tx1"/>
                </a:solidFill>
                <a:latin typeface="Courier New" panose="02070309020205020404" pitchFamily="49" charset="0"/>
                <a:cs typeface="Courier New" panose="02070309020205020404" pitchFamily="49" charset="0"/>
              </a:rPr>
              <a:t>      ; // do nothing in body                        </a:t>
            </a:r>
          </a:p>
          <a:p>
            <a:pPr marL="342900" indent="-342900">
              <a:spcBef>
                <a:spcPts val="300"/>
              </a:spcBef>
              <a:buFont typeface="+mj-lt"/>
              <a:buAutoNum type="arabicPeriod" startAt="22"/>
            </a:pPr>
            <a:r>
              <a:rPr lang="en-US" sz="1600" dirty="0">
                <a:solidFill>
                  <a:schemeClr val="tx1"/>
                </a:solidFill>
                <a:latin typeface="Courier New" panose="02070309020205020404" pitchFamily="49" charset="0"/>
                <a:cs typeface="Courier New" panose="02070309020205020404" pitchFamily="49" charset="0"/>
              </a:rPr>
              <a:t>   }                                                 </a:t>
            </a:r>
          </a:p>
          <a:p>
            <a:pPr marL="342900" indent="-342900">
              <a:spcBef>
                <a:spcPts val="300"/>
              </a:spcBef>
              <a:buFont typeface="+mj-lt"/>
              <a:buAutoNum type="arabicPeriod" startAt="22"/>
            </a:pPr>
            <a:r>
              <a:rPr lang="en-US" sz="1600" dirty="0">
                <a:solidFill>
                  <a:schemeClr val="tx1"/>
                </a:solidFill>
                <a:latin typeface="Courier New" panose="02070309020205020404" pitchFamily="49" charset="0"/>
                <a:cs typeface="Courier New" panose="02070309020205020404" pitchFamily="49" charset="0"/>
              </a:rPr>
              <a:t>} </a:t>
            </a:r>
          </a:p>
          <a:p>
            <a:pPr marL="342900" indent="-342900">
              <a:spcBef>
                <a:spcPts val="300"/>
              </a:spcBef>
              <a:buFont typeface="+mj-lt"/>
              <a:buAutoNum type="arabicPeriod" startAt="22"/>
            </a:pPr>
            <a:r>
              <a:rPr lang="en-US" sz="1600" dirty="0">
                <a:solidFill>
                  <a:schemeClr val="tx1"/>
                </a:solidFill>
                <a:latin typeface="Courier New" panose="02070309020205020404" pitchFamily="49" charset="0"/>
                <a:cs typeface="Courier New" panose="02070309020205020404" pitchFamily="49" charset="0"/>
              </a:rPr>
              <a:t> </a:t>
            </a:r>
          </a:p>
          <a:p>
            <a:pPr marL="342900" indent="-342900">
              <a:spcBef>
                <a:spcPts val="300"/>
              </a:spcBef>
              <a:buFont typeface="+mj-lt"/>
              <a:buAutoNum type="arabicPeriod" startAt="22"/>
            </a:pPr>
            <a:r>
              <a:rPr lang="en-US" sz="1600" dirty="0">
                <a:solidFill>
                  <a:schemeClr val="tx1"/>
                </a:solidFill>
                <a:latin typeface="Courier New" panose="02070309020205020404" pitchFamily="49" charset="0"/>
                <a:cs typeface="Courier New" panose="02070309020205020404" pitchFamily="49" charset="0"/>
              </a:rPr>
              <a:t>// copy s2 to s1 using pointer notation </a:t>
            </a:r>
          </a:p>
          <a:p>
            <a:pPr marL="342900" indent="-342900">
              <a:spcBef>
                <a:spcPts val="300"/>
              </a:spcBef>
              <a:buFont typeface="+mj-lt"/>
              <a:buAutoNum type="arabicPeriod" startAt="22"/>
            </a:pPr>
            <a:r>
              <a:rPr lang="en-US" sz="1600" dirty="0">
                <a:solidFill>
                  <a:schemeClr val="tx1"/>
                </a:solidFill>
                <a:latin typeface="Courier New" panose="02070309020205020404" pitchFamily="49" charset="0"/>
                <a:cs typeface="Courier New" panose="02070309020205020404" pitchFamily="49" charset="0"/>
              </a:rPr>
              <a:t>void copy2(char *s1, const char *s2) {</a:t>
            </a:r>
          </a:p>
          <a:p>
            <a:pPr marL="342900" indent="-342900">
              <a:spcBef>
                <a:spcPts val="300"/>
              </a:spcBef>
              <a:buFont typeface="+mj-lt"/>
              <a:buAutoNum type="arabicPeriod" startAt="22"/>
            </a:pPr>
            <a:r>
              <a:rPr lang="en-US" sz="1600" dirty="0">
                <a:solidFill>
                  <a:schemeClr val="tx1"/>
                </a:solidFill>
                <a:latin typeface="Courier New" panose="02070309020205020404" pitchFamily="49" charset="0"/>
                <a:cs typeface="Courier New" panose="02070309020205020404" pitchFamily="49" charset="0"/>
              </a:rPr>
              <a:t>   // loop through strings</a:t>
            </a:r>
          </a:p>
          <a:p>
            <a:pPr marL="342900" indent="-342900">
              <a:spcBef>
                <a:spcPts val="300"/>
              </a:spcBef>
              <a:buFont typeface="+mj-lt"/>
              <a:buAutoNum type="arabicPeriod" startAt="22"/>
            </a:pPr>
            <a:r>
              <a:rPr lang="en-US" sz="1600" dirty="0">
                <a:solidFill>
                  <a:schemeClr val="tx1"/>
                </a:solidFill>
                <a:latin typeface="Courier New" panose="02070309020205020404" pitchFamily="49" charset="0"/>
                <a:cs typeface="Courier New" panose="02070309020205020404" pitchFamily="49" charset="0"/>
              </a:rPr>
              <a:t>   for (; (*s1 = *s2) != '\0'; ++s1, ++s2) {</a:t>
            </a:r>
          </a:p>
          <a:p>
            <a:pPr marL="342900" indent="-342900">
              <a:spcBef>
                <a:spcPts val="300"/>
              </a:spcBef>
              <a:buFont typeface="+mj-lt"/>
              <a:buAutoNum type="arabicPeriod" startAt="22"/>
            </a:pPr>
            <a:r>
              <a:rPr lang="en-US" sz="1600" dirty="0">
                <a:solidFill>
                  <a:schemeClr val="tx1"/>
                </a:solidFill>
                <a:latin typeface="Courier New" panose="02070309020205020404" pitchFamily="49" charset="0"/>
                <a:cs typeface="Courier New" panose="02070309020205020404" pitchFamily="49" charset="0"/>
              </a:rPr>
              <a:t>      ; // do nothing in body               </a:t>
            </a:r>
          </a:p>
          <a:p>
            <a:pPr marL="342900" indent="-342900">
              <a:spcBef>
                <a:spcPts val="300"/>
              </a:spcBef>
              <a:buFont typeface="+mj-lt"/>
              <a:buAutoNum type="arabicPeriod" startAt="22"/>
            </a:pPr>
            <a:r>
              <a:rPr lang="en-US" sz="1600" dirty="0">
                <a:solidFill>
                  <a:schemeClr val="tx1"/>
                </a:solidFill>
                <a:latin typeface="Courier New" panose="02070309020205020404" pitchFamily="49" charset="0"/>
                <a:cs typeface="Courier New" panose="02070309020205020404" pitchFamily="49" charset="0"/>
              </a:rPr>
              <a:t>   }                                        </a:t>
            </a:r>
          </a:p>
          <a:p>
            <a:pPr marL="342900" indent="-342900">
              <a:spcBef>
                <a:spcPts val="300"/>
              </a:spcBef>
              <a:buFont typeface="+mj-lt"/>
              <a:buAutoNum type="arabicPeriod" startAt="22"/>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77020277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7.9.5 String Copying with Arrays and Pointers </a:t>
            </a:r>
            <a:r>
              <a:rPr lang="en-US" sz="2000" b="0" dirty="0"/>
              <a:t>(5 of 7)</a:t>
            </a:r>
          </a:p>
        </p:txBody>
      </p:sp>
      <p:sp>
        <p:nvSpPr>
          <p:cNvPr id="4" name="Content Placeholder 3"/>
          <p:cNvSpPr>
            <a:spLocks noGrp="1"/>
          </p:cNvSpPr>
          <p:nvPr>
            <p:ph sz="quarter" idx="13"/>
          </p:nvPr>
        </p:nvSpPr>
        <p:spPr/>
        <p:txBody>
          <a:bodyPr/>
          <a:lstStyle/>
          <a:p>
            <a:pPr marL="0" indent="0">
              <a:buNone/>
            </a:pPr>
            <a:r>
              <a:rPr lang="en-US" dirty="0">
                <a:latin typeface="Courier New" panose="02070309020205020404" pitchFamily="49" charset="0"/>
                <a:cs typeface="Courier New" panose="02070309020205020404" pitchFamily="49" charset="0"/>
              </a:rPr>
              <a:t>string1 = Hello</a:t>
            </a:r>
          </a:p>
          <a:p>
            <a:pPr marL="0" indent="0">
              <a:buNone/>
            </a:pPr>
            <a:r>
              <a:rPr lang="en-US" dirty="0">
                <a:latin typeface="Courier New" panose="02070309020205020404" pitchFamily="49" charset="0"/>
                <a:cs typeface="Courier New" panose="02070309020205020404" pitchFamily="49" charset="0"/>
              </a:rPr>
              <a:t>string3 = Good Bye</a:t>
            </a:r>
          </a:p>
        </p:txBody>
      </p:sp>
    </p:spTree>
    <p:extLst>
      <p:ext uri="{BB962C8B-B14F-4D97-AF65-F5344CB8AC3E}">
        <p14:creationId xmlns:p14="http://schemas.microsoft.com/office/powerpoint/2010/main" val="290681411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7.9.5 String Copying with Arrays and Pointers </a:t>
            </a:r>
            <a:r>
              <a:rPr lang="en-US" sz="2000" b="0" dirty="0"/>
              <a:t>(6 of 7)</a:t>
            </a:r>
          </a:p>
        </p:txBody>
      </p:sp>
      <p:sp>
        <p:nvSpPr>
          <p:cNvPr id="3" name="Content Placeholder 2"/>
          <p:cNvSpPr>
            <a:spLocks noGrp="1"/>
          </p:cNvSpPr>
          <p:nvPr>
            <p:ph sz="quarter" idx="13"/>
          </p:nvPr>
        </p:nvSpPr>
        <p:spPr>
          <a:xfrm>
            <a:off x="457199" y="1556326"/>
            <a:ext cx="8530047" cy="2310279"/>
          </a:xfrm>
        </p:spPr>
        <p:txBody>
          <a:bodyPr/>
          <a:lstStyle/>
          <a:p>
            <a:pPr marL="0" indent="0">
              <a:buNone/>
            </a:pPr>
            <a:r>
              <a:rPr lang="en-US" sz="1600" b="1" dirty="0"/>
              <a:t>Copying with Array Subscript Notation</a:t>
            </a:r>
            <a:endParaRPr lang="en-US" sz="1600" dirty="0"/>
          </a:p>
          <a:p>
            <a:pPr>
              <a:spcBef>
                <a:spcPts val="1000"/>
              </a:spcBef>
            </a:pPr>
            <a:r>
              <a:rPr lang="en-US" sz="1600" dirty="0">
                <a:latin typeface="Courier New" panose="02070309020205020404" pitchFamily="49" charset="0"/>
                <a:cs typeface="Courier New" panose="02070309020205020404" pitchFamily="49" charset="0"/>
              </a:rPr>
              <a:t>copy1</a:t>
            </a:r>
            <a:r>
              <a:rPr lang="en-US" sz="1600" dirty="0"/>
              <a:t> uses </a:t>
            </a:r>
            <a:r>
              <a:rPr lang="en-US" sz="1600" b="1" dirty="0"/>
              <a:t>array subscript notation</a:t>
            </a:r>
            <a:r>
              <a:rPr lang="en-US" sz="1600" dirty="0"/>
              <a:t> to copy the string in </a:t>
            </a:r>
            <a:r>
              <a:rPr lang="en-US" sz="1600" dirty="0">
                <a:latin typeface="Courier New" panose="02070309020205020404" pitchFamily="49" charset="0"/>
                <a:cs typeface="Courier New" panose="02070309020205020404" pitchFamily="49" charset="0"/>
              </a:rPr>
              <a:t>s2</a:t>
            </a:r>
            <a:r>
              <a:rPr lang="en-US" sz="1600" dirty="0"/>
              <a:t> to the character array </a:t>
            </a:r>
            <a:r>
              <a:rPr lang="en-US" sz="1600" dirty="0">
                <a:latin typeface="Courier New" panose="02070309020205020404" pitchFamily="49" charset="0"/>
                <a:cs typeface="Courier New" panose="02070309020205020404" pitchFamily="49" charset="0"/>
              </a:rPr>
              <a:t>s1</a:t>
            </a:r>
            <a:r>
              <a:rPr lang="en-US" sz="1600" dirty="0"/>
              <a:t>. </a:t>
            </a:r>
          </a:p>
          <a:p>
            <a:pPr>
              <a:spcBef>
                <a:spcPts val="1000"/>
              </a:spcBef>
            </a:pPr>
            <a:r>
              <a:rPr lang="en-US" sz="1600" dirty="0"/>
              <a:t>The expression </a:t>
            </a:r>
            <a:r>
              <a:rPr lang="en-US" sz="1600" dirty="0">
                <a:latin typeface="Courier New" panose="02070309020205020404" pitchFamily="49" charset="0"/>
                <a:cs typeface="Courier New" panose="02070309020205020404" pitchFamily="49" charset="0"/>
              </a:rPr>
              <a:t>s1[i]</a:t>
            </a:r>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s2[i]</a:t>
            </a:r>
            <a:r>
              <a:rPr lang="en-US" sz="1600" dirty="0"/>
              <a:t> copies one character from </a:t>
            </a:r>
            <a:r>
              <a:rPr lang="en-US" sz="1600" dirty="0">
                <a:latin typeface="Courier New" panose="02070309020205020404" pitchFamily="49" charset="0"/>
                <a:cs typeface="Courier New" panose="02070309020205020404" pitchFamily="49" charset="0"/>
              </a:rPr>
              <a:t>s2</a:t>
            </a:r>
            <a:r>
              <a:rPr lang="en-US" sz="1600" dirty="0"/>
              <a:t> to </a:t>
            </a:r>
            <a:r>
              <a:rPr lang="en-US" sz="1600" dirty="0">
                <a:latin typeface="Courier New" panose="02070309020205020404" pitchFamily="49" charset="0"/>
                <a:cs typeface="Courier New" panose="02070309020205020404" pitchFamily="49" charset="0"/>
              </a:rPr>
              <a:t>s1</a:t>
            </a:r>
          </a:p>
          <a:p>
            <a:pPr>
              <a:spcBef>
                <a:spcPts val="1000"/>
              </a:spcBef>
            </a:pPr>
            <a:r>
              <a:rPr lang="en-US" sz="1600" dirty="0"/>
              <a:t>When the null character is encountered in </a:t>
            </a:r>
            <a:r>
              <a:rPr lang="en-US" sz="1600" dirty="0">
                <a:latin typeface="Courier New" panose="02070309020205020404" pitchFamily="49" charset="0"/>
                <a:cs typeface="Courier New" panose="02070309020205020404" pitchFamily="49" charset="0"/>
              </a:rPr>
              <a:t>s2</a:t>
            </a:r>
            <a:r>
              <a:rPr lang="en-US" sz="1600" dirty="0"/>
              <a:t>, it’s assigned to </a:t>
            </a:r>
            <a:r>
              <a:rPr lang="en-US" sz="1600" dirty="0">
                <a:latin typeface="Courier New" panose="02070309020205020404" pitchFamily="49" charset="0"/>
                <a:cs typeface="Courier New" panose="02070309020205020404" pitchFamily="49" charset="0"/>
              </a:rPr>
              <a:t>s1</a:t>
            </a:r>
          </a:p>
          <a:p>
            <a:pPr lvl="1"/>
            <a:r>
              <a:rPr lang="en-US" sz="1600" dirty="0"/>
              <a:t>Since the assignment’s value is what gets assigned to the left operand (</a:t>
            </a:r>
            <a:r>
              <a:rPr lang="en-US" sz="1600" dirty="0">
                <a:latin typeface="Courier New" panose="02070309020205020404" pitchFamily="49" charset="0"/>
                <a:cs typeface="Courier New" panose="02070309020205020404" pitchFamily="49" charset="0"/>
              </a:rPr>
              <a:t>s1</a:t>
            </a:r>
            <a:r>
              <a:rPr lang="en-US" sz="1600" dirty="0"/>
              <a:t>), the loop terminates when an element of </a:t>
            </a:r>
            <a:r>
              <a:rPr lang="en-US" sz="1600" dirty="0">
                <a:latin typeface="Courier New" panose="02070309020205020404" pitchFamily="49" charset="0"/>
                <a:cs typeface="Courier New" panose="02070309020205020404" pitchFamily="49" charset="0"/>
              </a:rPr>
              <a:t>s1</a:t>
            </a:r>
            <a:r>
              <a:rPr lang="en-US" sz="1600" dirty="0"/>
              <a:t> receives the null character, which has the value 0 (</a:t>
            </a:r>
            <a:r>
              <a:rPr lang="en-US" sz="1600" b="1" dirty="0"/>
              <a:t>false</a:t>
            </a:r>
            <a:r>
              <a:rPr lang="en-US" sz="1600" dirty="0"/>
              <a:t>) </a:t>
            </a:r>
          </a:p>
        </p:txBody>
      </p:sp>
      <p:sp>
        <p:nvSpPr>
          <p:cNvPr id="5" name="Content Placeholder 4"/>
          <p:cNvSpPr>
            <a:spLocks noGrp="1"/>
          </p:cNvSpPr>
          <p:nvPr>
            <p:ph sz="quarter" idx="14"/>
          </p:nvPr>
        </p:nvSpPr>
        <p:spPr>
          <a:xfrm>
            <a:off x="457200" y="3958862"/>
            <a:ext cx="8229600" cy="2373313"/>
          </a:xfrm>
        </p:spPr>
        <p:txBody>
          <a:bodyPr/>
          <a:lstStyle/>
          <a:p>
            <a:pPr marL="0" indent="0">
              <a:buNone/>
            </a:pPr>
            <a:r>
              <a:rPr lang="en-US" sz="1600" b="1" dirty="0"/>
              <a:t>Copying with Pointers and Pointer Arithmetic</a:t>
            </a:r>
            <a:endParaRPr lang="en-US" sz="1600" dirty="0"/>
          </a:p>
          <a:p>
            <a:pPr>
              <a:spcBef>
                <a:spcPts val="1000"/>
              </a:spcBef>
            </a:pPr>
            <a:r>
              <a:rPr lang="en-US" sz="1600" dirty="0">
                <a:latin typeface="Courier New" panose="02070309020205020404" pitchFamily="49" charset="0"/>
                <a:cs typeface="Courier New" panose="02070309020205020404" pitchFamily="49" charset="0"/>
              </a:rPr>
              <a:t>copy2</a:t>
            </a:r>
            <a:r>
              <a:rPr lang="en-US" sz="1600" dirty="0"/>
              <a:t> uses </a:t>
            </a:r>
            <a:r>
              <a:rPr lang="en-US" sz="1600" b="1" dirty="0"/>
              <a:t>pointers and pointer arithmetic</a:t>
            </a:r>
            <a:r>
              <a:rPr lang="en-US" sz="1600" dirty="0"/>
              <a:t> to copy </a:t>
            </a:r>
            <a:r>
              <a:rPr lang="en-US" sz="1600" dirty="0">
                <a:latin typeface="Courier New" panose="02070309020205020404" pitchFamily="49" charset="0"/>
                <a:cs typeface="Courier New" panose="02070309020205020404" pitchFamily="49" charset="0"/>
              </a:rPr>
              <a:t>s2</a:t>
            </a:r>
            <a:r>
              <a:rPr lang="en-US" sz="1600" dirty="0"/>
              <a:t> to the character array </a:t>
            </a:r>
            <a:r>
              <a:rPr lang="en-US" sz="1600" dirty="0">
                <a:latin typeface="Courier New" panose="02070309020205020404" pitchFamily="49" charset="0"/>
                <a:cs typeface="Courier New" panose="02070309020205020404" pitchFamily="49" charset="0"/>
              </a:rPr>
              <a:t>s1</a:t>
            </a:r>
          </a:p>
          <a:p>
            <a:pPr>
              <a:spcBef>
                <a:spcPts val="1000"/>
              </a:spcBef>
            </a:pPr>
            <a:r>
              <a:rPr lang="en-US" sz="1600" dirty="0">
                <a:latin typeface="Courier New" panose="02070309020205020404" pitchFamily="49" charset="0"/>
                <a:cs typeface="Courier New" panose="02070309020205020404" pitchFamily="49" charset="0"/>
              </a:rPr>
              <a:t>*s1</a:t>
            </a:r>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*s2</a:t>
            </a:r>
            <a:r>
              <a:rPr lang="en-US" sz="1600" dirty="0"/>
              <a:t> performs the copy by dereferencing </a:t>
            </a:r>
            <a:r>
              <a:rPr lang="en-US" sz="1600" dirty="0">
                <a:latin typeface="Courier New" panose="02070309020205020404" pitchFamily="49" charset="0"/>
                <a:cs typeface="Courier New" panose="02070309020205020404" pitchFamily="49" charset="0"/>
              </a:rPr>
              <a:t>s2</a:t>
            </a:r>
            <a:r>
              <a:rPr lang="en-US" sz="1600" dirty="0"/>
              <a:t> and assigning that character to the location </a:t>
            </a:r>
            <a:r>
              <a:rPr lang="en-US" sz="1600" dirty="0">
                <a:latin typeface="Courier New" panose="02070309020205020404" pitchFamily="49" charset="0"/>
                <a:cs typeface="Courier New" panose="02070309020205020404" pitchFamily="49" charset="0"/>
              </a:rPr>
              <a:t>s1</a:t>
            </a:r>
          </a:p>
          <a:p>
            <a:pPr>
              <a:spcBef>
                <a:spcPts val="1000"/>
              </a:spcBef>
            </a:pPr>
            <a:r>
              <a:rPr lang="en-US" sz="1600" dirty="0"/>
              <a:t>After the assignment, line 34 increments </a:t>
            </a:r>
            <a:r>
              <a:rPr lang="en-US" sz="1600" dirty="0">
                <a:latin typeface="Courier New" panose="02070309020205020404" pitchFamily="49" charset="0"/>
                <a:cs typeface="Courier New" panose="02070309020205020404" pitchFamily="49" charset="0"/>
              </a:rPr>
              <a:t>s1</a:t>
            </a:r>
            <a:r>
              <a:rPr lang="en-US" sz="1600" dirty="0"/>
              <a:t> and </a:t>
            </a:r>
            <a:r>
              <a:rPr lang="en-US" sz="1600" dirty="0">
                <a:latin typeface="Courier New" panose="02070309020205020404" pitchFamily="49" charset="0"/>
                <a:cs typeface="Courier New" panose="02070309020205020404" pitchFamily="49" charset="0"/>
              </a:rPr>
              <a:t>s2</a:t>
            </a:r>
            <a:r>
              <a:rPr lang="en-US" sz="1600" dirty="0"/>
              <a:t> to point to each string’s next character</a:t>
            </a:r>
          </a:p>
          <a:p>
            <a:pPr>
              <a:spcBef>
                <a:spcPts val="1000"/>
              </a:spcBef>
            </a:pPr>
            <a:r>
              <a:rPr lang="en-US" sz="1600" dirty="0"/>
              <a:t>When the assignment copies the null character into </a:t>
            </a:r>
            <a:r>
              <a:rPr lang="en-US" sz="1600" dirty="0">
                <a:latin typeface="Courier New" panose="02070309020205020404" pitchFamily="49" charset="0"/>
                <a:cs typeface="Courier New" panose="02070309020205020404" pitchFamily="49" charset="0"/>
              </a:rPr>
              <a:t>s1</a:t>
            </a:r>
            <a:r>
              <a:rPr lang="en-US" sz="1600" dirty="0"/>
              <a:t>, the loop terminates. </a:t>
            </a:r>
          </a:p>
        </p:txBody>
      </p:sp>
    </p:spTree>
    <p:extLst>
      <p:ext uri="{BB962C8B-B14F-4D97-AF65-F5344CB8AC3E}">
        <p14:creationId xmlns:p14="http://schemas.microsoft.com/office/powerpoint/2010/main" val="394884446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7.9.5 String Copying with Arrays and Pointers </a:t>
            </a:r>
            <a:r>
              <a:rPr lang="en-US" sz="2000" b="0" dirty="0"/>
              <a:t>(7 of 7)</a:t>
            </a:r>
          </a:p>
        </p:txBody>
      </p:sp>
      <p:sp>
        <p:nvSpPr>
          <p:cNvPr id="7" name="Content Placeholder 6"/>
          <p:cNvSpPr>
            <a:spLocks noGrp="1"/>
          </p:cNvSpPr>
          <p:nvPr>
            <p:ph sz="quarter" idx="13"/>
          </p:nvPr>
        </p:nvSpPr>
        <p:spPr>
          <a:xfrm>
            <a:off x="457200" y="1556327"/>
            <a:ext cx="8112034" cy="4586896"/>
          </a:xfrm>
        </p:spPr>
        <p:txBody>
          <a:bodyPr/>
          <a:lstStyle/>
          <a:p>
            <a:pPr marL="0" indent="0">
              <a:buNone/>
            </a:pPr>
            <a:r>
              <a:rPr lang="en-US" sz="2200" b="1" dirty="0"/>
              <a:t>Notes Regarding Functions copy1 and copy2</a:t>
            </a:r>
            <a:endParaRPr lang="en-US" sz="2200" dirty="0"/>
          </a:p>
          <a:p>
            <a:r>
              <a:rPr lang="en-US" sz="2200" b="1" dirty="0"/>
              <a:t>The first argument to both copy1 and copy2 must be an array large enough to hold the second argument’s string</a:t>
            </a:r>
          </a:p>
          <a:p>
            <a:pPr lvl="1"/>
            <a:r>
              <a:rPr lang="en-US" sz="2200" dirty="0"/>
              <a:t>Otherwise, a logic error may occur when an attempt is made to write into a memory location that’s not part of the array</a:t>
            </a:r>
          </a:p>
          <a:p>
            <a:r>
              <a:rPr lang="en-US" sz="2200" dirty="0"/>
              <a:t>In both functions, the second argument is copied into the first argument—characters are read from it one at a time, but the characters are </a:t>
            </a:r>
            <a:r>
              <a:rPr lang="en-US" sz="2200" b="1" dirty="0"/>
              <a:t>never modified</a:t>
            </a:r>
          </a:p>
          <a:p>
            <a:pPr lvl="1"/>
            <a:r>
              <a:rPr lang="en-US" sz="2200" dirty="0"/>
              <a:t>The second parameter is declared to point to a constant so that the </a:t>
            </a:r>
            <a:r>
              <a:rPr lang="en-US" sz="2200" b="1" dirty="0"/>
              <a:t>principle of least privilege</a:t>
            </a:r>
            <a:r>
              <a:rPr lang="en-US" sz="2200" dirty="0"/>
              <a:t> is enforced</a:t>
            </a:r>
          </a:p>
        </p:txBody>
      </p:sp>
    </p:spTree>
    <p:extLst>
      <p:ext uri="{BB962C8B-B14F-4D97-AF65-F5344CB8AC3E}">
        <p14:creationId xmlns:p14="http://schemas.microsoft.com/office/powerpoint/2010/main" val="35565897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7.10 Arrays of Pointers </a:t>
            </a:r>
            <a:r>
              <a:rPr lang="en-US" sz="2000" b="0" dirty="0"/>
              <a:t>(1 of 2)</a:t>
            </a:r>
          </a:p>
        </p:txBody>
      </p:sp>
      <p:sp>
        <p:nvSpPr>
          <p:cNvPr id="3" name="Content Placeholder 2"/>
          <p:cNvSpPr>
            <a:spLocks noGrp="1"/>
          </p:cNvSpPr>
          <p:nvPr>
            <p:ph sz="quarter" idx="13"/>
          </p:nvPr>
        </p:nvSpPr>
        <p:spPr>
          <a:xfrm>
            <a:off x="457199" y="1556327"/>
            <a:ext cx="8425543" cy="4586896"/>
          </a:xfrm>
        </p:spPr>
        <p:txBody>
          <a:bodyPr/>
          <a:lstStyle/>
          <a:p>
            <a:r>
              <a:rPr lang="en-US" sz="1800" dirty="0"/>
              <a:t>Arrays may contain pointers</a:t>
            </a:r>
          </a:p>
          <a:p>
            <a:pPr lvl="1"/>
            <a:r>
              <a:rPr lang="en-US" sz="1800" dirty="0"/>
              <a:t>Commonly for </a:t>
            </a:r>
            <a:r>
              <a:rPr lang="en-US" sz="1800" b="1" dirty="0"/>
              <a:t>array of strings</a:t>
            </a:r>
            <a:r>
              <a:rPr lang="en-US" sz="1800" dirty="0"/>
              <a:t>, referred to simply as a </a:t>
            </a:r>
            <a:r>
              <a:rPr lang="en-US" sz="1800" b="1" dirty="0"/>
              <a:t>string array</a:t>
            </a:r>
            <a:endParaRPr lang="en-US" sz="1800" dirty="0"/>
          </a:p>
          <a:p>
            <a:r>
              <a:rPr lang="en-US" sz="1800" dirty="0"/>
              <a:t>Each element in a C string is essentially a pointer to its first character</a:t>
            </a:r>
          </a:p>
          <a:p>
            <a:r>
              <a:rPr lang="en-US" sz="1800" dirty="0">
                <a:latin typeface="Courier New" panose="02070309020205020404" pitchFamily="49" charset="0"/>
                <a:cs typeface="Courier New" panose="02070309020205020404" pitchFamily="49" charset="0"/>
              </a:rPr>
              <a:t>const char *suit[4] = {"Hearts", "Diamonds", "Clubs", "Spades"};</a:t>
            </a:r>
          </a:p>
          <a:p>
            <a:pPr lvl="1"/>
            <a:r>
              <a:rPr lang="en-US" sz="1800" dirty="0"/>
              <a:t>The </a:t>
            </a:r>
            <a:r>
              <a:rPr lang="en-US" sz="1800" dirty="0">
                <a:latin typeface="Courier New" panose="02070309020205020404" pitchFamily="49" charset="0"/>
                <a:cs typeface="Courier New" panose="02070309020205020404" pitchFamily="49" charset="0"/>
              </a:rPr>
              <a:t>char</a:t>
            </a:r>
            <a:r>
              <a:rPr lang="en-US" sz="1800" dirty="0">
                <a:latin typeface="Consolas" panose="020B0609020204030204" pitchFamily="49" charset="0"/>
                <a:cs typeface="Consolas" panose="020B0609020204030204" pitchFamily="49" charset="0"/>
              </a:rPr>
              <a:t> </a:t>
            </a:r>
            <a:r>
              <a:rPr lang="en-US" sz="1800" dirty="0">
                <a:latin typeface="Courier New" panose="02070309020205020404" pitchFamily="49" charset="0"/>
                <a:cs typeface="Courier New" panose="02070309020205020404" pitchFamily="49" charset="0"/>
              </a:rPr>
              <a:t>*</a:t>
            </a:r>
            <a:r>
              <a:rPr lang="en-US" sz="1800" dirty="0"/>
              <a:t> indicates that each suit element is of type “pointer to </a:t>
            </a:r>
            <a:r>
              <a:rPr lang="en-US" sz="1800" dirty="0">
                <a:latin typeface="Courier New" panose="02070309020205020404" pitchFamily="49" charset="0"/>
                <a:cs typeface="Courier New" panose="02070309020205020404" pitchFamily="49" charset="0"/>
              </a:rPr>
              <a:t>char</a:t>
            </a:r>
            <a:r>
              <a:rPr lang="en-US" sz="1800" dirty="0"/>
              <a:t>.” </a:t>
            </a:r>
          </a:p>
          <a:p>
            <a:pPr lvl="1"/>
            <a:r>
              <a:rPr lang="en-US" sz="1800" dirty="0">
                <a:latin typeface="Courier New" panose="02070309020205020404" pitchFamily="49" charset="0"/>
                <a:cs typeface="Courier New" panose="02070309020205020404" pitchFamily="49" charset="0"/>
              </a:rPr>
              <a:t>const</a:t>
            </a:r>
            <a:r>
              <a:rPr lang="en-US" sz="1800" dirty="0"/>
              <a:t> indicates that the string each element points to cannot be modified</a:t>
            </a:r>
          </a:p>
          <a:p>
            <a:pPr lvl="1"/>
            <a:r>
              <a:rPr lang="en-US" sz="1800" dirty="0"/>
              <a:t>"Hearts", "Diamonds", "Clubs" and "Spades" are placed into the array</a:t>
            </a:r>
          </a:p>
          <a:p>
            <a:pPr lvl="1"/>
            <a:r>
              <a:rPr lang="en-US" sz="1800" dirty="0"/>
              <a:t>Each is stored in memory as a </a:t>
            </a:r>
            <a:r>
              <a:rPr lang="en-US" sz="1800" b="1" dirty="0"/>
              <a:t>null-terminated character string</a:t>
            </a:r>
            <a:r>
              <a:rPr lang="en-US" sz="1800" dirty="0"/>
              <a:t> that’s one character longer than the number of characters in the quotes</a:t>
            </a:r>
          </a:p>
        </p:txBody>
      </p:sp>
    </p:spTree>
    <p:extLst>
      <p:ext uri="{BB962C8B-B14F-4D97-AF65-F5344CB8AC3E}">
        <p14:creationId xmlns:p14="http://schemas.microsoft.com/office/powerpoint/2010/main" val="125198632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7.10 Arrays of Pointers </a:t>
            </a:r>
            <a:r>
              <a:rPr lang="en-US" sz="2000" b="0" dirty="0"/>
              <a:t>(2 of 2)</a:t>
            </a:r>
            <a:endParaRPr lang="en-US" dirty="0"/>
          </a:p>
        </p:txBody>
      </p:sp>
      <p:sp>
        <p:nvSpPr>
          <p:cNvPr id="4" name="Content Placeholder 3"/>
          <p:cNvSpPr>
            <a:spLocks noGrp="1"/>
          </p:cNvSpPr>
          <p:nvPr>
            <p:ph sz="quarter" idx="13"/>
          </p:nvPr>
        </p:nvSpPr>
        <p:spPr>
          <a:xfrm>
            <a:off x="457200" y="1556327"/>
            <a:ext cx="8347166" cy="899490"/>
          </a:xfrm>
        </p:spPr>
        <p:txBody>
          <a:bodyPr/>
          <a:lstStyle/>
          <a:p>
            <a:r>
              <a:rPr lang="en-US" dirty="0"/>
              <a:t>Only pointers are actually stored in the array, as shown in the following diagram</a:t>
            </a:r>
          </a:p>
        </p:txBody>
      </p:sp>
      <p:pic>
        <p:nvPicPr>
          <p:cNvPr id="6" name="Content Placeholder 5" descr="The figure illustrates an array of pointers. For long description in Notes pane, press F6."/>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522515" y="2887714"/>
            <a:ext cx="8229600" cy="2078892"/>
          </a:xfrm>
        </p:spPr>
      </p:pic>
    </p:spTree>
    <p:extLst>
      <p:ext uri="{BB962C8B-B14F-4D97-AF65-F5344CB8AC3E}">
        <p14:creationId xmlns:p14="http://schemas.microsoft.com/office/powerpoint/2010/main" val="374648283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7.11 Random-Number Simulation Case Study: Card Shuffling and Dealing </a:t>
            </a:r>
            <a:r>
              <a:rPr lang="en-US" sz="2000" b="0" dirty="0"/>
              <a:t>(1 of 17)</a:t>
            </a:r>
          </a:p>
        </p:txBody>
      </p:sp>
      <p:sp>
        <p:nvSpPr>
          <p:cNvPr id="3" name="Content Placeholder 2"/>
          <p:cNvSpPr>
            <a:spLocks noGrp="1"/>
          </p:cNvSpPr>
          <p:nvPr>
            <p:ph sz="quarter" idx="13"/>
          </p:nvPr>
        </p:nvSpPr>
        <p:spPr>
          <a:xfrm>
            <a:off x="457199" y="1556326"/>
            <a:ext cx="8464731" cy="4788911"/>
          </a:xfrm>
        </p:spPr>
        <p:txBody>
          <a:bodyPr/>
          <a:lstStyle/>
          <a:p>
            <a:r>
              <a:rPr lang="en-US" sz="2200" dirty="0"/>
              <a:t>Let’s use random number generation to develop a card shuffling and dealing simulation program, which can then be used to implement programs that play card games</a:t>
            </a:r>
          </a:p>
          <a:p>
            <a:r>
              <a:rPr lang="en-US" sz="2200" dirty="0"/>
              <a:t>To reveal some subtle performance problems, we’ve intentionally used suboptimal shuffling and dealing algorithms</a:t>
            </a:r>
          </a:p>
          <a:p>
            <a:pPr lvl="1"/>
            <a:r>
              <a:rPr lang="en-US" sz="2200" dirty="0"/>
              <a:t>In this chapter’s exercises and in Chapter 10, we develop more efficient algorithms. </a:t>
            </a:r>
          </a:p>
          <a:p>
            <a:r>
              <a:rPr lang="en-US" sz="2200" dirty="0"/>
              <a:t>Using the top-down, stepwise refinement approach, we develop a program that will shuffle a deck of 52 playing cards, then deal each card</a:t>
            </a:r>
          </a:p>
          <a:p>
            <a:pPr lvl="1"/>
            <a:r>
              <a:rPr lang="en-US" sz="2200" dirty="0"/>
              <a:t>The top-down approach is particularly useful in attacking more complex problems than you’ve seen in earlier chapters</a:t>
            </a:r>
          </a:p>
        </p:txBody>
      </p:sp>
    </p:spTree>
    <p:extLst>
      <p:ext uri="{BB962C8B-B14F-4D97-AF65-F5344CB8AC3E}">
        <p14:creationId xmlns:p14="http://schemas.microsoft.com/office/powerpoint/2010/main" val="232307980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7.11 Random-Number Simulation Case Study: Card Shuffling and Dealing </a:t>
            </a:r>
            <a:r>
              <a:rPr lang="en-US" sz="2000" b="0" dirty="0"/>
              <a:t>(2 of 17)</a:t>
            </a:r>
          </a:p>
        </p:txBody>
      </p:sp>
      <p:sp>
        <p:nvSpPr>
          <p:cNvPr id="4" name="Content Placeholder 3"/>
          <p:cNvSpPr>
            <a:spLocks noGrp="1"/>
          </p:cNvSpPr>
          <p:nvPr>
            <p:ph sz="quarter" idx="13"/>
          </p:nvPr>
        </p:nvSpPr>
        <p:spPr>
          <a:xfrm>
            <a:off x="457201" y="1556326"/>
            <a:ext cx="3775166" cy="4609343"/>
          </a:xfrm>
        </p:spPr>
        <p:txBody>
          <a:bodyPr/>
          <a:lstStyle/>
          <a:p>
            <a:pPr marL="0" indent="0">
              <a:buNone/>
            </a:pPr>
            <a:r>
              <a:rPr lang="en-US" sz="1800" b="1" dirty="0"/>
              <a:t>Representing a Deck of Cards as a Two-Dimensional Array</a:t>
            </a:r>
            <a:endParaRPr lang="en-US" sz="1800" dirty="0"/>
          </a:p>
          <a:p>
            <a:r>
              <a:rPr lang="en-US" sz="1800" dirty="0"/>
              <a:t>4-by-13 two-dimensional array deck represenst the deck of playing cards</a:t>
            </a:r>
          </a:p>
          <a:p>
            <a:r>
              <a:rPr lang="en-US" sz="1800" dirty="0"/>
              <a:t>rows correspond to the </a:t>
            </a:r>
            <a:r>
              <a:rPr lang="en-US" sz="1800" b="1" dirty="0"/>
              <a:t>suits</a:t>
            </a:r>
          </a:p>
          <a:p>
            <a:r>
              <a:rPr lang="en-US" sz="1800" dirty="0"/>
              <a:t>columns correspond to the </a:t>
            </a:r>
            <a:r>
              <a:rPr lang="en-US" sz="1800" b="1" dirty="0"/>
              <a:t>faces</a:t>
            </a:r>
          </a:p>
          <a:p>
            <a:r>
              <a:rPr lang="en-US" sz="1800" dirty="0"/>
              <a:t>We’ll load string array </a:t>
            </a:r>
            <a:r>
              <a:rPr lang="en-US" sz="1800" dirty="0">
                <a:latin typeface="Courier New" panose="02070309020205020404" pitchFamily="49" charset="0"/>
                <a:cs typeface="Courier New" panose="02070309020205020404" pitchFamily="49" charset="0"/>
              </a:rPr>
              <a:t>suit</a:t>
            </a:r>
            <a:r>
              <a:rPr lang="en-US" sz="1800" dirty="0"/>
              <a:t> with character strings representing the four suits, and load string array face with character strings representing the 13 face values</a:t>
            </a:r>
          </a:p>
        </p:txBody>
      </p:sp>
      <p:pic>
        <p:nvPicPr>
          <p:cNvPr id="8" name="Content Placeholder 7" descr="The figure illustrates a deck of cards as a two-dimensional array. For long description in Notes pane, press F6."/>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4454434" y="1671063"/>
            <a:ext cx="4506980" cy="2105025"/>
          </a:xfrm>
        </p:spPr>
      </p:pic>
    </p:spTree>
    <p:extLst>
      <p:ext uri="{BB962C8B-B14F-4D97-AF65-F5344CB8AC3E}">
        <p14:creationId xmlns:p14="http://schemas.microsoft.com/office/powerpoint/2010/main" val="406848821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7.11 Random-Number Simulation Case Study: Card Shuffling and Dealing </a:t>
            </a:r>
            <a:r>
              <a:rPr lang="en-US" sz="2000" b="0" dirty="0"/>
              <a:t>(3 of 17)</a:t>
            </a:r>
            <a:endParaRPr lang="en-US" sz="2000" dirty="0"/>
          </a:p>
        </p:txBody>
      </p:sp>
      <p:sp>
        <p:nvSpPr>
          <p:cNvPr id="3" name="Content Placeholder 2"/>
          <p:cNvSpPr>
            <a:spLocks noGrp="1"/>
          </p:cNvSpPr>
          <p:nvPr>
            <p:ph sz="quarter" idx="13"/>
          </p:nvPr>
        </p:nvSpPr>
        <p:spPr>
          <a:xfrm>
            <a:off x="457200" y="1556326"/>
            <a:ext cx="8386354" cy="4622405"/>
          </a:xfrm>
        </p:spPr>
        <p:txBody>
          <a:bodyPr/>
          <a:lstStyle/>
          <a:p>
            <a:pPr marL="0" indent="0">
              <a:buNone/>
            </a:pPr>
            <a:r>
              <a:rPr lang="en-US" sz="1800" b="1" dirty="0"/>
              <a:t>Shuffling the Two-Dimensional Array</a:t>
            </a:r>
            <a:endParaRPr lang="en-US" sz="1800" dirty="0"/>
          </a:p>
          <a:p>
            <a:r>
              <a:rPr lang="en-US" sz="1800" dirty="0"/>
              <a:t>First, set all elements of deck to 0</a:t>
            </a:r>
          </a:p>
          <a:p>
            <a:r>
              <a:rPr lang="en-US" sz="1800" dirty="0"/>
              <a:t>Then, choose a row (0–3) and a column (0–12) </a:t>
            </a:r>
            <a:r>
              <a:rPr lang="en-US" sz="1800" b="1" dirty="0"/>
              <a:t>at random</a:t>
            </a:r>
          </a:p>
          <a:p>
            <a:r>
              <a:rPr lang="en-US" sz="1800" dirty="0"/>
              <a:t>Place the number 1 in array element </a:t>
            </a:r>
            <a:r>
              <a:rPr lang="en-US" sz="1800" dirty="0">
                <a:latin typeface="Courier New" panose="02070309020205020404" pitchFamily="49" charset="0"/>
                <a:cs typeface="Courier New" panose="02070309020205020404" pitchFamily="49" charset="0"/>
              </a:rPr>
              <a:t>deck[row][column]</a:t>
            </a:r>
            <a:r>
              <a:rPr lang="en-US" sz="1800" dirty="0"/>
              <a:t> to indicate that this card will be the first one dealt from the shuffled deck</a:t>
            </a:r>
          </a:p>
          <a:p>
            <a:r>
              <a:rPr lang="en-US" sz="1800" dirty="0"/>
              <a:t>Repeat this process for the numbers 2, 3, …, 52, randomly inserting each in the deck array to indicate which cards are to be dealt second, third, …, and fifty-second in the shuffled deck</a:t>
            </a:r>
          </a:p>
          <a:p>
            <a:r>
              <a:rPr lang="en-US" sz="1800" dirty="0"/>
              <a:t>As the deck array begins to fill with card numbers, a card may be selected again</a:t>
            </a:r>
          </a:p>
          <a:p>
            <a:pPr lvl="1"/>
            <a:r>
              <a:rPr lang="en-US" sz="1800" dirty="0"/>
              <a:t>Ignore and choose other random row and column values repeatedly until you find an </a:t>
            </a:r>
            <a:r>
              <a:rPr lang="en-US" sz="1800" b="1" dirty="0"/>
              <a:t>unselected</a:t>
            </a:r>
            <a:r>
              <a:rPr lang="en-US" sz="1800" dirty="0"/>
              <a:t> card </a:t>
            </a:r>
          </a:p>
        </p:txBody>
      </p:sp>
    </p:spTree>
    <p:extLst>
      <p:ext uri="{BB962C8B-B14F-4D97-AF65-F5344CB8AC3E}">
        <p14:creationId xmlns:p14="http://schemas.microsoft.com/office/powerpoint/2010/main" val="7938449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7.11 Random-Number Simulation Case Study: Card Shuffling and Dealing </a:t>
            </a:r>
            <a:r>
              <a:rPr lang="en-US" sz="2000" b="0" dirty="0"/>
              <a:t>(4 of 17)</a:t>
            </a:r>
            <a:endParaRPr lang="en-US" sz="2000" dirty="0"/>
          </a:p>
        </p:txBody>
      </p:sp>
      <p:sp>
        <p:nvSpPr>
          <p:cNvPr id="3" name="Content Placeholder 2"/>
          <p:cNvSpPr>
            <a:spLocks noGrp="1"/>
          </p:cNvSpPr>
          <p:nvPr>
            <p:ph sz="quarter" idx="13"/>
          </p:nvPr>
        </p:nvSpPr>
        <p:spPr/>
        <p:txBody>
          <a:bodyPr/>
          <a:lstStyle/>
          <a:p>
            <a:pPr marL="0" indent="0">
              <a:buNone/>
            </a:pPr>
            <a:r>
              <a:rPr lang="en-US" sz="2000" b="1" dirty="0"/>
              <a:t>Possibility of Indefinite Postponement</a:t>
            </a:r>
            <a:endParaRPr lang="en-US" sz="2000" dirty="0"/>
          </a:p>
          <a:p>
            <a:r>
              <a:rPr lang="en-US" sz="2000" dirty="0"/>
              <a:t>This shuffling algorithm can execute </a:t>
            </a:r>
            <a:r>
              <a:rPr lang="en-US" sz="2000" b="1" dirty="0"/>
              <a:t>indefinitely</a:t>
            </a:r>
            <a:r>
              <a:rPr lang="en-US" sz="2000" dirty="0"/>
              <a:t> if cards that have already been shuffled are repeatedly selected at random—known as </a:t>
            </a:r>
            <a:r>
              <a:rPr lang="en-US" sz="2000" b="1" dirty="0"/>
              <a:t>indefinite postponement</a:t>
            </a:r>
          </a:p>
          <a:p>
            <a:pPr lvl="1"/>
            <a:r>
              <a:rPr lang="en-US" sz="2000" dirty="0"/>
              <a:t>The exercises discuss a better shuffling algorithm  </a:t>
            </a:r>
          </a:p>
          <a:p>
            <a:pPr lvl="1"/>
            <a:r>
              <a:rPr lang="en-US" sz="2000" dirty="0"/>
              <a:t>Seek algorithms that avoid indefinite postponement.</a:t>
            </a:r>
          </a:p>
        </p:txBody>
      </p:sp>
    </p:spTree>
    <p:extLst>
      <p:ext uri="{BB962C8B-B14F-4D97-AF65-F5344CB8AC3E}">
        <p14:creationId xmlns:p14="http://schemas.microsoft.com/office/powerpoint/2010/main" val="1813488555"/>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151299</TotalTime>
  <Words>13243</Words>
  <Application>Microsoft Office PowerPoint</Application>
  <PresentationFormat>On-screen Show (4:3)</PresentationFormat>
  <Paragraphs>1256</Paragraphs>
  <Slides>127</Slides>
  <Notes>24</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127</vt:i4>
      </vt:variant>
    </vt:vector>
  </HeadingPairs>
  <TitlesOfParts>
    <vt:vector size="137" baseType="lpstr">
      <vt:lpstr>Arial</vt:lpstr>
      <vt:lpstr>Courier New</vt:lpstr>
      <vt:lpstr>Times New Roman</vt:lpstr>
      <vt:lpstr>Times</vt:lpstr>
      <vt:lpstr>Consolas</vt:lpstr>
      <vt:lpstr>Noto Sans Symbols</vt:lpstr>
      <vt:lpstr>Verdana</vt:lpstr>
      <vt:lpstr>USHE</vt:lpstr>
      <vt:lpstr>USHE_slide options</vt:lpstr>
      <vt:lpstr>Equation</vt:lpstr>
      <vt:lpstr>C How to Program</vt:lpstr>
      <vt:lpstr>Objectives</vt:lpstr>
      <vt:lpstr>Outline (1 of 3)</vt:lpstr>
      <vt:lpstr>Outline (2 of 3)</vt:lpstr>
      <vt:lpstr>Outline (3 of 3)</vt:lpstr>
      <vt:lpstr>7.1 Introduction</vt:lpstr>
      <vt:lpstr>7.2 Pointer Variable Definitions and Initialization (1 of 3)</vt:lpstr>
      <vt:lpstr>7.2 Pointer Variable Definitions and Initialization (2 of 3)</vt:lpstr>
      <vt:lpstr>7.2 Pointer Variable Definitions and Initialization (3 of 3)</vt:lpstr>
      <vt:lpstr>7.3 Pointer Operators (1 of 6)</vt:lpstr>
      <vt:lpstr>7.3 Pointer Operators (2 of 6)</vt:lpstr>
      <vt:lpstr>7.3 Pointer Operators (3 of 6)</vt:lpstr>
      <vt:lpstr>7.3 Pointer Operators (4 of 6)</vt:lpstr>
      <vt:lpstr>7.3 Pointer Operators (5 of 6)</vt:lpstr>
      <vt:lpstr>7.3 Pointer Operators (6 of 6)</vt:lpstr>
      <vt:lpstr>7.4 Passing Arguments to Functions by Reference (1 of 18)</vt:lpstr>
      <vt:lpstr>7.4 Passing Arguments to Functions by Reference (2 of 18)</vt:lpstr>
      <vt:lpstr>7.4 Passing Arguments to Functions by Reference (3 of 18)</vt:lpstr>
      <vt:lpstr>7.4 Passing Arguments to Functions by Reference (4 of 18)</vt:lpstr>
      <vt:lpstr>7.4 Passing Arguments to Functions by Reference (5 of 18)</vt:lpstr>
      <vt:lpstr>7.4 Passing Arguments to Functions by Reference (6 of 18)</vt:lpstr>
      <vt:lpstr>7.4 Passing Arguments to Functions by Reference (7 of 18)</vt:lpstr>
      <vt:lpstr>7.4 Passing Arguments to Functions by Reference (8 of 18)</vt:lpstr>
      <vt:lpstr>7.4 Passing Arguments to Functions by Reference (9 of 18)</vt:lpstr>
      <vt:lpstr>7.4 Passing Arguments to Functions by Reference (10 of 18)</vt:lpstr>
      <vt:lpstr>7.4 Passing Arguments to Functions by Reference (11 of 18)</vt:lpstr>
      <vt:lpstr>7.4 Passing Arguments to Functions by Reference (12 of 18)</vt:lpstr>
      <vt:lpstr>7.4 Passing Arguments to Functions by Reference (13 of 18)</vt:lpstr>
      <vt:lpstr>7.4 Passing Arguments to Functions by Reference (14 of 18)</vt:lpstr>
      <vt:lpstr>7.4 Passing Arguments to Functions by Reference (15 of 18)</vt:lpstr>
      <vt:lpstr>7.4 Passing Arguments to Functions by Reference (16 of 18)</vt:lpstr>
      <vt:lpstr>7.4 Passing Arguments to Functions by Reference (17 of 18)</vt:lpstr>
      <vt:lpstr>7.4 Passing Arguments to Functions by Reference (18 of 18)</vt:lpstr>
      <vt:lpstr>7.5 Using the const Qualifier with Pointers</vt:lpstr>
      <vt:lpstr>7.5.1 Converting a String to Uppercase Using a Non-Constant Pointer to Non-Constant Data (1 of 3)</vt:lpstr>
      <vt:lpstr>7.5.1 Converting a String to Uppercase Using a Non-Constant Pointer to Non-Constant Data (2 of 3)</vt:lpstr>
      <vt:lpstr>7.5.1 Converting a String to Uppercase Using a Non-Constant Pointer to Non-Constant Data (3 of 3)</vt:lpstr>
      <vt:lpstr>7.5.2 Printing a String One Character at a Time Using a Non-Constant Pointer to Constant Data (1 of 7)</vt:lpstr>
      <vt:lpstr>7.5.2 Printing a String One Character at a Time Using a Non-Constant Pointer to Constant Data (2 of 7)</vt:lpstr>
      <vt:lpstr>7.5.2 Printing a String One Character at a Time Using a Non-Constant Pointer to Constant Data (3 of 7)</vt:lpstr>
      <vt:lpstr>7.5.2 Printing a String One Character at a Time Using a Non-Constant Pointer to Constant Data (4 of 7)</vt:lpstr>
      <vt:lpstr>7.5.2 Printing a String One Character at a Time Using a Non-Constant Pointer to Constant Data (5 of 7)</vt:lpstr>
      <vt:lpstr>7.5.2 Printing a String One Character at a Time Using a Non-Constant Pointer to Constant Data (6 of 7)</vt:lpstr>
      <vt:lpstr>7.5.2 Printing a String One Character at a Time Using a Non-Constant Pointer to Constant Data (7 of 7)</vt:lpstr>
      <vt:lpstr>7.5.3 Attempting to Modify a Constant Pointer to Non-Constant Data (1 of 3)</vt:lpstr>
      <vt:lpstr>7.5.3 Attempting to Modify a Constant Pointer to Non-Constant Data (2 of 3)</vt:lpstr>
      <vt:lpstr>7.5.3 Attempting to Modify a Constant Pointer to Non-Constant Data (3 of 3)</vt:lpstr>
      <vt:lpstr>7.5.4 Attempting to Modify a Constant Pointer to Constant Data (1 of 3)</vt:lpstr>
      <vt:lpstr>7.5.4 Attempting to Modify a Constant Pointer to Constant Data (2 of 3)</vt:lpstr>
      <vt:lpstr>7.5.4 Attempting to Modify a Constant Pointer to Constant Data (3 of 3)</vt:lpstr>
      <vt:lpstr>7.6 Bubble Sort Using Pass-By-Reference (1 of 8)</vt:lpstr>
      <vt:lpstr>7.6 Bubble Sort Using Pass-By-Reference (2 of 8)</vt:lpstr>
      <vt:lpstr>7.6 Bubble Sort Using Pass-By-Reference (3 of 8)</vt:lpstr>
      <vt:lpstr>7.6 Bubble Sort Using Pass-By-Reference (4 of 8)</vt:lpstr>
      <vt:lpstr>7.6 Bubble Sort Using Pass-By-Reference (5 of 8)</vt:lpstr>
      <vt:lpstr>7.6 Bubble Sort Using Pass-By-Reference (6 of 8)</vt:lpstr>
      <vt:lpstr>7.6 Bubble Sort Using Pass-By-Reference (7 of 8)</vt:lpstr>
      <vt:lpstr>7.6 Bubble Sort Using Pass-By-Reference (8 of 8)</vt:lpstr>
      <vt:lpstr>7.7 sizeof Operator (1 of 8)</vt:lpstr>
      <vt:lpstr>7.7 sizeof Operator (2 of 8)</vt:lpstr>
      <vt:lpstr>7.7 sizeof Operator (3 of 8)</vt:lpstr>
      <vt:lpstr>7.7 sizeof Operator (4 of 8)</vt:lpstr>
      <vt:lpstr>7.7 sizeof Operator (5 of 8)</vt:lpstr>
      <vt:lpstr>7.7 sizeof Operator (6 of 8)</vt:lpstr>
      <vt:lpstr>7.7 sizeof Operator (7 of 8)</vt:lpstr>
      <vt:lpstr>7.7 sizeof Operator (8 of 8)</vt:lpstr>
      <vt:lpstr>7.8 Pointer Expressions and Pointer Arithmetic</vt:lpstr>
      <vt:lpstr>7.8.1 Pointer Arithmetic Operators</vt:lpstr>
      <vt:lpstr>7.8.2 Aiming a Pointer at an Array</vt:lpstr>
      <vt:lpstr>7.8.3 Adding an Integer to a Pointer</vt:lpstr>
      <vt:lpstr>7.8.4 Subtracting an Integer From a Pointer</vt:lpstr>
      <vt:lpstr>7.8.5 Incrementing and Decrementing a Pointer</vt:lpstr>
      <vt:lpstr>7.8.6 Subtracting One Pointer From Another</vt:lpstr>
      <vt:lpstr>7.8.7 Assigning Pointers to One Another</vt:lpstr>
      <vt:lpstr>7.8.8 Pointer to void </vt:lpstr>
      <vt:lpstr>7.8.9 Comparing Pointers</vt:lpstr>
      <vt:lpstr>7.9 Relationship Between Pointers and Arrays</vt:lpstr>
      <vt:lpstr>7.9.1 Pointer/Offset Notation</vt:lpstr>
      <vt:lpstr>7.9.2 Pointer/Subscript Notation</vt:lpstr>
      <vt:lpstr>7.9.3 Cannot Modify an Array Name with Pointer Arithmetic</vt:lpstr>
      <vt:lpstr>7.9.4 Demonstrating Pointer Subscripting and Offsets (1 of 6)</vt:lpstr>
      <vt:lpstr>7.9.4 Demonstrating Pointer Subscripting and Offsets (2 of 6)</vt:lpstr>
      <vt:lpstr>7.9.4 Demonstrating Pointer Subscripting and Offsets (3 of 6)</vt:lpstr>
      <vt:lpstr>7.9.4 Demonstrating Pointer Subscripting and Offsets (4 of 6)</vt:lpstr>
      <vt:lpstr>7.9.4 Demonstrating Pointer Subscripting and Offsets (5 of 6)</vt:lpstr>
      <vt:lpstr>7.9.4 Demonstrating Pointer Subscripting and Offsets (6 of 6)</vt:lpstr>
      <vt:lpstr>7.9.5 String Copying with Arrays and Pointers (1 of 7)</vt:lpstr>
      <vt:lpstr>7.9.5 String Copying with Arrays and Pointers (2 of 7)</vt:lpstr>
      <vt:lpstr>7.9.5 String Copying with Arrays and Pointers (3 of 7)</vt:lpstr>
      <vt:lpstr>7.9.5 String Copying with Arrays and Pointers (4 of 7)</vt:lpstr>
      <vt:lpstr>7.9.5 String Copying with Arrays and Pointers (5 of 7)</vt:lpstr>
      <vt:lpstr>7.9.5 String Copying with Arrays and Pointers (6 of 7)</vt:lpstr>
      <vt:lpstr>7.9.5 String Copying with Arrays and Pointers (7 of 7)</vt:lpstr>
      <vt:lpstr>7.10 Arrays of Pointers (1 of 2)</vt:lpstr>
      <vt:lpstr>7.10 Arrays of Pointers (2 of 2)</vt:lpstr>
      <vt:lpstr>7.11 Random-Number Simulation Case Study: Card Shuffling and Dealing (1 of 17)</vt:lpstr>
      <vt:lpstr>7.11 Random-Number Simulation Case Study: Card Shuffling and Dealing (2 of 17)</vt:lpstr>
      <vt:lpstr>7.11 Random-Number Simulation Case Study: Card Shuffling and Dealing (3 of 17)</vt:lpstr>
      <vt:lpstr>7.11 Random-Number Simulation Case Study: Card Shuffling and Dealing (4 of 17)</vt:lpstr>
      <vt:lpstr>7.11 Random-Number Simulation Case Study: Card Shuffling and Dealing (5 of 17)</vt:lpstr>
      <vt:lpstr>7.11 Random-Number Simulation Case Study: Card Shuffling and Dealing (6 of 17)</vt:lpstr>
      <vt:lpstr>7.11 Random-Number Simulation Case Study: Card Shuffling and Dealing (7 of 17)</vt:lpstr>
      <vt:lpstr>7.11 Random-Number Simulation Case Study: Card Shuffling and Dealing (8 of 17)</vt:lpstr>
      <vt:lpstr>7.11 Random-Number Simulation Case Study: Card Shuffling and Dealing (9 of 17)</vt:lpstr>
      <vt:lpstr>7.11 Random-Number Simulation Case Study: Card Shuffling and Dealing (10 of 17)</vt:lpstr>
      <vt:lpstr>7.11 Random-Number Simulation Case Study: Card Shuffling and Dealing (11 of 17)</vt:lpstr>
      <vt:lpstr>7.11 Random-Number Simulation Case Study: Card Shuffling and Dealing (12 of 17)</vt:lpstr>
      <vt:lpstr>7.11 Random-Number Simulation Case Study: Card Shuffling and Dealing (13 of 17)</vt:lpstr>
      <vt:lpstr>7.11 Random-Number Simulation Case Study: Card Shuffling and Dealing (14 of 17)</vt:lpstr>
      <vt:lpstr>7.11 Random-Number Simulation Case Study: Card Shuffling and Dealing (15 of 17)</vt:lpstr>
      <vt:lpstr>7.11 Random-Number Simulation Case Study: Card Shuffling and Dealing (16 of 17)</vt:lpstr>
      <vt:lpstr>7.11 Random-Number Simulation Case Study: Card Shuffling and Dealing (17 of 17)</vt:lpstr>
      <vt:lpstr>7.12 Function Pointers</vt:lpstr>
      <vt:lpstr>7.12.1 Sorting in Ascending or Descending Order (1 of 9)</vt:lpstr>
      <vt:lpstr>7.12.1 Sorting in Ascending or Descending Order (2 of 9)</vt:lpstr>
      <vt:lpstr>7.12.1 Sorting in Ascending or Descending Order (3 of 9)</vt:lpstr>
      <vt:lpstr>7.12.1 Sorting in Ascending or Descending Order (4 of 9)</vt:lpstr>
      <vt:lpstr>7.12.1 Sorting in Ascending or Descending Order (5 of 9)</vt:lpstr>
      <vt:lpstr>7.12.1 Sorting in Ascending or Descending Order (6 of 9)</vt:lpstr>
      <vt:lpstr>7.12.1 Sorting in Ascending or Descending Order (7 of 9)</vt:lpstr>
      <vt:lpstr>7.12.1 Sorting in Ascending or Descending Order (8 of 9)</vt:lpstr>
      <vt:lpstr>7.12.1 Sorting in Ascending or Descending Order (9 of 9)</vt:lpstr>
      <vt:lpstr>7.12.2 Using Function Pointers to Create a Menu-Driven System (1 of 5)</vt:lpstr>
      <vt:lpstr>7.12.2 Using Function Pointers to Create a Menu-Driven System (2 of 5)</vt:lpstr>
      <vt:lpstr>7.12.2 Using Function Pointers to Create a Menu-Driven System (3 of 5)</vt:lpstr>
      <vt:lpstr>7.12.2 Using Function Pointers to Create a Menu-Driven System (4 of 5)</vt:lpstr>
      <vt:lpstr>7.12.2 Using Function Pointers to Create a Menu-Driven System (5 of 5)</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How to Program, Ninth Edition, Chapter 7, Pointers</dc:title>
  <dc:subject>STEMS</dc:subject>
  <dc:creator>Deitel/Deitel</dc:creator>
  <cp:keywords>C How to Program</cp:keywords>
  <dc:description>This deck contains code snippets and screen reader users may need to increase verbosity levels; Long description alt-text is inserted in the notes pane.</dc:description>
  <cp:lastModifiedBy>Visualizer</cp:lastModifiedBy>
  <cp:revision>1484</cp:revision>
  <dcterms:modified xsi:type="dcterms:W3CDTF">2022-03-28T09:38:51Z</dcterms:modified>
</cp:coreProperties>
</file>