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122"/>
  </p:notesMasterIdLst>
  <p:handoutMasterIdLst>
    <p:handoutMasterId r:id="rId123"/>
  </p:handoutMasterIdLst>
  <p:sldIdLst>
    <p:sldId id="330" r:id="rId3"/>
    <p:sldId id="331" r:id="rId4"/>
    <p:sldId id="332" r:id="rId5"/>
    <p:sldId id="394" r:id="rId6"/>
    <p:sldId id="333" r:id="rId7"/>
    <p:sldId id="395" r:id="rId8"/>
    <p:sldId id="334" r:id="rId9"/>
    <p:sldId id="335" r:id="rId10"/>
    <p:sldId id="336" r:id="rId11"/>
    <p:sldId id="337" r:id="rId12"/>
    <p:sldId id="338" r:id="rId13"/>
    <p:sldId id="339" r:id="rId14"/>
    <p:sldId id="340" r:id="rId15"/>
    <p:sldId id="396" r:id="rId16"/>
    <p:sldId id="341" r:id="rId17"/>
    <p:sldId id="397" r:id="rId18"/>
    <p:sldId id="399" r:id="rId19"/>
    <p:sldId id="398" r:id="rId20"/>
    <p:sldId id="401" r:id="rId21"/>
    <p:sldId id="400" r:id="rId22"/>
    <p:sldId id="342" r:id="rId23"/>
    <p:sldId id="402" r:id="rId24"/>
    <p:sldId id="403" r:id="rId25"/>
    <p:sldId id="404" r:id="rId26"/>
    <p:sldId id="343" r:id="rId27"/>
    <p:sldId id="405" r:id="rId28"/>
    <p:sldId id="406" r:id="rId29"/>
    <p:sldId id="407" r:id="rId30"/>
    <p:sldId id="408" r:id="rId31"/>
    <p:sldId id="409" r:id="rId32"/>
    <p:sldId id="411" r:id="rId33"/>
    <p:sldId id="344" r:id="rId34"/>
    <p:sldId id="345" r:id="rId35"/>
    <p:sldId id="346" r:id="rId36"/>
    <p:sldId id="347" r:id="rId37"/>
    <p:sldId id="348" r:id="rId38"/>
    <p:sldId id="412" r:id="rId39"/>
    <p:sldId id="413" r:id="rId40"/>
    <p:sldId id="349" r:id="rId41"/>
    <p:sldId id="414" r:id="rId42"/>
    <p:sldId id="415" r:id="rId43"/>
    <p:sldId id="350" r:id="rId44"/>
    <p:sldId id="351" r:id="rId45"/>
    <p:sldId id="416" r:id="rId46"/>
    <p:sldId id="352" r:id="rId47"/>
    <p:sldId id="417" r:id="rId48"/>
    <p:sldId id="418" r:id="rId49"/>
    <p:sldId id="419" r:id="rId50"/>
    <p:sldId id="420" r:id="rId51"/>
    <p:sldId id="353" r:id="rId52"/>
    <p:sldId id="421" r:id="rId53"/>
    <p:sldId id="422" r:id="rId54"/>
    <p:sldId id="423" r:id="rId55"/>
    <p:sldId id="355" r:id="rId56"/>
    <p:sldId id="424" r:id="rId57"/>
    <p:sldId id="425" r:id="rId58"/>
    <p:sldId id="356" r:id="rId59"/>
    <p:sldId id="426" r:id="rId60"/>
    <p:sldId id="357" r:id="rId61"/>
    <p:sldId id="427" r:id="rId62"/>
    <p:sldId id="428" r:id="rId63"/>
    <p:sldId id="358" r:id="rId64"/>
    <p:sldId id="429" r:id="rId65"/>
    <p:sldId id="430" r:id="rId66"/>
    <p:sldId id="431" r:id="rId67"/>
    <p:sldId id="359" r:id="rId68"/>
    <p:sldId id="433" r:id="rId69"/>
    <p:sldId id="432" r:id="rId70"/>
    <p:sldId id="434" r:id="rId71"/>
    <p:sldId id="360" r:id="rId72"/>
    <p:sldId id="361" r:id="rId73"/>
    <p:sldId id="362" r:id="rId74"/>
    <p:sldId id="436" r:id="rId75"/>
    <p:sldId id="437" r:id="rId76"/>
    <p:sldId id="438" r:id="rId77"/>
    <p:sldId id="363" r:id="rId78"/>
    <p:sldId id="439" r:id="rId79"/>
    <p:sldId id="364" r:id="rId80"/>
    <p:sldId id="440" r:id="rId81"/>
    <p:sldId id="441" r:id="rId82"/>
    <p:sldId id="442" r:id="rId83"/>
    <p:sldId id="365" r:id="rId84"/>
    <p:sldId id="443" r:id="rId85"/>
    <p:sldId id="444" r:id="rId86"/>
    <p:sldId id="366" r:id="rId87"/>
    <p:sldId id="445" r:id="rId88"/>
    <p:sldId id="367" r:id="rId89"/>
    <p:sldId id="446" r:id="rId90"/>
    <p:sldId id="368" r:id="rId91"/>
    <p:sldId id="447" r:id="rId92"/>
    <p:sldId id="448" r:id="rId93"/>
    <p:sldId id="369" r:id="rId94"/>
    <p:sldId id="449" r:id="rId95"/>
    <p:sldId id="450" r:id="rId96"/>
    <p:sldId id="370" r:id="rId97"/>
    <p:sldId id="451" r:id="rId98"/>
    <p:sldId id="453" r:id="rId99"/>
    <p:sldId id="452" r:id="rId100"/>
    <p:sldId id="371" r:id="rId101"/>
    <p:sldId id="372" r:id="rId102"/>
    <p:sldId id="454" r:id="rId103"/>
    <p:sldId id="455" r:id="rId104"/>
    <p:sldId id="373" r:id="rId105"/>
    <p:sldId id="456" r:id="rId106"/>
    <p:sldId id="374" r:id="rId107"/>
    <p:sldId id="457" r:id="rId108"/>
    <p:sldId id="375" r:id="rId109"/>
    <p:sldId id="458" r:id="rId110"/>
    <p:sldId id="459" r:id="rId111"/>
    <p:sldId id="376" r:id="rId112"/>
    <p:sldId id="460" r:id="rId113"/>
    <p:sldId id="377" r:id="rId114"/>
    <p:sldId id="461" r:id="rId115"/>
    <p:sldId id="378" r:id="rId116"/>
    <p:sldId id="379" r:id="rId117"/>
    <p:sldId id="462" r:id="rId118"/>
    <p:sldId id="380" r:id="rId119"/>
    <p:sldId id="463" r:id="rId120"/>
    <p:sldId id="381" r:id="rId121"/>
  </p:sldIdLst>
  <p:sldSz cx="9144000" cy="6858000" type="screen4x3"/>
  <p:notesSz cx="6858000" cy="9144000"/>
  <p:embeddedFontLst>
    <p:embeddedFont>
      <p:font typeface="Calibri" panose="020F0502020204030204" pitchFamily="34" charset="0"/>
      <p:regular r:id="rId124"/>
      <p:bold r:id="rId125"/>
      <p:italic r:id="rId126"/>
      <p:boldItalic r:id="rId127"/>
    </p:embeddedFont>
    <p:embeddedFont>
      <p:font typeface="Consolas" panose="020B0609020204030204" pitchFamily="49" charset="0"/>
      <p:regular r:id="rId128"/>
      <p:bold r:id="rId129"/>
      <p:italic r:id="rId130"/>
      <p:boldItalic r:id="rId131"/>
    </p:embeddedFont>
    <p:embeddedFont>
      <p:font typeface="Noto Sans Symbols" panose="020B0604020202020204" charset="0"/>
      <p:regular r:id="rId132"/>
      <p:bold r:id="rId133"/>
      <p:italic r:id="rId134"/>
      <p:boldItalic r:id="rId135"/>
    </p:embeddedFont>
    <p:embeddedFont>
      <p:font typeface="Times" panose="02020603050405020304" pitchFamily="18" charset="0"/>
      <p:regular r:id="rId136"/>
      <p:bold r:id="rId137"/>
      <p:italic r:id="rId138"/>
      <p:boldItalic r:id="rId139"/>
    </p:embeddedFont>
    <p:embeddedFont>
      <p:font typeface="Verdana" panose="020B0604030504040204" pitchFamily="34" charset="0"/>
      <p:regular r:id="rId140"/>
      <p:bold r:id="rId141"/>
      <p:italic r:id="rId142"/>
      <p:boldItalic r:id="rId1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49" userDrawn="1">
          <p15:clr>
            <a:srgbClr val="A4A3A4"/>
          </p15:clr>
        </p15:guide>
        <p15:guide id="7" pos="635" userDrawn="1">
          <p15:clr>
            <a:srgbClr val="A4A3A4"/>
          </p15:clr>
        </p15:guide>
        <p15:guide id="8" orient="horz" pos="981" userDrawn="1">
          <p15:clr>
            <a:srgbClr val="A4A3A4"/>
          </p15:clr>
        </p15:guide>
        <p15:guide id="9" pos="93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2256" autoAdjust="0"/>
  </p:normalViewPr>
  <p:slideViewPr>
    <p:cSldViewPr snapToGrid="0" snapToObjects="1">
      <p:cViewPr varScale="1">
        <p:scale>
          <a:sx n="94" d="100"/>
          <a:sy n="94" d="100"/>
        </p:scale>
        <p:origin x="2148" y="78"/>
      </p:cViewPr>
      <p:guideLst>
        <p:guide orient="horz" pos="3997"/>
        <p:guide pos="295"/>
        <p:guide orient="horz" pos="4178"/>
        <p:guide orient="horz" pos="119"/>
        <p:guide orient="horz" pos="709"/>
        <p:guide orient="horz" pos="1049"/>
        <p:guide pos="635"/>
        <p:guide orient="horz" pos="981"/>
        <p:guide pos="930"/>
      </p:guideLst>
    </p:cSldViewPr>
  </p:slideViewPr>
  <p:outlineViewPr>
    <p:cViewPr>
      <p:scale>
        <a:sx n="33" d="100"/>
        <a:sy n="33" d="100"/>
      </p:scale>
      <p:origin x="0" y="-19707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font" Target="fonts/font15.fntdata"/><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font" Target="fonts/font5.fntdata"/><Relationship Id="rId149" Type="http://schemas.microsoft.com/office/2016/11/relationships/changesInfo" Target="changesInfos/changesInfo1.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font" Target="fonts/font11.fntdata"/><Relationship Id="rId139" Type="http://schemas.openxmlformats.org/officeDocument/2006/relationships/font" Target="fonts/font16.fntdata"/><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font" Target="fonts/font1.fntdata"/><Relationship Id="rId129" Type="http://schemas.openxmlformats.org/officeDocument/2006/relationships/font" Target="fonts/font6.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font" Target="fonts/font17.fntdata"/><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font" Target="fonts/font7.fntdata"/><Relationship Id="rId135" Type="http://schemas.openxmlformats.org/officeDocument/2006/relationships/font" Target="fonts/font12.fntdata"/><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font" Target="fonts/font2.fntdata"/><Relationship Id="rId141" Type="http://schemas.openxmlformats.org/officeDocument/2006/relationships/font" Target="fonts/font18.fntdata"/><Relationship Id="rId14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font" Target="fonts/font8.fntdata"/><Relationship Id="rId136" Type="http://schemas.openxmlformats.org/officeDocument/2006/relationships/font" Target="fonts/font13.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font" Target="fonts/font3.fntdata"/><Relationship Id="rId14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font" Target="fonts/font19.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font" Target="fonts/font9.fntdata"/><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font" Target="fonts/font4.fntdata"/><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notesMaster" Target="notesMasters/notesMaster1.xml"/><Relationship Id="rId143" Type="http://schemas.openxmlformats.org/officeDocument/2006/relationships/font" Target="fonts/font20.fntdata"/><Relationship Id="rId14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font" Target="fonts/font10.fntdata"/><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handoutMaster" Target="handoutMasters/handoutMaster1.xml"/><Relationship Id="rId144" Type="http://schemas.openxmlformats.org/officeDocument/2006/relationships/commentAuthors" Target="commentAuthors.xml"/><Relationship Id="rId90" Type="http://schemas.openxmlformats.org/officeDocument/2006/relationships/slide" Target="slides/slide8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ndran, Radhakrishnan" userId="S::radhakrishnan.rajendran@pearson.com::d3835bcd-5615-4d2c-9101-e15f41dc4a5d" providerId="AD" clId="Web-{A9E32DD2-036F-2B40-7CD5-1DA06A352A65}"/>
    <pc:docChg chg="modSld">
      <pc:chgData name="Rajendran, Radhakrishnan" userId="S::radhakrishnan.rajendran@pearson.com::d3835bcd-5615-4d2c-9101-e15f41dc4a5d" providerId="AD" clId="Web-{A9E32DD2-036F-2B40-7CD5-1DA06A352A65}" dt="2021-08-20T07:51:05.654" v="3" actId="1076"/>
      <pc:docMkLst>
        <pc:docMk/>
      </pc:docMkLst>
      <pc:sldChg chg="modSp">
        <pc:chgData name="Rajendran, Radhakrishnan" userId="S::radhakrishnan.rajendran@pearson.com::d3835bcd-5615-4d2c-9101-e15f41dc4a5d" providerId="AD" clId="Web-{A9E32DD2-036F-2B40-7CD5-1DA06A352A65}" dt="2021-08-20T07:51:05.654" v="3" actId="1076"/>
        <pc:sldMkLst>
          <pc:docMk/>
          <pc:sldMk cId="2159247061" sldId="399"/>
        </pc:sldMkLst>
        <pc:graphicFrameChg chg="mod">
          <ac:chgData name="Rajendran, Radhakrishnan" userId="S::radhakrishnan.rajendran@pearson.com::d3835bcd-5615-4d2c-9101-e15f41dc4a5d" providerId="AD" clId="Web-{A9E32DD2-036F-2B40-7CD5-1DA06A352A65}" dt="2021-08-20T07:51:00.638" v="1" actId="1076"/>
          <ac:graphicFrameMkLst>
            <pc:docMk/>
            <pc:sldMk cId="2159247061" sldId="399"/>
            <ac:graphicFrameMk id="16" creationId="{00000000-0000-0000-0000-000000000000}"/>
          </ac:graphicFrameMkLst>
        </pc:graphicFrameChg>
        <pc:graphicFrameChg chg="mod">
          <ac:chgData name="Rajendran, Radhakrishnan" userId="S::radhakrishnan.rajendran@pearson.com::d3835bcd-5615-4d2c-9101-e15f41dc4a5d" providerId="AD" clId="Web-{A9E32DD2-036F-2B40-7CD5-1DA06A352A65}" dt="2021-08-20T07:51:05.654" v="3" actId="1076"/>
          <ac:graphicFrameMkLst>
            <pc:docMk/>
            <pc:sldMk cId="2159247061" sldId="399"/>
            <ac:graphicFrameMk id="20" creationId="{00000000-0000-0000-0000-000000000000}"/>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3/28/2022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5679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723671"/>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Sev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8229600"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8229600"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8229600"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82296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8229600"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8229600"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2023 Pearson Education Ltd.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3"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229601" cy="987333"/>
          </a:xfrm>
        </p:spPr>
        <p:txBody>
          <a:bodyPr anchor="ctr"/>
          <a:lstStyle/>
          <a:p>
            <a:r>
              <a:rPr lang="en-US" dirty="0"/>
              <a:t>C How to Program</a:t>
            </a:r>
            <a:endParaRPr lang="en-US" sz="3200" dirty="0"/>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069131"/>
            <a:ext cx="8229600" cy="413524"/>
          </a:xfrm>
        </p:spPr>
        <p:txBody>
          <a:bodyPr anchor="ctr"/>
          <a:lstStyle/>
          <a:p>
            <a:r>
              <a:rPr lang="en-US" dirty="0">
                <a:solidFill>
                  <a:schemeClr val="tx2"/>
                </a:solidFill>
              </a:rPr>
              <a:t>Ninth Edition, Global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solidFill>
                  <a:schemeClr val="tx1"/>
                </a:solidFill>
                <a:latin typeface="+mn-lt"/>
              </a:rPr>
              <a:t>Chapter 8</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786139"/>
          </a:xfrm>
        </p:spPr>
        <p:txBody>
          <a:bodyPr/>
          <a:lstStyle/>
          <a:p>
            <a:pPr lvl="0">
              <a:buSzPct val="25000"/>
            </a:pPr>
            <a:r>
              <a:rPr lang="en-US" dirty="0">
                <a:solidFill>
                  <a:schemeClr val="tx1"/>
                </a:solidFill>
              </a:rPr>
              <a:t>Characters and Strings</a:t>
            </a:r>
          </a:p>
        </p:txBody>
      </p:sp>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2023 Pearson Education Ltd.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3"/>
          <a:srcRect t="22152" b="22152"/>
          <a:stretch>
            <a:fillRect/>
          </a:stretch>
        </p:blipFill>
        <p:spPr>
          <a:xfrm>
            <a:off x="315677" y="6420639"/>
            <a:ext cx="1176574" cy="296443"/>
          </a:xfrm>
        </p:spPr>
      </p:pic>
      <p:pic>
        <p:nvPicPr>
          <p:cNvPr id="9" name="Picture 8" descr="Front Cover: C How to Program, Ninth Edition, Global Edition, by Harvey Deitel&#10;&#10;">
            <a:extLst>
              <a:ext uri="{FF2B5EF4-FFF2-40B4-BE49-F238E27FC236}">
                <a16:creationId xmlns:a16="http://schemas.microsoft.com/office/drawing/2014/main" id="{E96FE846-C184-4270-B8C6-8FB029E23319}"/>
              </a:ext>
            </a:extLst>
          </p:cNvPr>
          <p:cNvPicPr>
            <a:picLocks noChangeAspect="1"/>
          </p:cNvPicPr>
          <p:nvPr/>
        </p:nvPicPr>
        <p:blipFill>
          <a:blip r:embed="rId4"/>
          <a:stretch>
            <a:fillRect/>
          </a:stretch>
        </p:blipFill>
        <p:spPr>
          <a:xfrm>
            <a:off x="567734" y="1639733"/>
            <a:ext cx="3466683" cy="4400550"/>
          </a:xfrm>
          <a:prstGeom prst="rect">
            <a:avLst/>
          </a:prstGeo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5CCD-C6D8-442F-BD96-E1A97BDEB78A}"/>
              </a:ext>
            </a:extLst>
          </p:cNvPr>
          <p:cNvSpPr>
            <a:spLocks noGrp="1"/>
          </p:cNvSpPr>
          <p:nvPr>
            <p:ph type="title"/>
          </p:nvPr>
        </p:nvSpPr>
        <p:spPr/>
        <p:txBody>
          <a:bodyPr/>
          <a:lstStyle/>
          <a:p>
            <a:r>
              <a:rPr lang="en-US" sz="3200" dirty="0"/>
              <a:t>8.2 </a:t>
            </a:r>
            <a:r>
              <a:rPr lang="en-US" sz="3200" b="1" dirty="0"/>
              <a:t>Fundamentals of Strings and Characters </a:t>
            </a:r>
            <a:r>
              <a:rPr lang="en-US" sz="2000" b="0" dirty="0"/>
              <a:t>(3 of 4)</a:t>
            </a:r>
          </a:p>
        </p:txBody>
      </p:sp>
      <p:sp>
        <p:nvSpPr>
          <p:cNvPr id="3" name="Content Placeholder 2">
            <a:extLst>
              <a:ext uri="{FF2B5EF4-FFF2-40B4-BE49-F238E27FC236}">
                <a16:creationId xmlns:a16="http://schemas.microsoft.com/office/drawing/2014/main" id="{23A87726-95E2-44C4-9F96-456E3FB592F6}"/>
              </a:ext>
            </a:extLst>
          </p:cNvPr>
          <p:cNvSpPr>
            <a:spLocks noGrp="1"/>
          </p:cNvSpPr>
          <p:nvPr>
            <p:ph sz="quarter" idx="13"/>
          </p:nvPr>
        </p:nvSpPr>
        <p:spPr>
          <a:xfrm>
            <a:off x="457200" y="1556326"/>
            <a:ext cx="8229600" cy="4788911"/>
          </a:xfrm>
        </p:spPr>
        <p:txBody>
          <a:bodyPr/>
          <a:lstStyle/>
          <a:p>
            <a:pPr marL="0" indent="0">
              <a:spcBef>
                <a:spcPts val="600"/>
              </a:spcBef>
              <a:buNone/>
            </a:pPr>
            <a:r>
              <a:rPr lang="en-US" sz="1800" b="1" dirty="0"/>
              <a:t>Initializing char Arrays and char * Pointers</a:t>
            </a:r>
            <a:endParaRPr lang="en-US" sz="1800" dirty="0"/>
          </a:p>
          <a:p>
            <a:pPr>
              <a:spcBef>
                <a:spcPts val="600"/>
              </a:spcBef>
            </a:pPr>
            <a:r>
              <a:rPr lang="en-US" sz="1800" dirty="0"/>
              <a:t>You can initialize a character array or a </a:t>
            </a:r>
            <a:r>
              <a:rPr lang="en-US" sz="1800" dirty="0">
                <a:latin typeface="Courier New" panose="02070309020205020404" pitchFamily="49" charset="0"/>
                <a:cs typeface="Courier New" panose="02070309020205020404" pitchFamily="49" charset="0"/>
              </a:rPr>
              <a:t>char</a:t>
            </a:r>
            <a:r>
              <a:rPr lang="en-US" sz="1800" i="1" dirty="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800" dirty="0"/>
              <a:t> variable with a string</a:t>
            </a:r>
          </a:p>
          <a:p>
            <a:pPr lvl="1"/>
            <a:r>
              <a:rPr lang="en-US" sz="1800" dirty="0">
                <a:latin typeface="Courier New" panose="02070309020205020404" pitchFamily="49" charset="0"/>
                <a:cs typeface="Courier New" panose="02070309020205020404" pitchFamily="49" charset="0"/>
              </a:rPr>
              <a:t>char color[] = "blue";</a:t>
            </a:r>
          </a:p>
          <a:p>
            <a:pPr lvl="1"/>
            <a:r>
              <a:rPr lang="en-US" sz="1800" dirty="0">
                <a:latin typeface="Courier New" panose="02070309020205020404" pitchFamily="49" charset="0"/>
                <a:cs typeface="Courier New" panose="02070309020205020404" pitchFamily="49" charset="0"/>
              </a:rPr>
              <a:t>const char *colorPtr = "blue";</a:t>
            </a:r>
          </a:p>
          <a:p>
            <a:pPr>
              <a:spcBef>
                <a:spcPts val="600"/>
              </a:spcBef>
            </a:pPr>
            <a:r>
              <a:rPr lang="en-US" sz="1800" dirty="0"/>
              <a:t>The first definition creates a 5-element array </a:t>
            </a:r>
            <a:r>
              <a:rPr lang="en-US" sz="1800" dirty="0">
                <a:latin typeface="Courier New" panose="02070309020205020404" pitchFamily="49" charset="0"/>
                <a:cs typeface="Courier New" panose="02070309020205020404" pitchFamily="49" charset="0"/>
              </a:rPr>
              <a:t>color</a:t>
            </a:r>
            <a:r>
              <a:rPr lang="en-US" sz="1800" dirty="0"/>
              <a:t> containing </a:t>
            </a:r>
            <a:r>
              <a:rPr lang="en-US" sz="1800" b="1" dirty="0"/>
              <a:t>modifiable</a:t>
            </a:r>
            <a:r>
              <a:rPr lang="en-US" sz="1800" dirty="0"/>
              <a:t> </a:t>
            </a:r>
          </a:p>
          <a:p>
            <a:pPr>
              <a:spcBef>
                <a:spcPts val="600"/>
              </a:spcBef>
            </a:pPr>
            <a:r>
              <a:rPr lang="en-US" sz="1800" dirty="0"/>
              <a:t>The second definition creates the pointer variable </a:t>
            </a:r>
            <a:r>
              <a:rPr lang="en-US" sz="1800" dirty="0">
                <a:latin typeface="Courier New" panose="02070309020205020404" pitchFamily="49" charset="0"/>
                <a:cs typeface="Courier New" panose="02070309020205020404" pitchFamily="49" charset="0"/>
              </a:rPr>
              <a:t>colorPtr</a:t>
            </a:r>
            <a:r>
              <a:rPr lang="en-US" sz="1800" dirty="0"/>
              <a:t> that points to the letter 'b' in "blue", which is </a:t>
            </a:r>
            <a:r>
              <a:rPr lang="en-US" sz="1800" b="1" dirty="0"/>
              <a:t>not modifiable</a:t>
            </a:r>
          </a:p>
          <a:p>
            <a:pPr>
              <a:spcBef>
                <a:spcPts val="600"/>
              </a:spcBef>
            </a:pPr>
            <a:r>
              <a:rPr lang="en-US" sz="1800" dirty="0"/>
              <a:t>The </a:t>
            </a:r>
            <a:r>
              <a:rPr lang="en-US" sz="1800" dirty="0">
                <a:latin typeface="Courier New" panose="02070309020205020404" pitchFamily="49" charset="0"/>
                <a:cs typeface="Courier New" panose="02070309020205020404" pitchFamily="49" charset="0"/>
              </a:rPr>
              <a:t>color</a:t>
            </a:r>
            <a:r>
              <a:rPr lang="en-US" sz="1800" dirty="0"/>
              <a:t> array definition also can be written as </a:t>
            </a:r>
          </a:p>
          <a:p>
            <a:pPr lvl="1"/>
            <a:r>
              <a:rPr lang="en-US" sz="1800" dirty="0">
                <a:latin typeface="Courier New" panose="02070309020205020404" pitchFamily="49" charset="0"/>
                <a:cs typeface="Courier New" panose="02070309020205020404" pitchFamily="49" charset="0"/>
              </a:rPr>
              <a:t>char color[] = {'b', 'l', 'u', 'e', ‘\0'};</a:t>
            </a:r>
          </a:p>
          <a:p>
            <a:pPr>
              <a:spcBef>
                <a:spcPts val="600"/>
              </a:spcBef>
            </a:pPr>
            <a:r>
              <a:rPr lang="en-US" sz="1800" dirty="0"/>
              <a:t>When storing a string in a char array, the array must be large enough to store the string </a:t>
            </a:r>
            <a:r>
              <a:rPr lang="en-US" sz="1800" b="1" dirty="0"/>
              <a:t>and</a:t>
            </a:r>
            <a:r>
              <a:rPr lang="en-US" sz="1800" dirty="0"/>
              <a:t> its terminating null character</a:t>
            </a:r>
          </a:p>
          <a:p>
            <a:pPr>
              <a:spcBef>
                <a:spcPts val="600"/>
              </a:spcBef>
            </a:pPr>
            <a:r>
              <a:rPr lang="en-US" sz="1800" dirty="0"/>
              <a:t>C allows you to store strings of any length</a:t>
            </a:r>
          </a:p>
          <a:p>
            <a:pPr lvl="1"/>
            <a:r>
              <a:rPr lang="en-US" sz="1800" dirty="0"/>
              <a:t>If a string is longer than the char array in which you store it, characters beyond the array’s end may overwrite other data in memory</a:t>
            </a:r>
          </a:p>
        </p:txBody>
      </p:sp>
    </p:spTree>
    <p:extLst>
      <p:ext uri="{BB962C8B-B14F-4D97-AF65-F5344CB8AC3E}">
        <p14:creationId xmlns:p14="http://schemas.microsoft.com/office/powerpoint/2010/main" val="42496805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83C6-50C9-4B5B-8C2E-93ACC6329E92}"/>
              </a:ext>
            </a:extLst>
          </p:cNvPr>
          <p:cNvSpPr>
            <a:spLocks noGrp="1"/>
          </p:cNvSpPr>
          <p:nvPr>
            <p:ph type="title"/>
          </p:nvPr>
        </p:nvSpPr>
        <p:spPr/>
        <p:txBody>
          <a:bodyPr/>
          <a:lstStyle/>
          <a:p>
            <a:r>
              <a:rPr lang="en-US" sz="3200" dirty="0"/>
              <a:t>8.9 </a:t>
            </a:r>
            <a:r>
              <a:rPr lang="en-US" sz="3200" b="1" dirty="0"/>
              <a:t>Memory Functions of the String-Handling Library </a:t>
            </a:r>
            <a:r>
              <a:rPr lang="en-US" sz="2000" b="0" dirty="0"/>
              <a:t>(1 of 3)</a:t>
            </a:r>
          </a:p>
        </p:txBody>
      </p:sp>
      <p:sp>
        <p:nvSpPr>
          <p:cNvPr id="3" name="Content Placeholder 2">
            <a:extLst>
              <a:ext uri="{FF2B5EF4-FFF2-40B4-BE49-F238E27FC236}">
                <a16:creationId xmlns:a16="http://schemas.microsoft.com/office/drawing/2014/main" id="{6AC38145-8FC8-402C-8C38-6E2C9EBEAFE6}"/>
              </a:ext>
            </a:extLst>
          </p:cNvPr>
          <p:cNvSpPr>
            <a:spLocks noGrp="1"/>
          </p:cNvSpPr>
          <p:nvPr>
            <p:ph sz="quarter" idx="13"/>
          </p:nvPr>
        </p:nvSpPr>
        <p:spPr>
          <a:xfrm>
            <a:off x="457200" y="1556326"/>
            <a:ext cx="7835774" cy="4609084"/>
          </a:xfrm>
        </p:spPr>
        <p:txBody>
          <a:bodyPr/>
          <a:lstStyle/>
          <a:p>
            <a:r>
              <a:rPr lang="en-US" sz="1800" dirty="0"/>
              <a:t>The string-handling library functions in this section manipulate, compare and search blocks of memory</a:t>
            </a:r>
          </a:p>
          <a:p>
            <a:pPr lvl="1"/>
            <a:r>
              <a:rPr lang="en-US" sz="1800" dirty="0"/>
              <a:t>They treat memory as character arrays and can manipulate any block of data</a:t>
            </a:r>
          </a:p>
          <a:p>
            <a:r>
              <a:rPr lang="en-US" sz="1800" dirty="0"/>
              <a:t>The following table summarizes the memory functions</a:t>
            </a:r>
          </a:p>
          <a:p>
            <a:pPr lvl="1"/>
            <a:r>
              <a:rPr lang="en-US" sz="1800" dirty="0"/>
              <a:t>The term “object” refers to a block of data</a:t>
            </a:r>
          </a:p>
          <a:p>
            <a:pPr lvl="1"/>
            <a:r>
              <a:rPr lang="en-US" sz="1800" dirty="0"/>
              <a:t>Pointer parameters are declared void *, so they can be used to manipulate memory for any data type</a:t>
            </a:r>
          </a:p>
          <a:p>
            <a:r>
              <a:rPr lang="en-US" sz="1800" dirty="0"/>
              <a:t>For simplicity, the examples in this section manipulate character arrays as blocks of memory</a:t>
            </a:r>
          </a:p>
          <a:p>
            <a:pPr lvl="1"/>
            <a:r>
              <a:rPr lang="en-US" sz="1800" dirty="0"/>
              <a:t>Memory functions </a:t>
            </a:r>
            <a:r>
              <a:rPr lang="en-US" sz="1800" b="1" dirty="0"/>
              <a:t>do not </a:t>
            </a:r>
            <a:r>
              <a:rPr lang="en-US" sz="1800" dirty="0"/>
              <a:t>check for terminating null characters because they manipulate blocks of memory that are not necessarily strings</a:t>
            </a:r>
          </a:p>
        </p:txBody>
      </p:sp>
    </p:spTree>
    <p:extLst>
      <p:ext uri="{BB962C8B-B14F-4D97-AF65-F5344CB8AC3E}">
        <p14:creationId xmlns:p14="http://schemas.microsoft.com/office/powerpoint/2010/main" val="37923350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83C6-50C9-4B5B-8C2E-93ACC6329E92}"/>
              </a:ext>
            </a:extLst>
          </p:cNvPr>
          <p:cNvSpPr>
            <a:spLocks noGrp="1"/>
          </p:cNvSpPr>
          <p:nvPr>
            <p:ph type="title"/>
          </p:nvPr>
        </p:nvSpPr>
        <p:spPr/>
        <p:txBody>
          <a:bodyPr/>
          <a:lstStyle/>
          <a:p>
            <a:r>
              <a:rPr lang="en-US" sz="3200" dirty="0"/>
              <a:t>8.9 </a:t>
            </a:r>
            <a:r>
              <a:rPr lang="en-US" sz="3200" b="1" dirty="0"/>
              <a:t>Memory Functions of the String-Handling Library </a:t>
            </a:r>
            <a:r>
              <a:rPr lang="en-US" sz="2000" b="0" dirty="0"/>
              <a:t>(2 of 3)</a:t>
            </a:r>
          </a:p>
        </p:txBody>
      </p:sp>
      <p:graphicFrame>
        <p:nvGraphicFramePr>
          <p:cNvPr id="4" name="Table 4">
            <a:extLst>
              <a:ext uri="{FF2B5EF4-FFF2-40B4-BE49-F238E27FC236}">
                <a16:creationId xmlns:a16="http://schemas.microsoft.com/office/drawing/2014/main" id="{78D61D31-61E6-42F1-865F-30276CEA72C4}"/>
              </a:ext>
            </a:extLst>
          </p:cNvPr>
          <p:cNvGraphicFramePr>
            <a:graphicFrameLocks noGrp="1"/>
          </p:cNvGraphicFramePr>
          <p:nvPr>
            <p:ph sz="quarter" idx="13"/>
            <p:extLst>
              <p:ext uri="{D42A27DB-BD31-4B8C-83A1-F6EECF244321}">
                <p14:modId xmlns:p14="http://schemas.microsoft.com/office/powerpoint/2010/main" val="243338475"/>
              </p:ext>
            </p:extLst>
          </p:nvPr>
        </p:nvGraphicFramePr>
        <p:xfrm>
          <a:off x="457200" y="1555750"/>
          <a:ext cx="8229600" cy="4164550"/>
        </p:xfrm>
        <a:graphic>
          <a:graphicData uri="http://schemas.openxmlformats.org/drawingml/2006/table">
            <a:tbl>
              <a:tblPr firstRow="1" bandRow="1">
                <a:tableStyleId>{40F9630F-82C1-40B7-BC3A-925EFCFF5E92}</a:tableStyleId>
              </a:tblPr>
              <a:tblGrid>
                <a:gridCol w="3870356">
                  <a:extLst>
                    <a:ext uri="{9D8B030D-6E8A-4147-A177-3AD203B41FA5}">
                      <a16:colId xmlns:a16="http://schemas.microsoft.com/office/drawing/2014/main" val="2230130542"/>
                    </a:ext>
                  </a:extLst>
                </a:gridCol>
                <a:gridCol w="4359244">
                  <a:extLst>
                    <a:ext uri="{9D8B030D-6E8A-4147-A177-3AD203B41FA5}">
                      <a16:colId xmlns:a16="http://schemas.microsoft.com/office/drawing/2014/main" val="1539064242"/>
                    </a:ext>
                  </a:extLst>
                </a:gridCol>
              </a:tblGrid>
              <a:tr h="385801">
                <a:tc>
                  <a:txBody>
                    <a:bodyPr/>
                    <a:lstStyle/>
                    <a:p>
                      <a:r>
                        <a:rPr lang="en-US" sz="1600" b="1" noProof="0" dirty="0">
                          <a:solidFill>
                            <a:schemeClr val="tx1"/>
                          </a:solidFill>
                          <a:effectLst/>
                          <a:latin typeface="+mn-lt"/>
                          <a:cs typeface="Calibri" panose="020F0502020204030204" pitchFamily="34" charset="0"/>
                        </a:rPr>
                        <a:t>Function prototype</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noProof="0" dirty="0">
                          <a:solidFill>
                            <a:schemeClr val="tx1"/>
                          </a:solidFill>
                          <a:effectLst/>
                          <a:latin typeface="+mn-lt"/>
                          <a:cs typeface="Calibri" panose="020F0502020204030204" pitchFamily="34" charset="0"/>
                        </a:rPr>
                        <a:t>Function description</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8445650"/>
                  </a:ext>
                </a:extLst>
              </a:tr>
              <a:tr h="858409">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void *memcpy(void *s1, </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const void *s2, size_t n);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Copies n bytes from the object pointed to by s2 into the object pointed to by s1, then returns a pointer to the resulting object.</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0516847"/>
                  </a:ext>
                </a:extLst>
              </a:tr>
              <a:tr h="1808254">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void *memmove(void *s1, </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const void *s2, size_t n);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Copies n bytes</a:t>
                      </a:r>
                      <a:r>
                        <a:rPr lang="en-US" sz="1600" i="1" noProof="0" dirty="0">
                          <a:effectLst/>
                          <a:latin typeface="+mn-lt"/>
                          <a:cs typeface="Calibri" panose="020F0502020204030204" pitchFamily="34" charset="0"/>
                        </a:rPr>
                        <a:t> </a:t>
                      </a:r>
                      <a:r>
                        <a:rPr lang="en-US" sz="1600" noProof="0" dirty="0">
                          <a:effectLst/>
                          <a:latin typeface="+mn-lt"/>
                          <a:cs typeface="Calibri" panose="020F0502020204030204" pitchFamily="34" charset="0"/>
                        </a:rPr>
                        <a:t>from the object pointed to by s2 into the object pointed to by s1. The copy is performed as if the bytes were first copied from the object pointed to by s2 into a temporary array and then from the temporary array into the object pointed to by s1. A pointer to the resulting object is returned.</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162314"/>
                  </a:ext>
                </a:extLst>
              </a:tr>
              <a:tr h="1112086">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int memcmp(const void *s1, </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const void *s2, size_t n);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Compares the first n bytes of the objects pointed to by s1 and s2. The function returns 0, less than 0 or greater than 0 if s1 is equal to, less than or greater than s2.</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8813261"/>
                  </a:ext>
                </a:extLst>
              </a:tr>
            </a:tbl>
          </a:graphicData>
        </a:graphic>
      </p:graphicFrame>
    </p:spTree>
    <p:extLst>
      <p:ext uri="{BB962C8B-B14F-4D97-AF65-F5344CB8AC3E}">
        <p14:creationId xmlns:p14="http://schemas.microsoft.com/office/powerpoint/2010/main" val="186789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83C6-50C9-4B5B-8C2E-93ACC6329E92}"/>
              </a:ext>
            </a:extLst>
          </p:cNvPr>
          <p:cNvSpPr>
            <a:spLocks noGrp="1"/>
          </p:cNvSpPr>
          <p:nvPr>
            <p:ph type="title"/>
          </p:nvPr>
        </p:nvSpPr>
        <p:spPr/>
        <p:txBody>
          <a:bodyPr/>
          <a:lstStyle/>
          <a:p>
            <a:r>
              <a:rPr lang="en-US" sz="3200" dirty="0"/>
              <a:t>8.9 </a:t>
            </a:r>
            <a:r>
              <a:rPr lang="en-US" sz="3200" b="1" dirty="0"/>
              <a:t>Memory Functions of the String-Handling Library </a:t>
            </a:r>
            <a:r>
              <a:rPr lang="en-US" sz="2000" b="0" dirty="0"/>
              <a:t>(3 of 3)</a:t>
            </a:r>
          </a:p>
        </p:txBody>
      </p:sp>
      <p:graphicFrame>
        <p:nvGraphicFramePr>
          <p:cNvPr id="4" name="Table 4">
            <a:extLst>
              <a:ext uri="{FF2B5EF4-FFF2-40B4-BE49-F238E27FC236}">
                <a16:creationId xmlns:a16="http://schemas.microsoft.com/office/drawing/2014/main" id="{78D61D31-61E6-42F1-865F-30276CEA72C4}"/>
              </a:ext>
            </a:extLst>
          </p:cNvPr>
          <p:cNvGraphicFramePr>
            <a:graphicFrameLocks noGrp="1"/>
          </p:cNvGraphicFramePr>
          <p:nvPr>
            <p:ph sz="quarter" idx="13"/>
            <p:extLst>
              <p:ext uri="{D42A27DB-BD31-4B8C-83A1-F6EECF244321}">
                <p14:modId xmlns:p14="http://schemas.microsoft.com/office/powerpoint/2010/main" val="2142973628"/>
              </p:ext>
            </p:extLst>
          </p:nvPr>
        </p:nvGraphicFramePr>
        <p:xfrm>
          <a:off x="457200" y="1555750"/>
          <a:ext cx="8229600" cy="2554026"/>
        </p:xfrm>
        <a:graphic>
          <a:graphicData uri="http://schemas.openxmlformats.org/drawingml/2006/table">
            <a:tbl>
              <a:tblPr firstRow="1" bandRow="1">
                <a:tableStyleId>{40F9630F-82C1-40B7-BC3A-925EFCFF5E92}</a:tableStyleId>
              </a:tblPr>
              <a:tblGrid>
                <a:gridCol w="3870356">
                  <a:extLst>
                    <a:ext uri="{9D8B030D-6E8A-4147-A177-3AD203B41FA5}">
                      <a16:colId xmlns:a16="http://schemas.microsoft.com/office/drawing/2014/main" val="2230130542"/>
                    </a:ext>
                  </a:extLst>
                </a:gridCol>
                <a:gridCol w="4359244">
                  <a:extLst>
                    <a:ext uri="{9D8B030D-6E8A-4147-A177-3AD203B41FA5}">
                      <a16:colId xmlns:a16="http://schemas.microsoft.com/office/drawing/2014/main" val="1539064242"/>
                    </a:ext>
                  </a:extLst>
                </a:gridCol>
              </a:tblGrid>
              <a:tr h="385801">
                <a:tc>
                  <a:txBody>
                    <a:bodyPr/>
                    <a:lstStyle/>
                    <a:p>
                      <a:r>
                        <a:rPr lang="en-US" sz="1600" b="1" noProof="0" dirty="0">
                          <a:solidFill>
                            <a:schemeClr val="tx1"/>
                          </a:solidFill>
                          <a:effectLst/>
                          <a:latin typeface="+mn-lt"/>
                          <a:cs typeface="Calibri" panose="020F0502020204030204" pitchFamily="34" charset="0"/>
                        </a:rPr>
                        <a:t>Function prototype</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noProof="0" dirty="0">
                          <a:solidFill>
                            <a:schemeClr val="tx1"/>
                          </a:solidFill>
                          <a:effectLst/>
                          <a:latin typeface="+mn-lt"/>
                          <a:cs typeface="Calibri" panose="020F0502020204030204" pitchFamily="34" charset="0"/>
                        </a:rPr>
                        <a:t>Function description</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8445650"/>
                  </a:ext>
                </a:extLst>
              </a:tr>
              <a:tr h="858409">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void *memchr(const void *s, </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int c, size_t n);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Locates the first occurrence of c (converted to unsigned char) in the first n bytes of the object pointed to by s. If c is found, memchr returns a pointer to c in the object; otherwise, it returns NULL.</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0516847"/>
                  </a:ext>
                </a:extLst>
              </a:tr>
              <a:tr h="855425">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void *memset(void *s, </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int c, size_t n);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Copies c (converted to unsigned char) into the first n bytes of the object pointed to by s, then returns a pointer to the result.</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162314"/>
                  </a:ext>
                </a:extLst>
              </a:tr>
            </a:tbl>
          </a:graphicData>
        </a:graphic>
      </p:graphicFrame>
    </p:spTree>
    <p:extLst>
      <p:ext uri="{BB962C8B-B14F-4D97-AF65-F5344CB8AC3E}">
        <p14:creationId xmlns:p14="http://schemas.microsoft.com/office/powerpoint/2010/main" val="17188620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E9D3-6FBB-4C17-AF73-3897BA885C33}"/>
              </a:ext>
            </a:extLst>
          </p:cNvPr>
          <p:cNvSpPr>
            <a:spLocks noGrp="1"/>
          </p:cNvSpPr>
          <p:nvPr>
            <p:ph type="title"/>
          </p:nvPr>
        </p:nvSpPr>
        <p:spPr/>
        <p:txBody>
          <a:bodyPr/>
          <a:lstStyle/>
          <a:p>
            <a:r>
              <a:rPr lang="en-US" dirty="0"/>
              <a:t>8.9.1 </a:t>
            </a:r>
            <a:r>
              <a:rPr lang="en-US" b="1" dirty="0"/>
              <a:t>Function </a:t>
            </a:r>
            <a:r>
              <a:rPr lang="en-US" b="1" dirty="0">
                <a:latin typeface="Courier New" panose="02070309020205020404" pitchFamily="49" charset="0"/>
                <a:cs typeface="Courier New" panose="02070309020205020404" pitchFamily="49" charset="0"/>
              </a:rPr>
              <a:t>memcpy</a:t>
            </a:r>
            <a:r>
              <a:rPr lang="en-US" b="1" dirty="0"/>
              <a:t> </a:t>
            </a:r>
            <a:r>
              <a:rPr lang="en-US" sz="2000" b="0" dirty="0"/>
              <a:t>(1 of 2)</a:t>
            </a:r>
          </a:p>
        </p:txBody>
      </p:sp>
      <p:sp>
        <p:nvSpPr>
          <p:cNvPr id="3" name="Content Placeholder 2">
            <a:extLst>
              <a:ext uri="{FF2B5EF4-FFF2-40B4-BE49-F238E27FC236}">
                <a16:creationId xmlns:a16="http://schemas.microsoft.com/office/drawing/2014/main" id="{70C3698E-0F74-4FCA-B15E-5A7472C2439C}"/>
              </a:ext>
            </a:extLst>
          </p:cNvPr>
          <p:cNvSpPr>
            <a:spLocks noGrp="1"/>
          </p:cNvSpPr>
          <p:nvPr>
            <p:ph sz="quarter" idx="13"/>
          </p:nvPr>
        </p:nvSpPr>
        <p:spPr>
          <a:xfrm>
            <a:off x="457200" y="1556326"/>
            <a:ext cx="8125485" cy="4788911"/>
          </a:xfrm>
        </p:spPr>
        <p:txBody>
          <a:bodyPr/>
          <a:lstStyle/>
          <a:p>
            <a:r>
              <a:rPr lang="en-US" sz="2200" b="1" dirty="0">
                <a:latin typeface="Courier New" panose="02070309020205020404" pitchFamily="49" charset="0"/>
                <a:cs typeface="Courier New" panose="02070309020205020404" pitchFamily="49" charset="0"/>
              </a:rPr>
              <a:t>memcpy</a:t>
            </a:r>
            <a:r>
              <a:rPr lang="en-US" sz="2200" dirty="0"/>
              <a:t> copies a specified number of bytes from the object pointed to by its second argument into the one pointed to by its first argument</a:t>
            </a:r>
          </a:p>
          <a:p>
            <a:r>
              <a:rPr lang="en-US" sz="2200" dirty="0"/>
              <a:t>The function can receive a pointer to any type of object</a:t>
            </a:r>
          </a:p>
          <a:p>
            <a:r>
              <a:rPr lang="en-US" sz="2200" dirty="0"/>
              <a:t>Its result is </a:t>
            </a:r>
            <a:r>
              <a:rPr lang="en-US" sz="2200" b="1" dirty="0"/>
              <a:t>undefined</a:t>
            </a:r>
            <a:r>
              <a:rPr lang="en-US" sz="2200" dirty="0"/>
              <a:t> if the two objects overlap in memory—that is, they’re parts of the same object</a:t>
            </a:r>
          </a:p>
          <a:p>
            <a:pPr lvl="1"/>
            <a:r>
              <a:rPr lang="en-US" sz="2200" dirty="0"/>
              <a:t>In such cases, use </a:t>
            </a:r>
            <a:r>
              <a:rPr lang="en-US" sz="2200" dirty="0">
                <a:latin typeface="Courier New" panose="02070309020205020404" pitchFamily="49" charset="0"/>
                <a:cs typeface="Courier New" panose="02070309020205020404" pitchFamily="49" charset="0"/>
              </a:rPr>
              <a:t>memmove</a:t>
            </a:r>
            <a:r>
              <a:rPr lang="en-US" sz="2200" dirty="0"/>
              <a:t> instead</a:t>
            </a:r>
          </a:p>
          <a:p>
            <a:r>
              <a:rPr lang="en-US" sz="2200" dirty="0"/>
              <a:t>Figure 8.21 uses </a:t>
            </a:r>
            <a:r>
              <a:rPr lang="en-US" sz="2200" b="1" dirty="0">
                <a:latin typeface="Courier New" panose="02070309020205020404" pitchFamily="49" charset="0"/>
                <a:cs typeface="Courier New" panose="02070309020205020404" pitchFamily="49" charset="0"/>
              </a:rPr>
              <a:t>memcpy</a:t>
            </a:r>
            <a:r>
              <a:rPr lang="en-US" sz="2200" dirty="0"/>
              <a:t> to copy the string in array s2 to array s1. </a:t>
            </a:r>
          </a:p>
          <a:p>
            <a:r>
              <a:rPr lang="en-US" sz="2200" b="1" dirty="0">
                <a:latin typeface="Courier New" panose="02070309020205020404" pitchFamily="49" charset="0"/>
                <a:cs typeface="Courier New" panose="02070309020205020404" pitchFamily="49" charset="0"/>
              </a:rPr>
              <a:t>memcpy</a:t>
            </a:r>
            <a:r>
              <a:rPr lang="en-US" sz="2200" dirty="0"/>
              <a:t> is more efficient than </a:t>
            </a:r>
            <a:r>
              <a:rPr lang="en-US" sz="2200" dirty="0">
                <a:latin typeface="Courier New" panose="02070309020205020404" pitchFamily="49" charset="0"/>
                <a:cs typeface="Courier New" panose="02070309020205020404" pitchFamily="49" charset="0"/>
              </a:rPr>
              <a:t>strcpy</a:t>
            </a:r>
            <a:r>
              <a:rPr lang="en-US" sz="2200" dirty="0"/>
              <a:t> when you know the size of the string you’re copying</a:t>
            </a:r>
          </a:p>
        </p:txBody>
      </p:sp>
    </p:spTree>
    <p:extLst>
      <p:ext uri="{BB962C8B-B14F-4D97-AF65-F5344CB8AC3E}">
        <p14:creationId xmlns:p14="http://schemas.microsoft.com/office/powerpoint/2010/main" val="39556706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E9D3-6FBB-4C17-AF73-3897BA885C33}"/>
              </a:ext>
            </a:extLst>
          </p:cNvPr>
          <p:cNvSpPr>
            <a:spLocks noGrp="1"/>
          </p:cNvSpPr>
          <p:nvPr>
            <p:ph type="title"/>
          </p:nvPr>
        </p:nvSpPr>
        <p:spPr/>
        <p:txBody>
          <a:bodyPr/>
          <a:lstStyle/>
          <a:p>
            <a:r>
              <a:rPr lang="en-US" dirty="0"/>
              <a:t>8.9.1 </a:t>
            </a:r>
            <a:r>
              <a:rPr lang="en-US" b="1" dirty="0"/>
              <a:t>Function </a:t>
            </a:r>
            <a:r>
              <a:rPr lang="en-US" b="1" dirty="0">
                <a:latin typeface="Courier New" panose="02070309020205020404" pitchFamily="49" charset="0"/>
                <a:cs typeface="Courier New" panose="02070309020205020404" pitchFamily="49" charset="0"/>
              </a:rPr>
              <a:t>memcpy</a:t>
            </a:r>
            <a:r>
              <a:rPr lang="en-US" b="1" dirty="0"/>
              <a:t> </a:t>
            </a:r>
            <a:r>
              <a:rPr lang="en-US" sz="2000" b="0" dirty="0"/>
              <a:t>(2 of 2)</a:t>
            </a:r>
          </a:p>
        </p:txBody>
      </p:sp>
      <p:sp>
        <p:nvSpPr>
          <p:cNvPr id="3" name="Content Placeholder 2">
            <a:extLst>
              <a:ext uri="{FF2B5EF4-FFF2-40B4-BE49-F238E27FC236}">
                <a16:creationId xmlns:a16="http://schemas.microsoft.com/office/drawing/2014/main" id="{70C3698E-0F74-4FCA-B15E-5A7472C2439C}"/>
              </a:ext>
            </a:extLst>
          </p:cNvPr>
          <p:cNvSpPr>
            <a:spLocks noGrp="1"/>
          </p:cNvSpPr>
          <p:nvPr>
            <p:ph sz="quarter" idx="13"/>
          </p:nvPr>
        </p:nvSpPr>
        <p:spPr>
          <a:xfrm>
            <a:off x="457200" y="1556327"/>
            <a:ext cx="8229600" cy="3540774"/>
          </a:xfrm>
        </p:spPr>
        <p:txBody>
          <a:bodyPr/>
          <a:lstStyle/>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fig08_21.c</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memcpy</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s1[17] = "";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s2[] = "Copy this string";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memcpy(s1, s2, 17); // 17 so we copy s2's terminating \0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puts("After s2 is copied into s1 with memcpy, s1 contains:");</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puts(s1);</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
        <p:nvSpPr>
          <p:cNvPr id="4" name="Content Placeholder 3">
            <a:extLst>
              <a:ext uri="{FF2B5EF4-FFF2-40B4-BE49-F238E27FC236}">
                <a16:creationId xmlns:a16="http://schemas.microsoft.com/office/drawing/2014/main" id="{9284CBEA-6E3F-4EA5-A31F-71E0594A13EE}"/>
              </a:ext>
            </a:extLst>
          </p:cNvPr>
          <p:cNvSpPr>
            <a:spLocks noGrp="1"/>
          </p:cNvSpPr>
          <p:nvPr>
            <p:ph sz="quarter" idx="14"/>
          </p:nvPr>
        </p:nvSpPr>
        <p:spPr>
          <a:xfrm>
            <a:off x="457200" y="5208004"/>
            <a:ext cx="6638925" cy="1051510"/>
          </a:xfrm>
        </p:spPr>
        <p:txBody>
          <a:bodyPr/>
          <a:lstStyle/>
          <a:p>
            <a:pPr marL="0" indent="0">
              <a:spcBef>
                <a:spcPts val="600"/>
              </a:spcBef>
              <a:buNone/>
            </a:pPr>
            <a:r>
              <a:rPr lang="en-US" sz="1600" b="1" dirty="0">
                <a:solidFill>
                  <a:srgbClr val="000000"/>
                </a:solidFill>
                <a:latin typeface="Courier New" panose="02070309020205020404" pitchFamily="49" charset="0"/>
                <a:cs typeface="Courier New" panose="02070309020205020404" pitchFamily="49" charset="0"/>
              </a:rPr>
              <a:t>Output:</a:t>
            </a:r>
          </a:p>
          <a:p>
            <a:pPr marL="0" indent="0">
              <a:spcBef>
                <a:spcPts val="600"/>
              </a:spcBef>
              <a:buNone/>
            </a:pPr>
            <a:r>
              <a:rPr lang="en-US" sz="1600" dirty="0">
                <a:latin typeface="Courier New" panose="02070309020205020404" pitchFamily="49" charset="0"/>
                <a:cs typeface="Courier New" panose="02070309020205020404" pitchFamily="49" charset="0"/>
              </a:rPr>
              <a:t>After s2 is copied into s1 with memcpy, s1 contains:</a:t>
            </a:r>
          </a:p>
          <a:p>
            <a:pPr marL="0" indent="0">
              <a:spcBef>
                <a:spcPts val="600"/>
              </a:spcBef>
              <a:buNone/>
            </a:pPr>
            <a:r>
              <a:rPr lang="en-US" sz="1600" dirty="0">
                <a:latin typeface="Courier New" panose="02070309020205020404" pitchFamily="49" charset="0"/>
                <a:cs typeface="Courier New" panose="02070309020205020404" pitchFamily="49" charset="0"/>
              </a:rPr>
              <a:t>Copy this string</a:t>
            </a:r>
          </a:p>
        </p:txBody>
      </p:sp>
    </p:spTree>
    <p:extLst>
      <p:ext uri="{BB962C8B-B14F-4D97-AF65-F5344CB8AC3E}">
        <p14:creationId xmlns:p14="http://schemas.microsoft.com/office/powerpoint/2010/main" val="10212745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9A7A-5E80-4A16-B0A3-138F09AC3019}"/>
              </a:ext>
            </a:extLst>
          </p:cNvPr>
          <p:cNvSpPr>
            <a:spLocks noGrp="1"/>
          </p:cNvSpPr>
          <p:nvPr>
            <p:ph type="title"/>
          </p:nvPr>
        </p:nvSpPr>
        <p:spPr/>
        <p:txBody>
          <a:bodyPr/>
          <a:lstStyle/>
          <a:p>
            <a:r>
              <a:rPr lang="en-US" dirty="0"/>
              <a:t>8.9.2 </a:t>
            </a:r>
            <a:r>
              <a:rPr lang="en-US" b="1" dirty="0"/>
              <a:t>Function </a:t>
            </a:r>
            <a:r>
              <a:rPr lang="en-US" b="1" dirty="0">
                <a:latin typeface="Courier New" panose="02070309020205020404" pitchFamily="49" charset="0"/>
                <a:cs typeface="Courier New" panose="02070309020205020404" pitchFamily="49" charset="0"/>
              </a:rPr>
              <a:t>memmove</a:t>
            </a:r>
            <a:r>
              <a:rPr lang="en-US" b="1" dirty="0"/>
              <a:t> </a:t>
            </a:r>
            <a:r>
              <a:rPr lang="en-US" sz="2000" b="0" dirty="0"/>
              <a:t>(1 of 2)</a:t>
            </a:r>
          </a:p>
        </p:txBody>
      </p:sp>
      <p:sp>
        <p:nvSpPr>
          <p:cNvPr id="3" name="Content Placeholder 2">
            <a:extLst>
              <a:ext uri="{FF2B5EF4-FFF2-40B4-BE49-F238E27FC236}">
                <a16:creationId xmlns:a16="http://schemas.microsoft.com/office/drawing/2014/main" id="{333CBDF1-00D5-4379-AEB5-A0572C0BA468}"/>
              </a:ext>
            </a:extLst>
          </p:cNvPr>
          <p:cNvSpPr>
            <a:spLocks noGrp="1"/>
          </p:cNvSpPr>
          <p:nvPr>
            <p:ph sz="quarter" idx="13"/>
          </p:nvPr>
        </p:nvSpPr>
        <p:spPr>
          <a:xfrm>
            <a:off x="457199" y="1556326"/>
            <a:ext cx="8505825" cy="4788911"/>
          </a:xfrm>
        </p:spPr>
        <p:txBody>
          <a:bodyPr/>
          <a:lstStyle/>
          <a:p>
            <a:r>
              <a:rPr lang="en-US" sz="2000" b="1" dirty="0">
                <a:latin typeface="Courier New" panose="02070309020205020404" pitchFamily="49" charset="0"/>
                <a:cs typeface="Courier New" panose="02070309020205020404" pitchFamily="49" charset="0"/>
              </a:rPr>
              <a:t>memmove</a:t>
            </a:r>
            <a:r>
              <a:rPr lang="en-US" sz="2000" dirty="0"/>
              <a:t> copies a specified number of bytes from the object pointed to by its second argument into the object pointed to by its first argument</a:t>
            </a:r>
          </a:p>
          <a:p>
            <a:r>
              <a:rPr lang="en-US" sz="2000" dirty="0"/>
              <a:t>Copying is performed as if the bytes were copied from the second argument into a temporary array, then copied from the temporary array into the first argument</a:t>
            </a:r>
          </a:p>
          <a:p>
            <a:pPr lvl="1"/>
            <a:r>
              <a:rPr lang="en-US" sz="2000" dirty="0"/>
              <a:t>Allows bytes from one part of a block of memory to be copied into another part of the </a:t>
            </a:r>
            <a:r>
              <a:rPr lang="en-US" sz="2000" b="1" dirty="0"/>
              <a:t>same</a:t>
            </a:r>
            <a:r>
              <a:rPr lang="en-US" sz="2000" dirty="0"/>
              <a:t> block of memory, even if the two portions overlap</a:t>
            </a:r>
          </a:p>
          <a:p>
            <a:pPr lvl="1"/>
            <a:r>
              <a:rPr lang="en-US" sz="2000" dirty="0"/>
              <a:t>Other than </a:t>
            </a:r>
            <a:r>
              <a:rPr lang="en-US" sz="2000" dirty="0">
                <a:latin typeface="Courier New" panose="02070309020205020404" pitchFamily="49" charset="0"/>
                <a:cs typeface="Courier New" panose="02070309020205020404" pitchFamily="49" charset="0"/>
              </a:rPr>
              <a:t>memmove</a:t>
            </a:r>
            <a:r>
              <a:rPr lang="en-US" sz="2000" dirty="0"/>
              <a:t>, string-manipulation functions that copy characters have undefined results when copying between parts of the same object</a:t>
            </a:r>
          </a:p>
          <a:p>
            <a:r>
              <a:rPr lang="en-US" sz="2000" dirty="0"/>
              <a:t>Figure 8.22 uses </a:t>
            </a:r>
            <a:r>
              <a:rPr lang="en-US" sz="2000" dirty="0">
                <a:latin typeface="Courier New" panose="02070309020205020404" pitchFamily="49" charset="0"/>
                <a:cs typeface="Courier New" panose="02070309020205020404" pitchFamily="49" charset="0"/>
              </a:rPr>
              <a:t>memmove</a:t>
            </a:r>
            <a:r>
              <a:rPr lang="en-US" sz="2000" dirty="0"/>
              <a:t> to copy the last 10 bytes of array x into the first 10 bytes of array x</a:t>
            </a:r>
          </a:p>
        </p:txBody>
      </p:sp>
    </p:spTree>
    <p:extLst>
      <p:ext uri="{BB962C8B-B14F-4D97-AF65-F5344CB8AC3E}">
        <p14:creationId xmlns:p14="http://schemas.microsoft.com/office/powerpoint/2010/main" val="17848078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E9D3-6FBB-4C17-AF73-3897BA885C33}"/>
              </a:ext>
            </a:extLst>
          </p:cNvPr>
          <p:cNvSpPr>
            <a:spLocks noGrp="1"/>
          </p:cNvSpPr>
          <p:nvPr>
            <p:ph type="title"/>
          </p:nvPr>
        </p:nvSpPr>
        <p:spPr/>
        <p:txBody>
          <a:bodyPr/>
          <a:lstStyle/>
          <a:p>
            <a:r>
              <a:rPr lang="en-US" dirty="0"/>
              <a:t>8.9.2 </a:t>
            </a:r>
            <a:r>
              <a:rPr lang="en-US" b="1" dirty="0"/>
              <a:t>Function </a:t>
            </a:r>
            <a:r>
              <a:rPr lang="en-US" b="1" dirty="0">
                <a:latin typeface="Courier New" panose="02070309020205020404" pitchFamily="49" charset="0"/>
                <a:cs typeface="Courier New" panose="02070309020205020404" pitchFamily="49" charset="0"/>
              </a:rPr>
              <a:t>memmove</a:t>
            </a:r>
            <a:r>
              <a:rPr lang="en-US" b="1" dirty="0"/>
              <a:t> </a:t>
            </a:r>
            <a:r>
              <a:rPr lang="en-US" sz="2000" b="0" dirty="0"/>
              <a:t>(2 of 2)</a:t>
            </a:r>
          </a:p>
        </p:txBody>
      </p:sp>
      <p:sp>
        <p:nvSpPr>
          <p:cNvPr id="3" name="Content Placeholder 2">
            <a:extLst>
              <a:ext uri="{FF2B5EF4-FFF2-40B4-BE49-F238E27FC236}">
                <a16:creationId xmlns:a16="http://schemas.microsoft.com/office/drawing/2014/main" id="{70C3698E-0F74-4FCA-B15E-5A7472C2439C}"/>
              </a:ext>
            </a:extLst>
          </p:cNvPr>
          <p:cNvSpPr>
            <a:spLocks noGrp="1"/>
          </p:cNvSpPr>
          <p:nvPr>
            <p:ph sz="quarter" idx="13"/>
          </p:nvPr>
        </p:nvSpPr>
        <p:spPr>
          <a:xfrm>
            <a:off x="457200" y="1552574"/>
            <a:ext cx="8305800" cy="3426447"/>
          </a:xfrm>
        </p:spPr>
        <p:txBody>
          <a:bodyPr/>
          <a:lstStyle/>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fig08_22.c</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memmove</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x[] = "Home Sweet Home"; // initialize char array x</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printf("The string in array x before memmove is: %s\n", x);</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printf("The string in array x after memmove is: %s\n",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 memmove(x, &amp;x[5], 10));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
        <p:nvSpPr>
          <p:cNvPr id="4" name="Content Placeholder 3">
            <a:extLst>
              <a:ext uri="{FF2B5EF4-FFF2-40B4-BE49-F238E27FC236}">
                <a16:creationId xmlns:a16="http://schemas.microsoft.com/office/drawing/2014/main" id="{9284CBEA-6E3F-4EA5-A31F-71E0594A13EE}"/>
              </a:ext>
            </a:extLst>
          </p:cNvPr>
          <p:cNvSpPr>
            <a:spLocks noGrp="1"/>
          </p:cNvSpPr>
          <p:nvPr>
            <p:ph sz="quarter" idx="14"/>
          </p:nvPr>
        </p:nvSpPr>
        <p:spPr>
          <a:xfrm>
            <a:off x="457200" y="5045697"/>
            <a:ext cx="1019175" cy="421653"/>
          </a:xfrm>
        </p:spPr>
        <p:txBody>
          <a:bodyPr/>
          <a:lstStyle/>
          <a:p>
            <a:pPr marL="0" indent="0">
              <a:spcBef>
                <a:spcPts val="300"/>
              </a:spcBef>
              <a:buNone/>
            </a:pPr>
            <a:r>
              <a:rPr lang="en-US" sz="1600" b="1" dirty="0">
                <a:solidFill>
                  <a:srgbClr val="000000"/>
                </a:solidFill>
                <a:cs typeface="Courier New" panose="02070309020205020404" pitchFamily="49" charset="0"/>
              </a:rPr>
              <a:t>Output:</a:t>
            </a:r>
          </a:p>
        </p:txBody>
      </p:sp>
      <p:sp>
        <p:nvSpPr>
          <p:cNvPr id="5" name="Content Placeholder 4">
            <a:extLst>
              <a:ext uri="{FF2B5EF4-FFF2-40B4-BE49-F238E27FC236}">
                <a16:creationId xmlns:a16="http://schemas.microsoft.com/office/drawing/2014/main" id="{6BC4AFD1-2DC3-4845-AFD0-0E3A52EC62D0}"/>
              </a:ext>
            </a:extLst>
          </p:cNvPr>
          <p:cNvSpPr>
            <a:spLocks noGrp="1"/>
          </p:cNvSpPr>
          <p:nvPr>
            <p:ph sz="quarter" idx="15"/>
          </p:nvPr>
        </p:nvSpPr>
        <p:spPr>
          <a:xfrm>
            <a:off x="457200" y="5553801"/>
            <a:ext cx="7448550" cy="704123"/>
          </a:xfrm>
        </p:spPr>
        <p:txBody>
          <a:bodyPr/>
          <a:lstStyle/>
          <a:p>
            <a:pPr marL="0" indent="0">
              <a:spcBef>
                <a:spcPts val="300"/>
              </a:spcBef>
              <a:buNone/>
            </a:pPr>
            <a:r>
              <a:rPr lang="en-US" sz="1600" dirty="0">
                <a:latin typeface="Courier New" panose="02070309020205020404" pitchFamily="49" charset="0"/>
                <a:cs typeface="Courier New" panose="02070309020205020404" pitchFamily="49" charset="0"/>
              </a:rPr>
              <a:t>The string in array x before memmove is: Home Sweet Home</a:t>
            </a:r>
          </a:p>
          <a:p>
            <a:pPr marL="0" indent="0">
              <a:spcBef>
                <a:spcPts val="300"/>
              </a:spcBef>
              <a:buNone/>
            </a:pPr>
            <a:r>
              <a:rPr lang="en-US" sz="1600" dirty="0">
                <a:latin typeface="Courier New" panose="02070309020205020404" pitchFamily="49" charset="0"/>
                <a:cs typeface="Courier New" panose="02070309020205020404" pitchFamily="49" charset="0"/>
              </a:rPr>
              <a:t>The string in array x after memmove is: Sweet Home Home</a:t>
            </a:r>
          </a:p>
        </p:txBody>
      </p:sp>
    </p:spTree>
    <p:extLst>
      <p:ext uri="{BB962C8B-B14F-4D97-AF65-F5344CB8AC3E}">
        <p14:creationId xmlns:p14="http://schemas.microsoft.com/office/powerpoint/2010/main" val="180863858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7421-AF8F-49AF-A7B8-BC76C51FFEF0}"/>
              </a:ext>
            </a:extLst>
          </p:cNvPr>
          <p:cNvSpPr>
            <a:spLocks noGrp="1"/>
          </p:cNvSpPr>
          <p:nvPr>
            <p:ph type="title"/>
          </p:nvPr>
        </p:nvSpPr>
        <p:spPr/>
        <p:txBody>
          <a:bodyPr/>
          <a:lstStyle/>
          <a:p>
            <a:r>
              <a:rPr lang="en-US" dirty="0"/>
              <a:t>8.9.3 </a:t>
            </a:r>
            <a:r>
              <a:rPr lang="en-US" b="1" dirty="0"/>
              <a:t>Function </a:t>
            </a:r>
            <a:r>
              <a:rPr lang="en-US" b="1" dirty="0">
                <a:latin typeface="Courier New" panose="02070309020205020404" pitchFamily="49" charset="0"/>
                <a:cs typeface="Courier New" panose="02070309020205020404" pitchFamily="49" charset="0"/>
              </a:rPr>
              <a:t>memcmp</a:t>
            </a:r>
            <a:r>
              <a:rPr lang="en-US" b="1" dirty="0"/>
              <a:t> </a:t>
            </a:r>
            <a:r>
              <a:rPr lang="en-US" sz="2000" b="0" dirty="0"/>
              <a:t>(1 of 3)</a:t>
            </a:r>
          </a:p>
        </p:txBody>
      </p:sp>
      <p:sp>
        <p:nvSpPr>
          <p:cNvPr id="3" name="Content Placeholder 2">
            <a:extLst>
              <a:ext uri="{FF2B5EF4-FFF2-40B4-BE49-F238E27FC236}">
                <a16:creationId xmlns:a16="http://schemas.microsoft.com/office/drawing/2014/main" id="{A5E5D7AD-BCFB-4EA5-A62F-B45B7670E19A}"/>
              </a:ext>
            </a:extLst>
          </p:cNvPr>
          <p:cNvSpPr>
            <a:spLocks noGrp="1"/>
          </p:cNvSpPr>
          <p:nvPr>
            <p:ph sz="quarter" idx="13"/>
          </p:nvPr>
        </p:nvSpPr>
        <p:spPr/>
        <p:txBody>
          <a:bodyPr/>
          <a:lstStyle/>
          <a:p>
            <a:r>
              <a:rPr lang="en-US" b="1" dirty="0">
                <a:latin typeface="Courier New" panose="02070309020205020404" pitchFamily="49" charset="0"/>
                <a:cs typeface="Courier New" panose="02070309020205020404" pitchFamily="49" charset="0"/>
              </a:rPr>
              <a:t>memcmp</a:t>
            </a:r>
            <a:r>
              <a:rPr lang="en-US" dirty="0"/>
              <a:t> (Fig</a:t>
            </a:r>
            <a:r>
              <a:rPr lang="en-US" sz="100" dirty="0"/>
              <a:t>ure</a:t>
            </a:r>
            <a:r>
              <a:rPr lang="en-US" dirty="0"/>
              <a:t> 8.23) compares the specified number of bytes of its first argument with its second argument’s corresponding bytes</a:t>
            </a:r>
          </a:p>
          <a:p>
            <a:r>
              <a:rPr lang="en-US" dirty="0"/>
              <a:t>Returns a value </a:t>
            </a:r>
          </a:p>
          <a:p>
            <a:pPr lvl="1"/>
            <a:r>
              <a:rPr lang="en-US" dirty="0"/>
              <a:t>greater than 0 if the first argument is greater than the second, </a:t>
            </a:r>
          </a:p>
          <a:p>
            <a:pPr lvl="1"/>
            <a:r>
              <a:rPr lang="en-US" dirty="0"/>
              <a:t>0 if the arguments are equal or </a:t>
            </a:r>
          </a:p>
          <a:p>
            <a:pPr lvl="1"/>
            <a:r>
              <a:rPr lang="en-US" dirty="0"/>
              <a:t>less than 0 if the first argument is less than the second</a:t>
            </a:r>
          </a:p>
        </p:txBody>
      </p:sp>
    </p:spTree>
    <p:extLst>
      <p:ext uri="{BB962C8B-B14F-4D97-AF65-F5344CB8AC3E}">
        <p14:creationId xmlns:p14="http://schemas.microsoft.com/office/powerpoint/2010/main" val="32852300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7421-AF8F-49AF-A7B8-BC76C51FFEF0}"/>
              </a:ext>
            </a:extLst>
          </p:cNvPr>
          <p:cNvSpPr>
            <a:spLocks noGrp="1"/>
          </p:cNvSpPr>
          <p:nvPr>
            <p:ph type="title"/>
          </p:nvPr>
        </p:nvSpPr>
        <p:spPr/>
        <p:txBody>
          <a:bodyPr/>
          <a:lstStyle/>
          <a:p>
            <a:r>
              <a:rPr lang="en-US" dirty="0"/>
              <a:t>8.9.3 </a:t>
            </a:r>
            <a:r>
              <a:rPr lang="en-US" b="1" dirty="0"/>
              <a:t>Function </a:t>
            </a:r>
            <a:r>
              <a:rPr lang="en-US" b="1" dirty="0">
                <a:latin typeface="Courier New" panose="02070309020205020404" pitchFamily="49" charset="0"/>
                <a:cs typeface="Courier New" panose="02070309020205020404" pitchFamily="49" charset="0"/>
              </a:rPr>
              <a:t>memcmp</a:t>
            </a:r>
            <a:r>
              <a:rPr lang="en-US" b="1" dirty="0"/>
              <a:t> </a:t>
            </a:r>
            <a:r>
              <a:rPr lang="en-US" sz="2000" b="0" dirty="0"/>
              <a:t>(2 of 3)</a:t>
            </a:r>
          </a:p>
        </p:txBody>
      </p:sp>
      <p:sp>
        <p:nvSpPr>
          <p:cNvPr id="3" name="Content Placeholder 2">
            <a:extLst>
              <a:ext uri="{FF2B5EF4-FFF2-40B4-BE49-F238E27FC236}">
                <a16:creationId xmlns:a16="http://schemas.microsoft.com/office/drawing/2014/main" id="{A5E5D7AD-BCFB-4EA5-A62F-B45B7670E19A}"/>
              </a:ext>
            </a:extLst>
          </p:cNvPr>
          <p:cNvSpPr>
            <a:spLocks noGrp="1"/>
          </p:cNvSpPr>
          <p:nvPr>
            <p:ph sz="quarter" idx="13"/>
          </p:nvPr>
        </p:nvSpPr>
        <p:spPr>
          <a:xfrm>
            <a:off x="457200" y="1556327"/>
            <a:ext cx="8343900" cy="4586896"/>
          </a:xfrm>
        </p:spPr>
        <p:txBody>
          <a:bodyPr/>
          <a:lstStyle/>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fig08_23.c</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memcmp</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s1[] = "ABCDEFG";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s2[] = "ABCDXYZ";</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printf("s1 = %s\ns2 = %s\n\n%s%2d\n%s%2d\n%s%2d\n", s1, s2,</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"memcmp(s1, s2, 4) = ", memcmp(s1, s2, 4),</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"memcmp(s1, s2, 7) = ", memcmp(s1, s2, 7),</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"memcmp(s2, s1, 7) = ", memcmp(s2, s1, 7));</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3163611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7421-AF8F-49AF-A7B8-BC76C51FFEF0}"/>
              </a:ext>
            </a:extLst>
          </p:cNvPr>
          <p:cNvSpPr>
            <a:spLocks noGrp="1"/>
          </p:cNvSpPr>
          <p:nvPr>
            <p:ph type="title"/>
          </p:nvPr>
        </p:nvSpPr>
        <p:spPr/>
        <p:txBody>
          <a:bodyPr/>
          <a:lstStyle/>
          <a:p>
            <a:r>
              <a:rPr lang="en-US" dirty="0"/>
              <a:t>8.9.3 </a:t>
            </a:r>
            <a:r>
              <a:rPr lang="en-US" b="1" dirty="0"/>
              <a:t>Function </a:t>
            </a:r>
            <a:r>
              <a:rPr lang="en-US" b="1" dirty="0">
                <a:latin typeface="Courier New" panose="02070309020205020404" pitchFamily="49" charset="0"/>
                <a:cs typeface="Courier New" panose="02070309020205020404" pitchFamily="49" charset="0"/>
              </a:rPr>
              <a:t>memcmp</a:t>
            </a:r>
            <a:r>
              <a:rPr lang="en-US" b="1" dirty="0"/>
              <a:t> </a:t>
            </a:r>
            <a:r>
              <a:rPr lang="en-US" sz="2000" b="0" dirty="0"/>
              <a:t>(3 of 3)</a:t>
            </a:r>
          </a:p>
        </p:txBody>
      </p:sp>
      <p:sp>
        <p:nvSpPr>
          <p:cNvPr id="3" name="Content Placeholder 2">
            <a:extLst>
              <a:ext uri="{FF2B5EF4-FFF2-40B4-BE49-F238E27FC236}">
                <a16:creationId xmlns:a16="http://schemas.microsoft.com/office/drawing/2014/main" id="{A5E5D7AD-BCFB-4EA5-A62F-B45B7670E19A}"/>
              </a:ext>
            </a:extLst>
          </p:cNvPr>
          <p:cNvSpPr>
            <a:spLocks noGrp="1"/>
          </p:cNvSpPr>
          <p:nvPr>
            <p:ph sz="quarter" idx="13"/>
          </p:nvPr>
        </p:nvSpPr>
        <p:spPr>
          <a:xfrm>
            <a:off x="457200" y="1552574"/>
            <a:ext cx="1943100" cy="568947"/>
          </a:xfrm>
        </p:spPr>
        <p:txBody>
          <a:bodyPr/>
          <a:lstStyle/>
          <a:p>
            <a:pPr marL="0" indent="0">
              <a:spcBef>
                <a:spcPts val="300"/>
              </a:spcBef>
              <a:buNone/>
            </a:pPr>
            <a:r>
              <a:rPr lang="en-US" b="1" dirty="0"/>
              <a:t>Output:</a:t>
            </a:r>
          </a:p>
        </p:txBody>
      </p:sp>
      <p:sp>
        <p:nvSpPr>
          <p:cNvPr id="4" name="Content Placeholder 3">
            <a:extLst>
              <a:ext uri="{FF2B5EF4-FFF2-40B4-BE49-F238E27FC236}">
                <a16:creationId xmlns:a16="http://schemas.microsoft.com/office/drawing/2014/main" id="{B731BB43-6C0D-40A9-8F3A-4897F6F4CFB1}"/>
              </a:ext>
            </a:extLst>
          </p:cNvPr>
          <p:cNvSpPr>
            <a:spLocks noGrp="1"/>
          </p:cNvSpPr>
          <p:nvPr>
            <p:ph sz="quarter" idx="14"/>
          </p:nvPr>
        </p:nvSpPr>
        <p:spPr>
          <a:xfrm>
            <a:off x="457200" y="2235822"/>
            <a:ext cx="3133725" cy="926478"/>
          </a:xfrm>
        </p:spPr>
        <p:txBody>
          <a:bodyPr/>
          <a:lstStyle/>
          <a:p>
            <a:pPr marL="0" indent="0">
              <a:spcBef>
                <a:spcPts val="300"/>
              </a:spcBef>
              <a:buNone/>
            </a:pPr>
            <a:r>
              <a:rPr lang="en-US" sz="2400" dirty="0">
                <a:latin typeface="Courier New" panose="02070309020205020404" pitchFamily="49" charset="0"/>
                <a:cs typeface="Courier New" panose="02070309020205020404" pitchFamily="49" charset="0"/>
              </a:rPr>
              <a:t>s1 = ABCDEFG</a:t>
            </a:r>
          </a:p>
          <a:p>
            <a:pPr marL="0" indent="0">
              <a:spcBef>
                <a:spcPts val="300"/>
              </a:spcBef>
              <a:buNone/>
            </a:pPr>
            <a:r>
              <a:rPr lang="en-US" sz="2400" dirty="0">
                <a:latin typeface="Courier New" panose="02070309020205020404" pitchFamily="49" charset="0"/>
                <a:cs typeface="Courier New" panose="02070309020205020404" pitchFamily="49" charset="0"/>
              </a:rPr>
              <a:t>s2 = ABCDXYZ</a:t>
            </a:r>
          </a:p>
        </p:txBody>
      </p:sp>
      <p:sp>
        <p:nvSpPr>
          <p:cNvPr id="6" name="Content Placeholder 5">
            <a:extLst>
              <a:ext uri="{FF2B5EF4-FFF2-40B4-BE49-F238E27FC236}">
                <a16:creationId xmlns:a16="http://schemas.microsoft.com/office/drawing/2014/main" id="{89198B9C-E481-46FC-8EE9-5F6482CDA93F}"/>
              </a:ext>
            </a:extLst>
          </p:cNvPr>
          <p:cNvSpPr>
            <a:spLocks noGrp="1"/>
          </p:cNvSpPr>
          <p:nvPr>
            <p:ph sz="quarter" idx="15"/>
          </p:nvPr>
        </p:nvSpPr>
        <p:spPr>
          <a:xfrm>
            <a:off x="457199" y="3372577"/>
            <a:ext cx="5266267" cy="1434554"/>
          </a:xfrm>
        </p:spPr>
        <p:txBody>
          <a:bodyPr/>
          <a:lstStyle/>
          <a:p>
            <a:pPr marL="0" indent="0">
              <a:spcBef>
                <a:spcPts val="300"/>
              </a:spcBef>
              <a:buNone/>
            </a:pPr>
            <a:r>
              <a:rPr lang="en-US" dirty="0">
                <a:latin typeface="Courier New" panose="02070309020205020404" pitchFamily="49" charset="0"/>
                <a:cs typeface="Courier New" panose="02070309020205020404" pitchFamily="49" charset="0"/>
              </a:rPr>
              <a:t>memcmp(s1, s2, 4) =  0</a:t>
            </a:r>
          </a:p>
          <a:p>
            <a:pPr marL="0" indent="0">
              <a:spcBef>
                <a:spcPts val="300"/>
              </a:spcBef>
              <a:buNone/>
            </a:pPr>
            <a:r>
              <a:rPr lang="en-US" dirty="0">
                <a:latin typeface="Courier New" panose="02070309020205020404" pitchFamily="49" charset="0"/>
                <a:cs typeface="Courier New" panose="02070309020205020404" pitchFamily="49" charset="0"/>
              </a:rPr>
              <a:t>memcmp(s1, s2, 7) = -1</a:t>
            </a:r>
          </a:p>
          <a:p>
            <a:pPr marL="0" indent="0">
              <a:spcBef>
                <a:spcPts val="300"/>
              </a:spcBef>
              <a:buNone/>
            </a:pPr>
            <a:r>
              <a:rPr lang="en-US" dirty="0">
                <a:latin typeface="Courier New" panose="02070309020205020404" pitchFamily="49" charset="0"/>
                <a:cs typeface="Courier New" panose="02070309020205020404" pitchFamily="49" charset="0"/>
              </a:rPr>
              <a:t>memcmp(s2, s1, 7) =  1</a:t>
            </a:r>
          </a:p>
        </p:txBody>
      </p:sp>
    </p:spTree>
    <p:extLst>
      <p:ext uri="{BB962C8B-B14F-4D97-AF65-F5344CB8AC3E}">
        <p14:creationId xmlns:p14="http://schemas.microsoft.com/office/powerpoint/2010/main" val="337660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9C62-E5A3-4D55-84B3-EF223F2235FE}"/>
              </a:ext>
            </a:extLst>
          </p:cNvPr>
          <p:cNvSpPr>
            <a:spLocks noGrp="1"/>
          </p:cNvSpPr>
          <p:nvPr>
            <p:ph type="title"/>
          </p:nvPr>
        </p:nvSpPr>
        <p:spPr/>
        <p:txBody>
          <a:bodyPr/>
          <a:lstStyle/>
          <a:p>
            <a:r>
              <a:rPr lang="en-US" sz="3200" dirty="0"/>
              <a:t>8.2 </a:t>
            </a:r>
            <a:r>
              <a:rPr lang="en-US" sz="3200" b="1" dirty="0"/>
              <a:t>Fundamentals of Strings and Characters </a:t>
            </a:r>
            <a:r>
              <a:rPr lang="en-US" sz="2000" b="0" dirty="0"/>
              <a:t>(4 of 4)</a:t>
            </a:r>
          </a:p>
        </p:txBody>
      </p:sp>
      <p:sp>
        <p:nvSpPr>
          <p:cNvPr id="4" name="Content Placeholder 3">
            <a:extLst>
              <a:ext uri="{FF2B5EF4-FFF2-40B4-BE49-F238E27FC236}">
                <a16:creationId xmlns:a16="http://schemas.microsoft.com/office/drawing/2014/main" id="{C9A2F315-B536-4D42-8E36-C60BB9861F65}"/>
              </a:ext>
            </a:extLst>
          </p:cNvPr>
          <p:cNvSpPr>
            <a:spLocks noGrp="1"/>
          </p:cNvSpPr>
          <p:nvPr>
            <p:ph sz="quarter" idx="13"/>
          </p:nvPr>
        </p:nvSpPr>
        <p:spPr>
          <a:xfrm>
            <a:off x="457200" y="1556328"/>
            <a:ext cx="7858125" cy="1224972"/>
          </a:xfrm>
        </p:spPr>
        <p:txBody>
          <a:bodyPr/>
          <a:lstStyle/>
          <a:p>
            <a:pPr marL="0" indent="0">
              <a:buNone/>
            </a:pPr>
            <a:r>
              <a:rPr lang="en-US" sz="1600" b="1" dirty="0"/>
              <a:t>String Literals Should Not Be Modified</a:t>
            </a:r>
            <a:endParaRPr lang="en-US" sz="1600" dirty="0"/>
          </a:p>
          <a:p>
            <a:r>
              <a:rPr lang="en-US" sz="1600" dirty="0"/>
              <a:t>The C standard indicates that a string literal is immutable—that is, not modifiable</a:t>
            </a:r>
          </a:p>
          <a:p>
            <a:pPr lvl="1"/>
            <a:r>
              <a:rPr lang="en-US" sz="1600" dirty="0"/>
              <a:t>If you might need to modify a string, it must be stored in a character array.</a:t>
            </a:r>
          </a:p>
        </p:txBody>
      </p:sp>
      <p:sp>
        <p:nvSpPr>
          <p:cNvPr id="5" name="Content Placeholder 4">
            <a:extLst>
              <a:ext uri="{FF2B5EF4-FFF2-40B4-BE49-F238E27FC236}">
                <a16:creationId xmlns:a16="http://schemas.microsoft.com/office/drawing/2014/main" id="{46031EFC-DA1B-4E6C-B350-024518CF9641}"/>
              </a:ext>
            </a:extLst>
          </p:cNvPr>
          <p:cNvSpPr>
            <a:spLocks noGrp="1"/>
          </p:cNvSpPr>
          <p:nvPr>
            <p:ph sz="quarter" idx="14"/>
          </p:nvPr>
        </p:nvSpPr>
        <p:spPr>
          <a:xfrm>
            <a:off x="457200" y="2886075"/>
            <a:ext cx="8229600" cy="3331846"/>
          </a:xfrm>
        </p:spPr>
        <p:txBody>
          <a:bodyPr/>
          <a:lstStyle/>
          <a:p>
            <a:pPr marL="0" indent="0">
              <a:buNone/>
            </a:pPr>
            <a:r>
              <a:rPr lang="en-US" sz="1600" b="1" dirty="0"/>
              <a:t>Reading a String with </a:t>
            </a:r>
            <a:r>
              <a:rPr lang="en-US" sz="1600" b="1" dirty="0">
                <a:latin typeface="Courier New" panose="02070309020205020404" pitchFamily="49" charset="0"/>
                <a:cs typeface="Courier New" panose="02070309020205020404" pitchFamily="49" charset="0"/>
              </a:rPr>
              <a:t>scanf</a:t>
            </a:r>
            <a:endParaRPr lang="en-US" sz="1600" dirty="0">
              <a:latin typeface="Courier New" panose="02070309020205020404" pitchFamily="49" charset="0"/>
              <a:cs typeface="Courier New" panose="02070309020205020404" pitchFamily="49" charset="0"/>
            </a:endParaRPr>
          </a:p>
          <a:p>
            <a:r>
              <a:rPr lang="en-US" sz="1600" dirty="0"/>
              <a:t>Assume a </a:t>
            </a:r>
            <a:r>
              <a:rPr lang="en-US" sz="1600" dirty="0">
                <a:latin typeface="Courier New" panose="02070309020205020404" pitchFamily="49" charset="0"/>
                <a:cs typeface="Courier New" panose="02070309020205020404" pitchFamily="49" charset="0"/>
              </a:rPr>
              <a:t>char</a:t>
            </a:r>
            <a:r>
              <a:rPr lang="en-US" sz="1600" dirty="0"/>
              <a:t> array word containing 20 elements</a:t>
            </a:r>
          </a:p>
          <a:p>
            <a:pPr lvl="1"/>
            <a:r>
              <a:rPr lang="en-US" sz="1600" dirty="0">
                <a:cs typeface="Courier New" panose="02070309020205020404" pitchFamily="49" charset="0"/>
              </a:rPr>
              <a:t>scanf("%19s", word);</a:t>
            </a:r>
          </a:p>
          <a:p>
            <a:pPr lvl="1"/>
            <a:r>
              <a:rPr lang="en-US" sz="1600" dirty="0"/>
              <a:t>Since </a:t>
            </a:r>
            <a:r>
              <a:rPr lang="en-US" sz="1600" dirty="0">
                <a:latin typeface="Courier New" panose="02070309020205020404" pitchFamily="49" charset="0"/>
                <a:cs typeface="Courier New" panose="02070309020205020404" pitchFamily="49" charset="0"/>
              </a:rPr>
              <a:t>word</a:t>
            </a:r>
            <a:r>
              <a:rPr lang="en-US" sz="1600" dirty="0"/>
              <a:t> is an array, its name is a pointer to the first element</a:t>
            </a:r>
          </a:p>
          <a:p>
            <a:pPr lvl="1"/>
            <a:r>
              <a:rPr lang="en-US" sz="1600" dirty="0"/>
              <a:t>The field width 19 in the preceding statement ensures </a:t>
            </a:r>
            <a:r>
              <a:rPr lang="en-US" sz="1600" dirty="0">
                <a:latin typeface="Courier New" panose="02070309020205020404" pitchFamily="49" charset="0"/>
                <a:cs typeface="Courier New" panose="02070309020205020404" pitchFamily="49" charset="0"/>
              </a:rPr>
              <a:t>scanf</a:t>
            </a:r>
            <a:r>
              <a:rPr lang="en-US" sz="1600" dirty="0"/>
              <a:t> reads a </a:t>
            </a:r>
            <a:r>
              <a:rPr lang="en-US" sz="1600" b="1" dirty="0"/>
              <a:t>maximum</a:t>
            </a:r>
            <a:r>
              <a:rPr lang="en-US" sz="1600" dirty="0"/>
              <a:t> of 19 characters, saving the last array element for the string’s terminating null character</a:t>
            </a:r>
          </a:p>
          <a:p>
            <a:pPr lvl="1"/>
            <a:r>
              <a:rPr lang="en-US" sz="1600" dirty="0"/>
              <a:t>Prevents </a:t>
            </a:r>
            <a:r>
              <a:rPr lang="en-US" sz="1600" dirty="0">
                <a:latin typeface="Courier New" panose="02070309020205020404" pitchFamily="49" charset="0"/>
                <a:cs typeface="Courier New" panose="02070309020205020404" pitchFamily="49" charset="0"/>
              </a:rPr>
              <a:t>scanf</a:t>
            </a:r>
            <a:r>
              <a:rPr lang="en-US" sz="1600" dirty="0"/>
              <a:t> from writing characters into memory beyond the array’s last element</a:t>
            </a:r>
          </a:p>
          <a:p>
            <a:r>
              <a:rPr lang="en-US" sz="1600" dirty="0"/>
              <a:t>Always use a field width when reading strings with </a:t>
            </a:r>
            <a:r>
              <a:rPr lang="en-US" sz="1600" dirty="0">
                <a:latin typeface="Courier New" panose="02070309020205020404" pitchFamily="49" charset="0"/>
                <a:cs typeface="Courier New" panose="02070309020205020404" pitchFamily="49" charset="0"/>
              </a:rPr>
              <a:t>scanf</a:t>
            </a:r>
          </a:p>
        </p:txBody>
      </p:sp>
    </p:spTree>
    <p:extLst>
      <p:ext uri="{BB962C8B-B14F-4D97-AF65-F5344CB8AC3E}">
        <p14:creationId xmlns:p14="http://schemas.microsoft.com/office/powerpoint/2010/main" val="22930942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19FF-3D19-4898-B599-CC6533C04D51}"/>
              </a:ext>
            </a:extLst>
          </p:cNvPr>
          <p:cNvSpPr>
            <a:spLocks noGrp="1"/>
          </p:cNvSpPr>
          <p:nvPr>
            <p:ph type="title"/>
          </p:nvPr>
        </p:nvSpPr>
        <p:spPr/>
        <p:txBody>
          <a:bodyPr/>
          <a:lstStyle/>
          <a:p>
            <a:r>
              <a:rPr lang="en-US" dirty="0"/>
              <a:t>8.9.4 </a:t>
            </a:r>
            <a:r>
              <a:rPr lang="en-US" b="1" dirty="0"/>
              <a:t>Function </a:t>
            </a:r>
            <a:r>
              <a:rPr lang="en-US" b="1" dirty="0">
                <a:latin typeface="Courier New" panose="02070309020205020404" pitchFamily="49" charset="0"/>
                <a:cs typeface="Courier New" panose="02070309020205020404" pitchFamily="49" charset="0"/>
              </a:rPr>
              <a:t>memchr</a:t>
            </a:r>
            <a:r>
              <a:rPr lang="en-US" b="1" dirty="0"/>
              <a:t> </a:t>
            </a:r>
            <a:r>
              <a:rPr lang="en-US" sz="2000" b="0" dirty="0"/>
              <a:t>(1 of 2)</a:t>
            </a:r>
          </a:p>
        </p:txBody>
      </p:sp>
      <p:sp>
        <p:nvSpPr>
          <p:cNvPr id="3" name="Content Placeholder 2">
            <a:extLst>
              <a:ext uri="{FF2B5EF4-FFF2-40B4-BE49-F238E27FC236}">
                <a16:creationId xmlns:a16="http://schemas.microsoft.com/office/drawing/2014/main" id="{0399CA68-1E19-412D-BE7B-D3E1FC8BB921}"/>
              </a:ext>
            </a:extLst>
          </p:cNvPr>
          <p:cNvSpPr>
            <a:spLocks noGrp="1"/>
          </p:cNvSpPr>
          <p:nvPr>
            <p:ph sz="quarter" idx="13"/>
          </p:nvPr>
        </p:nvSpPr>
        <p:spPr/>
        <p:txBody>
          <a:bodyPr/>
          <a:lstStyle/>
          <a:p>
            <a:r>
              <a:rPr lang="en-US" dirty="0"/>
              <a:t>Function </a:t>
            </a:r>
            <a:r>
              <a:rPr lang="en-US" b="1" dirty="0">
                <a:latin typeface="Courier New" panose="02070309020205020404" pitchFamily="49" charset="0"/>
                <a:cs typeface="Courier New" panose="02070309020205020404" pitchFamily="49" charset="0"/>
              </a:rPr>
              <a:t>memchr</a:t>
            </a:r>
            <a:r>
              <a:rPr lang="en-US" dirty="0"/>
              <a:t> searches for the first occurrence of a byte, represented as </a:t>
            </a:r>
            <a:r>
              <a:rPr lang="en-US" dirty="0">
                <a:latin typeface="Courier New" panose="02070309020205020404" pitchFamily="49" charset="0"/>
                <a:cs typeface="Courier New" panose="02070309020205020404" pitchFamily="49" charset="0"/>
              </a:rPr>
              <a:t>unsigned</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char</a:t>
            </a:r>
            <a:r>
              <a:rPr lang="en-US" dirty="0"/>
              <a:t>, in the specified number of bytes of an object</a:t>
            </a:r>
          </a:p>
          <a:p>
            <a:r>
              <a:rPr lang="en-US" dirty="0"/>
              <a:t>If found, returns a pointer to the byte in the object</a:t>
            </a:r>
          </a:p>
          <a:p>
            <a:r>
              <a:rPr lang="en-US" dirty="0"/>
              <a:t>Otherwise, returns NULL</a:t>
            </a:r>
          </a:p>
          <a:p>
            <a:r>
              <a:rPr lang="en-US" dirty="0"/>
              <a:t>Figure 8.24 searches for the byte containing </a:t>
            </a:r>
            <a:r>
              <a:rPr lang="en-US" dirty="0">
                <a:latin typeface="Courier New" panose="02070309020205020404" pitchFamily="49" charset="0"/>
                <a:cs typeface="Courier New" panose="02070309020205020404" pitchFamily="49" charset="0"/>
              </a:rPr>
              <a:t>'r'</a:t>
            </a:r>
            <a:r>
              <a:rPr lang="en-US" dirty="0"/>
              <a:t> in the string </a:t>
            </a:r>
            <a:r>
              <a:rPr lang="en-US" dirty="0">
                <a:latin typeface="Courier New" panose="02070309020205020404" pitchFamily="49" charset="0"/>
                <a:cs typeface="Courier New" panose="02070309020205020404" pitchFamily="49" charset="0"/>
              </a:rPr>
              <a:t>"This is a string"</a:t>
            </a:r>
          </a:p>
        </p:txBody>
      </p:sp>
    </p:spTree>
    <p:extLst>
      <p:ext uri="{BB962C8B-B14F-4D97-AF65-F5344CB8AC3E}">
        <p14:creationId xmlns:p14="http://schemas.microsoft.com/office/powerpoint/2010/main" val="9466258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19FF-3D19-4898-B599-CC6533C04D51}"/>
              </a:ext>
            </a:extLst>
          </p:cNvPr>
          <p:cNvSpPr>
            <a:spLocks noGrp="1"/>
          </p:cNvSpPr>
          <p:nvPr>
            <p:ph type="title"/>
          </p:nvPr>
        </p:nvSpPr>
        <p:spPr/>
        <p:txBody>
          <a:bodyPr/>
          <a:lstStyle/>
          <a:p>
            <a:r>
              <a:rPr lang="en-US" dirty="0"/>
              <a:t>8.9.4 </a:t>
            </a:r>
            <a:r>
              <a:rPr lang="en-US" b="1" dirty="0"/>
              <a:t>Function </a:t>
            </a:r>
            <a:r>
              <a:rPr lang="en-US" b="1" dirty="0">
                <a:latin typeface="Courier New" panose="02070309020205020404" pitchFamily="49" charset="0"/>
                <a:cs typeface="Courier New" panose="02070309020205020404" pitchFamily="49" charset="0"/>
              </a:rPr>
              <a:t>memchr</a:t>
            </a:r>
            <a:r>
              <a:rPr lang="en-US" b="1" dirty="0"/>
              <a:t> </a:t>
            </a:r>
            <a:r>
              <a:rPr lang="en-US" sz="2000" b="0" dirty="0"/>
              <a:t>(2 of 2)</a:t>
            </a:r>
          </a:p>
        </p:txBody>
      </p:sp>
      <p:sp>
        <p:nvSpPr>
          <p:cNvPr id="3" name="Content Placeholder 2">
            <a:extLst>
              <a:ext uri="{FF2B5EF4-FFF2-40B4-BE49-F238E27FC236}">
                <a16:creationId xmlns:a16="http://schemas.microsoft.com/office/drawing/2014/main" id="{0399CA68-1E19-412D-BE7B-D3E1FC8BB921}"/>
              </a:ext>
            </a:extLst>
          </p:cNvPr>
          <p:cNvSpPr>
            <a:spLocks noGrp="1"/>
          </p:cNvSpPr>
          <p:nvPr>
            <p:ph sz="quarter" idx="13"/>
          </p:nvPr>
        </p:nvSpPr>
        <p:spPr>
          <a:xfrm>
            <a:off x="457200" y="1556326"/>
            <a:ext cx="8229600" cy="3758623"/>
          </a:xfrm>
        </p:spPr>
        <p:txBody>
          <a:bodyPr/>
          <a:lstStyle/>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fig08_24.c</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Using function memchr</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const char *s = "This is a string"; </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printf("The remainder of s after character 'r' is found is \"%s\"\n",</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(char *) memchr(s, 'r', 16));</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p:txBody>
      </p:sp>
      <p:sp>
        <p:nvSpPr>
          <p:cNvPr id="4" name="Content Placeholder 3">
            <a:extLst>
              <a:ext uri="{FF2B5EF4-FFF2-40B4-BE49-F238E27FC236}">
                <a16:creationId xmlns:a16="http://schemas.microsoft.com/office/drawing/2014/main" id="{688B32A2-7099-431D-8E87-C34139EBEA36}"/>
              </a:ext>
            </a:extLst>
          </p:cNvPr>
          <p:cNvSpPr>
            <a:spLocks noGrp="1"/>
          </p:cNvSpPr>
          <p:nvPr>
            <p:ph sz="quarter" idx="14"/>
          </p:nvPr>
        </p:nvSpPr>
        <p:spPr>
          <a:xfrm>
            <a:off x="457200" y="5429250"/>
            <a:ext cx="5238750" cy="790575"/>
          </a:xfrm>
        </p:spPr>
        <p:txBody>
          <a:bodyPr/>
          <a:lstStyle/>
          <a:p>
            <a:pPr marL="0" indent="0">
              <a:spcBef>
                <a:spcPts val="200"/>
              </a:spcBef>
              <a:buNone/>
            </a:pPr>
            <a:r>
              <a:rPr lang="en-US" sz="1800" b="1" dirty="0">
                <a:solidFill>
                  <a:srgbClr val="000000"/>
                </a:solidFill>
                <a:latin typeface="Courier New" panose="02070309020205020404" pitchFamily="49" charset="0"/>
                <a:cs typeface="Courier New" panose="02070309020205020404" pitchFamily="49" charset="0"/>
              </a:rPr>
              <a:t>Output:</a:t>
            </a:r>
          </a:p>
          <a:p>
            <a:pPr marL="0" indent="0">
              <a:spcBef>
                <a:spcPts val="200"/>
              </a:spcBef>
              <a:buNone/>
            </a:pPr>
            <a:r>
              <a:rPr lang="en-US" sz="1800" dirty="0">
                <a:latin typeface="Courier New" panose="02070309020205020404" pitchFamily="49" charset="0"/>
                <a:cs typeface="Courier New" panose="02070309020205020404" pitchFamily="49" charset="0"/>
              </a:rPr>
              <a:t>The remainder of s after character </a:t>
            </a:r>
          </a:p>
        </p:txBody>
      </p:sp>
    </p:spTree>
    <p:extLst>
      <p:ext uri="{BB962C8B-B14F-4D97-AF65-F5344CB8AC3E}">
        <p14:creationId xmlns:p14="http://schemas.microsoft.com/office/powerpoint/2010/main" val="4002642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0778-B720-4E10-ACB1-A430A8E99F48}"/>
              </a:ext>
            </a:extLst>
          </p:cNvPr>
          <p:cNvSpPr>
            <a:spLocks noGrp="1"/>
          </p:cNvSpPr>
          <p:nvPr>
            <p:ph type="title"/>
          </p:nvPr>
        </p:nvSpPr>
        <p:spPr/>
        <p:txBody>
          <a:bodyPr/>
          <a:lstStyle/>
          <a:p>
            <a:r>
              <a:rPr lang="en-US" dirty="0"/>
              <a:t>8.9.5 </a:t>
            </a:r>
            <a:r>
              <a:rPr lang="en-US" b="1" dirty="0"/>
              <a:t>Function </a:t>
            </a:r>
            <a:r>
              <a:rPr lang="en-US" b="1" dirty="0">
                <a:latin typeface="Courier New" panose="02070309020205020404" pitchFamily="49" charset="0"/>
                <a:cs typeface="Courier New" panose="02070309020205020404" pitchFamily="49" charset="0"/>
              </a:rPr>
              <a:t>memset</a:t>
            </a:r>
            <a:r>
              <a:rPr lang="en-US" b="1" dirty="0"/>
              <a:t> </a:t>
            </a:r>
            <a:r>
              <a:rPr lang="en-US" sz="2000" b="0" dirty="0"/>
              <a:t>(1 of 2)</a:t>
            </a:r>
          </a:p>
        </p:txBody>
      </p:sp>
      <p:sp>
        <p:nvSpPr>
          <p:cNvPr id="3" name="Content Placeholder 2">
            <a:extLst>
              <a:ext uri="{FF2B5EF4-FFF2-40B4-BE49-F238E27FC236}">
                <a16:creationId xmlns:a16="http://schemas.microsoft.com/office/drawing/2014/main" id="{125DD5D0-8DDE-4377-8D02-6D6E11558205}"/>
              </a:ext>
            </a:extLst>
          </p:cNvPr>
          <p:cNvSpPr>
            <a:spLocks noGrp="1"/>
          </p:cNvSpPr>
          <p:nvPr>
            <p:ph sz="quarter" idx="13"/>
          </p:nvPr>
        </p:nvSpPr>
        <p:spPr>
          <a:xfrm>
            <a:off x="457200" y="1556326"/>
            <a:ext cx="8229600" cy="4788911"/>
          </a:xfrm>
        </p:spPr>
        <p:txBody>
          <a:bodyPr/>
          <a:lstStyle/>
          <a:p>
            <a:r>
              <a:rPr lang="en-US" b="1" dirty="0">
                <a:latin typeface="Courier New" panose="02070309020205020404" pitchFamily="49" charset="0"/>
                <a:cs typeface="Courier New" panose="02070309020205020404" pitchFamily="49" charset="0"/>
              </a:rPr>
              <a:t>memset</a:t>
            </a:r>
            <a:r>
              <a:rPr lang="en-US" dirty="0"/>
              <a:t> copies the value of the byte in its second argument into the first </a:t>
            </a:r>
            <a:r>
              <a:rPr lang="en-US" i="1" dirty="0"/>
              <a:t>n</a:t>
            </a:r>
            <a:r>
              <a:rPr lang="en-US" dirty="0"/>
              <a:t> bytes of the object pointed to by its first argument, where </a:t>
            </a:r>
            <a:r>
              <a:rPr lang="en-US" i="1" dirty="0"/>
              <a:t>n</a:t>
            </a:r>
            <a:r>
              <a:rPr lang="en-US" dirty="0"/>
              <a:t> is specified by the third argument</a:t>
            </a:r>
          </a:p>
          <a:p>
            <a:r>
              <a:rPr lang="en-US" dirty="0"/>
              <a:t>Can use </a:t>
            </a:r>
            <a:r>
              <a:rPr lang="en-US" dirty="0">
                <a:latin typeface="Courier New" panose="02070309020205020404" pitchFamily="49" charset="0"/>
                <a:cs typeface="Courier New" panose="02070309020205020404" pitchFamily="49" charset="0"/>
              </a:rPr>
              <a:t>memset</a:t>
            </a:r>
            <a:r>
              <a:rPr lang="en-US" dirty="0"/>
              <a:t> to set an array’s elements to 0 rather than assigning 0 to each element</a:t>
            </a:r>
          </a:p>
          <a:p>
            <a:r>
              <a:rPr lang="en-US" dirty="0"/>
              <a:t>Many hardware architectures have a block copy or clear instruction that the compiler can use to optimize </a:t>
            </a:r>
            <a:r>
              <a:rPr lang="en-US" dirty="0">
                <a:latin typeface="Courier New" panose="02070309020205020404" pitchFamily="49" charset="0"/>
                <a:cs typeface="Courier New" panose="02070309020205020404" pitchFamily="49" charset="0"/>
              </a:rPr>
              <a:t>memset</a:t>
            </a:r>
            <a:r>
              <a:rPr lang="en-US" dirty="0"/>
              <a:t> for high-performance zeroing of memory</a:t>
            </a:r>
          </a:p>
          <a:p>
            <a:r>
              <a:rPr lang="en-US" dirty="0"/>
              <a:t>Figure 8.25 uses </a:t>
            </a:r>
            <a:r>
              <a:rPr lang="en-US" dirty="0">
                <a:latin typeface="Courier New" panose="02070309020205020404" pitchFamily="49" charset="0"/>
                <a:cs typeface="Courier New" panose="02070309020205020404" pitchFamily="49" charset="0"/>
              </a:rPr>
              <a:t>memset</a:t>
            </a:r>
            <a:r>
              <a:rPr lang="en-US" dirty="0"/>
              <a:t> to copy </a:t>
            </a:r>
            <a:r>
              <a:rPr lang="en-US" dirty="0">
                <a:latin typeface="Courier New" panose="02070309020205020404" pitchFamily="49" charset="0"/>
                <a:cs typeface="Courier New" panose="02070309020205020404" pitchFamily="49" charset="0"/>
              </a:rPr>
              <a:t>'b'</a:t>
            </a:r>
            <a:r>
              <a:rPr lang="en-US" dirty="0">
                <a:cs typeface="Courier New" panose="02070309020205020404" pitchFamily="49" charset="0"/>
              </a:rPr>
              <a:t> </a:t>
            </a:r>
            <a:r>
              <a:rPr lang="en-US" dirty="0"/>
              <a:t>into the first 7 bytes of string1.</a:t>
            </a:r>
          </a:p>
        </p:txBody>
      </p:sp>
    </p:spTree>
    <p:extLst>
      <p:ext uri="{BB962C8B-B14F-4D97-AF65-F5344CB8AC3E}">
        <p14:creationId xmlns:p14="http://schemas.microsoft.com/office/powerpoint/2010/main" val="35589911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19FF-3D19-4898-B599-CC6533C04D51}"/>
              </a:ext>
            </a:extLst>
          </p:cNvPr>
          <p:cNvSpPr>
            <a:spLocks noGrp="1"/>
          </p:cNvSpPr>
          <p:nvPr>
            <p:ph type="title"/>
          </p:nvPr>
        </p:nvSpPr>
        <p:spPr/>
        <p:txBody>
          <a:bodyPr/>
          <a:lstStyle/>
          <a:p>
            <a:r>
              <a:rPr lang="en-US" dirty="0"/>
              <a:t>8.9.5 </a:t>
            </a:r>
            <a:r>
              <a:rPr lang="en-US" b="1" dirty="0"/>
              <a:t>Function </a:t>
            </a:r>
            <a:r>
              <a:rPr lang="en-US" b="1" dirty="0">
                <a:latin typeface="Courier New" panose="02070309020205020404" pitchFamily="49" charset="0"/>
                <a:cs typeface="Courier New" panose="02070309020205020404" pitchFamily="49" charset="0"/>
              </a:rPr>
              <a:t>memset</a:t>
            </a:r>
            <a:r>
              <a:rPr lang="en-US" b="1" dirty="0"/>
              <a:t> </a:t>
            </a:r>
            <a:r>
              <a:rPr lang="en-US" sz="2000" b="0" dirty="0"/>
              <a:t>(2 of 2)</a:t>
            </a:r>
          </a:p>
        </p:txBody>
      </p:sp>
      <p:sp>
        <p:nvSpPr>
          <p:cNvPr id="3" name="Content Placeholder 2">
            <a:extLst>
              <a:ext uri="{FF2B5EF4-FFF2-40B4-BE49-F238E27FC236}">
                <a16:creationId xmlns:a16="http://schemas.microsoft.com/office/drawing/2014/main" id="{0399CA68-1E19-412D-BE7B-D3E1FC8BB921}"/>
              </a:ext>
            </a:extLst>
          </p:cNvPr>
          <p:cNvSpPr>
            <a:spLocks noGrp="1"/>
          </p:cNvSpPr>
          <p:nvPr>
            <p:ph sz="quarter" idx="13"/>
          </p:nvPr>
        </p:nvSpPr>
        <p:spPr>
          <a:xfrm>
            <a:off x="457200" y="1556327"/>
            <a:ext cx="8229600" cy="3434774"/>
          </a:xfrm>
        </p:spPr>
        <p:txBody>
          <a:bodyPr/>
          <a:lstStyle/>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fig08_25.c</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memset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string1[15] = "BBBBBBBBBBBBBB";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printf("string1 = %s\n", string1);</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printf("string1 after memset = %s\n", (char *) memset(string1, 'b', 7));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
        <p:nvSpPr>
          <p:cNvPr id="4" name="Content Placeholder 3">
            <a:extLst>
              <a:ext uri="{FF2B5EF4-FFF2-40B4-BE49-F238E27FC236}">
                <a16:creationId xmlns:a16="http://schemas.microsoft.com/office/drawing/2014/main" id="{688B32A2-7099-431D-8E87-C34139EBEA36}"/>
              </a:ext>
            </a:extLst>
          </p:cNvPr>
          <p:cNvSpPr>
            <a:spLocks noGrp="1"/>
          </p:cNvSpPr>
          <p:nvPr>
            <p:ph sz="quarter" idx="14"/>
          </p:nvPr>
        </p:nvSpPr>
        <p:spPr>
          <a:xfrm>
            <a:off x="457200" y="5114925"/>
            <a:ext cx="4810125" cy="990600"/>
          </a:xfrm>
        </p:spPr>
        <p:txBody>
          <a:bodyPr/>
          <a:lstStyle/>
          <a:p>
            <a:pPr marL="0" indent="0">
              <a:spcBef>
                <a:spcPts val="300"/>
              </a:spcBef>
              <a:buNone/>
            </a:pPr>
            <a:r>
              <a:rPr lang="en-US" sz="1600" b="1" dirty="0">
                <a:solidFill>
                  <a:srgbClr val="000000"/>
                </a:solidFill>
                <a:latin typeface="Courier New" panose="02070309020205020404" pitchFamily="49" charset="0"/>
                <a:cs typeface="Courier New" panose="02070309020205020404" pitchFamily="49" charset="0"/>
              </a:rPr>
              <a:t>Output:</a:t>
            </a:r>
          </a:p>
          <a:p>
            <a:pPr marL="0" indent="0">
              <a:spcBef>
                <a:spcPts val="300"/>
              </a:spcBef>
              <a:buNone/>
            </a:pPr>
            <a:r>
              <a:rPr lang="en-US" sz="1600" dirty="0">
                <a:latin typeface="Courier New" panose="02070309020205020404" pitchFamily="49" charset="0"/>
                <a:cs typeface="Courier New" panose="02070309020205020404" pitchFamily="49" charset="0"/>
              </a:rPr>
              <a:t>string1 = BBBBBBBBBBBBBB</a:t>
            </a:r>
          </a:p>
          <a:p>
            <a:pPr marL="0" indent="0">
              <a:spcBef>
                <a:spcPts val="300"/>
              </a:spcBef>
              <a:buNone/>
            </a:pPr>
            <a:r>
              <a:rPr lang="en-US" sz="1600" dirty="0">
                <a:latin typeface="Courier New" panose="02070309020205020404" pitchFamily="49" charset="0"/>
                <a:cs typeface="Courier New" panose="02070309020205020404" pitchFamily="49" charset="0"/>
              </a:rPr>
              <a:t>string1 after memset = bbbbbbbBBBBBBB</a:t>
            </a:r>
          </a:p>
        </p:txBody>
      </p:sp>
    </p:spTree>
    <p:extLst>
      <p:ext uri="{BB962C8B-B14F-4D97-AF65-F5344CB8AC3E}">
        <p14:creationId xmlns:p14="http://schemas.microsoft.com/office/powerpoint/2010/main" val="6629096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275F-8ADE-432A-8C54-525F1CCB6770}"/>
              </a:ext>
            </a:extLst>
          </p:cNvPr>
          <p:cNvSpPr>
            <a:spLocks noGrp="1"/>
          </p:cNvSpPr>
          <p:nvPr>
            <p:ph type="title"/>
          </p:nvPr>
        </p:nvSpPr>
        <p:spPr/>
        <p:txBody>
          <a:bodyPr/>
          <a:lstStyle/>
          <a:p>
            <a:r>
              <a:rPr lang="en-US" sz="3200" dirty="0"/>
              <a:t>8.10 </a:t>
            </a:r>
            <a:r>
              <a:rPr lang="en-US" sz="3200" b="1" dirty="0"/>
              <a:t>Other Functions of the String-Handling Library</a:t>
            </a:r>
            <a:endParaRPr lang="en-US" sz="3200" dirty="0"/>
          </a:p>
        </p:txBody>
      </p:sp>
      <p:sp>
        <p:nvSpPr>
          <p:cNvPr id="4" name="Content Placeholder 3">
            <a:extLst>
              <a:ext uri="{FF2B5EF4-FFF2-40B4-BE49-F238E27FC236}">
                <a16:creationId xmlns:a16="http://schemas.microsoft.com/office/drawing/2014/main" id="{D787D6EC-6F7A-48EC-97E9-41CEECE89ECB}"/>
              </a:ext>
            </a:extLst>
          </p:cNvPr>
          <p:cNvSpPr>
            <a:spLocks noGrp="1"/>
          </p:cNvSpPr>
          <p:nvPr>
            <p:ph sz="quarter" idx="13"/>
          </p:nvPr>
        </p:nvSpPr>
        <p:spPr>
          <a:xfrm>
            <a:off x="457200" y="1556327"/>
            <a:ext cx="8229600" cy="986848"/>
          </a:xfrm>
        </p:spPr>
        <p:txBody>
          <a:bodyPr/>
          <a:lstStyle/>
          <a:p>
            <a:r>
              <a:rPr lang="en-US" dirty="0"/>
              <a:t>The two remaining string-handling library functions are summarized in the following table</a:t>
            </a:r>
          </a:p>
        </p:txBody>
      </p:sp>
      <p:graphicFrame>
        <p:nvGraphicFramePr>
          <p:cNvPr id="6" name="Table 6">
            <a:extLst>
              <a:ext uri="{FF2B5EF4-FFF2-40B4-BE49-F238E27FC236}">
                <a16:creationId xmlns:a16="http://schemas.microsoft.com/office/drawing/2014/main" id="{69756080-ED00-4D4A-A617-3CA8D6598BB7}"/>
              </a:ext>
            </a:extLst>
          </p:cNvPr>
          <p:cNvGraphicFramePr>
            <a:graphicFrameLocks noGrp="1"/>
          </p:cNvGraphicFramePr>
          <p:nvPr>
            <p:ph sz="quarter" idx="14"/>
            <p:extLst>
              <p:ext uri="{D42A27DB-BD31-4B8C-83A1-F6EECF244321}">
                <p14:modId xmlns:p14="http://schemas.microsoft.com/office/powerpoint/2010/main" val="1057622903"/>
              </p:ext>
            </p:extLst>
          </p:nvPr>
        </p:nvGraphicFramePr>
        <p:xfrm>
          <a:off x="552450" y="2828925"/>
          <a:ext cx="8229600" cy="2264920"/>
        </p:xfrm>
        <a:graphic>
          <a:graphicData uri="http://schemas.openxmlformats.org/drawingml/2006/table">
            <a:tbl>
              <a:tblPr firstRow="1" bandRow="1">
                <a:tableStyleId>{40F9630F-82C1-40B7-BC3A-925EFCFF5E92}</a:tableStyleId>
              </a:tblPr>
              <a:tblGrid>
                <a:gridCol w="3924300">
                  <a:extLst>
                    <a:ext uri="{9D8B030D-6E8A-4147-A177-3AD203B41FA5}">
                      <a16:colId xmlns:a16="http://schemas.microsoft.com/office/drawing/2014/main" val="4044374981"/>
                    </a:ext>
                  </a:extLst>
                </a:gridCol>
                <a:gridCol w="4305300">
                  <a:extLst>
                    <a:ext uri="{9D8B030D-6E8A-4147-A177-3AD203B41FA5}">
                      <a16:colId xmlns:a16="http://schemas.microsoft.com/office/drawing/2014/main" val="2385069559"/>
                    </a:ext>
                  </a:extLst>
                </a:gridCol>
              </a:tblGrid>
              <a:tr h="370840">
                <a:tc>
                  <a:txBody>
                    <a:bodyPr/>
                    <a:lstStyle/>
                    <a:p>
                      <a:r>
                        <a:rPr lang="en-US" sz="1600" noProof="0" dirty="0">
                          <a:solidFill>
                            <a:schemeClr val="tx1"/>
                          </a:solidFill>
                          <a:effectLst/>
                          <a:latin typeface="+mn-lt"/>
                          <a:cs typeface="Calibri" panose="020F0502020204030204" pitchFamily="34" charset="0"/>
                        </a:rPr>
                        <a:t>Function prototype</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noProof="0" dirty="0">
                          <a:solidFill>
                            <a:schemeClr val="tx1"/>
                          </a:solidFill>
                          <a:effectLst/>
                          <a:latin typeface="+mn-lt"/>
                          <a:cs typeface="Calibri" panose="020F0502020204030204" pitchFamily="34" charset="0"/>
                        </a:rPr>
                        <a:t>Function description</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800645"/>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char *strerror(int errornum);</a:t>
                      </a:r>
                      <a:r>
                        <a:rPr lang="en-US" sz="1600" b="1" noProof="0" dirty="0">
                          <a:solidFill>
                            <a:schemeClr val="tx1"/>
                          </a:solidFill>
                          <a:effectLst/>
                          <a:latin typeface="Courier New" panose="02070309020205020404" pitchFamily="49" charset="0"/>
                          <a:cs typeface="Courier New" panose="02070309020205020404" pitchFamily="49" charset="0"/>
                        </a:rPr>
                        <a:t> </a:t>
                      </a:r>
                      <a:endParaRPr lang="en-US" sz="1600" noProof="0" dirty="0">
                        <a:solidFill>
                          <a:schemeClr val="tx1"/>
                        </a:solidFill>
                        <a:effectLst/>
                        <a:latin typeface="Courier New" panose="02070309020205020404" pitchFamily="49" charset="0"/>
                        <a:cs typeface="Courier New" panose="02070309020205020404" pitchFamily="49" charset="0"/>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tx1"/>
                          </a:solidFill>
                          <a:effectLst/>
                          <a:latin typeface="+mn-lt"/>
                          <a:cs typeface="Calibri" panose="020F0502020204030204" pitchFamily="34" charset="0"/>
                        </a:rPr>
                        <a:t>Maps errornum to a full text string in a compiler- and locale-specific manner and returns the string. Error numbers are defined in errno.h.</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3116700"/>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size_t strlen(const char *s);</a:t>
                      </a:r>
                      <a:r>
                        <a:rPr lang="en-US" sz="1600" b="1" noProof="0" dirty="0">
                          <a:solidFill>
                            <a:schemeClr val="tx1"/>
                          </a:solidFill>
                          <a:effectLst/>
                          <a:latin typeface="Courier New" panose="02070309020205020404" pitchFamily="49" charset="0"/>
                          <a:cs typeface="Courier New" panose="02070309020205020404" pitchFamily="49" charset="0"/>
                        </a:rPr>
                        <a:t> </a:t>
                      </a:r>
                      <a:endParaRPr lang="en-US" sz="1600" noProof="0" dirty="0">
                        <a:solidFill>
                          <a:schemeClr val="tx1"/>
                        </a:solidFill>
                        <a:effectLst/>
                        <a:latin typeface="Courier New" panose="02070309020205020404" pitchFamily="49" charset="0"/>
                        <a:cs typeface="Courier New" panose="02070309020205020404" pitchFamily="49" charset="0"/>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tx1"/>
                          </a:solidFill>
                          <a:effectLst/>
                          <a:latin typeface="+mn-lt"/>
                          <a:cs typeface="Calibri" panose="020F0502020204030204" pitchFamily="34" charset="0"/>
                        </a:rPr>
                        <a:t>Returns the length of string s—that is, the number of characters preceding the string’s terminating null character.</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2025210"/>
                  </a:ext>
                </a:extLst>
              </a:tr>
            </a:tbl>
          </a:graphicData>
        </a:graphic>
      </p:graphicFrame>
    </p:spTree>
    <p:extLst>
      <p:ext uri="{BB962C8B-B14F-4D97-AF65-F5344CB8AC3E}">
        <p14:creationId xmlns:p14="http://schemas.microsoft.com/office/powerpoint/2010/main" val="13618741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D98B-3543-4D65-8CA9-6AD2A6CD9C8C}"/>
              </a:ext>
            </a:extLst>
          </p:cNvPr>
          <p:cNvSpPr>
            <a:spLocks noGrp="1"/>
          </p:cNvSpPr>
          <p:nvPr>
            <p:ph type="title"/>
          </p:nvPr>
        </p:nvSpPr>
        <p:spPr/>
        <p:txBody>
          <a:bodyPr/>
          <a:lstStyle/>
          <a:p>
            <a:r>
              <a:rPr lang="en-US" dirty="0"/>
              <a:t>8.10.1 </a:t>
            </a:r>
            <a:r>
              <a:rPr lang="en-US" b="1" dirty="0"/>
              <a:t>Function </a:t>
            </a:r>
            <a:r>
              <a:rPr lang="en-US" b="1" dirty="0">
                <a:latin typeface="Courier New" panose="02070309020205020404" pitchFamily="49" charset="0"/>
                <a:cs typeface="Courier New" panose="02070309020205020404" pitchFamily="49" charset="0"/>
              </a:rPr>
              <a:t>strerror</a:t>
            </a:r>
            <a:r>
              <a:rPr lang="en-US" b="1" dirty="0">
                <a:cs typeface="Calibri" panose="020F0502020204030204" pitchFamily="34" charset="0"/>
              </a:rPr>
              <a:t> </a:t>
            </a:r>
            <a:r>
              <a:rPr lang="en-US" sz="2000" b="0" dirty="0">
                <a:cs typeface="Calibri" panose="020F0502020204030204" pitchFamily="34" charset="0"/>
              </a:rPr>
              <a:t>(1 of 2)</a:t>
            </a:r>
            <a:endParaRPr lang="en-US" sz="2000" b="0" dirty="0"/>
          </a:p>
        </p:txBody>
      </p:sp>
      <p:sp>
        <p:nvSpPr>
          <p:cNvPr id="3" name="Content Placeholder 2">
            <a:extLst>
              <a:ext uri="{FF2B5EF4-FFF2-40B4-BE49-F238E27FC236}">
                <a16:creationId xmlns:a16="http://schemas.microsoft.com/office/drawing/2014/main" id="{6AE6A62B-E3ED-4B90-987B-B753D7CE8E73}"/>
              </a:ext>
            </a:extLst>
          </p:cNvPr>
          <p:cNvSpPr>
            <a:spLocks noGrp="1"/>
          </p:cNvSpPr>
          <p:nvPr>
            <p:ph sz="quarter" idx="13"/>
          </p:nvPr>
        </p:nvSpPr>
        <p:spPr>
          <a:xfrm>
            <a:off x="457200" y="1556327"/>
            <a:ext cx="8229600" cy="2367973"/>
          </a:xfrm>
        </p:spPr>
        <p:txBody>
          <a:bodyPr/>
          <a:lstStyle/>
          <a:p>
            <a:r>
              <a:rPr lang="en-US" dirty="0"/>
              <a:t>Function </a:t>
            </a:r>
            <a:r>
              <a:rPr lang="en-US" b="1" dirty="0">
                <a:latin typeface="Courier New" panose="02070309020205020404" pitchFamily="49" charset="0"/>
                <a:cs typeface="Courier New" panose="02070309020205020404" pitchFamily="49" charset="0"/>
              </a:rPr>
              <a:t>strerror</a:t>
            </a:r>
            <a:r>
              <a:rPr lang="en-US" dirty="0"/>
              <a:t> takes an error number and creates an error message string. </a:t>
            </a:r>
          </a:p>
          <a:p>
            <a:r>
              <a:rPr lang="en-US" dirty="0"/>
              <a:t>A pointer to the string is returned</a:t>
            </a:r>
          </a:p>
          <a:p>
            <a:r>
              <a:rPr lang="en-US" dirty="0"/>
              <a:t>Figure 8.26 demonstrates </a:t>
            </a:r>
            <a:r>
              <a:rPr lang="en-US" dirty="0">
                <a:latin typeface="Courier New" panose="02070309020205020404" pitchFamily="49" charset="0"/>
                <a:cs typeface="Courier New" panose="02070309020205020404" pitchFamily="49" charset="0"/>
              </a:rPr>
              <a:t>strerror</a:t>
            </a:r>
            <a:r>
              <a:rPr lang="en-US" dirty="0"/>
              <a:t>.</a:t>
            </a:r>
          </a:p>
        </p:txBody>
      </p:sp>
    </p:spTree>
    <p:extLst>
      <p:ext uri="{BB962C8B-B14F-4D97-AF65-F5344CB8AC3E}">
        <p14:creationId xmlns:p14="http://schemas.microsoft.com/office/powerpoint/2010/main" val="32502932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19FF-3D19-4898-B599-CC6533C04D51}"/>
              </a:ext>
            </a:extLst>
          </p:cNvPr>
          <p:cNvSpPr>
            <a:spLocks noGrp="1"/>
          </p:cNvSpPr>
          <p:nvPr>
            <p:ph type="title"/>
          </p:nvPr>
        </p:nvSpPr>
        <p:spPr/>
        <p:txBody>
          <a:bodyPr/>
          <a:lstStyle/>
          <a:p>
            <a:r>
              <a:rPr lang="en-US" dirty="0"/>
              <a:t>8.10.1 </a:t>
            </a:r>
            <a:r>
              <a:rPr lang="en-US" b="1" dirty="0"/>
              <a:t>Function </a:t>
            </a:r>
            <a:r>
              <a:rPr lang="en-US" b="1" dirty="0">
                <a:latin typeface="Courier New" panose="02070309020205020404" pitchFamily="49" charset="0"/>
                <a:cs typeface="Courier New" panose="02070309020205020404" pitchFamily="49" charset="0"/>
              </a:rPr>
              <a:t>strerror</a:t>
            </a:r>
            <a:r>
              <a:rPr lang="en-US" b="1" dirty="0">
                <a:cs typeface="Calibri" panose="020F0502020204030204" pitchFamily="34" charset="0"/>
              </a:rPr>
              <a:t> </a:t>
            </a:r>
            <a:r>
              <a:rPr lang="en-US" sz="2000" b="0" dirty="0">
                <a:cs typeface="Calibri" panose="020F0502020204030204" pitchFamily="34" charset="0"/>
              </a:rPr>
              <a:t>(2 of 2)</a:t>
            </a:r>
            <a:endParaRPr lang="en-US" sz="2000" b="0" dirty="0"/>
          </a:p>
        </p:txBody>
      </p:sp>
      <p:sp>
        <p:nvSpPr>
          <p:cNvPr id="3" name="Content Placeholder 2">
            <a:extLst>
              <a:ext uri="{FF2B5EF4-FFF2-40B4-BE49-F238E27FC236}">
                <a16:creationId xmlns:a16="http://schemas.microsoft.com/office/drawing/2014/main" id="{0399CA68-1E19-412D-BE7B-D3E1FC8BB921}"/>
              </a:ext>
            </a:extLst>
          </p:cNvPr>
          <p:cNvSpPr>
            <a:spLocks noGrp="1"/>
          </p:cNvSpPr>
          <p:nvPr>
            <p:ph sz="quarter" idx="13"/>
          </p:nvPr>
        </p:nvSpPr>
        <p:spPr>
          <a:xfrm>
            <a:off x="457200" y="1556327"/>
            <a:ext cx="8229600" cy="3177598"/>
          </a:xfrm>
        </p:spPr>
        <p:txBody>
          <a:bodyPr/>
          <a:lstStyle/>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fig08_26.c</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Using function strerror</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printf("%s\n", strerror(2)); </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a:t>
            </a:r>
          </a:p>
        </p:txBody>
      </p:sp>
      <p:sp>
        <p:nvSpPr>
          <p:cNvPr id="4" name="Content Placeholder 3">
            <a:extLst>
              <a:ext uri="{FF2B5EF4-FFF2-40B4-BE49-F238E27FC236}">
                <a16:creationId xmlns:a16="http://schemas.microsoft.com/office/drawing/2014/main" id="{688B32A2-7099-431D-8E87-C34139EBEA36}"/>
              </a:ext>
            </a:extLst>
          </p:cNvPr>
          <p:cNvSpPr>
            <a:spLocks noGrp="1"/>
          </p:cNvSpPr>
          <p:nvPr>
            <p:ph sz="quarter" idx="14"/>
          </p:nvPr>
        </p:nvSpPr>
        <p:spPr>
          <a:xfrm>
            <a:off x="457200" y="4962525"/>
            <a:ext cx="4810125" cy="971550"/>
          </a:xfrm>
        </p:spPr>
        <p:txBody>
          <a:bodyPr/>
          <a:lstStyle/>
          <a:p>
            <a:pPr marL="0" indent="0">
              <a:spcBef>
                <a:spcPts val="600"/>
              </a:spcBef>
              <a:buNone/>
            </a:pPr>
            <a:r>
              <a:rPr lang="en-US" sz="2000" b="1" dirty="0">
                <a:latin typeface="Courier New" panose="02070309020205020404" pitchFamily="49" charset="0"/>
                <a:cs typeface="Courier New" panose="02070309020205020404" pitchFamily="49" charset="0"/>
              </a:rPr>
              <a:t>Output:</a:t>
            </a:r>
          </a:p>
          <a:p>
            <a:pPr marL="0" indent="0">
              <a:spcBef>
                <a:spcPts val="600"/>
              </a:spcBef>
              <a:buNone/>
            </a:pPr>
            <a:r>
              <a:rPr lang="en-US" sz="2000" dirty="0">
                <a:latin typeface="Courier New" panose="02070309020205020404" pitchFamily="49" charset="0"/>
                <a:cs typeface="Courier New" panose="02070309020205020404" pitchFamily="49" charset="0"/>
              </a:rPr>
              <a:t>No such file or directory</a:t>
            </a:r>
          </a:p>
        </p:txBody>
      </p:sp>
    </p:spTree>
    <p:extLst>
      <p:ext uri="{BB962C8B-B14F-4D97-AF65-F5344CB8AC3E}">
        <p14:creationId xmlns:p14="http://schemas.microsoft.com/office/powerpoint/2010/main" val="38227495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7463-30A5-4610-9E94-EDC5B1675113}"/>
              </a:ext>
            </a:extLst>
          </p:cNvPr>
          <p:cNvSpPr>
            <a:spLocks noGrp="1"/>
          </p:cNvSpPr>
          <p:nvPr>
            <p:ph type="title"/>
          </p:nvPr>
        </p:nvSpPr>
        <p:spPr/>
        <p:txBody>
          <a:bodyPr/>
          <a:lstStyle/>
          <a:p>
            <a:r>
              <a:rPr lang="en-US" dirty="0"/>
              <a:t>8.10.2 </a:t>
            </a:r>
            <a:r>
              <a:rPr lang="en-US" b="1" dirty="0"/>
              <a:t>Function </a:t>
            </a:r>
            <a:r>
              <a:rPr lang="en-US" b="1" dirty="0">
                <a:latin typeface="Courier New" panose="02070309020205020404" pitchFamily="49" charset="0"/>
                <a:cs typeface="Courier New" panose="02070309020205020404" pitchFamily="49" charset="0"/>
              </a:rPr>
              <a:t>strlen</a:t>
            </a:r>
            <a:r>
              <a:rPr lang="en-US" b="1" dirty="0"/>
              <a:t> </a:t>
            </a:r>
            <a:r>
              <a:rPr lang="en-US" sz="2000" b="0" dirty="0"/>
              <a:t>(1 of 3)</a:t>
            </a:r>
          </a:p>
        </p:txBody>
      </p:sp>
      <p:sp>
        <p:nvSpPr>
          <p:cNvPr id="3" name="Content Placeholder 2">
            <a:extLst>
              <a:ext uri="{FF2B5EF4-FFF2-40B4-BE49-F238E27FC236}">
                <a16:creationId xmlns:a16="http://schemas.microsoft.com/office/drawing/2014/main" id="{E633F5B2-3FA2-4030-A3D1-30A942FAF9FD}"/>
              </a:ext>
            </a:extLst>
          </p:cNvPr>
          <p:cNvSpPr>
            <a:spLocks noGrp="1"/>
          </p:cNvSpPr>
          <p:nvPr>
            <p:ph sz="quarter" idx="13"/>
          </p:nvPr>
        </p:nvSpPr>
        <p:spPr/>
        <p:txBody>
          <a:bodyPr/>
          <a:lstStyle/>
          <a:p>
            <a:r>
              <a:rPr lang="en-US" dirty="0"/>
              <a:t>Function </a:t>
            </a:r>
            <a:r>
              <a:rPr lang="en-US" b="1" dirty="0">
                <a:latin typeface="Courier New" panose="02070309020205020404" pitchFamily="49" charset="0"/>
                <a:cs typeface="Courier New" panose="02070309020205020404" pitchFamily="49" charset="0"/>
              </a:rPr>
              <a:t>strlen</a:t>
            </a:r>
            <a:r>
              <a:rPr lang="en-US" dirty="0"/>
              <a:t> takes a string as an argument and returns the number of characters in the string—the terminating null character is not included in the length.</a:t>
            </a:r>
          </a:p>
          <a:p>
            <a:r>
              <a:rPr lang="en-US" dirty="0"/>
              <a:t>Figure 8.27 demonstrates function </a:t>
            </a:r>
            <a:r>
              <a:rPr lang="en-US" dirty="0">
                <a:latin typeface="Courier New" panose="02070309020205020404" pitchFamily="49" charset="0"/>
                <a:cs typeface="Courier New" panose="02070309020205020404" pitchFamily="49" charset="0"/>
              </a:rPr>
              <a:t>strlen</a:t>
            </a:r>
          </a:p>
        </p:txBody>
      </p:sp>
    </p:spTree>
    <p:extLst>
      <p:ext uri="{BB962C8B-B14F-4D97-AF65-F5344CB8AC3E}">
        <p14:creationId xmlns:p14="http://schemas.microsoft.com/office/powerpoint/2010/main" val="14148335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7463-30A5-4610-9E94-EDC5B1675113}"/>
              </a:ext>
            </a:extLst>
          </p:cNvPr>
          <p:cNvSpPr>
            <a:spLocks noGrp="1"/>
          </p:cNvSpPr>
          <p:nvPr>
            <p:ph type="title"/>
          </p:nvPr>
        </p:nvSpPr>
        <p:spPr/>
        <p:txBody>
          <a:bodyPr/>
          <a:lstStyle/>
          <a:p>
            <a:r>
              <a:rPr lang="en-US" dirty="0"/>
              <a:t>8.10.2 </a:t>
            </a:r>
            <a:r>
              <a:rPr lang="en-US" b="1" dirty="0"/>
              <a:t>Function </a:t>
            </a:r>
            <a:r>
              <a:rPr lang="en-US" b="1" dirty="0">
                <a:latin typeface="Courier New" panose="02070309020205020404" pitchFamily="49" charset="0"/>
                <a:cs typeface="Courier New" panose="02070309020205020404" pitchFamily="49" charset="0"/>
              </a:rPr>
              <a:t>strlen</a:t>
            </a:r>
            <a:r>
              <a:rPr lang="en-US" b="1" dirty="0"/>
              <a:t> </a:t>
            </a:r>
            <a:r>
              <a:rPr lang="en-US" sz="2000" b="0" dirty="0"/>
              <a:t>(2 of 3)</a:t>
            </a:r>
          </a:p>
        </p:txBody>
      </p:sp>
      <p:sp>
        <p:nvSpPr>
          <p:cNvPr id="3" name="Content Placeholder 2">
            <a:extLst>
              <a:ext uri="{FF2B5EF4-FFF2-40B4-BE49-F238E27FC236}">
                <a16:creationId xmlns:a16="http://schemas.microsoft.com/office/drawing/2014/main" id="{E633F5B2-3FA2-4030-A3D1-30A942FAF9FD}"/>
              </a:ext>
            </a:extLst>
          </p:cNvPr>
          <p:cNvSpPr>
            <a:spLocks noGrp="1"/>
          </p:cNvSpPr>
          <p:nvPr>
            <p:ph sz="quarter" idx="13"/>
          </p:nvPr>
        </p:nvSpPr>
        <p:spPr>
          <a:xfrm>
            <a:off x="457200" y="1556326"/>
            <a:ext cx="8229600" cy="4549199"/>
          </a:xfrm>
        </p:spPr>
        <p:txBody>
          <a:bodyPr/>
          <a:lstStyle/>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fig08_27.c</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strlen</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*string1 = "abcdefghijklmnopqrstuvwxyz";</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*string2 = "four";</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*string3 = "Boston";</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printf("%s\"%s\"%s%zu\n%s\"%s\"%s%zu\n%s\"%s\"%s%zu\n",</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length of ", string1, " is ", strlen(string1),</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length of ", string2, " is ", strlen(string2),</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length of ", string3, " is ", strlen(string3));</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5693926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6000-0629-4E12-8D9F-139FB3036E84}"/>
              </a:ext>
            </a:extLst>
          </p:cNvPr>
          <p:cNvSpPr>
            <a:spLocks noGrp="1"/>
          </p:cNvSpPr>
          <p:nvPr>
            <p:ph type="title"/>
          </p:nvPr>
        </p:nvSpPr>
        <p:spPr/>
        <p:txBody>
          <a:bodyPr/>
          <a:lstStyle/>
          <a:p>
            <a:r>
              <a:rPr lang="en-US" dirty="0"/>
              <a:t>8.10.2 </a:t>
            </a:r>
            <a:r>
              <a:rPr lang="en-US" b="1" dirty="0"/>
              <a:t>Function </a:t>
            </a:r>
            <a:r>
              <a:rPr lang="en-US" b="1" dirty="0">
                <a:latin typeface="Courier New" panose="02070309020205020404" pitchFamily="49" charset="0"/>
                <a:cs typeface="Courier New" panose="02070309020205020404" pitchFamily="49" charset="0"/>
              </a:rPr>
              <a:t>strlen</a:t>
            </a:r>
            <a:r>
              <a:rPr lang="en-US" b="1" dirty="0"/>
              <a:t> </a:t>
            </a:r>
            <a:r>
              <a:rPr lang="en-US" sz="2000" b="0" dirty="0"/>
              <a:t>(3 of 3)</a:t>
            </a:r>
            <a:endParaRPr lang="en-US" dirty="0"/>
          </a:p>
        </p:txBody>
      </p:sp>
      <p:sp>
        <p:nvSpPr>
          <p:cNvPr id="4" name="Content Placeholder 3">
            <a:extLst>
              <a:ext uri="{FF2B5EF4-FFF2-40B4-BE49-F238E27FC236}">
                <a16:creationId xmlns:a16="http://schemas.microsoft.com/office/drawing/2014/main" id="{D7901F47-AE59-41DF-AC3F-FFEBAE360DB2}"/>
              </a:ext>
            </a:extLst>
          </p:cNvPr>
          <p:cNvSpPr>
            <a:spLocks noGrp="1"/>
          </p:cNvSpPr>
          <p:nvPr>
            <p:ph sz="quarter" idx="13"/>
          </p:nvPr>
        </p:nvSpPr>
        <p:spPr>
          <a:xfrm>
            <a:off x="457200" y="1556327"/>
            <a:ext cx="1362075" cy="577273"/>
          </a:xfrm>
        </p:spPr>
        <p:txBody>
          <a:bodyPr/>
          <a:lstStyle/>
          <a:p>
            <a:pPr marL="432" indent="0">
              <a:buNone/>
            </a:pPr>
            <a:r>
              <a:rPr lang="en-US" sz="2200" b="1" dirty="0"/>
              <a:t>Output:</a:t>
            </a:r>
          </a:p>
        </p:txBody>
      </p:sp>
      <p:sp>
        <p:nvSpPr>
          <p:cNvPr id="5" name="Content Placeholder 4">
            <a:extLst>
              <a:ext uri="{FF2B5EF4-FFF2-40B4-BE49-F238E27FC236}">
                <a16:creationId xmlns:a16="http://schemas.microsoft.com/office/drawing/2014/main" id="{EA399A49-C31B-46DE-8B77-14F2B50CC8CD}"/>
              </a:ext>
            </a:extLst>
          </p:cNvPr>
          <p:cNvSpPr>
            <a:spLocks noGrp="1"/>
          </p:cNvSpPr>
          <p:nvPr>
            <p:ph sz="quarter" idx="14"/>
          </p:nvPr>
        </p:nvSpPr>
        <p:spPr>
          <a:xfrm>
            <a:off x="457199" y="2286000"/>
            <a:ext cx="8438445" cy="1771650"/>
          </a:xfrm>
        </p:spPr>
        <p:txBody>
          <a:bodyPr/>
          <a:lstStyle/>
          <a:p>
            <a:pPr marL="0" indent="0">
              <a:buNone/>
            </a:pPr>
            <a:r>
              <a:rPr lang="en-US" sz="2200" dirty="0">
                <a:latin typeface="Courier New" panose="02070309020205020404" pitchFamily="49" charset="0"/>
                <a:cs typeface="Courier New" panose="02070309020205020404" pitchFamily="49" charset="0"/>
              </a:rPr>
              <a:t>The length of "abcdefghijklmnopqrstuvwxyz" is 26</a:t>
            </a:r>
          </a:p>
          <a:p>
            <a:pPr marL="0" indent="0">
              <a:buNone/>
            </a:pPr>
            <a:r>
              <a:rPr lang="en-US" sz="2200" dirty="0">
                <a:latin typeface="Courier New" panose="02070309020205020404" pitchFamily="49" charset="0"/>
                <a:cs typeface="Courier New" panose="02070309020205020404" pitchFamily="49" charset="0"/>
              </a:rPr>
              <a:t>The length of "four" is 4</a:t>
            </a:r>
          </a:p>
          <a:p>
            <a:pPr marL="0" indent="0">
              <a:buNone/>
            </a:pPr>
            <a:r>
              <a:rPr lang="en-US" sz="2200" dirty="0">
                <a:latin typeface="Courier New" panose="02070309020205020404" pitchFamily="49" charset="0"/>
                <a:cs typeface="Courier New" panose="02070309020205020404" pitchFamily="49" charset="0"/>
              </a:rPr>
              <a:t>The length of "Boston" is 6</a:t>
            </a:r>
          </a:p>
        </p:txBody>
      </p:sp>
    </p:spTree>
    <p:extLst>
      <p:ext uri="{BB962C8B-B14F-4D97-AF65-F5344CB8AC3E}">
        <p14:creationId xmlns:p14="http://schemas.microsoft.com/office/powerpoint/2010/main" val="898656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66C2C6-0711-4065-B4D4-41170861AF69}"/>
              </a:ext>
            </a:extLst>
          </p:cNvPr>
          <p:cNvSpPr>
            <a:spLocks noGrp="1"/>
          </p:cNvSpPr>
          <p:nvPr>
            <p:ph type="title"/>
          </p:nvPr>
        </p:nvSpPr>
        <p:spPr/>
        <p:txBody>
          <a:bodyPr/>
          <a:lstStyle/>
          <a:p>
            <a:r>
              <a:rPr lang="en-US" dirty="0"/>
              <a:t>8.3 </a:t>
            </a:r>
            <a:r>
              <a:rPr lang="en-US" b="1" dirty="0"/>
              <a:t>Character-Handling Library </a:t>
            </a:r>
            <a:r>
              <a:rPr lang="en-US" sz="2000" b="0" dirty="0"/>
              <a:t>(1 of 3)</a:t>
            </a:r>
          </a:p>
        </p:txBody>
      </p:sp>
      <p:sp>
        <p:nvSpPr>
          <p:cNvPr id="5" name="Content Placeholder 4">
            <a:extLst>
              <a:ext uri="{FF2B5EF4-FFF2-40B4-BE49-F238E27FC236}">
                <a16:creationId xmlns:a16="http://schemas.microsoft.com/office/drawing/2014/main" id="{7A021C13-8820-485A-A270-FF503E1A8A97}"/>
              </a:ext>
            </a:extLst>
          </p:cNvPr>
          <p:cNvSpPr>
            <a:spLocks noGrp="1"/>
          </p:cNvSpPr>
          <p:nvPr>
            <p:ph sz="quarter" idx="13"/>
          </p:nvPr>
        </p:nvSpPr>
        <p:spPr>
          <a:xfrm>
            <a:off x="457200" y="1552574"/>
            <a:ext cx="8229600" cy="2781301"/>
          </a:xfrm>
        </p:spPr>
        <p:txBody>
          <a:bodyPr/>
          <a:lstStyle/>
          <a:p>
            <a:r>
              <a:rPr lang="en-US" dirty="0"/>
              <a:t>The</a:t>
            </a:r>
            <a:r>
              <a:rPr lang="en-US" b="1" dirty="0"/>
              <a:t> character-handling library</a:t>
            </a:r>
            <a:r>
              <a:rPr lang="en-US" dirty="0"/>
              <a:t> (&lt;ctype.h&gt;) contains functions that test and manipulate character data</a:t>
            </a:r>
          </a:p>
          <a:p>
            <a:r>
              <a:rPr lang="en-US" dirty="0"/>
              <a:t>Each function receives an </a:t>
            </a:r>
            <a:r>
              <a:rPr lang="en-US" dirty="0">
                <a:latin typeface="Courier New" panose="02070309020205020404" pitchFamily="49" charset="0"/>
                <a:cs typeface="Courier New" panose="02070309020205020404" pitchFamily="49" charset="0"/>
              </a:rPr>
              <a:t>unsigned</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char</a:t>
            </a:r>
            <a:r>
              <a:rPr lang="en-US" dirty="0"/>
              <a:t> (represented as an </a:t>
            </a:r>
            <a:r>
              <a:rPr lang="en-US" dirty="0">
                <a:latin typeface="Courier New" panose="02070309020205020404" pitchFamily="49" charset="0"/>
                <a:cs typeface="Courier New" panose="02070309020205020404" pitchFamily="49" charset="0"/>
              </a:rPr>
              <a:t>int</a:t>
            </a:r>
            <a:r>
              <a:rPr lang="en-US" dirty="0"/>
              <a:t>) or </a:t>
            </a:r>
            <a:r>
              <a:rPr lang="en-US" dirty="0">
                <a:latin typeface="Courier New" panose="02070309020205020404" pitchFamily="49" charset="0"/>
                <a:cs typeface="Courier New" panose="02070309020205020404" pitchFamily="49" charset="0"/>
              </a:rPr>
              <a:t>EOF</a:t>
            </a:r>
            <a:r>
              <a:rPr lang="en-US" dirty="0"/>
              <a:t> as an argument</a:t>
            </a:r>
          </a:p>
          <a:p>
            <a:r>
              <a:rPr lang="en-US" dirty="0"/>
              <a:t>Characters are often manipulated as integers because a character in C is a one-byte integer</a:t>
            </a:r>
          </a:p>
        </p:txBody>
      </p:sp>
      <p:sp>
        <p:nvSpPr>
          <p:cNvPr id="6" name="Content Placeholder 5">
            <a:extLst>
              <a:ext uri="{FF2B5EF4-FFF2-40B4-BE49-F238E27FC236}">
                <a16:creationId xmlns:a16="http://schemas.microsoft.com/office/drawing/2014/main" id="{05696AC8-A4EF-4C3A-B0F7-E1CDB32BA720}"/>
              </a:ext>
            </a:extLst>
          </p:cNvPr>
          <p:cNvSpPr>
            <a:spLocks noGrp="1"/>
          </p:cNvSpPr>
          <p:nvPr>
            <p:ph sz="quarter" idx="14"/>
          </p:nvPr>
        </p:nvSpPr>
        <p:spPr>
          <a:xfrm>
            <a:off x="457200" y="4445622"/>
            <a:ext cx="3514725" cy="545478"/>
          </a:xfrm>
        </p:spPr>
        <p:txBody>
          <a:bodyPr/>
          <a:lstStyle/>
          <a:p>
            <a:r>
              <a:rPr lang="en-US" dirty="0">
                <a:latin typeface="Courier New" panose="02070309020205020404" pitchFamily="49" charset="0"/>
                <a:cs typeface="Courier New" panose="02070309020205020404" pitchFamily="49" charset="0"/>
              </a:rPr>
              <a:t>EOF</a:t>
            </a:r>
            <a:r>
              <a:rPr lang="en-US" dirty="0"/>
              <a:t>’s value is typically</a:t>
            </a:r>
          </a:p>
        </p:txBody>
      </p:sp>
      <p:graphicFrame>
        <p:nvGraphicFramePr>
          <p:cNvPr id="12" name="Object 11" descr="negative 1">
            <a:extLst>
              <a:ext uri="{FF2B5EF4-FFF2-40B4-BE49-F238E27FC236}">
                <a16:creationId xmlns:a16="http://schemas.microsoft.com/office/drawing/2014/main" id="{4F6B6E36-0EEC-4670-B14D-F3EFBE5B078E}"/>
              </a:ext>
            </a:extLst>
          </p:cNvPr>
          <p:cNvGraphicFramePr>
            <a:graphicFrameLocks noChangeAspect="1"/>
          </p:cNvGraphicFramePr>
          <p:nvPr>
            <p:extLst>
              <p:ext uri="{D42A27DB-BD31-4B8C-83A1-F6EECF244321}">
                <p14:modId xmlns:p14="http://schemas.microsoft.com/office/powerpoint/2010/main" val="3489537926"/>
              </p:ext>
            </p:extLst>
          </p:nvPr>
        </p:nvGraphicFramePr>
        <p:xfrm>
          <a:off x="4017984" y="4542691"/>
          <a:ext cx="401990" cy="348391"/>
        </p:xfrm>
        <a:graphic>
          <a:graphicData uri="http://schemas.openxmlformats.org/presentationml/2006/ole">
            <mc:AlternateContent xmlns:mc="http://schemas.openxmlformats.org/markup-compatibility/2006">
              <mc:Choice xmlns:v="urn:schemas-microsoft-com:vml" Requires="v">
                <p:oleObj spid="_x0000_s2050" name="Equation" r:id="rId3" imgW="190440" imgH="164880" progId="Equation.DSMT4">
                  <p:embed/>
                </p:oleObj>
              </mc:Choice>
              <mc:Fallback>
                <p:oleObj name="Equation" r:id="rId3" imgW="190440" imgH="164880" progId="Equation.DSMT4">
                  <p:embed/>
                  <p:pic>
                    <p:nvPicPr>
                      <p:cNvPr id="0" name=""/>
                      <p:cNvPicPr/>
                      <p:nvPr/>
                    </p:nvPicPr>
                    <p:blipFill>
                      <a:blip r:embed="rId4"/>
                      <a:stretch>
                        <a:fillRect/>
                      </a:stretch>
                    </p:blipFill>
                    <p:spPr>
                      <a:xfrm>
                        <a:off x="4017984" y="4542691"/>
                        <a:ext cx="401990" cy="348391"/>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0C2AA53D-6F89-4CD9-B306-91E278B77EF2}"/>
              </a:ext>
            </a:extLst>
          </p:cNvPr>
          <p:cNvSpPr>
            <a:spLocks noGrp="1"/>
          </p:cNvSpPr>
          <p:nvPr>
            <p:ph sz="quarter" idx="15"/>
          </p:nvPr>
        </p:nvSpPr>
        <p:spPr>
          <a:xfrm>
            <a:off x="457200" y="5125177"/>
            <a:ext cx="8229600" cy="923198"/>
          </a:xfrm>
        </p:spPr>
        <p:txBody>
          <a:bodyPr/>
          <a:lstStyle/>
          <a:p>
            <a:r>
              <a:rPr lang="en-US" dirty="0"/>
              <a:t>The following table summarizes the character-handling library functions</a:t>
            </a:r>
          </a:p>
        </p:txBody>
      </p:sp>
    </p:spTree>
    <p:extLst>
      <p:ext uri="{BB962C8B-B14F-4D97-AF65-F5344CB8AC3E}">
        <p14:creationId xmlns:p14="http://schemas.microsoft.com/office/powerpoint/2010/main" val="236998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69DE-9150-47D7-86F8-DD322CC69E2E}"/>
              </a:ext>
            </a:extLst>
          </p:cNvPr>
          <p:cNvSpPr>
            <a:spLocks noGrp="1"/>
          </p:cNvSpPr>
          <p:nvPr>
            <p:ph type="title"/>
          </p:nvPr>
        </p:nvSpPr>
        <p:spPr/>
        <p:txBody>
          <a:bodyPr/>
          <a:lstStyle/>
          <a:p>
            <a:r>
              <a:rPr lang="en-US" dirty="0"/>
              <a:t>8.3 </a:t>
            </a:r>
            <a:r>
              <a:rPr lang="en-US" b="1" dirty="0"/>
              <a:t>Character-Handling Library </a:t>
            </a:r>
            <a:r>
              <a:rPr lang="en-US" sz="2000" b="0" dirty="0"/>
              <a:t>(2 of 3)</a:t>
            </a:r>
          </a:p>
        </p:txBody>
      </p:sp>
      <p:graphicFrame>
        <p:nvGraphicFramePr>
          <p:cNvPr id="4" name="Table 4">
            <a:extLst>
              <a:ext uri="{FF2B5EF4-FFF2-40B4-BE49-F238E27FC236}">
                <a16:creationId xmlns:a16="http://schemas.microsoft.com/office/drawing/2014/main" id="{FC6CC542-03D7-4D50-A931-E4D1A5D3C75A}"/>
              </a:ext>
            </a:extLst>
          </p:cNvPr>
          <p:cNvGraphicFramePr>
            <a:graphicFrameLocks noGrp="1"/>
          </p:cNvGraphicFramePr>
          <p:nvPr>
            <p:ph sz="quarter" idx="13"/>
            <p:extLst>
              <p:ext uri="{D42A27DB-BD31-4B8C-83A1-F6EECF244321}">
                <p14:modId xmlns:p14="http://schemas.microsoft.com/office/powerpoint/2010/main" val="3415619619"/>
              </p:ext>
            </p:extLst>
          </p:nvPr>
        </p:nvGraphicFramePr>
        <p:xfrm>
          <a:off x="457200" y="1555750"/>
          <a:ext cx="8229600" cy="4649095"/>
        </p:xfrm>
        <a:graphic>
          <a:graphicData uri="http://schemas.openxmlformats.org/drawingml/2006/table">
            <a:tbl>
              <a:tblPr firstRow="1" bandRow="1">
                <a:tableStyleId>{40F9630F-82C1-40B7-BC3A-925EFCFF5E92}</a:tableStyleId>
              </a:tblPr>
              <a:tblGrid>
                <a:gridCol w="2416629">
                  <a:extLst>
                    <a:ext uri="{9D8B030D-6E8A-4147-A177-3AD203B41FA5}">
                      <a16:colId xmlns:a16="http://schemas.microsoft.com/office/drawing/2014/main" val="3342065598"/>
                    </a:ext>
                  </a:extLst>
                </a:gridCol>
                <a:gridCol w="5812971">
                  <a:extLst>
                    <a:ext uri="{9D8B030D-6E8A-4147-A177-3AD203B41FA5}">
                      <a16:colId xmlns:a16="http://schemas.microsoft.com/office/drawing/2014/main" val="2724714475"/>
                    </a:ext>
                  </a:extLst>
                </a:gridCol>
              </a:tblGrid>
              <a:tr h="358775">
                <a:tc>
                  <a:txBody>
                    <a:bodyPr/>
                    <a:lstStyle/>
                    <a:p>
                      <a:r>
                        <a:rPr lang="en-US" sz="1400" b="1" i="0" noProof="0" dirty="0">
                          <a:solidFill>
                            <a:schemeClr val="tx1"/>
                          </a:solidFill>
                          <a:effectLst/>
                          <a:latin typeface="+mn-lt"/>
                        </a:rPr>
                        <a:t>Prototype</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noProof="0" dirty="0">
                          <a:solidFill>
                            <a:schemeClr val="tx1"/>
                          </a:solidFill>
                          <a:effectLst/>
                          <a:latin typeface="+mn-lt"/>
                        </a:rPr>
                        <a:t>Function description</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2120727"/>
                  </a:ext>
                </a:extLst>
              </a:tr>
              <a:tr h="370840">
                <a:tc>
                  <a:txBody>
                    <a:bodyPr/>
                    <a:lstStyle/>
                    <a:p>
                      <a:r>
                        <a:rPr lang="en-US" sz="1400" noProof="0" dirty="0">
                          <a:solidFill>
                            <a:schemeClr val="tx1"/>
                          </a:solidFill>
                          <a:effectLst/>
                          <a:latin typeface="Courier New" panose="02070309020205020404" pitchFamily="49" charset="0"/>
                          <a:cs typeface="Courier New" panose="02070309020205020404" pitchFamily="49" charset="0"/>
                        </a:rPr>
                        <a:t>int isblank(int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noProof="0" dirty="0">
                          <a:effectLst/>
                          <a:latin typeface="+mn-lt"/>
                        </a:rPr>
                        <a:t>Returns a true value if c is a blank character that separates words in a line of text; otherwise, it returns 0 (false).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3895768"/>
                  </a:ext>
                </a:extLst>
              </a:tr>
              <a:tr h="370840">
                <a:tc>
                  <a:txBody>
                    <a:bodyPr/>
                    <a:lstStyle/>
                    <a:p>
                      <a:r>
                        <a:rPr lang="en-US" sz="1400" noProof="0" dirty="0">
                          <a:solidFill>
                            <a:schemeClr val="tx1"/>
                          </a:solidFill>
                          <a:effectLst/>
                          <a:latin typeface="Courier New" panose="02070309020205020404" pitchFamily="49" charset="0"/>
                          <a:cs typeface="Courier New" panose="02070309020205020404" pitchFamily="49" charset="0"/>
                        </a:rPr>
                        <a:t>int isdigit(int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noProof="0" dirty="0">
                          <a:effectLst/>
                          <a:latin typeface="+mn-lt"/>
                        </a:rPr>
                        <a:t>Returns a true value if c is a digit; otherwise, it returns 0 (false).</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3989139"/>
                  </a:ext>
                </a:extLst>
              </a:tr>
              <a:tr h="370840">
                <a:tc>
                  <a:txBody>
                    <a:bodyPr/>
                    <a:lstStyle/>
                    <a:p>
                      <a:r>
                        <a:rPr lang="en-US" sz="1400" noProof="0" dirty="0">
                          <a:solidFill>
                            <a:schemeClr val="tx1"/>
                          </a:solidFill>
                          <a:effectLst/>
                          <a:latin typeface="Courier New" panose="02070309020205020404" pitchFamily="49" charset="0"/>
                          <a:cs typeface="Courier New" panose="02070309020205020404" pitchFamily="49" charset="0"/>
                        </a:rPr>
                        <a:t>int isalpha(int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noProof="0" dirty="0">
                          <a:effectLst/>
                          <a:latin typeface="+mn-lt"/>
                        </a:rPr>
                        <a:t>Returns a true value if c is a letter; otherwise, it returns 0 (false).</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3911402"/>
                  </a:ext>
                </a:extLst>
              </a:tr>
              <a:tr h="370840">
                <a:tc>
                  <a:txBody>
                    <a:bodyPr/>
                    <a:lstStyle/>
                    <a:p>
                      <a:r>
                        <a:rPr lang="en-US" sz="1400" noProof="0" dirty="0">
                          <a:solidFill>
                            <a:schemeClr val="tx1"/>
                          </a:solidFill>
                          <a:effectLst/>
                          <a:latin typeface="Courier New" panose="02070309020205020404" pitchFamily="49" charset="0"/>
                          <a:cs typeface="Courier New" panose="02070309020205020404" pitchFamily="49" charset="0"/>
                        </a:rPr>
                        <a:t>int isalnum(int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noProof="0" dirty="0">
                          <a:effectLst/>
                          <a:latin typeface="+mn-lt"/>
                        </a:rPr>
                        <a:t>Returns a true value if c is a digit or a letter; otherwise, it returns 0 (false).</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0394515"/>
                  </a:ext>
                </a:extLst>
              </a:tr>
              <a:tr h="370840">
                <a:tc>
                  <a:txBody>
                    <a:bodyPr/>
                    <a:lstStyle/>
                    <a:p>
                      <a:r>
                        <a:rPr lang="en-US" sz="1400" noProof="0" dirty="0">
                          <a:solidFill>
                            <a:schemeClr val="tx1"/>
                          </a:solidFill>
                          <a:effectLst/>
                          <a:latin typeface="Courier New" panose="02070309020205020404" pitchFamily="49" charset="0"/>
                          <a:cs typeface="Courier New" panose="02070309020205020404" pitchFamily="49" charset="0"/>
                        </a:rPr>
                        <a:t>int isxdigit(int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noProof="0" dirty="0">
                          <a:effectLst/>
                          <a:latin typeface="+mn-lt"/>
                        </a:rPr>
                        <a:t>Returns a true value if c is a hexadecimal digit character; otherwise, it returns 0 (false). (See online Appendix E for a detailed explanation of binary numbers, octal numbers, decimal numbers and hexadecimal numbers.)</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3689203"/>
                  </a:ext>
                </a:extLst>
              </a:tr>
              <a:tr h="370840">
                <a:tc>
                  <a:txBody>
                    <a:bodyPr/>
                    <a:lstStyle/>
                    <a:p>
                      <a:r>
                        <a:rPr lang="en-US" sz="1400" noProof="0" dirty="0">
                          <a:solidFill>
                            <a:schemeClr val="tx1"/>
                          </a:solidFill>
                          <a:effectLst/>
                          <a:latin typeface="Courier New" panose="02070309020205020404" pitchFamily="49" charset="0"/>
                          <a:cs typeface="Courier New" panose="02070309020205020404" pitchFamily="49" charset="0"/>
                        </a:rPr>
                        <a:t>int islower(int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noProof="0" dirty="0">
                          <a:effectLst/>
                          <a:latin typeface="+mn-lt"/>
                        </a:rPr>
                        <a:t>Returns a true value if c is a lowercase letter; otherwise, it returns 0 (false).</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1867565"/>
                  </a:ext>
                </a:extLst>
              </a:tr>
              <a:tr h="370840">
                <a:tc>
                  <a:txBody>
                    <a:bodyPr/>
                    <a:lstStyle/>
                    <a:p>
                      <a:r>
                        <a:rPr lang="en-US" sz="1400" noProof="0" dirty="0">
                          <a:solidFill>
                            <a:schemeClr val="tx1"/>
                          </a:solidFill>
                          <a:effectLst/>
                          <a:latin typeface="Courier New" panose="02070309020205020404" pitchFamily="49" charset="0"/>
                          <a:cs typeface="Courier New" panose="02070309020205020404" pitchFamily="49" charset="0"/>
                        </a:rPr>
                        <a:t>int isupper(int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noProof="0" dirty="0">
                          <a:effectLst/>
                          <a:latin typeface="+mn-lt"/>
                        </a:rPr>
                        <a:t>Returns a true value if c is an uppercase letter; otherwise, it returns 0 (false).</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8892710"/>
                  </a:ext>
                </a:extLst>
              </a:tr>
              <a:tr h="370840">
                <a:tc>
                  <a:txBody>
                    <a:bodyPr/>
                    <a:lstStyle/>
                    <a:p>
                      <a:r>
                        <a:rPr lang="en-US" sz="1400" noProof="0" dirty="0">
                          <a:solidFill>
                            <a:schemeClr val="tx1"/>
                          </a:solidFill>
                          <a:effectLst/>
                          <a:latin typeface="Courier New" panose="02070309020205020404" pitchFamily="49" charset="0"/>
                          <a:cs typeface="Courier New" panose="02070309020205020404" pitchFamily="49" charset="0"/>
                        </a:rPr>
                        <a:t>int tolower(int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noProof="0" dirty="0">
                          <a:effectLst/>
                          <a:latin typeface="+mn-lt"/>
                        </a:rPr>
                        <a:t>If c is an uppercase letter, tolower returns c as a lowercase letter; otherwise, it returns the argument unchanged.</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6663153"/>
                  </a:ext>
                </a:extLst>
              </a:tr>
            </a:tbl>
          </a:graphicData>
        </a:graphic>
      </p:graphicFrame>
    </p:spTree>
    <p:extLst>
      <p:ext uri="{BB962C8B-B14F-4D97-AF65-F5344CB8AC3E}">
        <p14:creationId xmlns:p14="http://schemas.microsoft.com/office/powerpoint/2010/main" val="466955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69DE-9150-47D7-86F8-DD322CC69E2E}"/>
              </a:ext>
            </a:extLst>
          </p:cNvPr>
          <p:cNvSpPr>
            <a:spLocks noGrp="1"/>
          </p:cNvSpPr>
          <p:nvPr>
            <p:ph type="title"/>
          </p:nvPr>
        </p:nvSpPr>
        <p:spPr/>
        <p:txBody>
          <a:bodyPr/>
          <a:lstStyle/>
          <a:p>
            <a:r>
              <a:rPr lang="en-US" dirty="0"/>
              <a:t>8.3 </a:t>
            </a:r>
            <a:r>
              <a:rPr lang="en-US" b="1" dirty="0"/>
              <a:t>Character-Handling Library </a:t>
            </a:r>
            <a:r>
              <a:rPr lang="en-US" sz="2000" b="0" dirty="0"/>
              <a:t>(3 of 3)</a:t>
            </a:r>
          </a:p>
        </p:txBody>
      </p:sp>
      <p:graphicFrame>
        <p:nvGraphicFramePr>
          <p:cNvPr id="4" name="Table 4">
            <a:extLst>
              <a:ext uri="{FF2B5EF4-FFF2-40B4-BE49-F238E27FC236}">
                <a16:creationId xmlns:a16="http://schemas.microsoft.com/office/drawing/2014/main" id="{FC6CC542-03D7-4D50-A931-E4D1A5D3C75A}"/>
              </a:ext>
            </a:extLst>
          </p:cNvPr>
          <p:cNvGraphicFramePr>
            <a:graphicFrameLocks noGrp="1"/>
          </p:cNvGraphicFramePr>
          <p:nvPr>
            <p:ph sz="quarter" idx="13"/>
            <p:extLst>
              <p:ext uri="{D42A27DB-BD31-4B8C-83A1-F6EECF244321}">
                <p14:modId xmlns:p14="http://schemas.microsoft.com/office/powerpoint/2010/main" val="4226821063"/>
              </p:ext>
            </p:extLst>
          </p:nvPr>
        </p:nvGraphicFramePr>
        <p:xfrm>
          <a:off x="457200" y="1555750"/>
          <a:ext cx="8229600" cy="4501019"/>
        </p:xfrm>
        <a:graphic>
          <a:graphicData uri="http://schemas.openxmlformats.org/drawingml/2006/table">
            <a:tbl>
              <a:tblPr firstRow="1" bandRow="1">
                <a:tableStyleId>{40F9630F-82C1-40B7-BC3A-925EFCFF5E92}</a:tableStyleId>
              </a:tblPr>
              <a:tblGrid>
                <a:gridCol w="2409825">
                  <a:extLst>
                    <a:ext uri="{9D8B030D-6E8A-4147-A177-3AD203B41FA5}">
                      <a16:colId xmlns:a16="http://schemas.microsoft.com/office/drawing/2014/main" val="3342065598"/>
                    </a:ext>
                  </a:extLst>
                </a:gridCol>
                <a:gridCol w="5819775">
                  <a:extLst>
                    <a:ext uri="{9D8B030D-6E8A-4147-A177-3AD203B41FA5}">
                      <a16:colId xmlns:a16="http://schemas.microsoft.com/office/drawing/2014/main" val="2724714475"/>
                    </a:ext>
                  </a:extLst>
                </a:gridCol>
              </a:tblGrid>
              <a:tr h="369996">
                <a:tc>
                  <a:txBody>
                    <a:bodyPr/>
                    <a:lstStyle/>
                    <a:p>
                      <a:r>
                        <a:rPr lang="en-US" sz="1400" b="1" i="0" noProof="0" dirty="0">
                          <a:solidFill>
                            <a:schemeClr val="tx1"/>
                          </a:solidFill>
                          <a:effectLst/>
                          <a:latin typeface="+mn-lt"/>
                        </a:rPr>
                        <a:t>Prototype</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noProof="0" dirty="0">
                          <a:solidFill>
                            <a:schemeClr val="tx1"/>
                          </a:solidFill>
                          <a:effectLst/>
                          <a:latin typeface="+mn-lt"/>
                        </a:rPr>
                        <a:t>Function description</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2120727"/>
                  </a:ext>
                </a:extLst>
              </a:tr>
              <a:tr h="536594">
                <a:tc>
                  <a:txBody>
                    <a:bodyPr/>
                    <a:lstStyle/>
                    <a:p>
                      <a:r>
                        <a:rPr lang="en-US" noProof="0" dirty="0">
                          <a:solidFill>
                            <a:schemeClr val="tx1"/>
                          </a:solidFill>
                          <a:effectLst/>
                          <a:latin typeface="Courier New" panose="02070309020205020404" pitchFamily="49" charset="0"/>
                          <a:cs typeface="Courier New" panose="02070309020205020404" pitchFamily="49" charset="0"/>
                        </a:rPr>
                        <a:t>int toupper(int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i="0" noProof="0" dirty="0">
                          <a:effectLst/>
                          <a:latin typeface="+mn-lt"/>
                        </a:rPr>
                        <a:t>If c is a lowercase letter, toupper returns c as an uppercase letter; otherwise, it returns the argument unchanged.</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3895768"/>
                  </a:ext>
                </a:extLst>
              </a:tr>
              <a:tr h="756627">
                <a:tc>
                  <a:txBody>
                    <a:bodyPr/>
                    <a:lstStyle/>
                    <a:p>
                      <a:r>
                        <a:rPr lang="en-US" noProof="0" dirty="0">
                          <a:solidFill>
                            <a:schemeClr val="tx1"/>
                          </a:solidFill>
                          <a:effectLst/>
                          <a:latin typeface="Courier New" panose="02070309020205020404" pitchFamily="49" charset="0"/>
                          <a:cs typeface="Courier New" panose="02070309020205020404" pitchFamily="49" charset="0"/>
                        </a:rPr>
                        <a:t>int isspace(int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i="0" noProof="0" dirty="0">
                          <a:effectLst/>
                          <a:latin typeface="+mn-lt"/>
                        </a:rPr>
                        <a:t>Returns a true value if c is a whitespace character—newline </a:t>
                      </a:r>
                      <a:r>
                        <a:rPr lang="en-US" b="0" i="0" noProof="0" dirty="0">
                          <a:effectLst/>
                          <a:latin typeface="Courier New" panose="02070309020205020404" pitchFamily="49" charset="0"/>
                          <a:cs typeface="Courier New" panose="02070309020205020404" pitchFamily="49" charset="0"/>
                        </a:rPr>
                        <a:t>(</a:t>
                      </a:r>
                      <a:r>
                        <a:rPr lang="en-US" noProof="0" dirty="0">
                          <a:effectLst/>
                          <a:latin typeface="Courier New" panose="02070309020205020404" pitchFamily="49" charset="0"/>
                          <a:cs typeface="Courier New" panose="02070309020205020404" pitchFamily="49" charset="0"/>
                        </a:rPr>
                        <a:t>'\n'</a:t>
                      </a:r>
                      <a:r>
                        <a:rPr lang="en-US" b="0" i="0" noProof="0" dirty="0">
                          <a:effectLst/>
                          <a:latin typeface="+mn-lt"/>
                        </a:rPr>
                        <a:t>), space, form feed (</a:t>
                      </a:r>
                      <a:r>
                        <a:rPr lang="en-US" noProof="0" dirty="0">
                          <a:effectLst/>
                          <a:latin typeface="Courier New" panose="02070309020205020404" pitchFamily="49" charset="0"/>
                          <a:cs typeface="Courier New" panose="02070309020205020404" pitchFamily="49" charset="0"/>
                        </a:rPr>
                        <a:t>'\f'</a:t>
                      </a:r>
                      <a:r>
                        <a:rPr lang="en-US" b="0" i="0" noProof="0" dirty="0">
                          <a:effectLst/>
                          <a:latin typeface="+mn-lt"/>
                        </a:rPr>
                        <a:t>), carriage return (</a:t>
                      </a:r>
                      <a:r>
                        <a:rPr lang="en-US" noProof="0" dirty="0">
                          <a:effectLst/>
                          <a:latin typeface="Courier New" panose="02070309020205020404" pitchFamily="49" charset="0"/>
                          <a:cs typeface="Courier New" panose="02070309020205020404" pitchFamily="49" charset="0"/>
                        </a:rPr>
                        <a:t>'\r'</a:t>
                      </a:r>
                      <a:r>
                        <a:rPr lang="en-US" b="0" i="0" noProof="0" dirty="0">
                          <a:effectLst/>
                          <a:latin typeface="+mn-lt"/>
                        </a:rPr>
                        <a:t>), horizontal tab (</a:t>
                      </a:r>
                      <a:r>
                        <a:rPr lang="en-US" noProof="0" dirty="0">
                          <a:effectLst/>
                          <a:latin typeface="Courier New" panose="02070309020205020404" pitchFamily="49" charset="0"/>
                          <a:cs typeface="Courier New" panose="02070309020205020404" pitchFamily="49" charset="0"/>
                        </a:rPr>
                        <a:t>'\t'</a:t>
                      </a:r>
                      <a:r>
                        <a:rPr lang="en-US" b="0" i="0" noProof="0" dirty="0">
                          <a:effectLst/>
                          <a:latin typeface="+mn-lt"/>
                        </a:rPr>
                        <a:t>) or vertical tab (</a:t>
                      </a:r>
                      <a:r>
                        <a:rPr lang="en-US" noProof="0" dirty="0">
                          <a:effectLst/>
                          <a:latin typeface="Courier New" panose="02070309020205020404" pitchFamily="49" charset="0"/>
                          <a:cs typeface="Courier New" panose="02070309020205020404" pitchFamily="49" charset="0"/>
                        </a:rPr>
                        <a:t>'\v'</a:t>
                      </a:r>
                      <a:r>
                        <a:rPr lang="en-US" b="0" i="0" noProof="0" dirty="0">
                          <a:effectLst/>
                          <a:latin typeface="+mn-lt"/>
                        </a:rPr>
                        <a:t>)—otherwise, it returns 0 (false).</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3989139"/>
                  </a:ext>
                </a:extLst>
              </a:tr>
              <a:tr h="976660">
                <a:tc>
                  <a:txBody>
                    <a:bodyPr/>
                    <a:lstStyle/>
                    <a:p>
                      <a:r>
                        <a:rPr lang="en-US" noProof="0" dirty="0">
                          <a:solidFill>
                            <a:schemeClr val="tx1"/>
                          </a:solidFill>
                          <a:effectLst/>
                          <a:latin typeface="Courier New" panose="02070309020205020404" pitchFamily="49" charset="0"/>
                          <a:cs typeface="Courier New" panose="02070309020205020404" pitchFamily="49" charset="0"/>
                        </a:rPr>
                        <a:t>int iscntrl(int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i="0" noProof="0" dirty="0">
                          <a:effectLst/>
                          <a:latin typeface="+mn-lt"/>
                        </a:rPr>
                        <a:t>Returns a true value if c is a control character—horizontal tab (</a:t>
                      </a:r>
                      <a:r>
                        <a:rPr lang="en-US" noProof="0" dirty="0">
                          <a:effectLst/>
                          <a:latin typeface="Courier New" panose="02070309020205020404" pitchFamily="49" charset="0"/>
                          <a:cs typeface="Courier New" panose="02070309020205020404" pitchFamily="49" charset="0"/>
                        </a:rPr>
                        <a:t>'\t'</a:t>
                      </a:r>
                      <a:r>
                        <a:rPr lang="en-US" b="0" i="0" noProof="0" dirty="0">
                          <a:effectLst/>
                          <a:latin typeface="+mn-lt"/>
                        </a:rPr>
                        <a:t>), vertical tab (</a:t>
                      </a:r>
                      <a:r>
                        <a:rPr lang="en-US" noProof="0" dirty="0">
                          <a:effectLst/>
                          <a:latin typeface="Courier New" panose="02070309020205020404" pitchFamily="49" charset="0"/>
                          <a:cs typeface="Courier New" panose="02070309020205020404" pitchFamily="49" charset="0"/>
                        </a:rPr>
                        <a:t>'\v'</a:t>
                      </a:r>
                      <a:r>
                        <a:rPr lang="en-US" b="0" i="0" noProof="0" dirty="0">
                          <a:effectLst/>
                          <a:latin typeface="+mn-lt"/>
                        </a:rPr>
                        <a:t>), form feed (</a:t>
                      </a:r>
                      <a:r>
                        <a:rPr lang="en-US" noProof="0" dirty="0">
                          <a:effectLst/>
                          <a:latin typeface="Courier New" panose="02070309020205020404" pitchFamily="49" charset="0"/>
                          <a:cs typeface="Courier New" panose="02070309020205020404" pitchFamily="49" charset="0"/>
                        </a:rPr>
                        <a:t>'\f'</a:t>
                      </a:r>
                      <a:r>
                        <a:rPr lang="en-US" b="0" i="0" noProof="0" dirty="0">
                          <a:effectLst/>
                          <a:latin typeface="+mn-lt"/>
                        </a:rPr>
                        <a:t>), alert (</a:t>
                      </a:r>
                      <a:r>
                        <a:rPr lang="en-US" noProof="0" dirty="0">
                          <a:effectLst/>
                          <a:latin typeface="Courier New" panose="02070309020205020404" pitchFamily="49" charset="0"/>
                          <a:cs typeface="Courier New" panose="02070309020205020404" pitchFamily="49" charset="0"/>
                        </a:rPr>
                        <a:t>'\a'</a:t>
                      </a:r>
                      <a:r>
                        <a:rPr lang="en-US" b="0" i="0" noProof="0" dirty="0">
                          <a:effectLst/>
                          <a:latin typeface="+mn-lt"/>
                        </a:rPr>
                        <a:t>), backspace (</a:t>
                      </a:r>
                      <a:r>
                        <a:rPr lang="en-US" noProof="0" dirty="0">
                          <a:effectLst/>
                          <a:latin typeface="Courier New" panose="02070309020205020404" pitchFamily="49" charset="0"/>
                          <a:cs typeface="Courier New" panose="02070309020205020404" pitchFamily="49" charset="0"/>
                        </a:rPr>
                        <a:t>'\b'</a:t>
                      </a:r>
                      <a:r>
                        <a:rPr lang="en-US" b="0" i="0" noProof="0" dirty="0">
                          <a:effectLst/>
                          <a:latin typeface="+mn-lt"/>
                        </a:rPr>
                        <a:t>), carriage return (</a:t>
                      </a:r>
                      <a:r>
                        <a:rPr lang="en-US" noProof="0" dirty="0">
                          <a:effectLst/>
                          <a:latin typeface="Courier New" panose="02070309020205020404" pitchFamily="49" charset="0"/>
                          <a:cs typeface="Courier New" panose="02070309020205020404" pitchFamily="49" charset="0"/>
                        </a:rPr>
                        <a:t>'\r'</a:t>
                      </a:r>
                      <a:r>
                        <a:rPr lang="en-US" b="0" i="0" noProof="0" dirty="0">
                          <a:effectLst/>
                          <a:latin typeface="+mn-lt"/>
                        </a:rPr>
                        <a:t>), newline (</a:t>
                      </a:r>
                      <a:r>
                        <a:rPr lang="en-US" noProof="0" dirty="0">
                          <a:effectLst/>
                          <a:latin typeface="Courier New" panose="02070309020205020404" pitchFamily="49" charset="0"/>
                          <a:cs typeface="Courier New" panose="02070309020205020404" pitchFamily="49" charset="0"/>
                        </a:rPr>
                        <a:t>'\n'</a:t>
                      </a:r>
                      <a:r>
                        <a:rPr lang="en-US" b="0" i="0" noProof="0" dirty="0">
                          <a:effectLst/>
                          <a:latin typeface="+mn-lt"/>
                        </a:rPr>
                        <a:t>) and others—otherwise, it returns 0 (false).</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3911402"/>
                  </a:ext>
                </a:extLst>
              </a:tr>
              <a:tr h="756627">
                <a:tc>
                  <a:txBody>
                    <a:bodyPr/>
                    <a:lstStyle/>
                    <a:p>
                      <a:r>
                        <a:rPr lang="en-US" noProof="0" dirty="0">
                          <a:solidFill>
                            <a:schemeClr val="tx1"/>
                          </a:solidFill>
                          <a:effectLst/>
                          <a:latin typeface="Courier New" panose="02070309020205020404" pitchFamily="49" charset="0"/>
                          <a:cs typeface="Courier New" panose="02070309020205020404" pitchFamily="49" charset="0"/>
                        </a:rPr>
                        <a:t>int ispunct(int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i="0" noProof="0" dirty="0">
                          <a:effectLst/>
                          <a:latin typeface="+mn-lt"/>
                        </a:rPr>
                        <a:t>Returns a true value if c is a printing character other than a space, a digit, or a letter—such as </a:t>
                      </a:r>
                      <a:r>
                        <a:rPr lang="en-US" noProof="0" dirty="0">
                          <a:effectLst/>
                          <a:latin typeface="Courier New" panose="02070309020205020404" pitchFamily="49" charset="0"/>
                          <a:cs typeface="Courier New" panose="02070309020205020404" pitchFamily="49" charset="0"/>
                        </a:rPr>
                        <a:t>$</a:t>
                      </a:r>
                      <a:r>
                        <a:rPr lang="en-US" b="0" i="0" noProof="0" dirty="0">
                          <a:effectLst/>
                          <a:latin typeface="+mn-lt"/>
                          <a:cs typeface="Courier New" panose="02070309020205020404" pitchFamily="49" charset="0"/>
                        </a:rPr>
                        <a:t>, </a:t>
                      </a:r>
                      <a:r>
                        <a:rPr lang="en-US" noProof="0" dirty="0">
                          <a:effectLst/>
                          <a:latin typeface="Courier New" panose="02070309020205020404" pitchFamily="49" charset="0"/>
                          <a:cs typeface="Courier New" panose="02070309020205020404" pitchFamily="49" charset="0"/>
                        </a:rPr>
                        <a:t>#</a:t>
                      </a:r>
                      <a:r>
                        <a:rPr lang="en-US" b="0" i="0" noProof="0" dirty="0">
                          <a:effectLst/>
                          <a:latin typeface="+mn-lt"/>
                          <a:cs typeface="Courier New" panose="02070309020205020404" pitchFamily="49" charset="0"/>
                        </a:rPr>
                        <a:t>, </a:t>
                      </a:r>
                      <a:r>
                        <a:rPr lang="en-US" noProof="0" dirty="0">
                          <a:effectLst/>
                          <a:latin typeface="Courier New" panose="02070309020205020404" pitchFamily="49" charset="0"/>
                          <a:cs typeface="Courier New" panose="02070309020205020404" pitchFamily="49" charset="0"/>
                        </a:rPr>
                        <a:t>(</a:t>
                      </a:r>
                      <a:r>
                        <a:rPr lang="en-US" b="0" i="0" noProof="0" dirty="0">
                          <a:effectLst/>
                          <a:latin typeface="+mn-lt"/>
                          <a:cs typeface="Courier New" panose="02070309020205020404" pitchFamily="49" charset="0"/>
                        </a:rPr>
                        <a:t>, </a:t>
                      </a:r>
                      <a:r>
                        <a:rPr lang="en-US" noProof="0" dirty="0">
                          <a:effectLst/>
                          <a:latin typeface="Courier New" panose="02070309020205020404" pitchFamily="49" charset="0"/>
                          <a:cs typeface="Courier New" panose="02070309020205020404" pitchFamily="49" charset="0"/>
                        </a:rPr>
                        <a:t>)</a:t>
                      </a:r>
                      <a:r>
                        <a:rPr lang="en-US" b="0" i="0" noProof="0" dirty="0">
                          <a:effectLst/>
                          <a:latin typeface="+mn-lt"/>
                          <a:cs typeface="Courier New" panose="02070309020205020404" pitchFamily="49" charset="0"/>
                        </a:rPr>
                        <a:t>, </a:t>
                      </a:r>
                      <a:r>
                        <a:rPr lang="en-US" noProof="0" dirty="0">
                          <a:effectLst/>
                          <a:latin typeface="Courier New" panose="02070309020205020404" pitchFamily="49" charset="0"/>
                          <a:cs typeface="Courier New" panose="02070309020205020404" pitchFamily="49" charset="0"/>
                        </a:rPr>
                        <a:t>[</a:t>
                      </a:r>
                      <a:r>
                        <a:rPr lang="en-US" b="0" i="0" noProof="0" dirty="0">
                          <a:effectLst/>
                          <a:latin typeface="+mn-lt"/>
                          <a:cs typeface="Courier New" panose="02070309020205020404" pitchFamily="49" charset="0"/>
                        </a:rPr>
                        <a:t>, </a:t>
                      </a:r>
                      <a:r>
                        <a:rPr lang="en-US" noProof="0" dirty="0">
                          <a:effectLst/>
                          <a:latin typeface="Courier New" panose="02070309020205020404" pitchFamily="49" charset="0"/>
                          <a:cs typeface="Courier New" panose="02070309020205020404" pitchFamily="49" charset="0"/>
                        </a:rPr>
                        <a:t>]</a:t>
                      </a:r>
                      <a:r>
                        <a:rPr lang="en-US" b="0" i="0" noProof="0" dirty="0">
                          <a:effectLst/>
                          <a:latin typeface="+mn-lt"/>
                          <a:cs typeface="Courier New" panose="02070309020205020404" pitchFamily="49" charset="0"/>
                        </a:rPr>
                        <a:t>, </a:t>
                      </a:r>
                      <a:r>
                        <a:rPr lang="en-US" noProof="0" dirty="0">
                          <a:effectLst/>
                          <a:latin typeface="Courier New" panose="02070309020205020404" pitchFamily="49" charset="0"/>
                          <a:cs typeface="Courier New" panose="02070309020205020404" pitchFamily="49" charset="0"/>
                        </a:rPr>
                        <a:t>{</a:t>
                      </a:r>
                      <a:r>
                        <a:rPr lang="en-US" b="0" i="0" noProof="0" dirty="0">
                          <a:effectLst/>
                          <a:latin typeface="+mn-lt"/>
                          <a:cs typeface="Courier New" panose="02070309020205020404" pitchFamily="49" charset="0"/>
                        </a:rPr>
                        <a:t>, </a:t>
                      </a:r>
                      <a:r>
                        <a:rPr lang="en-US" noProof="0" dirty="0">
                          <a:effectLst/>
                          <a:latin typeface="Courier New" panose="02070309020205020404" pitchFamily="49" charset="0"/>
                          <a:cs typeface="Courier New" panose="02070309020205020404" pitchFamily="49" charset="0"/>
                        </a:rPr>
                        <a:t>}</a:t>
                      </a:r>
                      <a:r>
                        <a:rPr lang="en-US" b="0" i="0" noProof="0" dirty="0">
                          <a:effectLst/>
                          <a:latin typeface="+mn-lt"/>
                          <a:cs typeface="Courier New" panose="02070309020205020404" pitchFamily="49" charset="0"/>
                        </a:rPr>
                        <a:t>, </a:t>
                      </a:r>
                      <a:r>
                        <a:rPr lang="en-US" noProof="0" dirty="0">
                          <a:effectLst/>
                          <a:latin typeface="Courier New" panose="02070309020205020404" pitchFamily="49" charset="0"/>
                          <a:cs typeface="Courier New" panose="02070309020205020404" pitchFamily="49" charset="0"/>
                        </a:rPr>
                        <a:t>;</a:t>
                      </a:r>
                      <a:r>
                        <a:rPr lang="en-US" b="0" i="0" noProof="0" dirty="0">
                          <a:effectLst/>
                          <a:latin typeface="+mn-lt"/>
                          <a:cs typeface="Courier New" panose="02070309020205020404" pitchFamily="49" charset="0"/>
                        </a:rPr>
                        <a:t>, </a:t>
                      </a:r>
                      <a:r>
                        <a:rPr lang="en-US" noProof="0" dirty="0">
                          <a:effectLst/>
                          <a:latin typeface="Courier New" panose="02070309020205020404" pitchFamily="49" charset="0"/>
                          <a:cs typeface="Courier New" panose="02070309020205020404" pitchFamily="49" charset="0"/>
                        </a:rPr>
                        <a:t>:</a:t>
                      </a:r>
                      <a:r>
                        <a:rPr lang="en-US" b="0" i="0" noProof="0" dirty="0">
                          <a:effectLst/>
                          <a:latin typeface="+mn-lt"/>
                          <a:cs typeface="Courier New" panose="02070309020205020404" pitchFamily="49" charset="0"/>
                        </a:rPr>
                        <a:t> </a:t>
                      </a:r>
                      <a:r>
                        <a:rPr lang="en-US" b="0" i="0" noProof="0" dirty="0">
                          <a:effectLst/>
                          <a:latin typeface="+mn-lt"/>
                        </a:rPr>
                        <a:t>or </a:t>
                      </a:r>
                      <a:r>
                        <a:rPr lang="en-US" noProof="0" dirty="0">
                          <a:effectLst/>
                          <a:latin typeface="Courier New" panose="02070309020205020404" pitchFamily="49" charset="0"/>
                          <a:cs typeface="Courier New" panose="02070309020205020404" pitchFamily="49" charset="0"/>
                        </a:rPr>
                        <a:t>%</a:t>
                      </a:r>
                      <a:r>
                        <a:rPr lang="en-US" b="0" i="0" noProof="0" dirty="0">
                          <a:effectLst/>
                          <a:latin typeface="+mn-lt"/>
                        </a:rPr>
                        <a:t>—otherwise, it returns 0 (false).</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0394515"/>
                  </a:ext>
                </a:extLst>
              </a:tr>
              <a:tr h="536594">
                <a:tc>
                  <a:txBody>
                    <a:bodyPr/>
                    <a:lstStyle/>
                    <a:p>
                      <a:r>
                        <a:rPr lang="en-US" noProof="0" dirty="0">
                          <a:solidFill>
                            <a:schemeClr val="tx1"/>
                          </a:solidFill>
                          <a:effectLst/>
                          <a:latin typeface="Courier New" panose="02070309020205020404" pitchFamily="49" charset="0"/>
                          <a:cs typeface="Courier New" panose="02070309020205020404" pitchFamily="49" charset="0"/>
                        </a:rPr>
                        <a:t>int isprint(int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i="0" noProof="0" dirty="0">
                          <a:effectLst/>
                          <a:latin typeface="+mn-lt"/>
                        </a:rPr>
                        <a:t>Returns a true value if c is a printing character (i.e., a character that’s visible on the screen) including a space; otherwise, it returns 0 (false).</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3689203"/>
                  </a:ext>
                </a:extLst>
              </a:tr>
              <a:tr h="567921">
                <a:tc>
                  <a:txBody>
                    <a:bodyPr/>
                    <a:lstStyle/>
                    <a:p>
                      <a:r>
                        <a:rPr lang="en-US" noProof="0" dirty="0">
                          <a:solidFill>
                            <a:schemeClr val="tx1"/>
                          </a:solidFill>
                          <a:effectLst/>
                          <a:latin typeface="Courier New" panose="02070309020205020404" pitchFamily="49" charset="0"/>
                          <a:cs typeface="Courier New" panose="02070309020205020404" pitchFamily="49" charset="0"/>
                        </a:rPr>
                        <a:t>int isgraph(int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i="0" noProof="0" dirty="0">
                          <a:effectLst/>
                          <a:latin typeface="+mn-lt"/>
                        </a:rPr>
                        <a:t>Returns a true value if c is a printing character other than a space; otherwise, it returns 0 (false).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1867565"/>
                  </a:ext>
                </a:extLst>
              </a:tr>
            </a:tbl>
          </a:graphicData>
        </a:graphic>
      </p:graphicFrame>
    </p:spTree>
    <p:extLst>
      <p:ext uri="{BB962C8B-B14F-4D97-AF65-F5344CB8AC3E}">
        <p14:creationId xmlns:p14="http://schemas.microsoft.com/office/powerpoint/2010/main" val="2281167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BCB6-58B4-4277-9F6E-C07A0A5E7B74}"/>
              </a:ext>
            </a:extLst>
          </p:cNvPr>
          <p:cNvSpPr>
            <a:spLocks noGrp="1"/>
          </p:cNvSpPr>
          <p:nvPr>
            <p:ph type="title"/>
          </p:nvPr>
        </p:nvSpPr>
        <p:spPr/>
        <p:txBody>
          <a:bodyPr/>
          <a:lstStyle/>
          <a:p>
            <a:r>
              <a:rPr lang="en-US" sz="3200" dirty="0"/>
              <a:t>8.3.1 </a:t>
            </a:r>
            <a:r>
              <a:rPr lang="en-US" sz="3200" b="1" dirty="0"/>
              <a:t>Functions </a:t>
            </a:r>
            <a:r>
              <a:rPr lang="en-US" sz="3200" b="1" dirty="0">
                <a:latin typeface="Courier New" panose="02070309020205020404" pitchFamily="49" charset="0"/>
                <a:cs typeface="Courier New" panose="02070309020205020404" pitchFamily="49" charset="0"/>
              </a:rPr>
              <a:t>isdigit</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isalpha</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isalnum</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isxdigit</a:t>
            </a:r>
            <a:r>
              <a:rPr lang="en-US" sz="3200" b="1" dirty="0">
                <a:cs typeface="Courier New" panose="02070309020205020404" pitchFamily="49" charset="0"/>
              </a:rPr>
              <a:t> </a:t>
            </a:r>
            <a:r>
              <a:rPr lang="en-US" sz="2000" b="0" dirty="0">
                <a:latin typeface="+mn-lt"/>
                <a:cs typeface="Consolas" panose="020B0609020204030204" pitchFamily="49" charset="0"/>
              </a:rPr>
              <a:t>(1 of 6)</a:t>
            </a:r>
            <a:endParaRPr lang="en-US" sz="2000" b="0" dirty="0"/>
          </a:p>
        </p:txBody>
      </p:sp>
      <p:sp>
        <p:nvSpPr>
          <p:cNvPr id="3" name="Content Placeholder 2">
            <a:extLst>
              <a:ext uri="{FF2B5EF4-FFF2-40B4-BE49-F238E27FC236}">
                <a16:creationId xmlns:a16="http://schemas.microsoft.com/office/drawing/2014/main" id="{D7F48200-2EF2-4EAA-9D15-8EC4930F941C}"/>
              </a:ext>
            </a:extLst>
          </p:cNvPr>
          <p:cNvSpPr>
            <a:spLocks noGrp="1"/>
          </p:cNvSpPr>
          <p:nvPr>
            <p:ph sz="quarter" idx="13"/>
          </p:nvPr>
        </p:nvSpPr>
        <p:spPr/>
        <p:txBody>
          <a:bodyPr/>
          <a:lstStyle/>
          <a:p>
            <a:r>
              <a:rPr lang="en-US" dirty="0"/>
              <a:t>Figure 8.1 demonstrates functions </a:t>
            </a:r>
            <a:r>
              <a:rPr lang="en-US" b="1" dirty="0">
                <a:latin typeface="Courier New" panose="02070309020205020404" pitchFamily="49" charset="0"/>
                <a:cs typeface="Courier New" panose="02070309020205020404" pitchFamily="49" charset="0"/>
              </a:rPr>
              <a:t>isdigit</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b="1" dirty="0">
                <a:latin typeface="Courier New" panose="02070309020205020404" pitchFamily="49" charset="0"/>
                <a:cs typeface="Courier New" panose="02070309020205020404" pitchFamily="49" charset="0"/>
              </a:rPr>
              <a:t>isalpha</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b="1" dirty="0">
                <a:latin typeface="Courier New" panose="02070309020205020404" pitchFamily="49" charset="0"/>
                <a:cs typeface="Courier New" panose="02070309020205020404" pitchFamily="49" charset="0"/>
              </a:rPr>
              <a:t>isalnum</a:t>
            </a:r>
            <a:r>
              <a:rPr lang="en-US" dirty="0">
                <a:cs typeface="Courier New" panose="02070309020205020404" pitchFamily="49" charset="0"/>
              </a:rPr>
              <a:t> </a:t>
            </a:r>
            <a:r>
              <a:rPr lang="en-US" dirty="0"/>
              <a:t>and </a:t>
            </a:r>
            <a:r>
              <a:rPr lang="en-US" b="1" dirty="0">
                <a:latin typeface="Courier New" panose="02070309020205020404" pitchFamily="49" charset="0"/>
                <a:cs typeface="Courier New" panose="02070309020205020404" pitchFamily="49" charset="0"/>
              </a:rPr>
              <a:t>isxdigit</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isdigit</a:t>
            </a:r>
            <a:r>
              <a:rPr lang="en-US" dirty="0"/>
              <a:t> determines whether its argument is a digit (0–9)</a:t>
            </a:r>
          </a:p>
          <a:p>
            <a:pPr lvl="1"/>
            <a:r>
              <a:rPr lang="en-US" dirty="0">
                <a:latin typeface="Courier New" panose="02070309020205020404" pitchFamily="49" charset="0"/>
                <a:cs typeface="Courier New" panose="02070309020205020404" pitchFamily="49" charset="0"/>
              </a:rPr>
              <a:t>isalpha</a:t>
            </a:r>
            <a:r>
              <a:rPr lang="en-US" dirty="0"/>
              <a:t> determines whether its argument is an uppercase (A–Z) or lowercase letter (a–z)</a:t>
            </a:r>
          </a:p>
          <a:p>
            <a:pPr lvl="1"/>
            <a:r>
              <a:rPr lang="en-US" dirty="0">
                <a:latin typeface="Courier New" panose="02070309020205020404" pitchFamily="49" charset="0"/>
                <a:cs typeface="Courier New" panose="02070309020205020404" pitchFamily="49" charset="0"/>
              </a:rPr>
              <a:t>isalnum </a:t>
            </a:r>
            <a:r>
              <a:rPr lang="en-US" dirty="0"/>
              <a:t>determines whether its argument is an uppercase letter, a lowercase letter or a digit</a:t>
            </a:r>
          </a:p>
          <a:p>
            <a:pPr lvl="1"/>
            <a:r>
              <a:rPr lang="en-US" dirty="0">
                <a:latin typeface="Courier New" panose="02070309020205020404" pitchFamily="49" charset="0"/>
                <a:cs typeface="Courier New" panose="02070309020205020404" pitchFamily="49" charset="0"/>
              </a:rPr>
              <a:t>isxdigit</a:t>
            </a:r>
            <a:r>
              <a:rPr lang="en-US" dirty="0"/>
              <a:t> determines whether its argument is a </a:t>
            </a:r>
            <a:r>
              <a:rPr lang="en-US" b="1" dirty="0"/>
              <a:t>hexadecimal digit</a:t>
            </a:r>
            <a:r>
              <a:rPr lang="en-US" dirty="0"/>
              <a:t> (A–F, a–f, 0–9). </a:t>
            </a:r>
          </a:p>
        </p:txBody>
      </p:sp>
    </p:spTree>
    <p:extLst>
      <p:ext uri="{BB962C8B-B14F-4D97-AF65-F5344CB8AC3E}">
        <p14:creationId xmlns:p14="http://schemas.microsoft.com/office/powerpoint/2010/main" val="192890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BCB6-58B4-4277-9F6E-C07A0A5E7B74}"/>
              </a:ext>
            </a:extLst>
          </p:cNvPr>
          <p:cNvSpPr>
            <a:spLocks noGrp="1"/>
          </p:cNvSpPr>
          <p:nvPr>
            <p:ph type="title"/>
          </p:nvPr>
        </p:nvSpPr>
        <p:spPr/>
        <p:txBody>
          <a:bodyPr/>
          <a:lstStyle/>
          <a:p>
            <a:r>
              <a:rPr lang="en-US" sz="3200" dirty="0"/>
              <a:t>8.3.1 </a:t>
            </a:r>
            <a:r>
              <a:rPr lang="en-US" sz="3200" b="1" dirty="0"/>
              <a:t>Functions </a:t>
            </a:r>
            <a:r>
              <a:rPr lang="en-US" sz="3200" b="1" dirty="0">
                <a:latin typeface="Courier New" panose="02070309020205020404" pitchFamily="49" charset="0"/>
                <a:cs typeface="Courier New" panose="02070309020205020404" pitchFamily="49" charset="0"/>
              </a:rPr>
              <a:t>isdigit</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isalpha</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isalnum</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isxdigit</a:t>
            </a:r>
            <a:r>
              <a:rPr lang="en-US" sz="3200" b="1" dirty="0">
                <a:cs typeface="Courier New" panose="02070309020205020404" pitchFamily="49" charset="0"/>
              </a:rPr>
              <a:t> </a:t>
            </a:r>
            <a:r>
              <a:rPr lang="en-US" sz="2000" b="0" dirty="0">
                <a:latin typeface="+mn-lt"/>
                <a:cs typeface="Consolas" panose="020B0609020204030204" pitchFamily="49" charset="0"/>
              </a:rPr>
              <a:t>(2 of 6)</a:t>
            </a:r>
            <a:endParaRPr lang="en-US" sz="2000" b="0" dirty="0"/>
          </a:p>
        </p:txBody>
      </p:sp>
      <p:sp>
        <p:nvSpPr>
          <p:cNvPr id="3" name="Content Placeholder 2">
            <a:extLst>
              <a:ext uri="{FF2B5EF4-FFF2-40B4-BE49-F238E27FC236}">
                <a16:creationId xmlns:a16="http://schemas.microsoft.com/office/drawing/2014/main" id="{D7F48200-2EF2-4EAA-9D15-8EC4930F941C}"/>
              </a:ext>
            </a:extLst>
          </p:cNvPr>
          <p:cNvSpPr>
            <a:spLocks noGrp="1"/>
          </p:cNvSpPr>
          <p:nvPr>
            <p:ph sz="quarter" idx="13"/>
          </p:nvPr>
        </p:nvSpPr>
        <p:spPr>
          <a:xfrm>
            <a:off x="457200" y="1556326"/>
            <a:ext cx="8229600" cy="4708671"/>
          </a:xfrm>
        </p:spPr>
        <p:txBody>
          <a:bodyPr/>
          <a:lstStyle/>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fig08_01.c</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functions isdigit, isalpha, isalnum, and isxdigit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&lt;ctype.h&gt;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printf("%s\n%s%s\n%s%s\n\n", "According to isdigit: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isdigit('8') ? "8 is a " : "8 is not a ", "digit",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isdigit('#') ? "# is a " : "# is not a ", "digit");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printf("%s\n%s%s\n%s%s\n%s%s\n%s%s\n\n", "According to isalpha:",</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isalpha('A') ? "A is a " : "A is not a ", "letter",</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isalpha('b') ? "b is a " : "b is not a ", "letter",</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isalpha('&amp;') ? "&amp; is a " : "&amp; is not a ", "letter",</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isalpha('4') ? "4 is a " : "4 is not a ", "letter");</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92551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BCB6-58B4-4277-9F6E-C07A0A5E7B74}"/>
              </a:ext>
            </a:extLst>
          </p:cNvPr>
          <p:cNvSpPr>
            <a:spLocks noGrp="1"/>
          </p:cNvSpPr>
          <p:nvPr>
            <p:ph type="title"/>
          </p:nvPr>
        </p:nvSpPr>
        <p:spPr/>
        <p:txBody>
          <a:bodyPr/>
          <a:lstStyle/>
          <a:p>
            <a:r>
              <a:rPr lang="en-US" sz="3200" dirty="0"/>
              <a:t>8.3.1 </a:t>
            </a:r>
            <a:r>
              <a:rPr lang="en-US" sz="3200" b="1" dirty="0"/>
              <a:t>Functions </a:t>
            </a:r>
            <a:r>
              <a:rPr lang="en-US" sz="3200" b="1" dirty="0">
                <a:latin typeface="Courier New" panose="02070309020205020404" pitchFamily="49" charset="0"/>
                <a:cs typeface="Courier New" panose="02070309020205020404" pitchFamily="49" charset="0"/>
              </a:rPr>
              <a:t>isdigit</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isalpha</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isalnum</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isxdigit</a:t>
            </a:r>
            <a:r>
              <a:rPr lang="en-US" sz="3200" b="1" dirty="0">
                <a:cs typeface="Courier New" panose="02070309020205020404" pitchFamily="49" charset="0"/>
              </a:rPr>
              <a:t> </a:t>
            </a:r>
            <a:r>
              <a:rPr lang="en-US" sz="2000" b="0" dirty="0">
                <a:latin typeface="+mn-lt"/>
                <a:cs typeface="Consolas" panose="020B0609020204030204" pitchFamily="49" charset="0"/>
              </a:rPr>
              <a:t>(3 of 6)</a:t>
            </a:r>
            <a:endParaRPr lang="en-US" sz="2000" b="0" dirty="0"/>
          </a:p>
        </p:txBody>
      </p:sp>
      <p:sp>
        <p:nvSpPr>
          <p:cNvPr id="3" name="Content Placeholder 2">
            <a:extLst>
              <a:ext uri="{FF2B5EF4-FFF2-40B4-BE49-F238E27FC236}">
                <a16:creationId xmlns:a16="http://schemas.microsoft.com/office/drawing/2014/main" id="{D7F48200-2EF2-4EAA-9D15-8EC4930F941C}"/>
              </a:ext>
            </a:extLst>
          </p:cNvPr>
          <p:cNvSpPr>
            <a:spLocks noGrp="1"/>
          </p:cNvSpPr>
          <p:nvPr>
            <p:ph sz="quarter" idx="13"/>
          </p:nvPr>
        </p:nvSpPr>
        <p:spPr>
          <a:xfrm>
            <a:off x="457200" y="1556327"/>
            <a:ext cx="8124825" cy="4177724"/>
          </a:xfrm>
        </p:spPr>
        <p:txBody>
          <a:bodyPr/>
          <a:lstStyle/>
          <a:p>
            <a:pPr marL="432000" indent="-43200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printf("%s\n%s%s\n%s%s\n%s%s\n\n", "According to isalnum:",</a:t>
            </a:r>
          </a:p>
          <a:p>
            <a:pPr marL="432000" indent="-43200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isalnum('A') ? "A is a " : "A is not a ", "digit or a letter",</a:t>
            </a:r>
          </a:p>
          <a:p>
            <a:pPr marL="432000" indent="-43200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isalnum('8') ? "8 is a " : "8 is not a ", "digit or a letter",</a:t>
            </a:r>
          </a:p>
          <a:p>
            <a:pPr marL="432000" indent="-43200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isalnum('#') ? "# is a " : "# is not a ", "digit or a letter");</a:t>
            </a:r>
          </a:p>
          <a:p>
            <a:pPr marL="432000" indent="-43200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printf("%s\n%s%s\n%s%s\n%s%s\n%s%s\n%s%s\n", "According to isxdigit:",</a:t>
            </a:r>
          </a:p>
        </p:txBody>
      </p:sp>
    </p:spTree>
    <p:extLst>
      <p:ext uri="{BB962C8B-B14F-4D97-AF65-F5344CB8AC3E}">
        <p14:creationId xmlns:p14="http://schemas.microsoft.com/office/powerpoint/2010/main" val="2525794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BCB6-58B4-4277-9F6E-C07A0A5E7B74}"/>
              </a:ext>
            </a:extLst>
          </p:cNvPr>
          <p:cNvSpPr>
            <a:spLocks noGrp="1"/>
          </p:cNvSpPr>
          <p:nvPr>
            <p:ph type="title"/>
          </p:nvPr>
        </p:nvSpPr>
        <p:spPr/>
        <p:txBody>
          <a:bodyPr/>
          <a:lstStyle/>
          <a:p>
            <a:r>
              <a:rPr lang="en-US" sz="3200" dirty="0"/>
              <a:t>8.3.1 </a:t>
            </a:r>
            <a:r>
              <a:rPr lang="en-US" sz="3200" b="1" dirty="0"/>
              <a:t>Functions </a:t>
            </a:r>
            <a:r>
              <a:rPr lang="en-US" sz="3200" b="1" dirty="0">
                <a:latin typeface="Courier New" panose="02070309020205020404" pitchFamily="49" charset="0"/>
                <a:cs typeface="Courier New" panose="02070309020205020404" pitchFamily="49" charset="0"/>
              </a:rPr>
              <a:t>isdigit</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isalpha</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isalnum</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isxdigit</a:t>
            </a:r>
            <a:r>
              <a:rPr lang="en-US" sz="3200" b="1" dirty="0">
                <a:cs typeface="Courier New" panose="02070309020205020404" pitchFamily="49" charset="0"/>
              </a:rPr>
              <a:t> </a:t>
            </a:r>
            <a:r>
              <a:rPr lang="en-US" sz="2000" b="0" dirty="0">
                <a:latin typeface="+mn-lt"/>
                <a:cs typeface="Consolas" panose="020B0609020204030204" pitchFamily="49" charset="0"/>
              </a:rPr>
              <a:t>(4 of 6)</a:t>
            </a:r>
            <a:endParaRPr lang="en-US" sz="2000" b="0" dirty="0"/>
          </a:p>
        </p:txBody>
      </p:sp>
      <p:sp>
        <p:nvSpPr>
          <p:cNvPr id="3" name="Content Placeholder 2">
            <a:extLst>
              <a:ext uri="{FF2B5EF4-FFF2-40B4-BE49-F238E27FC236}">
                <a16:creationId xmlns:a16="http://schemas.microsoft.com/office/drawing/2014/main" id="{D7F48200-2EF2-4EAA-9D15-8EC4930F941C}"/>
              </a:ext>
            </a:extLst>
          </p:cNvPr>
          <p:cNvSpPr>
            <a:spLocks noGrp="1"/>
          </p:cNvSpPr>
          <p:nvPr>
            <p:ph sz="quarter" idx="13"/>
          </p:nvPr>
        </p:nvSpPr>
        <p:spPr>
          <a:xfrm>
            <a:off x="457200" y="1556326"/>
            <a:ext cx="8229600" cy="3901499"/>
          </a:xfrm>
        </p:spPr>
        <p:txBody>
          <a:bodyPr/>
          <a:lstStyle/>
          <a:p>
            <a:pPr marL="432000" indent="-432000">
              <a:spcBef>
                <a:spcPts val="600"/>
              </a:spcBef>
              <a:buFont typeface="+mj-lt"/>
              <a:buAutoNum type="arabicPeriod" startAt="24"/>
            </a:pPr>
            <a:r>
              <a:rPr lang="en-US" sz="1800" dirty="0">
                <a:solidFill>
                  <a:schemeClr val="tx1"/>
                </a:solidFill>
                <a:latin typeface="Courier New" panose="02070309020205020404" pitchFamily="49" charset="0"/>
                <a:cs typeface="Courier New" panose="02070309020205020404" pitchFamily="49" charset="0"/>
              </a:rPr>
              <a:t>isxdigit('F') ? "F is a " : "F is not a ", "hexadecimal digit",</a:t>
            </a:r>
          </a:p>
          <a:p>
            <a:pPr marL="432000" indent="-432000">
              <a:spcBef>
                <a:spcPts val="600"/>
              </a:spcBef>
              <a:buFont typeface="+mj-lt"/>
              <a:buAutoNum type="arabicPeriod" startAt="24"/>
            </a:pPr>
            <a:r>
              <a:rPr lang="en-US" sz="1800" dirty="0">
                <a:solidFill>
                  <a:schemeClr val="tx1"/>
                </a:solidFill>
                <a:latin typeface="Courier New" panose="02070309020205020404" pitchFamily="49" charset="0"/>
                <a:cs typeface="Courier New" panose="02070309020205020404" pitchFamily="49" charset="0"/>
              </a:rPr>
              <a:t>      isxdigit('J') ? "J is a " : "J is not a ", "hexadecimal digit",</a:t>
            </a:r>
          </a:p>
          <a:p>
            <a:pPr marL="432000" indent="-432000">
              <a:spcBef>
                <a:spcPts val="600"/>
              </a:spcBef>
              <a:buFont typeface="+mj-lt"/>
              <a:buAutoNum type="arabicPeriod" startAt="24"/>
            </a:pPr>
            <a:r>
              <a:rPr lang="en-US" sz="1800" dirty="0">
                <a:solidFill>
                  <a:schemeClr val="tx1"/>
                </a:solidFill>
                <a:latin typeface="Courier New" panose="02070309020205020404" pitchFamily="49" charset="0"/>
                <a:cs typeface="Courier New" panose="02070309020205020404" pitchFamily="49" charset="0"/>
              </a:rPr>
              <a:t>      isxdigit('7') ? "7 is a " : "7 is not a ", "hexadecimal digit",</a:t>
            </a:r>
          </a:p>
          <a:p>
            <a:pPr marL="432000" indent="-432000">
              <a:spcBef>
                <a:spcPts val="600"/>
              </a:spcBef>
              <a:buFont typeface="+mj-lt"/>
              <a:buAutoNum type="arabicPeriod" startAt="24"/>
            </a:pPr>
            <a:r>
              <a:rPr lang="en-US" sz="1800" dirty="0">
                <a:solidFill>
                  <a:schemeClr val="tx1"/>
                </a:solidFill>
                <a:latin typeface="Courier New" panose="02070309020205020404" pitchFamily="49" charset="0"/>
                <a:cs typeface="Courier New" panose="02070309020205020404" pitchFamily="49" charset="0"/>
              </a:rPr>
              <a:t>      isxdigit('$') ? "$ is a " : "$ is not a ", "hexadecimal digit",</a:t>
            </a:r>
          </a:p>
          <a:p>
            <a:pPr marL="432000" indent="-432000">
              <a:spcBef>
                <a:spcPts val="600"/>
              </a:spcBef>
              <a:buFont typeface="+mj-lt"/>
              <a:buAutoNum type="arabicPeriod" startAt="24"/>
            </a:pPr>
            <a:r>
              <a:rPr lang="en-US" sz="1800" dirty="0">
                <a:solidFill>
                  <a:schemeClr val="tx1"/>
                </a:solidFill>
                <a:latin typeface="Courier New" panose="02070309020205020404" pitchFamily="49" charset="0"/>
                <a:cs typeface="Courier New" panose="02070309020205020404" pitchFamily="49" charset="0"/>
              </a:rPr>
              <a:t>      isxdigit('f') ? "f is a " : "f is not a ", "hexadecimal digit");</a:t>
            </a:r>
          </a:p>
          <a:p>
            <a:pPr marL="432000" indent="-432000">
              <a:spcBef>
                <a:spcPts val="600"/>
              </a:spcBef>
              <a:buFont typeface="+mj-lt"/>
              <a:buAutoNum type="arabicPeriod" startAt="24"/>
            </a:pPr>
            <a:r>
              <a:rPr 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575276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BCB6-58B4-4277-9F6E-C07A0A5E7B74}"/>
              </a:ext>
            </a:extLst>
          </p:cNvPr>
          <p:cNvSpPr>
            <a:spLocks noGrp="1"/>
          </p:cNvSpPr>
          <p:nvPr>
            <p:ph type="title"/>
          </p:nvPr>
        </p:nvSpPr>
        <p:spPr/>
        <p:txBody>
          <a:bodyPr/>
          <a:lstStyle/>
          <a:p>
            <a:r>
              <a:rPr lang="en-US" sz="3200" dirty="0"/>
              <a:t>8.3.1 </a:t>
            </a:r>
            <a:r>
              <a:rPr lang="en-US" sz="3200" b="1" dirty="0"/>
              <a:t>Functions </a:t>
            </a:r>
            <a:r>
              <a:rPr lang="en-US" sz="3200" b="1" dirty="0">
                <a:latin typeface="Courier New" panose="02070309020205020404" pitchFamily="49" charset="0"/>
                <a:cs typeface="Courier New" panose="02070309020205020404" pitchFamily="49" charset="0"/>
              </a:rPr>
              <a:t>isdigit</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isalpha</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isalnum</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isxdigit</a:t>
            </a:r>
            <a:r>
              <a:rPr lang="en-US" sz="3200" b="1" dirty="0">
                <a:cs typeface="Courier New" panose="02070309020205020404" pitchFamily="49" charset="0"/>
              </a:rPr>
              <a:t> </a:t>
            </a:r>
            <a:r>
              <a:rPr lang="en-US" sz="2000" b="0" dirty="0">
                <a:latin typeface="+mn-lt"/>
                <a:cs typeface="Consolas" panose="020B0609020204030204" pitchFamily="49" charset="0"/>
              </a:rPr>
              <a:t>(5 of 6)</a:t>
            </a:r>
            <a:endParaRPr lang="en-US" sz="2000" b="0" dirty="0"/>
          </a:p>
        </p:txBody>
      </p:sp>
      <p:sp>
        <p:nvSpPr>
          <p:cNvPr id="3" name="Content Placeholder 2">
            <a:extLst>
              <a:ext uri="{FF2B5EF4-FFF2-40B4-BE49-F238E27FC236}">
                <a16:creationId xmlns:a16="http://schemas.microsoft.com/office/drawing/2014/main" id="{D7F48200-2EF2-4EAA-9D15-8EC4930F941C}"/>
              </a:ext>
            </a:extLst>
          </p:cNvPr>
          <p:cNvSpPr>
            <a:spLocks noGrp="1"/>
          </p:cNvSpPr>
          <p:nvPr>
            <p:ph sz="quarter" idx="13"/>
          </p:nvPr>
        </p:nvSpPr>
        <p:spPr>
          <a:xfrm>
            <a:off x="457200" y="1556326"/>
            <a:ext cx="8229600" cy="4788912"/>
          </a:xfrm>
        </p:spPr>
        <p:txBody>
          <a:bodyPr/>
          <a:lstStyle/>
          <a:p>
            <a:pPr marL="0" indent="0">
              <a:spcBef>
                <a:spcPts val="200"/>
              </a:spcBef>
              <a:buNone/>
            </a:pPr>
            <a:r>
              <a:rPr lang="en-US" sz="2000" dirty="0">
                <a:latin typeface="Courier New" panose="02070309020205020404" pitchFamily="49" charset="0"/>
                <a:cs typeface="Courier New" panose="02070309020205020404" pitchFamily="49" charset="0"/>
              </a:rPr>
              <a:t>According to isdigit:</a:t>
            </a:r>
          </a:p>
          <a:p>
            <a:pPr marL="0" indent="0">
              <a:spcBef>
                <a:spcPts val="200"/>
              </a:spcBef>
              <a:buNone/>
            </a:pPr>
            <a:r>
              <a:rPr lang="en-US" sz="2000" dirty="0">
                <a:latin typeface="Courier New" panose="02070309020205020404" pitchFamily="49" charset="0"/>
                <a:cs typeface="Courier New" panose="02070309020205020404" pitchFamily="49" charset="0"/>
              </a:rPr>
              <a:t>8 is a digit</a:t>
            </a:r>
          </a:p>
          <a:p>
            <a:pPr marL="0" indent="0">
              <a:spcBef>
                <a:spcPts val="200"/>
              </a:spcBef>
              <a:buNone/>
            </a:pPr>
            <a:r>
              <a:rPr lang="en-US" sz="2000" dirty="0">
                <a:latin typeface="Courier New" panose="02070309020205020404" pitchFamily="49" charset="0"/>
                <a:cs typeface="Courier New" panose="02070309020205020404" pitchFamily="49" charset="0"/>
              </a:rPr>
              <a:t># is not a digit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200"/>
              </a:spcBef>
              <a:buNone/>
            </a:pPr>
            <a:r>
              <a:rPr lang="en-US" sz="2000" dirty="0">
                <a:latin typeface="Courier New" panose="02070309020205020404" pitchFamily="49" charset="0"/>
                <a:cs typeface="Courier New" panose="02070309020205020404" pitchFamily="49" charset="0"/>
              </a:rPr>
              <a:t>According to isalpha:</a:t>
            </a:r>
          </a:p>
          <a:p>
            <a:pPr marL="0" indent="0">
              <a:spcBef>
                <a:spcPts val="200"/>
              </a:spcBef>
              <a:buNone/>
            </a:pPr>
            <a:r>
              <a:rPr lang="en-US" sz="2000" dirty="0">
                <a:latin typeface="Courier New" panose="02070309020205020404" pitchFamily="49" charset="0"/>
                <a:cs typeface="Courier New" panose="02070309020205020404" pitchFamily="49" charset="0"/>
              </a:rPr>
              <a:t>A is a letter</a:t>
            </a:r>
          </a:p>
          <a:p>
            <a:pPr marL="0" indent="0">
              <a:spcBef>
                <a:spcPts val="200"/>
              </a:spcBef>
              <a:buNone/>
            </a:pPr>
            <a:r>
              <a:rPr lang="en-US" sz="2000" dirty="0">
                <a:latin typeface="Courier New" panose="02070309020205020404" pitchFamily="49" charset="0"/>
                <a:cs typeface="Courier New" panose="02070309020205020404" pitchFamily="49" charset="0"/>
              </a:rPr>
              <a:t>b is a letter</a:t>
            </a:r>
          </a:p>
          <a:p>
            <a:pPr marL="0" indent="0">
              <a:spcBef>
                <a:spcPts val="200"/>
              </a:spcBef>
              <a:buNone/>
            </a:pPr>
            <a:r>
              <a:rPr lang="en-US" sz="2000" dirty="0">
                <a:latin typeface="Courier New" panose="02070309020205020404" pitchFamily="49" charset="0"/>
                <a:cs typeface="Courier New" panose="02070309020205020404" pitchFamily="49" charset="0"/>
              </a:rPr>
              <a:t>&amp; is not a letter</a:t>
            </a:r>
          </a:p>
          <a:p>
            <a:pPr marL="0" indent="0">
              <a:spcBef>
                <a:spcPts val="200"/>
              </a:spcBef>
              <a:buNone/>
            </a:pPr>
            <a:r>
              <a:rPr lang="en-US" sz="2000" dirty="0">
                <a:latin typeface="Courier New" panose="02070309020205020404" pitchFamily="49" charset="0"/>
                <a:cs typeface="Courier New" panose="02070309020205020404" pitchFamily="49" charset="0"/>
              </a:rPr>
              <a:t>4 is not a letter</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200"/>
              </a:spcBef>
              <a:buNone/>
            </a:pPr>
            <a:r>
              <a:rPr lang="en-US" sz="2000" dirty="0">
                <a:latin typeface="Courier New" panose="02070309020205020404" pitchFamily="49" charset="0"/>
                <a:cs typeface="Courier New" panose="02070309020205020404" pitchFamily="49" charset="0"/>
              </a:rPr>
              <a:t>According to isalnum:</a:t>
            </a:r>
          </a:p>
          <a:p>
            <a:pPr marL="0" indent="0">
              <a:spcBef>
                <a:spcPts val="200"/>
              </a:spcBef>
              <a:buNone/>
            </a:pPr>
            <a:r>
              <a:rPr lang="en-US" sz="2000" dirty="0">
                <a:latin typeface="Courier New" panose="02070309020205020404" pitchFamily="49" charset="0"/>
                <a:cs typeface="Courier New" panose="02070309020205020404" pitchFamily="49" charset="0"/>
              </a:rPr>
              <a:t>A is a digit or a letter</a:t>
            </a:r>
          </a:p>
          <a:p>
            <a:pPr marL="0" indent="0">
              <a:spcBef>
                <a:spcPts val="200"/>
              </a:spcBef>
              <a:buNone/>
            </a:pPr>
            <a:r>
              <a:rPr lang="en-US" sz="2000" dirty="0">
                <a:latin typeface="Courier New" panose="02070309020205020404" pitchFamily="49" charset="0"/>
                <a:cs typeface="Courier New" panose="02070309020205020404" pitchFamily="49" charset="0"/>
              </a:rPr>
              <a:t>8 is a digit or a letter</a:t>
            </a:r>
          </a:p>
          <a:p>
            <a:pPr marL="0" indent="0">
              <a:spcBef>
                <a:spcPts val="200"/>
              </a:spcBef>
              <a:buNone/>
            </a:pPr>
            <a:r>
              <a:rPr lang="en-US" sz="2000" dirty="0">
                <a:latin typeface="Courier New" panose="02070309020205020404" pitchFamily="49" charset="0"/>
                <a:cs typeface="Courier New" panose="02070309020205020404" pitchFamily="49" charset="0"/>
              </a:rPr>
              <a:t># is not a digit or a letter</a:t>
            </a:r>
          </a:p>
        </p:txBody>
      </p:sp>
    </p:spTree>
    <p:extLst>
      <p:ext uri="{BB962C8B-B14F-4D97-AF65-F5344CB8AC3E}">
        <p14:creationId xmlns:p14="http://schemas.microsoft.com/office/powerpoint/2010/main" val="285068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7E21AAF-5D08-4BE8-A7E5-9B21A603BC40}"/>
              </a:ext>
            </a:extLst>
          </p:cNvPr>
          <p:cNvSpPr>
            <a:spLocks noGrp="1"/>
          </p:cNvSpPr>
          <p:nvPr>
            <p:ph type="title"/>
          </p:nvPr>
        </p:nvSpPr>
        <p:spPr/>
        <p:txBody>
          <a:bodyPr/>
          <a:lstStyle/>
          <a:p>
            <a:r>
              <a:rPr lang="en-US" dirty="0"/>
              <a:t>Objectives</a:t>
            </a:r>
          </a:p>
        </p:txBody>
      </p:sp>
      <p:sp>
        <p:nvSpPr>
          <p:cNvPr id="15" name="Content Placeholder 14">
            <a:extLst>
              <a:ext uri="{FF2B5EF4-FFF2-40B4-BE49-F238E27FC236}">
                <a16:creationId xmlns:a16="http://schemas.microsoft.com/office/drawing/2014/main" id="{C4F40217-362D-48FB-85A1-43EB7524D92A}"/>
              </a:ext>
            </a:extLst>
          </p:cNvPr>
          <p:cNvSpPr>
            <a:spLocks noGrp="1"/>
          </p:cNvSpPr>
          <p:nvPr>
            <p:ph sz="quarter" idx="13"/>
          </p:nvPr>
        </p:nvSpPr>
        <p:spPr>
          <a:xfrm>
            <a:off x="457201" y="1556327"/>
            <a:ext cx="7929154" cy="4661593"/>
          </a:xfrm>
        </p:spPr>
        <p:txBody>
          <a:bodyPr/>
          <a:lstStyle/>
          <a:p>
            <a:r>
              <a:rPr lang="en-US" dirty="0"/>
              <a:t>Use the functions of the character-handling library (&lt;ctype.h&gt;).</a:t>
            </a:r>
          </a:p>
          <a:p>
            <a:r>
              <a:rPr lang="en-US" dirty="0"/>
              <a:t>Use the string-conversion functions of the general utilities library (&lt;stdlib.h&gt;).</a:t>
            </a:r>
          </a:p>
          <a:p>
            <a:r>
              <a:rPr lang="en-US" dirty="0"/>
              <a:t>Use the string and character input/output functions of the standard input/output library (&lt;stdio.h&gt;).</a:t>
            </a:r>
          </a:p>
          <a:p>
            <a:r>
              <a:rPr lang="en-US" dirty="0"/>
              <a:t>Use the string-processing functions of the string-handling library (&lt;string.h&gt;).</a:t>
            </a:r>
          </a:p>
          <a:p>
            <a:r>
              <a:rPr lang="en-US" dirty="0"/>
              <a:t>Use the memory-processing functions of the string-handling library (&lt;string.h&gt;).</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BCB6-58B4-4277-9F6E-C07A0A5E7B74}"/>
              </a:ext>
            </a:extLst>
          </p:cNvPr>
          <p:cNvSpPr>
            <a:spLocks noGrp="1"/>
          </p:cNvSpPr>
          <p:nvPr>
            <p:ph type="title"/>
          </p:nvPr>
        </p:nvSpPr>
        <p:spPr/>
        <p:txBody>
          <a:bodyPr/>
          <a:lstStyle/>
          <a:p>
            <a:r>
              <a:rPr lang="en-US" sz="3200" dirty="0"/>
              <a:t>8.3.1 </a:t>
            </a:r>
            <a:r>
              <a:rPr lang="en-US" sz="3200" b="1" dirty="0"/>
              <a:t>Functions </a:t>
            </a:r>
            <a:r>
              <a:rPr lang="en-US" sz="3200" b="1" dirty="0">
                <a:latin typeface="Courier New" panose="02070309020205020404" pitchFamily="49" charset="0"/>
                <a:cs typeface="Courier New" panose="02070309020205020404" pitchFamily="49" charset="0"/>
              </a:rPr>
              <a:t>isdigit</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isalpha</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isalnum</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isxdigit</a:t>
            </a:r>
            <a:r>
              <a:rPr lang="en-US" sz="3200" b="1" dirty="0">
                <a:cs typeface="Courier New" panose="02070309020205020404" pitchFamily="49" charset="0"/>
              </a:rPr>
              <a:t> </a:t>
            </a:r>
            <a:r>
              <a:rPr lang="en-US" sz="2000" b="0" dirty="0">
                <a:latin typeface="+mn-lt"/>
                <a:cs typeface="Consolas" panose="020B0609020204030204" pitchFamily="49" charset="0"/>
              </a:rPr>
              <a:t>(6 of 6)</a:t>
            </a:r>
            <a:endParaRPr lang="en-US" sz="2000" b="0" dirty="0"/>
          </a:p>
        </p:txBody>
      </p:sp>
      <p:sp>
        <p:nvSpPr>
          <p:cNvPr id="3" name="Content Placeholder 2">
            <a:extLst>
              <a:ext uri="{FF2B5EF4-FFF2-40B4-BE49-F238E27FC236}">
                <a16:creationId xmlns:a16="http://schemas.microsoft.com/office/drawing/2014/main" id="{D7F48200-2EF2-4EAA-9D15-8EC4930F941C}"/>
              </a:ext>
            </a:extLst>
          </p:cNvPr>
          <p:cNvSpPr>
            <a:spLocks noGrp="1"/>
          </p:cNvSpPr>
          <p:nvPr>
            <p:ph sz="quarter" idx="13"/>
          </p:nvPr>
        </p:nvSpPr>
        <p:spPr>
          <a:xfrm>
            <a:off x="457200" y="1556327"/>
            <a:ext cx="8229600" cy="2572054"/>
          </a:xfrm>
        </p:spPr>
        <p:txBody>
          <a:bodyPr/>
          <a:lstStyle/>
          <a:p>
            <a:pPr marL="0" indent="0">
              <a:spcBef>
                <a:spcPts val="600"/>
              </a:spcBef>
              <a:buNone/>
            </a:pPr>
            <a:r>
              <a:rPr lang="en-US" sz="2000" dirty="0">
                <a:latin typeface="Courier New" panose="02070309020205020404" pitchFamily="49" charset="0"/>
                <a:cs typeface="Courier New" panose="02070309020205020404" pitchFamily="49" charset="0"/>
              </a:rPr>
              <a:t>According to isxdigit:</a:t>
            </a:r>
          </a:p>
          <a:p>
            <a:pPr marL="0" indent="0">
              <a:spcBef>
                <a:spcPts val="600"/>
              </a:spcBef>
              <a:buNone/>
            </a:pPr>
            <a:r>
              <a:rPr lang="en-US" sz="2000" dirty="0">
                <a:latin typeface="Courier New" panose="02070309020205020404" pitchFamily="49" charset="0"/>
                <a:cs typeface="Courier New" panose="02070309020205020404" pitchFamily="49" charset="0"/>
              </a:rPr>
              <a:t>F is a hexadecimal digit</a:t>
            </a:r>
          </a:p>
          <a:p>
            <a:pPr marL="0" indent="0">
              <a:spcBef>
                <a:spcPts val="600"/>
              </a:spcBef>
              <a:buNone/>
            </a:pPr>
            <a:r>
              <a:rPr lang="en-US" sz="2000" dirty="0">
                <a:latin typeface="Courier New" panose="02070309020205020404" pitchFamily="49" charset="0"/>
                <a:cs typeface="Courier New" panose="02070309020205020404" pitchFamily="49" charset="0"/>
              </a:rPr>
              <a:t>J is not a hexadecimal digit</a:t>
            </a:r>
          </a:p>
          <a:p>
            <a:pPr marL="0" indent="0">
              <a:spcBef>
                <a:spcPts val="600"/>
              </a:spcBef>
              <a:buNone/>
            </a:pPr>
            <a:r>
              <a:rPr lang="en-US" sz="2000" dirty="0">
                <a:latin typeface="Courier New" panose="02070309020205020404" pitchFamily="49" charset="0"/>
                <a:cs typeface="Courier New" panose="02070309020205020404" pitchFamily="49" charset="0"/>
              </a:rPr>
              <a:t>7 is a hexadecimal digit</a:t>
            </a:r>
          </a:p>
          <a:p>
            <a:pPr marL="0" indent="0">
              <a:spcBef>
                <a:spcPts val="600"/>
              </a:spcBef>
              <a:buNone/>
            </a:pPr>
            <a:r>
              <a:rPr lang="en-US" sz="2000" dirty="0">
                <a:latin typeface="Courier New" panose="02070309020205020404" pitchFamily="49" charset="0"/>
                <a:cs typeface="Courier New" panose="02070309020205020404" pitchFamily="49" charset="0"/>
              </a:rPr>
              <a:t>$ is not a hexadecimal digit</a:t>
            </a:r>
          </a:p>
          <a:p>
            <a:pPr marL="0" indent="0">
              <a:spcBef>
                <a:spcPts val="600"/>
              </a:spcBef>
              <a:buNone/>
            </a:pPr>
            <a:r>
              <a:rPr lang="en-US" sz="2000" dirty="0">
                <a:latin typeface="Courier New" panose="02070309020205020404" pitchFamily="49" charset="0"/>
                <a:cs typeface="Courier New" panose="02070309020205020404" pitchFamily="49" charset="0"/>
              </a:rPr>
              <a:t>f is a hexadecimal digit</a:t>
            </a:r>
          </a:p>
        </p:txBody>
      </p:sp>
    </p:spTree>
    <p:extLst>
      <p:ext uri="{BB962C8B-B14F-4D97-AF65-F5344CB8AC3E}">
        <p14:creationId xmlns:p14="http://schemas.microsoft.com/office/powerpoint/2010/main" val="1679074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9776-0E99-4184-B1E3-4A8113EAE616}"/>
              </a:ext>
            </a:extLst>
          </p:cNvPr>
          <p:cNvSpPr>
            <a:spLocks noGrp="1"/>
          </p:cNvSpPr>
          <p:nvPr>
            <p:ph type="title"/>
          </p:nvPr>
        </p:nvSpPr>
        <p:spPr/>
        <p:txBody>
          <a:bodyPr/>
          <a:lstStyle/>
          <a:p>
            <a:r>
              <a:rPr lang="en-US" sz="3200" dirty="0"/>
              <a:t>8.3.2 </a:t>
            </a:r>
            <a:r>
              <a:rPr lang="en-US" sz="3200" b="1" dirty="0"/>
              <a:t>Functions </a:t>
            </a:r>
            <a:r>
              <a:rPr lang="en-US" sz="3200" b="1" dirty="0">
                <a:latin typeface="Courier New" panose="02070309020205020404" pitchFamily="49" charset="0"/>
                <a:cs typeface="Courier New" panose="02070309020205020404" pitchFamily="49" charset="0"/>
              </a:rPr>
              <a:t>islower</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isupper</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tolower</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toupper</a:t>
            </a:r>
            <a:r>
              <a:rPr lang="en-US" sz="3200" b="1" dirty="0"/>
              <a:t> </a:t>
            </a:r>
            <a:r>
              <a:rPr lang="en-US" sz="2000" b="0" dirty="0"/>
              <a:t>(1 of 4)</a:t>
            </a:r>
          </a:p>
        </p:txBody>
      </p:sp>
      <p:sp>
        <p:nvSpPr>
          <p:cNvPr id="3" name="Content Placeholder 2">
            <a:extLst>
              <a:ext uri="{FF2B5EF4-FFF2-40B4-BE49-F238E27FC236}">
                <a16:creationId xmlns:a16="http://schemas.microsoft.com/office/drawing/2014/main" id="{2E9BD933-D66F-4CBC-B69D-921D6A87D273}"/>
              </a:ext>
            </a:extLst>
          </p:cNvPr>
          <p:cNvSpPr>
            <a:spLocks noGrp="1"/>
          </p:cNvSpPr>
          <p:nvPr>
            <p:ph sz="quarter" idx="13"/>
          </p:nvPr>
        </p:nvSpPr>
        <p:spPr>
          <a:xfrm>
            <a:off x="457199" y="1556327"/>
            <a:ext cx="8477251" cy="4586896"/>
          </a:xfrm>
        </p:spPr>
        <p:txBody>
          <a:bodyPr/>
          <a:lstStyle/>
          <a:p>
            <a:r>
              <a:rPr lang="en-US" sz="2200" dirty="0"/>
              <a:t>Figure 8.2 demonstrates functions </a:t>
            </a:r>
            <a:r>
              <a:rPr lang="en-US" sz="2200" b="1" dirty="0">
                <a:latin typeface="Courier New" panose="02070309020205020404" pitchFamily="49" charset="0"/>
                <a:cs typeface="Courier New" panose="02070309020205020404" pitchFamily="49" charset="0"/>
              </a:rPr>
              <a:t>islower</a:t>
            </a:r>
            <a:r>
              <a:rPr lang="en-US" sz="2200" dirty="0">
                <a:latin typeface="Courier New" panose="02070309020205020404" pitchFamily="49" charset="0"/>
                <a:cs typeface="Courier New" panose="02070309020205020404" pitchFamily="49" charset="0"/>
              </a:rPr>
              <a:t>,</a:t>
            </a:r>
            <a:r>
              <a:rPr lang="en-US" sz="2200" dirty="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isupper</a:t>
            </a:r>
            <a:r>
              <a:rPr lang="en-US" sz="2200" dirty="0">
                <a:latin typeface="Courier New" panose="02070309020205020404" pitchFamily="49" charset="0"/>
                <a:cs typeface="Courier New" panose="02070309020205020404" pitchFamily="49" charset="0"/>
              </a:rPr>
              <a:t>,</a:t>
            </a:r>
            <a:r>
              <a:rPr lang="en-US" sz="2200" dirty="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tolower</a:t>
            </a:r>
            <a:r>
              <a:rPr lang="en-US" sz="2200" dirty="0"/>
              <a:t> and </a:t>
            </a:r>
            <a:r>
              <a:rPr lang="en-US" sz="2200" b="1" dirty="0">
                <a:latin typeface="Courier New" panose="02070309020205020404" pitchFamily="49" charset="0"/>
                <a:cs typeface="Courier New" panose="02070309020205020404" pitchFamily="49" charset="0"/>
              </a:rPr>
              <a:t>toupper</a:t>
            </a:r>
            <a:r>
              <a:rPr lang="en-US" sz="2200" dirty="0"/>
              <a:t>.</a:t>
            </a:r>
          </a:p>
          <a:p>
            <a:pPr lvl="1"/>
            <a:r>
              <a:rPr lang="en-US" sz="2200" dirty="0">
                <a:latin typeface="Courier New" panose="02070309020205020404" pitchFamily="49" charset="0"/>
                <a:cs typeface="Courier New" panose="02070309020205020404" pitchFamily="49" charset="0"/>
              </a:rPr>
              <a:t>islower</a:t>
            </a:r>
            <a:r>
              <a:rPr lang="en-US" sz="2200" dirty="0"/>
              <a:t> determines whether its argument is a lowercase letter (a–z).</a:t>
            </a:r>
          </a:p>
          <a:p>
            <a:pPr lvl="1"/>
            <a:r>
              <a:rPr lang="en-US" sz="2200" dirty="0">
                <a:latin typeface="Courier New" panose="02070309020205020404" pitchFamily="49" charset="0"/>
                <a:cs typeface="Courier New" panose="02070309020205020404" pitchFamily="49" charset="0"/>
              </a:rPr>
              <a:t>isupper</a:t>
            </a:r>
            <a:r>
              <a:rPr lang="en-US" sz="2200" dirty="0"/>
              <a:t> determines whether its argument is an uppercase letter (A–Z).</a:t>
            </a:r>
          </a:p>
          <a:p>
            <a:pPr lvl="1"/>
            <a:r>
              <a:rPr lang="en-US" sz="2200" dirty="0">
                <a:latin typeface="Courier New" panose="02070309020205020404" pitchFamily="49" charset="0"/>
                <a:cs typeface="Courier New" panose="02070309020205020404" pitchFamily="49" charset="0"/>
              </a:rPr>
              <a:t>tolower</a:t>
            </a:r>
            <a:r>
              <a:rPr lang="en-US" sz="2200" dirty="0"/>
              <a:t> converts an uppercase letter to a lowercase letter and returns the lowercase letter. If the argument is not an uppercase letter, tolower returns the argument unchanged. </a:t>
            </a:r>
          </a:p>
          <a:p>
            <a:pPr lvl="1"/>
            <a:r>
              <a:rPr lang="en-US" sz="2200" dirty="0">
                <a:latin typeface="Courier New" panose="02070309020205020404" pitchFamily="49" charset="0"/>
                <a:cs typeface="Courier New" panose="02070309020205020404" pitchFamily="49" charset="0"/>
              </a:rPr>
              <a:t>toupper</a:t>
            </a:r>
            <a:r>
              <a:rPr lang="en-US" sz="2200" dirty="0"/>
              <a:t> converts a lowercase letter to an uppercase letter and returns the uppercase letter. If the argument is not a lowercase letter, toupper returns the argument unchanged.</a:t>
            </a:r>
          </a:p>
        </p:txBody>
      </p:sp>
    </p:spTree>
    <p:extLst>
      <p:ext uri="{BB962C8B-B14F-4D97-AF65-F5344CB8AC3E}">
        <p14:creationId xmlns:p14="http://schemas.microsoft.com/office/powerpoint/2010/main" val="119342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9776-0E99-4184-B1E3-4A8113EAE616}"/>
              </a:ext>
            </a:extLst>
          </p:cNvPr>
          <p:cNvSpPr>
            <a:spLocks noGrp="1"/>
          </p:cNvSpPr>
          <p:nvPr>
            <p:ph type="title"/>
          </p:nvPr>
        </p:nvSpPr>
        <p:spPr/>
        <p:txBody>
          <a:bodyPr/>
          <a:lstStyle/>
          <a:p>
            <a:r>
              <a:rPr lang="en-US" sz="3200" dirty="0"/>
              <a:t>8.3.2 </a:t>
            </a:r>
            <a:r>
              <a:rPr lang="en-US" sz="3200" b="1" dirty="0"/>
              <a:t>Functions </a:t>
            </a:r>
            <a:r>
              <a:rPr lang="en-US" sz="3200" b="1" dirty="0">
                <a:latin typeface="Courier New" panose="02070309020205020404" pitchFamily="49" charset="0"/>
                <a:cs typeface="Courier New" panose="02070309020205020404" pitchFamily="49" charset="0"/>
              </a:rPr>
              <a:t>islower</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isupper</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tolower</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toupper</a:t>
            </a:r>
            <a:r>
              <a:rPr lang="en-US" sz="3200" b="1" dirty="0"/>
              <a:t> </a:t>
            </a:r>
            <a:r>
              <a:rPr lang="en-US" sz="2000" b="0" dirty="0"/>
              <a:t>(2 of 4)</a:t>
            </a:r>
          </a:p>
        </p:txBody>
      </p:sp>
      <p:sp>
        <p:nvSpPr>
          <p:cNvPr id="3" name="Content Placeholder 2">
            <a:extLst>
              <a:ext uri="{FF2B5EF4-FFF2-40B4-BE49-F238E27FC236}">
                <a16:creationId xmlns:a16="http://schemas.microsoft.com/office/drawing/2014/main" id="{2E9BD933-D66F-4CBC-B69D-921D6A87D273}"/>
              </a:ext>
            </a:extLst>
          </p:cNvPr>
          <p:cNvSpPr>
            <a:spLocks noGrp="1"/>
          </p:cNvSpPr>
          <p:nvPr>
            <p:ph sz="quarter" idx="13"/>
          </p:nvPr>
        </p:nvSpPr>
        <p:spPr>
          <a:xfrm>
            <a:off x="457199" y="1556327"/>
            <a:ext cx="8321041" cy="4586896"/>
          </a:xfrm>
        </p:spPr>
        <p:txBody>
          <a:bodyPr/>
          <a:lstStyle/>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fig08_02.c</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functions islower, isupper, tolower and toupper</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&lt;ctype.h&gt;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printf("%s\n%s%s\n%s%s\n%s%s\n%s%s\n\n", "According to islower:",</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islower('p') ? "p is a " : "p is not a ", "lowercase letter",</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islower('P') ? "P is a " : "P is not a ", "lowercase letter",</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islower('5') ? "5 is a " : "5 is not a ", "lowercase letter",</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islower('!') ? "! is a " : "! is not a ", "lowercase letter");</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51374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9776-0E99-4184-B1E3-4A8113EAE616}"/>
              </a:ext>
            </a:extLst>
          </p:cNvPr>
          <p:cNvSpPr>
            <a:spLocks noGrp="1"/>
          </p:cNvSpPr>
          <p:nvPr>
            <p:ph type="title"/>
          </p:nvPr>
        </p:nvSpPr>
        <p:spPr/>
        <p:txBody>
          <a:bodyPr/>
          <a:lstStyle/>
          <a:p>
            <a:r>
              <a:rPr lang="en-US" sz="3200" dirty="0"/>
              <a:t>8.3.2 </a:t>
            </a:r>
            <a:r>
              <a:rPr lang="en-US" sz="3200" b="1" dirty="0"/>
              <a:t>Functions </a:t>
            </a:r>
            <a:r>
              <a:rPr lang="en-US" sz="3200" b="1" dirty="0">
                <a:latin typeface="Courier New" panose="02070309020205020404" pitchFamily="49" charset="0"/>
                <a:cs typeface="Courier New" panose="02070309020205020404" pitchFamily="49" charset="0"/>
              </a:rPr>
              <a:t>islower</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isupper</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tolower</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toupper</a:t>
            </a:r>
            <a:r>
              <a:rPr lang="en-US" sz="3200" b="1" dirty="0"/>
              <a:t> </a:t>
            </a:r>
            <a:r>
              <a:rPr lang="en-US" sz="2000" b="0" dirty="0"/>
              <a:t>(3 of 4)</a:t>
            </a:r>
          </a:p>
        </p:txBody>
      </p:sp>
      <p:sp>
        <p:nvSpPr>
          <p:cNvPr id="3" name="Content Placeholder 2">
            <a:extLst>
              <a:ext uri="{FF2B5EF4-FFF2-40B4-BE49-F238E27FC236}">
                <a16:creationId xmlns:a16="http://schemas.microsoft.com/office/drawing/2014/main" id="{2E9BD933-D66F-4CBC-B69D-921D6A87D273}"/>
              </a:ext>
            </a:extLst>
          </p:cNvPr>
          <p:cNvSpPr>
            <a:spLocks noGrp="1"/>
          </p:cNvSpPr>
          <p:nvPr>
            <p:ph sz="quarter" idx="13"/>
          </p:nvPr>
        </p:nvSpPr>
        <p:spPr>
          <a:xfrm>
            <a:off x="457199" y="1556327"/>
            <a:ext cx="8229601" cy="4673024"/>
          </a:xfrm>
        </p:spPr>
        <p:txBody>
          <a:bodyPr/>
          <a:lstStyle/>
          <a:p>
            <a:pPr marL="432000" indent="-432000">
              <a:spcBef>
                <a:spcPts val="2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printf("%s\n%s%s\n%s%s\n%s%s\n%s%s\n\n", "According to isupper:",</a:t>
            </a:r>
          </a:p>
          <a:p>
            <a:pPr marL="432000" indent="-432000">
              <a:spcBef>
                <a:spcPts val="2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isupper('D') ? "D is an " : "D is not an ", "uppercase letter",</a:t>
            </a:r>
          </a:p>
          <a:p>
            <a:pPr marL="432000" indent="-432000">
              <a:spcBef>
                <a:spcPts val="2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isupper('d') ? "d is an " : "d is not an ", "uppercase letter",</a:t>
            </a:r>
          </a:p>
          <a:p>
            <a:pPr marL="432000" indent="-432000">
              <a:spcBef>
                <a:spcPts val="2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isupper('8') ? "8 is an " : "8 is not an ", "uppercase letter",</a:t>
            </a:r>
          </a:p>
          <a:p>
            <a:pPr marL="432000" indent="-432000">
              <a:spcBef>
                <a:spcPts val="2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isupper('$') ? "$ is an " : "$ is not an ", "uppercase letter");</a:t>
            </a:r>
          </a:p>
          <a:p>
            <a:pPr marL="432000" indent="-432000">
              <a:spcBef>
                <a:spcPts val="2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printf("%s%c\n%s%c\n%s%c\n%s%c\n",</a:t>
            </a:r>
          </a:p>
          <a:p>
            <a:pPr marL="432000" indent="-432000">
              <a:spcBef>
                <a:spcPts val="2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"u converted to uppercase is ", toupper('u'),</a:t>
            </a:r>
          </a:p>
          <a:p>
            <a:pPr marL="432000" indent="-432000">
              <a:spcBef>
                <a:spcPts val="2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"7 converted to uppercase is ", toupper('7'),</a:t>
            </a:r>
          </a:p>
          <a:p>
            <a:pPr marL="432000" indent="-432000">
              <a:spcBef>
                <a:spcPts val="2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 converted to uppercase is ", toupper('$'),</a:t>
            </a:r>
          </a:p>
          <a:p>
            <a:pPr marL="432000" indent="-432000">
              <a:spcBef>
                <a:spcPts val="2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"L converted to lowercase is ", tolower('L'));</a:t>
            </a:r>
          </a:p>
          <a:p>
            <a:pPr marL="432000" indent="-432000">
              <a:spcBef>
                <a:spcPts val="2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776807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9776-0E99-4184-B1E3-4A8113EAE616}"/>
              </a:ext>
            </a:extLst>
          </p:cNvPr>
          <p:cNvSpPr>
            <a:spLocks noGrp="1"/>
          </p:cNvSpPr>
          <p:nvPr>
            <p:ph type="title"/>
          </p:nvPr>
        </p:nvSpPr>
        <p:spPr/>
        <p:txBody>
          <a:bodyPr/>
          <a:lstStyle/>
          <a:p>
            <a:r>
              <a:rPr lang="en-US" sz="3200" dirty="0"/>
              <a:t>8.3.2 </a:t>
            </a:r>
            <a:r>
              <a:rPr lang="en-US" sz="3200" b="1" dirty="0"/>
              <a:t>Functions </a:t>
            </a:r>
            <a:r>
              <a:rPr lang="en-US" sz="3200" b="1" dirty="0">
                <a:latin typeface="Courier New" panose="02070309020205020404" pitchFamily="49" charset="0"/>
                <a:cs typeface="Courier New" panose="02070309020205020404" pitchFamily="49" charset="0"/>
              </a:rPr>
              <a:t>islower</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isupper</a:t>
            </a:r>
            <a:r>
              <a:rPr lang="en-US" sz="32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tolower</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toupper</a:t>
            </a:r>
            <a:r>
              <a:rPr lang="en-US" sz="3200" b="1" dirty="0"/>
              <a:t> </a:t>
            </a:r>
            <a:r>
              <a:rPr lang="en-US" sz="2000" b="0" dirty="0"/>
              <a:t>(4 of 4)</a:t>
            </a:r>
          </a:p>
        </p:txBody>
      </p:sp>
      <p:sp>
        <p:nvSpPr>
          <p:cNvPr id="3" name="Content Placeholder 2">
            <a:extLst>
              <a:ext uri="{FF2B5EF4-FFF2-40B4-BE49-F238E27FC236}">
                <a16:creationId xmlns:a16="http://schemas.microsoft.com/office/drawing/2014/main" id="{2E9BD933-D66F-4CBC-B69D-921D6A87D273}"/>
              </a:ext>
            </a:extLst>
          </p:cNvPr>
          <p:cNvSpPr>
            <a:spLocks noGrp="1"/>
          </p:cNvSpPr>
          <p:nvPr>
            <p:ph sz="quarter" idx="13"/>
          </p:nvPr>
        </p:nvSpPr>
        <p:spPr>
          <a:xfrm>
            <a:off x="457199" y="1556327"/>
            <a:ext cx="8229601" cy="4673024"/>
          </a:xfrm>
        </p:spPr>
        <p:txBody>
          <a:bodyPr/>
          <a:lstStyle/>
          <a:p>
            <a:pPr marL="0" indent="0">
              <a:spcBef>
                <a:spcPts val="300"/>
              </a:spcBef>
              <a:buNone/>
            </a:pPr>
            <a:r>
              <a:rPr lang="en-US" sz="1600" dirty="0">
                <a:latin typeface="Courier New" panose="02070309020205020404" pitchFamily="49" charset="0"/>
                <a:cs typeface="Courier New" panose="02070309020205020404" pitchFamily="49" charset="0"/>
              </a:rPr>
              <a:t>According to islower:</a:t>
            </a:r>
          </a:p>
          <a:p>
            <a:pPr marL="0" indent="0">
              <a:spcBef>
                <a:spcPts val="300"/>
              </a:spcBef>
              <a:buNone/>
            </a:pPr>
            <a:r>
              <a:rPr lang="en-US" sz="1600" dirty="0">
                <a:latin typeface="Courier New" panose="02070309020205020404" pitchFamily="49" charset="0"/>
                <a:cs typeface="Courier New" panose="02070309020205020404" pitchFamily="49" charset="0"/>
              </a:rPr>
              <a:t>p is a lowercase letter</a:t>
            </a:r>
          </a:p>
          <a:p>
            <a:pPr marL="0" indent="0">
              <a:spcBef>
                <a:spcPts val="300"/>
              </a:spcBef>
              <a:buNone/>
            </a:pPr>
            <a:r>
              <a:rPr lang="en-US" sz="1600" dirty="0">
                <a:latin typeface="Courier New" panose="02070309020205020404" pitchFamily="49" charset="0"/>
                <a:cs typeface="Courier New" panose="02070309020205020404" pitchFamily="49" charset="0"/>
              </a:rPr>
              <a:t>P is not a lowercase letter</a:t>
            </a:r>
          </a:p>
          <a:p>
            <a:pPr marL="0" indent="0">
              <a:spcBef>
                <a:spcPts val="300"/>
              </a:spcBef>
              <a:buNone/>
            </a:pPr>
            <a:r>
              <a:rPr lang="en-US" sz="1600" dirty="0">
                <a:latin typeface="Courier New" panose="02070309020205020404" pitchFamily="49" charset="0"/>
                <a:cs typeface="Courier New" panose="02070309020205020404" pitchFamily="49" charset="0"/>
              </a:rPr>
              <a:t>5 is not a lowercase letter</a:t>
            </a:r>
          </a:p>
          <a:p>
            <a:pPr marL="0" indent="0">
              <a:spcBef>
                <a:spcPts val="300"/>
              </a:spcBef>
              <a:buNone/>
            </a:pPr>
            <a:r>
              <a:rPr lang="en-US" sz="1600" dirty="0">
                <a:latin typeface="Courier New" panose="02070309020205020404" pitchFamily="49" charset="0"/>
                <a:cs typeface="Courier New" panose="02070309020205020404" pitchFamily="49" charset="0"/>
              </a:rPr>
              <a:t>! is not a lowercase letter</a:t>
            </a:r>
          </a:p>
          <a:p>
            <a:pPr marL="0" indent="0">
              <a:spcBef>
                <a:spcPts val="300"/>
              </a:spcBef>
              <a:buNone/>
            </a:pP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a:latin typeface="Courier New" panose="02070309020205020404" pitchFamily="49" charset="0"/>
                <a:cs typeface="Courier New" panose="02070309020205020404" pitchFamily="49" charset="0"/>
              </a:rPr>
              <a:t>According to isupper:</a:t>
            </a:r>
          </a:p>
          <a:p>
            <a:pPr marL="0" indent="0">
              <a:spcBef>
                <a:spcPts val="300"/>
              </a:spcBef>
              <a:buNone/>
            </a:pPr>
            <a:r>
              <a:rPr lang="en-US" sz="1600" dirty="0">
                <a:latin typeface="Courier New" panose="02070309020205020404" pitchFamily="49" charset="0"/>
                <a:cs typeface="Courier New" panose="02070309020205020404" pitchFamily="49" charset="0"/>
              </a:rPr>
              <a:t>D is an uppercase letter</a:t>
            </a:r>
          </a:p>
          <a:p>
            <a:pPr marL="0" indent="0">
              <a:spcBef>
                <a:spcPts val="300"/>
              </a:spcBef>
              <a:buNone/>
            </a:pPr>
            <a:r>
              <a:rPr lang="en-US" sz="1600" dirty="0">
                <a:latin typeface="Courier New" panose="02070309020205020404" pitchFamily="49" charset="0"/>
                <a:cs typeface="Courier New" panose="02070309020205020404" pitchFamily="49" charset="0"/>
              </a:rPr>
              <a:t>d is not an uppercase letter</a:t>
            </a:r>
          </a:p>
          <a:p>
            <a:pPr marL="0" indent="0">
              <a:spcBef>
                <a:spcPts val="300"/>
              </a:spcBef>
              <a:buNone/>
            </a:pPr>
            <a:r>
              <a:rPr lang="en-US" sz="1600" dirty="0">
                <a:latin typeface="Courier New" panose="02070309020205020404" pitchFamily="49" charset="0"/>
                <a:cs typeface="Courier New" panose="02070309020205020404" pitchFamily="49" charset="0"/>
              </a:rPr>
              <a:t>8 is not an uppercase letter</a:t>
            </a:r>
          </a:p>
          <a:p>
            <a:pPr marL="0" indent="0">
              <a:spcBef>
                <a:spcPts val="300"/>
              </a:spcBef>
              <a:buNone/>
            </a:pPr>
            <a:r>
              <a:rPr lang="en-US" sz="1600" dirty="0">
                <a:latin typeface="Courier New" panose="02070309020205020404" pitchFamily="49" charset="0"/>
                <a:cs typeface="Courier New" panose="02070309020205020404" pitchFamily="49" charset="0"/>
              </a:rPr>
              <a:t>$ is not an uppercase letter</a:t>
            </a:r>
          </a:p>
          <a:p>
            <a:pPr marL="0" indent="0">
              <a:spcBef>
                <a:spcPts val="300"/>
              </a:spcBef>
              <a:buNone/>
            </a:pPr>
            <a:r>
              <a:rPr lang="en-US" sz="1600" dirty="0">
                <a:latin typeface="Courier New" panose="02070309020205020404" pitchFamily="49" charset="0"/>
                <a:cs typeface="Courier New" panose="02070309020205020404" pitchFamily="49" charset="0"/>
              </a:rPr>
              <a:t> </a:t>
            </a:r>
          </a:p>
          <a:p>
            <a:pPr marL="0" indent="0">
              <a:spcBef>
                <a:spcPts val="300"/>
              </a:spcBef>
              <a:buNone/>
            </a:pPr>
            <a:r>
              <a:rPr lang="en-US" sz="1600" dirty="0">
                <a:latin typeface="Courier New" panose="02070309020205020404" pitchFamily="49" charset="0"/>
                <a:cs typeface="Courier New" panose="02070309020205020404" pitchFamily="49" charset="0"/>
              </a:rPr>
              <a:t>u converted to uppercase is U</a:t>
            </a:r>
          </a:p>
          <a:p>
            <a:pPr marL="0" indent="0">
              <a:spcBef>
                <a:spcPts val="300"/>
              </a:spcBef>
              <a:buNone/>
            </a:pPr>
            <a:r>
              <a:rPr lang="en-US" sz="1600" dirty="0">
                <a:latin typeface="Courier New" panose="02070309020205020404" pitchFamily="49" charset="0"/>
                <a:cs typeface="Courier New" panose="02070309020205020404" pitchFamily="49" charset="0"/>
              </a:rPr>
              <a:t>7 converted to uppercase is 7</a:t>
            </a:r>
          </a:p>
          <a:p>
            <a:pPr marL="0" indent="0">
              <a:spcBef>
                <a:spcPts val="300"/>
              </a:spcBef>
              <a:buNone/>
            </a:pPr>
            <a:r>
              <a:rPr lang="en-US" sz="1600" dirty="0">
                <a:latin typeface="Courier New" panose="02070309020205020404" pitchFamily="49" charset="0"/>
                <a:cs typeface="Courier New" panose="02070309020205020404" pitchFamily="49" charset="0"/>
              </a:rPr>
              <a:t>$ converted to uppercase is $</a:t>
            </a:r>
          </a:p>
          <a:p>
            <a:pPr marL="0" indent="0">
              <a:spcBef>
                <a:spcPts val="300"/>
              </a:spcBef>
              <a:buNone/>
            </a:pPr>
            <a:r>
              <a:rPr lang="en-US" sz="1600" dirty="0">
                <a:latin typeface="Courier New" panose="02070309020205020404" pitchFamily="49" charset="0"/>
                <a:cs typeface="Courier New" panose="02070309020205020404" pitchFamily="49" charset="0"/>
              </a:rPr>
              <a:t>L converted to lowercase is l</a:t>
            </a:r>
          </a:p>
        </p:txBody>
      </p:sp>
    </p:spTree>
    <p:extLst>
      <p:ext uri="{BB962C8B-B14F-4D97-AF65-F5344CB8AC3E}">
        <p14:creationId xmlns:p14="http://schemas.microsoft.com/office/powerpoint/2010/main" val="2851229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67C6-AB01-4C73-AD68-4BF145D714C4}"/>
              </a:ext>
            </a:extLst>
          </p:cNvPr>
          <p:cNvSpPr>
            <a:spLocks noGrp="1"/>
          </p:cNvSpPr>
          <p:nvPr>
            <p:ph type="title"/>
          </p:nvPr>
        </p:nvSpPr>
        <p:spPr/>
        <p:txBody>
          <a:bodyPr/>
          <a:lstStyle/>
          <a:p>
            <a:r>
              <a:rPr lang="en-US" sz="3200" dirty="0"/>
              <a:t>8.3.3 </a:t>
            </a:r>
            <a:r>
              <a:rPr lang="en-US" sz="3200" b="1" dirty="0"/>
              <a:t>Functions </a:t>
            </a:r>
            <a:r>
              <a:rPr lang="en-US" sz="3200" b="1" dirty="0">
                <a:latin typeface="Courier New" panose="02070309020205020404" pitchFamily="49" charset="0"/>
                <a:cs typeface="Courier New" panose="02070309020205020404" pitchFamily="49" charset="0"/>
              </a:rPr>
              <a:t>isspace</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iscntrl</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ispunct</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isprint</a:t>
            </a:r>
            <a:r>
              <a:rPr lang="en-US" sz="3200" b="1" dirty="0"/>
              <a:t> and </a:t>
            </a:r>
            <a:r>
              <a:rPr lang="en-US" sz="3200" b="1" dirty="0">
                <a:latin typeface="Courier New" panose="02070309020205020404" pitchFamily="49" charset="0"/>
                <a:cs typeface="Courier New" panose="02070309020205020404" pitchFamily="49" charset="0"/>
              </a:rPr>
              <a:t>isgraph</a:t>
            </a:r>
            <a:r>
              <a:rPr lang="en-US" sz="3200" b="1" dirty="0"/>
              <a:t> </a:t>
            </a:r>
            <a:r>
              <a:rPr lang="en-US" sz="2000" b="0" dirty="0"/>
              <a:t>(1 of 7)</a:t>
            </a:r>
          </a:p>
        </p:txBody>
      </p:sp>
      <p:sp>
        <p:nvSpPr>
          <p:cNvPr id="3" name="Content Placeholder 2">
            <a:extLst>
              <a:ext uri="{FF2B5EF4-FFF2-40B4-BE49-F238E27FC236}">
                <a16:creationId xmlns:a16="http://schemas.microsoft.com/office/drawing/2014/main" id="{8161201D-5648-4700-B45D-63F90B1A3A24}"/>
              </a:ext>
            </a:extLst>
          </p:cNvPr>
          <p:cNvSpPr>
            <a:spLocks noGrp="1"/>
          </p:cNvSpPr>
          <p:nvPr>
            <p:ph sz="quarter" idx="13"/>
          </p:nvPr>
        </p:nvSpPr>
        <p:spPr>
          <a:xfrm>
            <a:off x="457200" y="1556327"/>
            <a:ext cx="8229600" cy="4570154"/>
          </a:xfrm>
        </p:spPr>
        <p:txBody>
          <a:bodyPr/>
          <a:lstStyle/>
          <a:p>
            <a:r>
              <a:rPr lang="en-US" sz="1600" dirty="0"/>
              <a:t>Figure 8.3 demonstrates functions </a:t>
            </a:r>
            <a:r>
              <a:rPr lang="en-US" sz="1600" b="1" dirty="0">
                <a:latin typeface="Courier New" panose="02070309020205020404" pitchFamily="49" charset="0"/>
                <a:cs typeface="Courier New" panose="02070309020205020404" pitchFamily="49" charset="0"/>
              </a:rPr>
              <a:t>isspace</a:t>
            </a:r>
            <a:r>
              <a:rPr lang="en-US" sz="1600" dirty="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iscntrl</a:t>
            </a:r>
            <a:r>
              <a:rPr lang="en-US" sz="1600" dirty="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ispunct</a:t>
            </a:r>
            <a:r>
              <a:rPr lang="en-US" sz="1600" dirty="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isprint</a:t>
            </a:r>
            <a:r>
              <a:rPr lang="en-US" sz="1600" dirty="0"/>
              <a:t> and </a:t>
            </a:r>
            <a:r>
              <a:rPr lang="en-US" sz="1600" b="1" dirty="0">
                <a:latin typeface="Courier New" panose="02070309020205020404" pitchFamily="49" charset="0"/>
                <a:cs typeface="Courier New" panose="02070309020205020404" pitchFamily="49" charset="0"/>
              </a:rPr>
              <a:t>isgraph</a:t>
            </a:r>
            <a:r>
              <a:rPr lang="en-US" sz="1600" dirty="0">
                <a:latin typeface="Courier New" panose="02070309020205020404" pitchFamily="49" charset="0"/>
                <a:cs typeface="Courier New" panose="02070309020205020404" pitchFamily="49" charset="0"/>
              </a:rPr>
              <a:t>.</a:t>
            </a:r>
            <a:r>
              <a:rPr lang="en-US" sz="1600" dirty="0"/>
              <a:t> </a:t>
            </a:r>
          </a:p>
          <a:p>
            <a:pPr lvl="1"/>
            <a:r>
              <a:rPr lang="en-US" sz="1600" dirty="0">
                <a:latin typeface="Courier New" panose="02070309020205020404" pitchFamily="49" charset="0"/>
                <a:cs typeface="Courier New" panose="02070309020205020404" pitchFamily="49" charset="0"/>
              </a:rPr>
              <a:t>isspace</a:t>
            </a:r>
            <a:r>
              <a:rPr lang="en-US" sz="1600" dirty="0"/>
              <a:t> determines whether a character is a whitespace character—newline (</a:t>
            </a:r>
            <a:r>
              <a:rPr lang="en-US" sz="1600" dirty="0">
                <a:latin typeface="Courier New" panose="02070309020205020404" pitchFamily="49" charset="0"/>
                <a:cs typeface="Courier New" panose="02070309020205020404" pitchFamily="49" charset="0"/>
              </a:rPr>
              <a:t>'\n'</a:t>
            </a:r>
            <a:r>
              <a:rPr lang="en-US" sz="1600" dirty="0"/>
              <a:t>), space, form feed </a:t>
            </a:r>
            <a:r>
              <a:rPr lang="en-US" sz="1600" dirty="0">
                <a:cs typeface="Courier New" panose="02070309020205020404" pitchFamily="49" charset="0"/>
              </a:rPr>
              <a:t>(</a:t>
            </a:r>
            <a:r>
              <a:rPr lang="en-US" sz="1600" dirty="0">
                <a:latin typeface="Courier New" panose="02070309020205020404" pitchFamily="49" charset="0"/>
                <a:cs typeface="Courier New" panose="02070309020205020404" pitchFamily="49" charset="0"/>
              </a:rPr>
              <a:t>'\f'</a:t>
            </a:r>
            <a:r>
              <a:rPr lang="en-US" sz="1600" dirty="0"/>
              <a:t>), carriage return (</a:t>
            </a:r>
            <a:r>
              <a:rPr lang="en-US" sz="1600" dirty="0">
                <a:latin typeface="Courier New" panose="02070309020205020404" pitchFamily="49" charset="0"/>
                <a:cs typeface="Courier New" panose="02070309020205020404" pitchFamily="49" charset="0"/>
              </a:rPr>
              <a:t>'\r'</a:t>
            </a:r>
            <a:r>
              <a:rPr lang="en-US" sz="1600" dirty="0"/>
              <a:t>), horizontal tab (</a:t>
            </a:r>
            <a:r>
              <a:rPr lang="en-US" sz="1600" dirty="0">
                <a:latin typeface="Courier New" panose="02070309020205020404" pitchFamily="49" charset="0"/>
                <a:cs typeface="Courier New" panose="02070309020205020404" pitchFamily="49" charset="0"/>
              </a:rPr>
              <a:t>'\t'</a:t>
            </a:r>
            <a:r>
              <a:rPr lang="en-US" sz="1600" dirty="0"/>
              <a:t>) or vertical tab (</a:t>
            </a:r>
            <a:r>
              <a:rPr lang="en-US" sz="1600" dirty="0">
                <a:latin typeface="Courier New" panose="02070309020205020404" pitchFamily="49" charset="0"/>
                <a:cs typeface="Courier New" panose="02070309020205020404" pitchFamily="49" charset="0"/>
              </a:rPr>
              <a:t>'\v'</a:t>
            </a:r>
            <a:r>
              <a:rPr lang="en-US" sz="1600" dirty="0"/>
              <a:t>)—otherwise, it returns 0 (false).</a:t>
            </a:r>
          </a:p>
          <a:p>
            <a:pPr lvl="1"/>
            <a:r>
              <a:rPr lang="en-US" sz="1600" dirty="0">
                <a:latin typeface="Courier New" panose="02070309020205020404" pitchFamily="49" charset="0"/>
                <a:cs typeface="Courier New" panose="02070309020205020404" pitchFamily="49" charset="0"/>
              </a:rPr>
              <a:t>iscntrl</a:t>
            </a:r>
            <a:r>
              <a:rPr lang="en-US" sz="1600" dirty="0"/>
              <a:t> determines whether a character is a </a:t>
            </a:r>
            <a:r>
              <a:rPr lang="en-US" sz="1600" b="1" dirty="0"/>
              <a:t>control character</a:t>
            </a:r>
            <a:r>
              <a:rPr lang="en-US" sz="1600" dirty="0"/>
              <a:t>—horizontal tab (</a:t>
            </a:r>
            <a:r>
              <a:rPr lang="en-US" sz="1600" dirty="0">
                <a:latin typeface="Courier New" panose="02070309020205020404" pitchFamily="49" charset="0"/>
                <a:cs typeface="Courier New" panose="02070309020205020404" pitchFamily="49" charset="0"/>
              </a:rPr>
              <a:t>'\t'</a:t>
            </a:r>
            <a:r>
              <a:rPr lang="en-US" sz="1600" dirty="0"/>
              <a:t>), vertical tab (</a:t>
            </a:r>
            <a:r>
              <a:rPr lang="en-US" sz="1600" dirty="0">
                <a:latin typeface="Courier New" panose="02070309020205020404" pitchFamily="49" charset="0"/>
                <a:cs typeface="Courier New" panose="02070309020205020404" pitchFamily="49" charset="0"/>
              </a:rPr>
              <a:t>'\v'</a:t>
            </a:r>
            <a:r>
              <a:rPr lang="en-US" sz="1600" dirty="0"/>
              <a:t>), form feed (</a:t>
            </a:r>
            <a:r>
              <a:rPr lang="en-US" sz="1600" dirty="0">
                <a:latin typeface="Courier New" panose="02070309020205020404" pitchFamily="49" charset="0"/>
                <a:cs typeface="Courier New" panose="02070309020205020404" pitchFamily="49" charset="0"/>
              </a:rPr>
              <a:t>'\f'</a:t>
            </a:r>
            <a:r>
              <a:rPr lang="en-US" sz="1600" dirty="0"/>
              <a:t>), alert (</a:t>
            </a:r>
            <a:r>
              <a:rPr lang="en-US" sz="1600" dirty="0">
                <a:latin typeface="Courier New" panose="02070309020205020404" pitchFamily="49" charset="0"/>
                <a:cs typeface="Courier New" panose="02070309020205020404" pitchFamily="49" charset="0"/>
              </a:rPr>
              <a:t>'\a'</a:t>
            </a:r>
            <a:r>
              <a:rPr lang="en-US" sz="1600" dirty="0"/>
              <a:t>), backspace (</a:t>
            </a:r>
            <a:r>
              <a:rPr lang="en-US" sz="1600" dirty="0">
                <a:latin typeface="Courier New" panose="02070309020205020404" pitchFamily="49" charset="0"/>
                <a:cs typeface="Courier New" panose="02070309020205020404" pitchFamily="49" charset="0"/>
              </a:rPr>
              <a:t>'\b'</a:t>
            </a:r>
            <a:r>
              <a:rPr lang="en-US" sz="1600" dirty="0"/>
              <a:t>), carriage return (</a:t>
            </a:r>
            <a:r>
              <a:rPr lang="en-US" sz="1600" dirty="0">
                <a:latin typeface="Courier New" panose="02070309020205020404" pitchFamily="49" charset="0"/>
                <a:cs typeface="Courier New" panose="02070309020205020404" pitchFamily="49" charset="0"/>
              </a:rPr>
              <a:t>'\r'</a:t>
            </a:r>
            <a:r>
              <a:rPr lang="en-US" sz="1600" dirty="0"/>
              <a:t>), newline (</a:t>
            </a:r>
            <a:r>
              <a:rPr lang="en-US" sz="1600" dirty="0">
                <a:latin typeface="Courier New" panose="02070309020205020404" pitchFamily="49" charset="0"/>
                <a:cs typeface="Courier New" panose="02070309020205020404" pitchFamily="49" charset="0"/>
              </a:rPr>
              <a:t>'\n'</a:t>
            </a:r>
            <a:r>
              <a:rPr lang="en-US" sz="1600" dirty="0"/>
              <a:t>) and others</a:t>
            </a:r>
          </a:p>
          <a:p>
            <a:pPr lvl="1"/>
            <a:r>
              <a:rPr lang="en-US" sz="1600" dirty="0">
                <a:latin typeface="Courier New" panose="02070309020205020404" pitchFamily="49" charset="0"/>
                <a:cs typeface="Courier New" panose="02070309020205020404" pitchFamily="49" charset="0"/>
              </a:rPr>
              <a:t>ispunct</a:t>
            </a:r>
            <a:r>
              <a:rPr lang="en-US" sz="1600" dirty="0"/>
              <a:t> determines whether a character is a </a:t>
            </a:r>
            <a:r>
              <a:rPr lang="en-US" sz="1600" b="1" dirty="0"/>
              <a:t>printing character</a:t>
            </a:r>
            <a:r>
              <a:rPr lang="en-US" sz="1600" dirty="0"/>
              <a:t> other than a space, a digit or a letter, </a:t>
            </a:r>
            <a:r>
              <a:rPr lang="en-US" sz="1600" dirty="0">
                <a:cs typeface="Courier New" panose="02070309020205020404" pitchFamily="49" charset="0"/>
              </a:rPr>
              <a:t>such as </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a:latin typeface="Calibri" panose="020F0502020204030204" pitchFamily="34" charset="0"/>
              </a:rPr>
              <a:t> or </a:t>
            </a:r>
            <a:r>
              <a:rPr lang="en-US" sz="16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isprint</a:t>
            </a:r>
            <a:r>
              <a:rPr lang="en-US" sz="1600" dirty="0"/>
              <a:t> determines whether a character can be displayed on the screen (including the space character). </a:t>
            </a:r>
          </a:p>
          <a:p>
            <a:pPr lvl="1"/>
            <a:r>
              <a:rPr lang="en-US" sz="1600" dirty="0">
                <a:latin typeface="Courier New" panose="02070309020205020404" pitchFamily="49" charset="0"/>
                <a:cs typeface="Courier New" panose="02070309020205020404" pitchFamily="49" charset="0"/>
              </a:rPr>
              <a:t>isgraph</a:t>
            </a:r>
            <a:r>
              <a:rPr lang="en-US" sz="1600" dirty="0"/>
              <a:t> is the same as </a:t>
            </a:r>
            <a:r>
              <a:rPr lang="en-US" sz="1600" dirty="0">
                <a:latin typeface="Courier New" panose="02070309020205020404" pitchFamily="49" charset="0"/>
                <a:cs typeface="Courier New" panose="02070309020205020404" pitchFamily="49" charset="0"/>
              </a:rPr>
              <a:t>isprint</a:t>
            </a:r>
            <a:r>
              <a:rPr lang="en-US" sz="1600" dirty="0"/>
              <a:t>, but the space character is not included</a:t>
            </a:r>
          </a:p>
        </p:txBody>
      </p:sp>
    </p:spTree>
    <p:extLst>
      <p:ext uri="{BB962C8B-B14F-4D97-AF65-F5344CB8AC3E}">
        <p14:creationId xmlns:p14="http://schemas.microsoft.com/office/powerpoint/2010/main" val="2106790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67C6-AB01-4C73-AD68-4BF145D714C4}"/>
              </a:ext>
            </a:extLst>
          </p:cNvPr>
          <p:cNvSpPr>
            <a:spLocks noGrp="1"/>
          </p:cNvSpPr>
          <p:nvPr>
            <p:ph type="title"/>
          </p:nvPr>
        </p:nvSpPr>
        <p:spPr/>
        <p:txBody>
          <a:bodyPr/>
          <a:lstStyle/>
          <a:p>
            <a:r>
              <a:rPr lang="en-US" sz="3200" dirty="0"/>
              <a:t>8.3.3 </a:t>
            </a:r>
            <a:r>
              <a:rPr lang="en-US" sz="3200" b="1" dirty="0"/>
              <a:t>Functions </a:t>
            </a:r>
            <a:r>
              <a:rPr lang="en-US" sz="3200" b="1" dirty="0">
                <a:latin typeface="Courier New" panose="02070309020205020404" pitchFamily="49" charset="0"/>
                <a:cs typeface="Courier New" panose="02070309020205020404" pitchFamily="49" charset="0"/>
              </a:rPr>
              <a:t>isspace</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iscntrl</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ispunct</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isprint</a:t>
            </a:r>
            <a:r>
              <a:rPr lang="en-US" sz="3200" b="1" dirty="0"/>
              <a:t> and </a:t>
            </a:r>
            <a:r>
              <a:rPr lang="en-US" sz="3200" b="1" dirty="0">
                <a:latin typeface="Courier New" panose="02070309020205020404" pitchFamily="49" charset="0"/>
                <a:cs typeface="Courier New" panose="02070309020205020404" pitchFamily="49" charset="0"/>
              </a:rPr>
              <a:t>isgraph</a:t>
            </a:r>
            <a:r>
              <a:rPr lang="en-US" sz="3200" b="1" dirty="0"/>
              <a:t> </a:t>
            </a:r>
            <a:r>
              <a:rPr lang="en-US" sz="2000" b="0" dirty="0"/>
              <a:t>(2 of 7)</a:t>
            </a:r>
          </a:p>
        </p:txBody>
      </p:sp>
      <p:sp>
        <p:nvSpPr>
          <p:cNvPr id="3" name="Content Placeholder 2">
            <a:extLst>
              <a:ext uri="{FF2B5EF4-FFF2-40B4-BE49-F238E27FC236}">
                <a16:creationId xmlns:a16="http://schemas.microsoft.com/office/drawing/2014/main" id="{8161201D-5648-4700-B45D-63F90B1A3A24}"/>
              </a:ext>
            </a:extLst>
          </p:cNvPr>
          <p:cNvSpPr>
            <a:spLocks noGrp="1"/>
          </p:cNvSpPr>
          <p:nvPr>
            <p:ph sz="quarter" idx="13"/>
          </p:nvPr>
        </p:nvSpPr>
        <p:spPr>
          <a:xfrm>
            <a:off x="457200" y="1556327"/>
            <a:ext cx="8067676" cy="4682548"/>
          </a:xfrm>
        </p:spPr>
        <p:txBody>
          <a:bodyPr/>
          <a:lstStyle/>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fig08_03.c</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Using functions isspace, iscntrl, ispunct, isprint and isgraph</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&lt;ctype.h&gt;</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printf("%s\n%s%s%s\n%s%s%s\n%s%s\n\n", "According to isspace:", </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"Newline", isspace('\n') ? " is a " : " is not a ",</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"whitespace character", </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"Horizontal tab", isspace('\t') ? " is a " : " is not a ", </a:t>
            </a:r>
          </a:p>
          <a:p>
            <a:pPr marL="432000" indent="-432000">
              <a:spcBef>
                <a:spcPts val="2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"whitespace character"</a:t>
            </a:r>
          </a:p>
        </p:txBody>
      </p:sp>
    </p:spTree>
    <p:extLst>
      <p:ext uri="{BB962C8B-B14F-4D97-AF65-F5344CB8AC3E}">
        <p14:creationId xmlns:p14="http://schemas.microsoft.com/office/powerpoint/2010/main" val="3345692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67C6-AB01-4C73-AD68-4BF145D714C4}"/>
              </a:ext>
            </a:extLst>
          </p:cNvPr>
          <p:cNvSpPr>
            <a:spLocks noGrp="1"/>
          </p:cNvSpPr>
          <p:nvPr>
            <p:ph type="title"/>
          </p:nvPr>
        </p:nvSpPr>
        <p:spPr/>
        <p:txBody>
          <a:bodyPr/>
          <a:lstStyle/>
          <a:p>
            <a:r>
              <a:rPr lang="en-US" sz="3200" dirty="0"/>
              <a:t>8.3.3 </a:t>
            </a:r>
            <a:r>
              <a:rPr lang="en-US" sz="3200" b="1" dirty="0"/>
              <a:t>Functions </a:t>
            </a:r>
            <a:r>
              <a:rPr lang="en-US" sz="3200" b="1" dirty="0">
                <a:latin typeface="Courier New" panose="02070309020205020404" pitchFamily="49" charset="0"/>
                <a:cs typeface="Courier New" panose="02070309020205020404" pitchFamily="49" charset="0"/>
              </a:rPr>
              <a:t>isspace</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iscntrl</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ispunct</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isprint</a:t>
            </a:r>
            <a:r>
              <a:rPr lang="en-US" sz="3200" b="1" dirty="0"/>
              <a:t> and </a:t>
            </a:r>
            <a:r>
              <a:rPr lang="en-US" sz="3200" b="1" dirty="0">
                <a:latin typeface="Courier New" panose="02070309020205020404" pitchFamily="49" charset="0"/>
                <a:cs typeface="Courier New" panose="02070309020205020404" pitchFamily="49" charset="0"/>
              </a:rPr>
              <a:t>isgraph</a:t>
            </a:r>
            <a:r>
              <a:rPr lang="en-US" sz="3200" b="1" dirty="0"/>
              <a:t> </a:t>
            </a:r>
            <a:r>
              <a:rPr lang="en-US" sz="2000" b="0" dirty="0"/>
              <a:t>(3 of 7)</a:t>
            </a:r>
          </a:p>
        </p:txBody>
      </p:sp>
      <p:sp>
        <p:nvSpPr>
          <p:cNvPr id="3" name="Content Placeholder 2">
            <a:extLst>
              <a:ext uri="{FF2B5EF4-FFF2-40B4-BE49-F238E27FC236}">
                <a16:creationId xmlns:a16="http://schemas.microsoft.com/office/drawing/2014/main" id="{8161201D-5648-4700-B45D-63F90B1A3A24}"/>
              </a:ext>
            </a:extLst>
          </p:cNvPr>
          <p:cNvSpPr>
            <a:spLocks noGrp="1"/>
          </p:cNvSpPr>
          <p:nvPr>
            <p:ph sz="quarter" idx="13"/>
          </p:nvPr>
        </p:nvSpPr>
        <p:spPr>
          <a:xfrm>
            <a:off x="457200" y="1556327"/>
            <a:ext cx="8315325" cy="4682548"/>
          </a:xfrm>
        </p:spPr>
        <p:txBody>
          <a:bodyPr/>
          <a:lstStyle/>
          <a:p>
            <a:pPr marL="432000" indent="-432000">
              <a:spcBef>
                <a:spcPts val="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isspace('%') ? "% is a " : "% is not a ", "whitespace character");</a:t>
            </a:r>
          </a:p>
          <a:p>
            <a:pPr marL="432000" indent="-432000">
              <a:spcBef>
                <a:spcPts val="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printf("%s\n%s%s%s\n%s%s\n\n", "According to iscntrl:", </a:t>
            </a:r>
          </a:p>
          <a:p>
            <a:pPr marL="432000" indent="-432000">
              <a:spcBef>
                <a:spcPts val="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"Newline", iscntrl('\n') ? " is a " : " is not a ",</a:t>
            </a:r>
          </a:p>
          <a:p>
            <a:pPr marL="432000" indent="-432000">
              <a:spcBef>
                <a:spcPts val="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"control character",  </a:t>
            </a:r>
          </a:p>
          <a:p>
            <a:pPr marL="432000" indent="-432000">
              <a:spcBef>
                <a:spcPts val="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iscntrl('$') ? "$ is a " : "$ is not a ", "control character");</a:t>
            </a:r>
          </a:p>
        </p:txBody>
      </p:sp>
    </p:spTree>
    <p:extLst>
      <p:ext uri="{BB962C8B-B14F-4D97-AF65-F5344CB8AC3E}">
        <p14:creationId xmlns:p14="http://schemas.microsoft.com/office/powerpoint/2010/main" val="264301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67C6-AB01-4C73-AD68-4BF145D714C4}"/>
              </a:ext>
            </a:extLst>
          </p:cNvPr>
          <p:cNvSpPr>
            <a:spLocks noGrp="1"/>
          </p:cNvSpPr>
          <p:nvPr>
            <p:ph type="title"/>
          </p:nvPr>
        </p:nvSpPr>
        <p:spPr/>
        <p:txBody>
          <a:bodyPr/>
          <a:lstStyle/>
          <a:p>
            <a:r>
              <a:rPr lang="en-US" sz="3200" dirty="0"/>
              <a:t>8.3.3 </a:t>
            </a:r>
            <a:r>
              <a:rPr lang="en-US" sz="3200" b="1" dirty="0"/>
              <a:t>Functions </a:t>
            </a:r>
            <a:r>
              <a:rPr lang="en-US" sz="3200" b="1" dirty="0">
                <a:latin typeface="Courier New" panose="02070309020205020404" pitchFamily="49" charset="0"/>
                <a:cs typeface="Courier New" panose="02070309020205020404" pitchFamily="49" charset="0"/>
              </a:rPr>
              <a:t>isspace</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iscntrl</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ispunct</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isprint</a:t>
            </a:r>
            <a:r>
              <a:rPr lang="en-US" sz="3200" b="1" dirty="0"/>
              <a:t> and </a:t>
            </a:r>
            <a:r>
              <a:rPr lang="en-US" sz="3200" b="1" dirty="0">
                <a:latin typeface="Courier New" panose="02070309020205020404" pitchFamily="49" charset="0"/>
                <a:cs typeface="Courier New" panose="02070309020205020404" pitchFamily="49" charset="0"/>
              </a:rPr>
              <a:t>isgraph</a:t>
            </a:r>
            <a:r>
              <a:rPr lang="en-US" sz="3200" b="1" dirty="0"/>
              <a:t> </a:t>
            </a:r>
            <a:r>
              <a:rPr lang="en-US" sz="2000" b="0" dirty="0"/>
              <a:t>(4 of 7)</a:t>
            </a:r>
          </a:p>
        </p:txBody>
      </p:sp>
      <p:sp>
        <p:nvSpPr>
          <p:cNvPr id="3" name="Content Placeholder 2">
            <a:extLst>
              <a:ext uri="{FF2B5EF4-FFF2-40B4-BE49-F238E27FC236}">
                <a16:creationId xmlns:a16="http://schemas.microsoft.com/office/drawing/2014/main" id="{8161201D-5648-4700-B45D-63F90B1A3A24}"/>
              </a:ext>
            </a:extLst>
          </p:cNvPr>
          <p:cNvSpPr>
            <a:spLocks noGrp="1"/>
          </p:cNvSpPr>
          <p:nvPr>
            <p:ph sz="quarter" idx="13"/>
          </p:nvPr>
        </p:nvSpPr>
        <p:spPr>
          <a:xfrm>
            <a:off x="457200" y="1556326"/>
            <a:ext cx="8315325" cy="4788911"/>
          </a:xfrm>
        </p:spPr>
        <p:txBody>
          <a:bodyPr tIns="0" rIns="0" bIns="0"/>
          <a:lstStyle/>
          <a:p>
            <a:pPr marL="432000" indent="-432000">
              <a:spcBef>
                <a:spcPts val="200"/>
              </a:spcBef>
              <a:buFont typeface="+mj-lt"/>
              <a:buAutoNum type="arabicPeriod" startAt="18"/>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startAt="18"/>
            </a:pPr>
            <a:r>
              <a:rPr lang="en-US" sz="1800" dirty="0">
                <a:solidFill>
                  <a:schemeClr val="tx1"/>
                </a:solidFill>
                <a:latin typeface="Courier New" panose="02070309020205020404" pitchFamily="49" charset="0"/>
                <a:cs typeface="Courier New" panose="02070309020205020404" pitchFamily="49" charset="0"/>
              </a:rPr>
              <a:t>   printf("%s\n%s%s\n%s%s\n%s%s\n\n", "According to ispunct:",</a:t>
            </a:r>
          </a:p>
          <a:p>
            <a:pPr marL="432000" indent="-432000">
              <a:spcBef>
                <a:spcPts val="200"/>
              </a:spcBef>
              <a:buFont typeface="+mj-lt"/>
              <a:buAutoNum type="arabicPeriod" startAt="18"/>
            </a:pPr>
            <a:r>
              <a:rPr lang="en-US" sz="1800" dirty="0">
                <a:solidFill>
                  <a:schemeClr val="tx1"/>
                </a:solidFill>
                <a:latin typeface="Courier New" panose="02070309020205020404" pitchFamily="49" charset="0"/>
                <a:cs typeface="Courier New" panose="02070309020205020404" pitchFamily="49" charset="0"/>
              </a:rPr>
              <a:t>       ispunct(';') ? "; is a " : "; is not a ", "punctuation character",</a:t>
            </a:r>
          </a:p>
          <a:p>
            <a:pPr marL="432000" indent="-432000">
              <a:spcBef>
                <a:spcPts val="200"/>
              </a:spcBef>
              <a:buFont typeface="+mj-lt"/>
              <a:buAutoNum type="arabicPeriod" startAt="18"/>
            </a:pPr>
            <a:r>
              <a:rPr lang="en-US" sz="1800" dirty="0">
                <a:solidFill>
                  <a:schemeClr val="tx1"/>
                </a:solidFill>
                <a:latin typeface="Courier New" panose="02070309020205020404" pitchFamily="49" charset="0"/>
                <a:cs typeface="Courier New" panose="02070309020205020404" pitchFamily="49" charset="0"/>
              </a:rPr>
              <a:t>       ispunct('Y') ? "Y is a " : "Y is not a ", "punctuation character",</a:t>
            </a:r>
          </a:p>
          <a:p>
            <a:pPr marL="432000" indent="-432000">
              <a:spcBef>
                <a:spcPts val="200"/>
              </a:spcBef>
              <a:buFont typeface="+mj-lt"/>
              <a:buAutoNum type="arabicPeriod" startAt="18"/>
            </a:pPr>
            <a:r>
              <a:rPr lang="en-US" sz="1800" dirty="0">
                <a:solidFill>
                  <a:schemeClr val="tx1"/>
                </a:solidFill>
                <a:latin typeface="Courier New" panose="02070309020205020404" pitchFamily="49" charset="0"/>
                <a:cs typeface="Courier New" panose="02070309020205020404" pitchFamily="49" charset="0"/>
              </a:rPr>
              <a:t>       ispunct('#') ? "# is a " : "# is not a ", "punctuation character");</a:t>
            </a:r>
          </a:p>
          <a:p>
            <a:pPr marL="432000" indent="-432000">
              <a:spcBef>
                <a:spcPts val="200"/>
              </a:spcBef>
              <a:buFont typeface="+mj-lt"/>
              <a:buAutoNum type="arabicPeriod" startAt="18"/>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startAt="18"/>
            </a:pPr>
            <a:r>
              <a:rPr lang="en-US" sz="1800" dirty="0">
                <a:solidFill>
                  <a:schemeClr val="tx1"/>
                </a:solidFill>
                <a:latin typeface="Courier New" panose="02070309020205020404" pitchFamily="49" charset="0"/>
                <a:cs typeface="Courier New" panose="02070309020205020404" pitchFamily="49" charset="0"/>
              </a:rPr>
              <a:t>   printf("%s\n%s%s\n%s%s%s\n\n", "According to isprint:",</a:t>
            </a:r>
          </a:p>
          <a:p>
            <a:pPr marL="432000" indent="-432000">
              <a:spcBef>
                <a:spcPts val="200"/>
              </a:spcBef>
              <a:buFont typeface="+mj-lt"/>
              <a:buAutoNum type="arabicPeriod" startAt="18"/>
            </a:pPr>
            <a:r>
              <a:rPr lang="en-US" sz="1800" dirty="0">
                <a:solidFill>
                  <a:schemeClr val="tx1"/>
                </a:solidFill>
                <a:latin typeface="Courier New" panose="02070309020205020404" pitchFamily="49" charset="0"/>
                <a:cs typeface="Courier New" panose="02070309020205020404" pitchFamily="49" charset="0"/>
              </a:rPr>
              <a:t>       isprint('$') ? "$ is a " : "$ is not a ", "printing character", </a:t>
            </a:r>
          </a:p>
          <a:p>
            <a:pPr marL="432000" indent="-432000">
              <a:spcBef>
                <a:spcPts val="200"/>
              </a:spcBef>
              <a:buFont typeface="+mj-lt"/>
              <a:buAutoNum type="arabicPeriod" startAt="18"/>
            </a:pPr>
            <a:r>
              <a:rPr lang="en-US" sz="1800" dirty="0">
                <a:solidFill>
                  <a:schemeClr val="tx1"/>
                </a:solidFill>
                <a:latin typeface="Courier New" panose="02070309020205020404" pitchFamily="49" charset="0"/>
                <a:cs typeface="Courier New" panose="02070309020205020404" pitchFamily="49" charset="0"/>
              </a:rPr>
              <a:t>       "Alert", isprint('\a') ? " is a " : " is not a ",</a:t>
            </a:r>
          </a:p>
          <a:p>
            <a:pPr marL="432000" indent="-432000">
              <a:spcBef>
                <a:spcPts val="200"/>
              </a:spcBef>
              <a:buFont typeface="+mj-lt"/>
              <a:buAutoNum type="arabicPeriod" startAt="18"/>
            </a:pPr>
            <a:r>
              <a:rPr lang="en-US" sz="1800" dirty="0">
                <a:solidFill>
                  <a:schemeClr val="tx1"/>
                </a:solidFill>
                <a:latin typeface="Courier New" panose="02070309020205020404" pitchFamily="49" charset="0"/>
                <a:cs typeface="Courier New" panose="02070309020205020404" pitchFamily="49" charset="0"/>
              </a:rPr>
              <a:t>       "printing character");</a:t>
            </a:r>
          </a:p>
        </p:txBody>
      </p:sp>
    </p:spTree>
    <p:extLst>
      <p:ext uri="{BB962C8B-B14F-4D97-AF65-F5344CB8AC3E}">
        <p14:creationId xmlns:p14="http://schemas.microsoft.com/office/powerpoint/2010/main" val="589944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67C6-AB01-4C73-AD68-4BF145D714C4}"/>
              </a:ext>
            </a:extLst>
          </p:cNvPr>
          <p:cNvSpPr>
            <a:spLocks noGrp="1"/>
          </p:cNvSpPr>
          <p:nvPr>
            <p:ph type="title"/>
          </p:nvPr>
        </p:nvSpPr>
        <p:spPr/>
        <p:txBody>
          <a:bodyPr/>
          <a:lstStyle/>
          <a:p>
            <a:r>
              <a:rPr lang="en-US" sz="3200" dirty="0"/>
              <a:t>8.3.3 </a:t>
            </a:r>
            <a:r>
              <a:rPr lang="en-US" sz="3200" b="1" dirty="0"/>
              <a:t>Functions </a:t>
            </a:r>
            <a:r>
              <a:rPr lang="en-US" sz="3200" b="1" dirty="0">
                <a:latin typeface="Courier New" panose="02070309020205020404" pitchFamily="49" charset="0"/>
                <a:cs typeface="Courier New" panose="02070309020205020404" pitchFamily="49" charset="0"/>
              </a:rPr>
              <a:t>isspace</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iscntrl</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ispunct</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isprint</a:t>
            </a:r>
            <a:r>
              <a:rPr lang="en-US" sz="3200" b="1" dirty="0"/>
              <a:t> and </a:t>
            </a:r>
            <a:r>
              <a:rPr lang="en-US" sz="3200" b="1" dirty="0">
                <a:latin typeface="Courier New" panose="02070309020205020404" pitchFamily="49" charset="0"/>
                <a:cs typeface="Courier New" panose="02070309020205020404" pitchFamily="49" charset="0"/>
              </a:rPr>
              <a:t>isgraph</a:t>
            </a:r>
            <a:r>
              <a:rPr lang="en-US" sz="3200" b="1" dirty="0"/>
              <a:t> </a:t>
            </a:r>
            <a:r>
              <a:rPr lang="en-US" sz="2000" b="0" dirty="0"/>
              <a:t>(5 of 7)</a:t>
            </a:r>
          </a:p>
        </p:txBody>
      </p:sp>
      <p:sp>
        <p:nvSpPr>
          <p:cNvPr id="3" name="Content Placeholder 2">
            <a:extLst>
              <a:ext uri="{FF2B5EF4-FFF2-40B4-BE49-F238E27FC236}">
                <a16:creationId xmlns:a16="http://schemas.microsoft.com/office/drawing/2014/main" id="{8161201D-5648-4700-B45D-63F90B1A3A24}"/>
              </a:ext>
            </a:extLst>
          </p:cNvPr>
          <p:cNvSpPr>
            <a:spLocks noGrp="1"/>
          </p:cNvSpPr>
          <p:nvPr>
            <p:ph sz="quarter" idx="13"/>
          </p:nvPr>
        </p:nvSpPr>
        <p:spPr>
          <a:xfrm>
            <a:off x="457200" y="1556326"/>
            <a:ext cx="8429625" cy="4788911"/>
          </a:xfrm>
        </p:spPr>
        <p:txBody>
          <a:bodyPr tIns="0" rIns="0" bIns="0"/>
          <a:lstStyle/>
          <a:p>
            <a:pPr marL="432000" indent="-432000">
              <a:spcBef>
                <a:spcPts val="200"/>
              </a:spcBef>
              <a:buFont typeface="+mj-lt"/>
              <a:buAutoNum type="arabicPeriod" startAt="28"/>
            </a:pPr>
            <a:r>
              <a:rPr lang="en-US" sz="1800" dirty="0">
                <a:solidFill>
                  <a:schemeClr val="tx1"/>
                </a:solidFill>
                <a:latin typeface="Courier New" panose="02070309020205020404" pitchFamily="49" charset="0"/>
                <a:cs typeface="Courier New" panose="02070309020205020404" pitchFamily="49" charset="0"/>
              </a:rPr>
              <a:t>   </a:t>
            </a:r>
            <a:endParaRPr lang="en-US" sz="2000" dirty="0">
              <a:solidFill>
                <a:schemeClr val="tx1"/>
              </a:solidFill>
              <a:latin typeface="Courier New" panose="02070309020205020404" pitchFamily="49" charset="0"/>
              <a:cs typeface="Courier New" panose="02070309020205020404" pitchFamily="49" charset="0"/>
            </a:endParaRPr>
          </a:p>
          <a:p>
            <a:pPr marL="432000" indent="-432000">
              <a:spcBef>
                <a:spcPts val="200"/>
              </a:spcBef>
              <a:buFont typeface="+mj-lt"/>
              <a:buAutoNum type="arabicPeriod" startAt="28"/>
            </a:pPr>
            <a:r>
              <a:rPr lang="en-US" sz="2000" dirty="0">
                <a:solidFill>
                  <a:schemeClr val="tx1"/>
                </a:solidFill>
                <a:latin typeface="Courier New" panose="02070309020205020404" pitchFamily="49" charset="0"/>
                <a:cs typeface="Courier New" panose="02070309020205020404" pitchFamily="49" charset="0"/>
              </a:rPr>
              <a:t>   printf("%s\n%s%s\n%s%s%s\n",  "According to isgraph:",</a:t>
            </a:r>
          </a:p>
          <a:p>
            <a:pPr marL="432000" indent="-432000">
              <a:spcBef>
                <a:spcPts val="200"/>
              </a:spcBef>
              <a:buFont typeface="+mj-lt"/>
              <a:buAutoNum type="arabicPeriod" startAt="28"/>
            </a:pPr>
            <a:r>
              <a:rPr lang="en-US" sz="2000" dirty="0">
                <a:solidFill>
                  <a:schemeClr val="tx1"/>
                </a:solidFill>
                <a:latin typeface="Courier New" panose="02070309020205020404" pitchFamily="49" charset="0"/>
                <a:cs typeface="Courier New" panose="02070309020205020404" pitchFamily="49" charset="0"/>
              </a:rPr>
              <a:t>       isgraph('Q') ? "Q is a " : "Q is not a ",</a:t>
            </a:r>
          </a:p>
          <a:p>
            <a:pPr marL="432000" indent="-432000">
              <a:spcBef>
                <a:spcPts val="200"/>
              </a:spcBef>
              <a:buFont typeface="+mj-lt"/>
              <a:buAutoNum type="arabicPeriod" startAt="28"/>
            </a:pPr>
            <a:r>
              <a:rPr lang="en-US" sz="2000" dirty="0">
                <a:solidFill>
                  <a:schemeClr val="tx1"/>
                </a:solidFill>
                <a:latin typeface="Courier New" panose="02070309020205020404" pitchFamily="49" charset="0"/>
                <a:cs typeface="Courier New" panose="02070309020205020404" pitchFamily="49" charset="0"/>
              </a:rPr>
              <a:t>       "printing character other than a space",</a:t>
            </a:r>
          </a:p>
          <a:p>
            <a:pPr marL="432000" indent="-432000">
              <a:spcBef>
                <a:spcPts val="200"/>
              </a:spcBef>
              <a:buFont typeface="+mj-lt"/>
              <a:buAutoNum type="arabicPeriod" startAt="28"/>
            </a:pPr>
            <a:r>
              <a:rPr lang="en-US" sz="2000" dirty="0">
                <a:solidFill>
                  <a:schemeClr val="tx1"/>
                </a:solidFill>
                <a:latin typeface="Courier New" panose="02070309020205020404" pitchFamily="49" charset="0"/>
                <a:cs typeface="Courier New" panose="02070309020205020404" pitchFamily="49" charset="0"/>
              </a:rPr>
              <a:t>       "Space", isgraph(' ') ? " is a " : " is not a ",</a:t>
            </a:r>
          </a:p>
          <a:p>
            <a:pPr marL="432000" indent="-432000">
              <a:spcBef>
                <a:spcPts val="200"/>
              </a:spcBef>
              <a:buFont typeface="+mj-lt"/>
              <a:buAutoNum type="arabicPeriod" startAt="28"/>
            </a:pPr>
            <a:r>
              <a:rPr lang="en-US" sz="2000" dirty="0">
                <a:solidFill>
                  <a:schemeClr val="tx1"/>
                </a:solidFill>
                <a:latin typeface="Courier New" panose="02070309020205020404" pitchFamily="49" charset="0"/>
                <a:cs typeface="Courier New" panose="02070309020205020404" pitchFamily="49" charset="0"/>
              </a:rPr>
              <a:t>       "printing character other than a space");</a:t>
            </a:r>
          </a:p>
          <a:p>
            <a:pPr marL="432000" indent="-432000">
              <a:spcBef>
                <a:spcPts val="200"/>
              </a:spcBef>
              <a:buFont typeface="+mj-lt"/>
              <a:buAutoNum type="arabicPeriod" startAt="28"/>
            </a:pPr>
            <a:r>
              <a:rPr lang="en-US" sz="20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1271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6463-5397-415A-9FBF-8B0F2F101B90}"/>
              </a:ext>
            </a:extLst>
          </p:cNvPr>
          <p:cNvSpPr>
            <a:spLocks noGrp="1"/>
          </p:cNvSpPr>
          <p:nvPr>
            <p:ph type="title"/>
          </p:nvPr>
        </p:nvSpPr>
        <p:spPr/>
        <p:txBody>
          <a:bodyPr/>
          <a:lstStyle/>
          <a:p>
            <a:r>
              <a:rPr lang="en-US" dirty="0"/>
              <a:t>Outline </a:t>
            </a:r>
            <a:r>
              <a:rPr lang="en-US" sz="2000" b="0" dirty="0"/>
              <a:t>(1 of 4)</a:t>
            </a:r>
          </a:p>
        </p:txBody>
      </p:sp>
      <p:sp>
        <p:nvSpPr>
          <p:cNvPr id="3" name="Content Placeholder 2">
            <a:extLst>
              <a:ext uri="{FF2B5EF4-FFF2-40B4-BE49-F238E27FC236}">
                <a16:creationId xmlns:a16="http://schemas.microsoft.com/office/drawing/2014/main" id="{B2D3AC60-A524-4317-B13B-002954DF286E}"/>
              </a:ext>
            </a:extLst>
          </p:cNvPr>
          <p:cNvSpPr>
            <a:spLocks noGrp="1"/>
          </p:cNvSpPr>
          <p:nvPr>
            <p:ph sz="quarter" idx="13"/>
          </p:nvPr>
        </p:nvSpPr>
        <p:spPr/>
        <p:txBody>
          <a:bodyPr/>
          <a:lstStyle/>
          <a:p>
            <a:pPr marL="432" indent="0">
              <a:buNone/>
            </a:pPr>
            <a:r>
              <a:rPr lang="en-US" sz="2200" b="1" dirty="0">
                <a:solidFill>
                  <a:schemeClr val="tx2"/>
                </a:solidFill>
              </a:rPr>
              <a:t>8.1</a:t>
            </a:r>
            <a:r>
              <a:rPr lang="en-US" sz="2200" b="1" dirty="0"/>
              <a:t> Introduction </a:t>
            </a:r>
            <a:endParaRPr lang="en-US" sz="2200" dirty="0"/>
          </a:p>
          <a:p>
            <a:pPr marL="432" indent="0">
              <a:buNone/>
            </a:pPr>
            <a:r>
              <a:rPr lang="en-US" sz="2200" b="1" dirty="0">
                <a:solidFill>
                  <a:schemeClr val="tx2"/>
                </a:solidFill>
              </a:rPr>
              <a:t>8.2</a:t>
            </a:r>
            <a:r>
              <a:rPr lang="en-US" sz="2200" b="1" dirty="0"/>
              <a:t> Fundamentals of Strings and Characters </a:t>
            </a:r>
            <a:endParaRPr lang="en-US" sz="2200" dirty="0"/>
          </a:p>
          <a:p>
            <a:pPr marL="432" indent="0">
              <a:buNone/>
            </a:pPr>
            <a:r>
              <a:rPr lang="en-US" sz="2200" b="1" dirty="0">
                <a:solidFill>
                  <a:schemeClr val="tx2"/>
                </a:solidFill>
              </a:rPr>
              <a:t>8.3</a:t>
            </a:r>
            <a:r>
              <a:rPr lang="en-US" sz="2200" b="1" dirty="0"/>
              <a:t> Character-Handling Library </a:t>
            </a:r>
            <a:endParaRPr lang="en-US" sz="2200" dirty="0"/>
          </a:p>
          <a:p>
            <a:pPr marL="458550" lvl="1" indent="0">
              <a:buNone/>
            </a:pPr>
            <a:r>
              <a:rPr lang="en-US" sz="2200" dirty="0">
                <a:solidFill>
                  <a:schemeClr val="tx2"/>
                </a:solidFill>
              </a:rPr>
              <a:t>8.3.1</a:t>
            </a:r>
            <a:r>
              <a:rPr lang="en-US" sz="2200" dirty="0"/>
              <a:t> Functions isdigit, isalpha, isalnum and isxdigit</a:t>
            </a:r>
          </a:p>
          <a:p>
            <a:pPr marL="458550" lvl="1" indent="0">
              <a:buNone/>
            </a:pPr>
            <a:r>
              <a:rPr lang="en-US" sz="2200" dirty="0">
                <a:solidFill>
                  <a:schemeClr val="tx2"/>
                </a:solidFill>
              </a:rPr>
              <a:t>8.3.2</a:t>
            </a:r>
            <a:r>
              <a:rPr lang="en-US" sz="2200" dirty="0"/>
              <a:t> Functions islower, isupper, tolower and toupper</a:t>
            </a:r>
          </a:p>
          <a:p>
            <a:pPr marL="458550" lvl="1" indent="0">
              <a:buNone/>
            </a:pPr>
            <a:r>
              <a:rPr lang="en-US" sz="2200" dirty="0">
                <a:solidFill>
                  <a:schemeClr val="tx2"/>
                </a:solidFill>
              </a:rPr>
              <a:t>8.3.3</a:t>
            </a:r>
            <a:r>
              <a:rPr lang="en-US" sz="2200" dirty="0"/>
              <a:t> Functions isspace, iscntrl, ispunct, isprint and isgraph</a:t>
            </a:r>
          </a:p>
          <a:p>
            <a:pPr marL="432" indent="0">
              <a:buNone/>
            </a:pPr>
            <a:r>
              <a:rPr lang="en-US" sz="2200" b="1" dirty="0">
                <a:solidFill>
                  <a:schemeClr val="tx2"/>
                </a:solidFill>
              </a:rPr>
              <a:t>8.4</a:t>
            </a:r>
            <a:r>
              <a:rPr lang="en-US" sz="2200" b="1" dirty="0"/>
              <a:t> String-Conversion Functions </a:t>
            </a:r>
            <a:endParaRPr lang="en-US" sz="2200" dirty="0"/>
          </a:p>
          <a:p>
            <a:pPr marL="458550" lvl="1" indent="0">
              <a:buNone/>
            </a:pPr>
            <a:r>
              <a:rPr lang="en-US" sz="2200" dirty="0">
                <a:solidFill>
                  <a:schemeClr val="tx2"/>
                </a:solidFill>
              </a:rPr>
              <a:t>8.4.1</a:t>
            </a:r>
            <a:r>
              <a:rPr lang="en-US" sz="2200" dirty="0"/>
              <a:t> Function strtod</a:t>
            </a:r>
          </a:p>
          <a:p>
            <a:pPr marL="458550" lvl="1" indent="0">
              <a:buNone/>
            </a:pPr>
            <a:r>
              <a:rPr lang="en-US" sz="2200" dirty="0">
                <a:solidFill>
                  <a:schemeClr val="tx2"/>
                </a:solidFill>
              </a:rPr>
              <a:t>8.4.2</a:t>
            </a:r>
            <a:r>
              <a:rPr lang="en-US" sz="2200" dirty="0"/>
              <a:t> Function strtol</a:t>
            </a:r>
          </a:p>
          <a:p>
            <a:pPr marL="458550" lvl="1" indent="0">
              <a:buNone/>
            </a:pPr>
            <a:r>
              <a:rPr lang="en-US" sz="2200" dirty="0">
                <a:solidFill>
                  <a:schemeClr val="tx2"/>
                </a:solidFill>
              </a:rPr>
              <a:t>8.4.3</a:t>
            </a:r>
            <a:r>
              <a:rPr lang="en-US" sz="2200" dirty="0"/>
              <a:t> Function strtoul</a:t>
            </a:r>
          </a:p>
        </p:txBody>
      </p:sp>
    </p:spTree>
    <p:extLst>
      <p:ext uri="{BB962C8B-B14F-4D97-AF65-F5344CB8AC3E}">
        <p14:creationId xmlns:p14="http://schemas.microsoft.com/office/powerpoint/2010/main" val="109617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67C6-AB01-4C73-AD68-4BF145D714C4}"/>
              </a:ext>
            </a:extLst>
          </p:cNvPr>
          <p:cNvSpPr>
            <a:spLocks noGrp="1"/>
          </p:cNvSpPr>
          <p:nvPr>
            <p:ph type="title"/>
          </p:nvPr>
        </p:nvSpPr>
        <p:spPr/>
        <p:txBody>
          <a:bodyPr/>
          <a:lstStyle/>
          <a:p>
            <a:r>
              <a:rPr lang="en-US" sz="3200" dirty="0"/>
              <a:t>8.3.3 </a:t>
            </a:r>
            <a:r>
              <a:rPr lang="en-US" sz="3200" b="1" dirty="0"/>
              <a:t>Functions </a:t>
            </a:r>
            <a:r>
              <a:rPr lang="en-US" sz="3200" b="1" dirty="0">
                <a:latin typeface="Courier New" panose="02070309020205020404" pitchFamily="49" charset="0"/>
                <a:cs typeface="Courier New" panose="02070309020205020404" pitchFamily="49" charset="0"/>
              </a:rPr>
              <a:t>isspace</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iscntrl</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ispunct</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isprint</a:t>
            </a:r>
            <a:r>
              <a:rPr lang="en-US" sz="3200" b="1" dirty="0"/>
              <a:t> and </a:t>
            </a:r>
            <a:r>
              <a:rPr lang="en-US" sz="3200" b="1" dirty="0">
                <a:latin typeface="Courier New" panose="02070309020205020404" pitchFamily="49" charset="0"/>
                <a:cs typeface="Courier New" panose="02070309020205020404" pitchFamily="49" charset="0"/>
              </a:rPr>
              <a:t>isgraph</a:t>
            </a:r>
            <a:r>
              <a:rPr lang="en-US" sz="3200" b="1" dirty="0"/>
              <a:t> </a:t>
            </a:r>
            <a:r>
              <a:rPr lang="en-US" sz="2000" b="0" dirty="0"/>
              <a:t>(6 of 7)</a:t>
            </a:r>
          </a:p>
        </p:txBody>
      </p:sp>
      <p:sp>
        <p:nvSpPr>
          <p:cNvPr id="3" name="Content Placeholder 2">
            <a:extLst>
              <a:ext uri="{FF2B5EF4-FFF2-40B4-BE49-F238E27FC236}">
                <a16:creationId xmlns:a16="http://schemas.microsoft.com/office/drawing/2014/main" id="{8161201D-5648-4700-B45D-63F90B1A3A24}"/>
              </a:ext>
            </a:extLst>
          </p:cNvPr>
          <p:cNvSpPr>
            <a:spLocks noGrp="1"/>
          </p:cNvSpPr>
          <p:nvPr>
            <p:ph sz="quarter" idx="13"/>
          </p:nvPr>
        </p:nvSpPr>
        <p:spPr>
          <a:xfrm>
            <a:off x="457200" y="1556326"/>
            <a:ext cx="8429625" cy="4788911"/>
          </a:xfrm>
        </p:spPr>
        <p:txBody>
          <a:bodyPr tIns="0" rIns="0" bIns="0"/>
          <a:lstStyle/>
          <a:p>
            <a:pPr marL="0" indent="0">
              <a:spcBef>
                <a:spcPts val="600"/>
              </a:spcBef>
              <a:buNone/>
            </a:pPr>
            <a:r>
              <a:rPr lang="en-US" sz="2000" dirty="0">
                <a:latin typeface="Courier New" panose="02070309020205020404" pitchFamily="49" charset="0"/>
                <a:cs typeface="Courier New" panose="02070309020205020404" pitchFamily="49" charset="0"/>
              </a:rPr>
              <a:t>According to isspace:</a:t>
            </a:r>
          </a:p>
          <a:p>
            <a:pPr marL="0" indent="0">
              <a:spcBef>
                <a:spcPts val="600"/>
              </a:spcBef>
              <a:buNone/>
            </a:pPr>
            <a:r>
              <a:rPr lang="en-US" sz="2000" dirty="0">
                <a:latin typeface="Courier New" panose="02070309020205020404" pitchFamily="49" charset="0"/>
                <a:cs typeface="Courier New" panose="02070309020205020404" pitchFamily="49" charset="0"/>
              </a:rPr>
              <a:t>Newline is a whitespace character</a:t>
            </a:r>
          </a:p>
          <a:p>
            <a:pPr marL="0" indent="0">
              <a:spcBef>
                <a:spcPts val="600"/>
              </a:spcBef>
              <a:buNone/>
            </a:pPr>
            <a:r>
              <a:rPr lang="en-US" sz="2000" dirty="0">
                <a:latin typeface="Courier New" panose="02070309020205020404" pitchFamily="49" charset="0"/>
                <a:cs typeface="Courier New" panose="02070309020205020404" pitchFamily="49" charset="0"/>
              </a:rPr>
              <a:t>Horizontal tab is a whitespace character</a:t>
            </a:r>
          </a:p>
          <a:p>
            <a:pPr marL="0" indent="0">
              <a:spcBef>
                <a:spcPts val="600"/>
              </a:spcBef>
              <a:buNone/>
            </a:pPr>
            <a:r>
              <a:rPr lang="en-US" sz="2000" dirty="0">
                <a:latin typeface="Courier New" panose="02070309020205020404" pitchFamily="49" charset="0"/>
                <a:cs typeface="Courier New" panose="02070309020205020404" pitchFamily="49" charset="0"/>
              </a:rPr>
              <a:t>% is not a whitespace character</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600"/>
              </a:spcBef>
              <a:buNone/>
            </a:pPr>
            <a:r>
              <a:rPr lang="en-US" sz="2000" dirty="0">
                <a:latin typeface="Courier New" panose="02070309020205020404" pitchFamily="49" charset="0"/>
                <a:cs typeface="Courier New" panose="02070309020205020404" pitchFamily="49" charset="0"/>
              </a:rPr>
              <a:t>According to iscntrl:</a:t>
            </a:r>
          </a:p>
          <a:p>
            <a:pPr marL="0" indent="0">
              <a:spcBef>
                <a:spcPts val="600"/>
              </a:spcBef>
              <a:buNone/>
            </a:pPr>
            <a:r>
              <a:rPr lang="en-US" sz="2000" dirty="0">
                <a:latin typeface="Courier New" panose="02070309020205020404" pitchFamily="49" charset="0"/>
                <a:cs typeface="Courier New" panose="02070309020205020404" pitchFamily="49" charset="0"/>
              </a:rPr>
              <a:t>Newline is a control character</a:t>
            </a:r>
          </a:p>
          <a:p>
            <a:pPr marL="0" indent="0">
              <a:spcBef>
                <a:spcPts val="600"/>
              </a:spcBef>
              <a:buNone/>
            </a:pPr>
            <a:r>
              <a:rPr lang="en-US" sz="2000" dirty="0">
                <a:latin typeface="Courier New" panose="02070309020205020404" pitchFamily="49" charset="0"/>
                <a:cs typeface="Courier New" panose="02070309020205020404" pitchFamily="49" charset="0"/>
              </a:rPr>
              <a:t>$ is not a control character</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600"/>
              </a:spcBef>
              <a:buNone/>
            </a:pPr>
            <a:r>
              <a:rPr lang="en-US" sz="2000" dirty="0">
                <a:latin typeface="Courier New" panose="02070309020205020404" pitchFamily="49" charset="0"/>
                <a:cs typeface="Courier New" panose="02070309020205020404" pitchFamily="49" charset="0"/>
              </a:rPr>
              <a:t>According to ispunct:</a:t>
            </a:r>
          </a:p>
          <a:p>
            <a:pPr marL="0" indent="0">
              <a:spcBef>
                <a:spcPts val="600"/>
              </a:spcBef>
              <a:buNone/>
            </a:pPr>
            <a:r>
              <a:rPr lang="en-US" sz="2000" dirty="0">
                <a:latin typeface="Courier New" panose="02070309020205020404" pitchFamily="49" charset="0"/>
                <a:cs typeface="Courier New" panose="02070309020205020404" pitchFamily="49" charset="0"/>
              </a:rPr>
              <a:t>; is a punctuation character</a:t>
            </a:r>
          </a:p>
          <a:p>
            <a:pPr marL="0" indent="0">
              <a:spcBef>
                <a:spcPts val="600"/>
              </a:spcBef>
              <a:buNone/>
            </a:pPr>
            <a:r>
              <a:rPr lang="en-US" sz="2000" dirty="0">
                <a:latin typeface="Courier New" panose="02070309020205020404" pitchFamily="49" charset="0"/>
                <a:cs typeface="Courier New" panose="02070309020205020404" pitchFamily="49" charset="0"/>
              </a:rPr>
              <a:t>Y is not a punctuation character</a:t>
            </a:r>
          </a:p>
          <a:p>
            <a:pPr marL="0" indent="0">
              <a:spcBef>
                <a:spcPts val="600"/>
              </a:spcBef>
              <a:buNone/>
            </a:pPr>
            <a:r>
              <a:rPr lang="en-US" sz="2000" dirty="0">
                <a:latin typeface="Courier New" panose="02070309020205020404" pitchFamily="49" charset="0"/>
                <a:cs typeface="Courier New" panose="02070309020205020404" pitchFamily="49" charset="0"/>
              </a:rPr>
              <a:t># is a punctuation character</a:t>
            </a:r>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9893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67C6-AB01-4C73-AD68-4BF145D714C4}"/>
              </a:ext>
            </a:extLst>
          </p:cNvPr>
          <p:cNvSpPr>
            <a:spLocks noGrp="1"/>
          </p:cNvSpPr>
          <p:nvPr>
            <p:ph type="title"/>
          </p:nvPr>
        </p:nvSpPr>
        <p:spPr/>
        <p:txBody>
          <a:bodyPr/>
          <a:lstStyle/>
          <a:p>
            <a:r>
              <a:rPr lang="en-US" sz="3200" dirty="0"/>
              <a:t>8.3.3 </a:t>
            </a:r>
            <a:r>
              <a:rPr lang="en-US" sz="3200" b="1" dirty="0"/>
              <a:t>Functions </a:t>
            </a:r>
            <a:r>
              <a:rPr lang="en-US" sz="3200" b="1" dirty="0">
                <a:latin typeface="Courier New" panose="02070309020205020404" pitchFamily="49" charset="0"/>
                <a:cs typeface="Courier New" panose="02070309020205020404" pitchFamily="49" charset="0"/>
              </a:rPr>
              <a:t>isspace</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iscntrl</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ispunct</a:t>
            </a:r>
            <a:r>
              <a:rPr lang="en-US" sz="3200" b="1" dirty="0">
                <a:cs typeface="Courier New" panose="02070309020205020404" pitchFamily="49" charset="0"/>
              </a:rPr>
              <a:t>,</a:t>
            </a:r>
            <a:r>
              <a:rPr lang="en-US" sz="3200" b="1" dirty="0">
                <a:latin typeface="+mn-lt"/>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isprint</a:t>
            </a:r>
            <a:r>
              <a:rPr lang="en-US" sz="3200" b="1" dirty="0"/>
              <a:t> and </a:t>
            </a:r>
            <a:r>
              <a:rPr lang="en-US" sz="3200" b="1" dirty="0">
                <a:latin typeface="Courier New" panose="02070309020205020404" pitchFamily="49" charset="0"/>
                <a:cs typeface="Courier New" panose="02070309020205020404" pitchFamily="49" charset="0"/>
              </a:rPr>
              <a:t>isgraph</a:t>
            </a:r>
            <a:r>
              <a:rPr lang="en-US" sz="3200" b="1" dirty="0"/>
              <a:t> </a:t>
            </a:r>
            <a:r>
              <a:rPr lang="en-US" sz="2000" b="0" dirty="0"/>
              <a:t>(7 of 7)</a:t>
            </a:r>
          </a:p>
        </p:txBody>
      </p:sp>
      <p:sp>
        <p:nvSpPr>
          <p:cNvPr id="3" name="Content Placeholder 2">
            <a:extLst>
              <a:ext uri="{FF2B5EF4-FFF2-40B4-BE49-F238E27FC236}">
                <a16:creationId xmlns:a16="http://schemas.microsoft.com/office/drawing/2014/main" id="{8161201D-5648-4700-B45D-63F90B1A3A24}"/>
              </a:ext>
            </a:extLst>
          </p:cNvPr>
          <p:cNvSpPr>
            <a:spLocks noGrp="1"/>
          </p:cNvSpPr>
          <p:nvPr>
            <p:ph sz="quarter" idx="13"/>
          </p:nvPr>
        </p:nvSpPr>
        <p:spPr>
          <a:xfrm>
            <a:off x="457200" y="1556326"/>
            <a:ext cx="8429625" cy="4788911"/>
          </a:xfrm>
        </p:spPr>
        <p:txBody>
          <a:bodyPr tIns="0" rIns="0" bIns="0"/>
          <a:lstStyle/>
          <a:p>
            <a:pPr marL="0" indent="0">
              <a:spcBef>
                <a:spcPts val="600"/>
              </a:spcBef>
              <a:buNone/>
            </a:pPr>
            <a:r>
              <a:rPr lang="en-US" sz="2000" dirty="0">
                <a:latin typeface="Courier New" panose="02070309020205020404" pitchFamily="49" charset="0"/>
                <a:cs typeface="Courier New" panose="02070309020205020404" pitchFamily="49" charset="0"/>
              </a:rPr>
              <a:t>According to isprint:</a:t>
            </a:r>
          </a:p>
          <a:p>
            <a:pPr marL="0" indent="0">
              <a:spcBef>
                <a:spcPts val="600"/>
              </a:spcBef>
              <a:buNone/>
            </a:pPr>
            <a:r>
              <a:rPr lang="en-US" sz="2000" dirty="0">
                <a:latin typeface="Courier New" panose="02070309020205020404" pitchFamily="49" charset="0"/>
                <a:cs typeface="Courier New" panose="02070309020205020404" pitchFamily="49" charset="0"/>
              </a:rPr>
              <a:t>$ is a printing character</a:t>
            </a:r>
          </a:p>
          <a:p>
            <a:pPr marL="0" indent="0">
              <a:spcBef>
                <a:spcPts val="600"/>
              </a:spcBef>
              <a:buNone/>
            </a:pPr>
            <a:r>
              <a:rPr lang="en-US" sz="2000" dirty="0">
                <a:latin typeface="Courier New" panose="02070309020205020404" pitchFamily="49" charset="0"/>
                <a:cs typeface="Courier New" panose="02070309020205020404" pitchFamily="49" charset="0"/>
              </a:rPr>
              <a:t>Alert is not a printing character</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600"/>
              </a:spcBef>
              <a:buNone/>
            </a:pPr>
            <a:r>
              <a:rPr lang="en-US" sz="2000" dirty="0">
                <a:latin typeface="Courier New" panose="02070309020205020404" pitchFamily="49" charset="0"/>
                <a:cs typeface="Courier New" panose="02070309020205020404" pitchFamily="49" charset="0"/>
              </a:rPr>
              <a:t>According to isgraph:</a:t>
            </a:r>
          </a:p>
          <a:p>
            <a:pPr marL="0" indent="0">
              <a:spcBef>
                <a:spcPts val="600"/>
              </a:spcBef>
              <a:buNone/>
            </a:pPr>
            <a:r>
              <a:rPr lang="en-US" sz="2000" dirty="0">
                <a:latin typeface="Courier New" panose="02070309020205020404" pitchFamily="49" charset="0"/>
                <a:cs typeface="Courier New" panose="02070309020205020404" pitchFamily="49" charset="0"/>
              </a:rPr>
              <a:t>Q is a printing character other than a space</a:t>
            </a:r>
          </a:p>
          <a:p>
            <a:pPr marL="0" indent="0">
              <a:spcBef>
                <a:spcPts val="600"/>
              </a:spcBef>
              <a:buNone/>
            </a:pPr>
            <a:r>
              <a:rPr lang="en-US" sz="2000" dirty="0">
                <a:latin typeface="Courier New" panose="02070309020205020404" pitchFamily="49" charset="0"/>
                <a:cs typeface="Courier New" panose="02070309020205020404" pitchFamily="49" charset="0"/>
              </a:rPr>
              <a:t>Space is not a printing character other than a space</a:t>
            </a:r>
          </a:p>
        </p:txBody>
      </p:sp>
    </p:spTree>
    <p:extLst>
      <p:ext uri="{BB962C8B-B14F-4D97-AF65-F5344CB8AC3E}">
        <p14:creationId xmlns:p14="http://schemas.microsoft.com/office/powerpoint/2010/main" val="3035699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6BBC-E72C-4658-8309-3513F4C361DC}"/>
              </a:ext>
            </a:extLst>
          </p:cNvPr>
          <p:cNvSpPr>
            <a:spLocks noGrp="1"/>
          </p:cNvSpPr>
          <p:nvPr>
            <p:ph type="title"/>
          </p:nvPr>
        </p:nvSpPr>
        <p:spPr/>
        <p:txBody>
          <a:bodyPr/>
          <a:lstStyle/>
          <a:p>
            <a:r>
              <a:rPr lang="en-US" dirty="0"/>
              <a:t>8.4 </a:t>
            </a:r>
            <a:r>
              <a:rPr lang="en-US" b="1" dirty="0"/>
              <a:t>String-Conversion Functions </a:t>
            </a:r>
            <a:r>
              <a:rPr lang="en-US" sz="2000" b="0" dirty="0"/>
              <a:t>(1 of 2)</a:t>
            </a:r>
          </a:p>
        </p:txBody>
      </p:sp>
      <p:sp>
        <p:nvSpPr>
          <p:cNvPr id="3" name="Content Placeholder 2">
            <a:extLst>
              <a:ext uri="{FF2B5EF4-FFF2-40B4-BE49-F238E27FC236}">
                <a16:creationId xmlns:a16="http://schemas.microsoft.com/office/drawing/2014/main" id="{628B82BA-85FC-43AD-B738-E67E7C09946F}"/>
              </a:ext>
            </a:extLst>
          </p:cNvPr>
          <p:cNvSpPr>
            <a:spLocks noGrp="1"/>
          </p:cNvSpPr>
          <p:nvPr>
            <p:ph sz="quarter" idx="13"/>
          </p:nvPr>
        </p:nvSpPr>
        <p:spPr/>
        <p:txBody>
          <a:bodyPr/>
          <a:lstStyle/>
          <a:p>
            <a:r>
              <a:rPr lang="en-US" dirty="0"/>
              <a:t>This section presents the </a:t>
            </a:r>
            <a:r>
              <a:rPr lang="en-US" b="1" dirty="0"/>
              <a:t>string-conversion functions</a:t>
            </a:r>
            <a:r>
              <a:rPr lang="en-US" dirty="0"/>
              <a:t> from the </a:t>
            </a:r>
            <a:r>
              <a:rPr lang="en-US" b="1" dirty="0"/>
              <a:t>general utilities library</a:t>
            </a:r>
            <a:r>
              <a:rPr lang="en-US" dirty="0"/>
              <a:t> (</a:t>
            </a:r>
            <a:r>
              <a:rPr lang="en-US" b="1" dirty="0"/>
              <a:t>&lt;stdlib.h&gt;</a:t>
            </a:r>
            <a:r>
              <a:rPr lang="en-US" dirty="0"/>
              <a:t>)</a:t>
            </a:r>
          </a:p>
          <a:p>
            <a:r>
              <a:rPr lang="en-US" dirty="0"/>
              <a:t>These convert strings of digits to integer and floating-point values</a:t>
            </a:r>
          </a:p>
          <a:p>
            <a:r>
              <a:rPr lang="en-US" dirty="0"/>
              <a:t>The following table summarizes the string-conversion functions</a:t>
            </a:r>
          </a:p>
          <a:p>
            <a:r>
              <a:rPr lang="en-US" dirty="0"/>
              <a:t>The C standard also includes </a:t>
            </a:r>
            <a:r>
              <a:rPr lang="en-US" dirty="0">
                <a:latin typeface="Courier New" panose="02070309020205020404" pitchFamily="49" charset="0"/>
                <a:cs typeface="Courier New" panose="02070309020205020404" pitchFamily="49" charset="0"/>
              </a:rPr>
              <a:t>strtoll</a:t>
            </a:r>
            <a:r>
              <a:rPr lang="en-US" dirty="0"/>
              <a:t> and </a:t>
            </a:r>
            <a:r>
              <a:rPr lang="en-US" dirty="0">
                <a:latin typeface="Courier New" panose="02070309020205020404" pitchFamily="49" charset="0"/>
                <a:cs typeface="Courier New" panose="02070309020205020404" pitchFamily="49" charset="0"/>
              </a:rPr>
              <a:t>strtoull</a:t>
            </a:r>
            <a:r>
              <a:rPr lang="en-US" dirty="0"/>
              <a:t> for converting strings to </a:t>
            </a:r>
            <a:r>
              <a:rPr lang="en-US" dirty="0">
                <a:latin typeface="Courier New" panose="02070309020205020404" pitchFamily="49" charset="0"/>
                <a:cs typeface="Courier New" panose="02070309020205020404" pitchFamily="49" charset="0"/>
              </a:rPr>
              <a:t>long</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long</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int</a:t>
            </a:r>
            <a:r>
              <a:rPr lang="en-US" dirty="0"/>
              <a:t> and </a:t>
            </a:r>
            <a:r>
              <a:rPr lang="en-US" dirty="0">
                <a:latin typeface="Courier New" panose="02070309020205020404" pitchFamily="49" charset="0"/>
                <a:cs typeface="Courier New" panose="02070309020205020404" pitchFamily="49" charset="0"/>
              </a:rPr>
              <a:t>unsigned</a:t>
            </a:r>
            <a:r>
              <a:rPr lang="en-US" dirty="0"/>
              <a:t> </a:t>
            </a:r>
            <a:r>
              <a:rPr lang="en-US" dirty="0">
                <a:latin typeface="Courier New" panose="02070309020205020404" pitchFamily="49" charset="0"/>
                <a:cs typeface="Courier New" panose="02070309020205020404" pitchFamily="49" charset="0"/>
              </a:rPr>
              <a:t>long</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long</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int</a:t>
            </a:r>
          </a:p>
        </p:txBody>
      </p:sp>
    </p:spTree>
    <p:extLst>
      <p:ext uri="{BB962C8B-B14F-4D97-AF65-F5344CB8AC3E}">
        <p14:creationId xmlns:p14="http://schemas.microsoft.com/office/powerpoint/2010/main" val="911855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835B-36F3-4111-9FB5-4864ABD145BF}"/>
              </a:ext>
            </a:extLst>
          </p:cNvPr>
          <p:cNvSpPr>
            <a:spLocks noGrp="1"/>
          </p:cNvSpPr>
          <p:nvPr>
            <p:ph type="title"/>
          </p:nvPr>
        </p:nvSpPr>
        <p:spPr/>
        <p:txBody>
          <a:bodyPr/>
          <a:lstStyle/>
          <a:p>
            <a:r>
              <a:rPr lang="en-US" dirty="0"/>
              <a:t>8.4 </a:t>
            </a:r>
            <a:r>
              <a:rPr lang="en-US" b="1" dirty="0"/>
              <a:t>String-Conversion Functions </a:t>
            </a:r>
            <a:r>
              <a:rPr lang="en-US" sz="2000" b="0" dirty="0"/>
              <a:t>(2 of 2)</a:t>
            </a:r>
          </a:p>
        </p:txBody>
      </p:sp>
      <p:graphicFrame>
        <p:nvGraphicFramePr>
          <p:cNvPr id="4" name="Table 4">
            <a:extLst>
              <a:ext uri="{FF2B5EF4-FFF2-40B4-BE49-F238E27FC236}">
                <a16:creationId xmlns:a16="http://schemas.microsoft.com/office/drawing/2014/main" id="{9BDBB126-75A2-433D-AFB8-A243E57A5E42}"/>
              </a:ext>
            </a:extLst>
          </p:cNvPr>
          <p:cNvGraphicFramePr>
            <a:graphicFrameLocks noGrp="1"/>
          </p:cNvGraphicFramePr>
          <p:nvPr>
            <p:ph sz="quarter" idx="13"/>
            <p:extLst>
              <p:ext uri="{D42A27DB-BD31-4B8C-83A1-F6EECF244321}">
                <p14:modId xmlns:p14="http://schemas.microsoft.com/office/powerpoint/2010/main" val="393207314"/>
              </p:ext>
            </p:extLst>
          </p:nvPr>
        </p:nvGraphicFramePr>
        <p:xfrm>
          <a:off x="457200" y="1555750"/>
          <a:ext cx="8229600" cy="2358520"/>
        </p:xfrm>
        <a:graphic>
          <a:graphicData uri="http://schemas.openxmlformats.org/drawingml/2006/table">
            <a:tbl>
              <a:tblPr firstRow="1" bandRow="1">
                <a:tableStyleId>{40F9630F-82C1-40B7-BC3A-925EFCFF5E92}</a:tableStyleId>
              </a:tblPr>
              <a:tblGrid>
                <a:gridCol w="4114800">
                  <a:extLst>
                    <a:ext uri="{9D8B030D-6E8A-4147-A177-3AD203B41FA5}">
                      <a16:colId xmlns:a16="http://schemas.microsoft.com/office/drawing/2014/main" val="465695355"/>
                    </a:ext>
                  </a:extLst>
                </a:gridCol>
                <a:gridCol w="4114800">
                  <a:extLst>
                    <a:ext uri="{9D8B030D-6E8A-4147-A177-3AD203B41FA5}">
                      <a16:colId xmlns:a16="http://schemas.microsoft.com/office/drawing/2014/main" val="416404942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noProof="0" dirty="0">
                          <a:solidFill>
                            <a:schemeClr val="tx1"/>
                          </a:solidFill>
                          <a:effectLst/>
                          <a:latin typeface="Calibri" panose="020F0502020204030204" pitchFamily="34" charset="0"/>
                        </a:rPr>
                        <a:t>Function prototype</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noProof="0" dirty="0">
                          <a:solidFill>
                            <a:schemeClr val="tx1"/>
                          </a:solidFill>
                          <a:effectLst/>
                          <a:latin typeface="Calibri" panose="020F0502020204030204" pitchFamily="34" charset="0"/>
                        </a:rPr>
                        <a:t>Function description</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243437"/>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double strtod(const char *nPtr, </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char **endPtr);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noProof="0" dirty="0">
                          <a:solidFill>
                            <a:schemeClr val="tx1"/>
                          </a:solidFill>
                          <a:effectLst/>
                          <a:latin typeface="+mn-lt"/>
                        </a:rPr>
                        <a:t>Converts the string </a:t>
                      </a:r>
                      <a:r>
                        <a:rPr lang="en-US" sz="1600" b="0" i="0" noProof="0" dirty="0">
                          <a:solidFill>
                            <a:schemeClr val="tx1"/>
                          </a:solidFill>
                          <a:effectLst/>
                          <a:latin typeface="Courier New" panose="02070309020205020404" pitchFamily="49" charset="0"/>
                          <a:cs typeface="Courier New" panose="02070309020205020404" pitchFamily="49" charset="0"/>
                        </a:rPr>
                        <a:t>nPtr</a:t>
                      </a:r>
                      <a:r>
                        <a:rPr lang="en-US" sz="1600" b="0" i="0" noProof="0" dirty="0">
                          <a:solidFill>
                            <a:schemeClr val="tx1"/>
                          </a:solidFill>
                          <a:effectLst/>
                          <a:latin typeface="Calibri" panose="020F0502020204030204" pitchFamily="34" charset="0"/>
                        </a:rPr>
                        <a:t> </a:t>
                      </a:r>
                      <a:r>
                        <a:rPr lang="en-US" sz="1600" b="0" i="0" noProof="0" dirty="0">
                          <a:solidFill>
                            <a:schemeClr val="tx1"/>
                          </a:solidFill>
                          <a:effectLst/>
                          <a:latin typeface="+mn-lt"/>
                        </a:rPr>
                        <a:t>to</a:t>
                      </a:r>
                      <a:r>
                        <a:rPr lang="en-US" sz="1600" b="0" i="0" noProof="0" dirty="0">
                          <a:solidFill>
                            <a:schemeClr val="tx1"/>
                          </a:solidFill>
                          <a:effectLst/>
                          <a:latin typeface="Calibri" panose="020F0502020204030204" pitchFamily="34" charset="0"/>
                        </a:rPr>
                        <a:t> </a:t>
                      </a:r>
                      <a:r>
                        <a:rPr lang="en-US" sz="1600" b="0" i="0" noProof="0" dirty="0">
                          <a:solidFill>
                            <a:schemeClr val="tx1"/>
                          </a:solidFill>
                          <a:effectLst/>
                          <a:latin typeface="Courier New" panose="02070309020205020404" pitchFamily="49" charset="0"/>
                          <a:cs typeface="Courier New" panose="02070309020205020404" pitchFamily="49" charset="0"/>
                        </a:rPr>
                        <a:t>double</a:t>
                      </a:r>
                      <a:r>
                        <a:rPr lang="en-US" sz="1600" b="0" i="0" noProof="0" dirty="0">
                          <a:solidFill>
                            <a:schemeClr val="tx1"/>
                          </a:solidFill>
                          <a:effectLst/>
                          <a:latin typeface="Calibri" panose="020F0502020204030204" pitchFamily="34" charset="0"/>
                        </a:rPr>
                        <a:t>.</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3843412"/>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long strtol(const char *nPtr, </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char **endPtr, int base);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noProof="0" dirty="0">
                          <a:solidFill>
                            <a:schemeClr val="tx1"/>
                          </a:solidFill>
                          <a:effectLst/>
                          <a:latin typeface="+mn-lt"/>
                        </a:rPr>
                        <a:t>Converts the string </a:t>
                      </a:r>
                      <a:r>
                        <a:rPr lang="en-US" sz="1600" b="0" i="0" noProof="0" dirty="0">
                          <a:solidFill>
                            <a:schemeClr val="tx1"/>
                          </a:solidFill>
                          <a:effectLst/>
                          <a:latin typeface="Courier New" panose="02070309020205020404" pitchFamily="49" charset="0"/>
                          <a:cs typeface="Courier New" panose="02070309020205020404" pitchFamily="49" charset="0"/>
                        </a:rPr>
                        <a:t>nPtr</a:t>
                      </a:r>
                      <a:r>
                        <a:rPr lang="en-US" sz="1600" b="0" i="0" noProof="0" dirty="0">
                          <a:solidFill>
                            <a:schemeClr val="tx1"/>
                          </a:solidFill>
                          <a:effectLst/>
                          <a:latin typeface="Calibri" panose="020F0502020204030204" pitchFamily="34" charset="0"/>
                        </a:rPr>
                        <a:t> </a:t>
                      </a:r>
                      <a:r>
                        <a:rPr lang="en-US" sz="1600" b="0" i="0" noProof="0" dirty="0">
                          <a:solidFill>
                            <a:schemeClr val="tx1"/>
                          </a:solidFill>
                          <a:effectLst/>
                          <a:latin typeface="+mn-lt"/>
                        </a:rPr>
                        <a:t>to</a:t>
                      </a:r>
                      <a:r>
                        <a:rPr lang="en-US" sz="1600" b="0" i="0" noProof="0" dirty="0">
                          <a:solidFill>
                            <a:schemeClr val="tx1"/>
                          </a:solidFill>
                          <a:effectLst/>
                          <a:latin typeface="Calibri" panose="020F0502020204030204" pitchFamily="34" charset="0"/>
                        </a:rPr>
                        <a:t> </a:t>
                      </a:r>
                      <a:r>
                        <a:rPr lang="en-US" sz="1600" b="0" i="0" noProof="0" dirty="0">
                          <a:solidFill>
                            <a:schemeClr val="tx1"/>
                          </a:solidFill>
                          <a:effectLst/>
                          <a:latin typeface="Courier New" panose="02070309020205020404" pitchFamily="49" charset="0"/>
                          <a:cs typeface="Courier New" panose="02070309020205020404" pitchFamily="49" charset="0"/>
                        </a:rPr>
                        <a:t>long</a:t>
                      </a:r>
                      <a:r>
                        <a:rPr lang="en-US" sz="1600" b="0" i="0" noProof="0" dirty="0">
                          <a:solidFill>
                            <a:schemeClr val="tx1"/>
                          </a:solidFill>
                          <a:effectLst/>
                          <a:latin typeface="Calibri" panose="020F0502020204030204" pitchFamily="34" charset="0"/>
                        </a:rPr>
                        <a:t>.</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0702827"/>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unsigned long strtoul(const char *nPtr, </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char **endPtr, int base);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noProof="0" dirty="0">
                          <a:solidFill>
                            <a:schemeClr val="tx1"/>
                          </a:solidFill>
                          <a:effectLst/>
                          <a:latin typeface="+mn-lt"/>
                        </a:rPr>
                        <a:t>Converts the string </a:t>
                      </a:r>
                      <a:r>
                        <a:rPr lang="en-US" sz="1600" b="0" i="0" noProof="0" dirty="0">
                          <a:solidFill>
                            <a:schemeClr val="tx1"/>
                          </a:solidFill>
                          <a:effectLst/>
                          <a:latin typeface="Courier New" panose="02070309020205020404" pitchFamily="49" charset="0"/>
                          <a:cs typeface="Courier New" panose="02070309020205020404" pitchFamily="49" charset="0"/>
                        </a:rPr>
                        <a:t>nPtr</a:t>
                      </a:r>
                      <a:r>
                        <a:rPr lang="en-US" sz="1600" b="0" i="0" noProof="0" dirty="0">
                          <a:solidFill>
                            <a:schemeClr val="tx1"/>
                          </a:solidFill>
                          <a:effectLst/>
                          <a:latin typeface="Calibri" panose="020F0502020204030204" pitchFamily="34" charset="0"/>
                        </a:rPr>
                        <a:t> </a:t>
                      </a:r>
                      <a:r>
                        <a:rPr lang="en-US" sz="1600" b="0" i="0" noProof="0" dirty="0">
                          <a:solidFill>
                            <a:schemeClr val="tx1"/>
                          </a:solidFill>
                          <a:effectLst/>
                          <a:latin typeface="+mn-lt"/>
                        </a:rPr>
                        <a:t>to</a:t>
                      </a:r>
                      <a:r>
                        <a:rPr lang="en-US" sz="1600" b="0" i="0" noProof="0" dirty="0">
                          <a:solidFill>
                            <a:schemeClr val="tx1"/>
                          </a:solidFill>
                          <a:effectLst/>
                          <a:latin typeface="Calibri" panose="020F0502020204030204" pitchFamily="34" charset="0"/>
                        </a:rPr>
                        <a:t> </a:t>
                      </a:r>
                      <a:r>
                        <a:rPr lang="en-US" sz="1600" b="0" i="0" noProof="0" dirty="0">
                          <a:solidFill>
                            <a:schemeClr val="tx1"/>
                          </a:solidFill>
                          <a:effectLst/>
                          <a:latin typeface="Courier New" panose="02070309020205020404" pitchFamily="49" charset="0"/>
                          <a:cs typeface="Courier New" panose="02070309020205020404" pitchFamily="49" charset="0"/>
                        </a:rPr>
                        <a:t>unsigned long</a:t>
                      </a:r>
                      <a:r>
                        <a:rPr lang="en-US" sz="1600" b="0" i="0" noProof="0" dirty="0">
                          <a:solidFill>
                            <a:schemeClr val="tx1"/>
                          </a:solidFill>
                          <a:effectLst/>
                          <a:latin typeface="Calibri" panose="020F0502020204030204" pitchFamily="34" charset="0"/>
                        </a:rPr>
                        <a:t>.</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856375"/>
                  </a:ext>
                </a:extLst>
              </a:tr>
            </a:tbl>
          </a:graphicData>
        </a:graphic>
      </p:graphicFrame>
    </p:spTree>
    <p:extLst>
      <p:ext uri="{BB962C8B-B14F-4D97-AF65-F5344CB8AC3E}">
        <p14:creationId xmlns:p14="http://schemas.microsoft.com/office/powerpoint/2010/main" val="2467806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0736A-F1C6-4129-AC14-1896EDD03E1F}"/>
              </a:ext>
            </a:extLst>
          </p:cNvPr>
          <p:cNvSpPr>
            <a:spLocks noGrp="1"/>
          </p:cNvSpPr>
          <p:nvPr>
            <p:ph type="title"/>
          </p:nvPr>
        </p:nvSpPr>
        <p:spPr/>
        <p:txBody>
          <a:bodyPr/>
          <a:lstStyle/>
          <a:p>
            <a:r>
              <a:rPr lang="en-US" dirty="0"/>
              <a:t>8.4.1 </a:t>
            </a:r>
            <a:r>
              <a:rPr lang="en-US" b="1" dirty="0"/>
              <a:t>Function </a:t>
            </a:r>
            <a:r>
              <a:rPr lang="en-US" b="1" dirty="0">
                <a:latin typeface="Courier New" panose="02070309020205020404" pitchFamily="49" charset="0"/>
                <a:cs typeface="Courier New" panose="02070309020205020404" pitchFamily="49" charset="0"/>
              </a:rPr>
              <a:t>strtod</a:t>
            </a:r>
            <a:r>
              <a:rPr lang="en-US" b="1" dirty="0"/>
              <a:t> </a:t>
            </a:r>
            <a:r>
              <a:rPr lang="en-US" sz="2000" b="0" dirty="0"/>
              <a:t>(1 of 2)</a:t>
            </a:r>
          </a:p>
        </p:txBody>
      </p:sp>
      <p:sp>
        <p:nvSpPr>
          <p:cNvPr id="3" name="Content Placeholder 2">
            <a:extLst>
              <a:ext uri="{FF2B5EF4-FFF2-40B4-BE49-F238E27FC236}">
                <a16:creationId xmlns:a16="http://schemas.microsoft.com/office/drawing/2014/main" id="{79B8470C-CA51-4016-B53A-71361AC170FE}"/>
              </a:ext>
            </a:extLst>
          </p:cNvPr>
          <p:cNvSpPr>
            <a:spLocks noGrp="1"/>
          </p:cNvSpPr>
          <p:nvPr>
            <p:ph sz="quarter" idx="13"/>
          </p:nvPr>
        </p:nvSpPr>
        <p:spPr/>
        <p:txBody>
          <a:bodyPr/>
          <a:lstStyle/>
          <a:p>
            <a:r>
              <a:rPr lang="en-US" sz="1800" dirty="0"/>
              <a:t>Function </a:t>
            </a:r>
            <a:r>
              <a:rPr lang="en-US" sz="1800" b="1" dirty="0">
                <a:latin typeface="Courier New" panose="02070309020205020404" pitchFamily="49" charset="0"/>
                <a:cs typeface="Courier New" panose="02070309020205020404" pitchFamily="49" charset="0"/>
              </a:rPr>
              <a:t>strtod</a:t>
            </a:r>
            <a:r>
              <a:rPr lang="en-US" sz="1800" dirty="0"/>
              <a:t> (Fig</a:t>
            </a:r>
            <a:r>
              <a:rPr lang="en-US" sz="100" dirty="0"/>
              <a:t>ure</a:t>
            </a:r>
            <a:r>
              <a:rPr lang="en-US" sz="1800" dirty="0"/>
              <a:t> 8.4) converts a sequence of characters representing a floating-point value to double</a:t>
            </a:r>
          </a:p>
          <a:p>
            <a:pPr lvl="1"/>
            <a:r>
              <a:rPr lang="en-US" sz="1800" dirty="0"/>
              <a:t>Returns 0 if it’s unable to convert part of its first argument to </a:t>
            </a:r>
            <a:r>
              <a:rPr lang="en-US" sz="1800" dirty="0">
                <a:latin typeface="Courier New" panose="02070309020205020404" pitchFamily="49" charset="0"/>
                <a:cs typeface="Courier New" panose="02070309020205020404" pitchFamily="49" charset="0"/>
              </a:rPr>
              <a:t>double</a:t>
            </a:r>
          </a:p>
          <a:p>
            <a:pPr lvl="1"/>
            <a:r>
              <a:rPr lang="en-US" sz="1800" dirty="0"/>
              <a:t>Receives two arguments—a string (</a:t>
            </a:r>
            <a:r>
              <a:rPr lang="en-US" sz="1800" dirty="0">
                <a:latin typeface="Courier New" panose="02070309020205020404" pitchFamily="49" charset="0"/>
                <a:cs typeface="Courier New" panose="02070309020205020404" pitchFamily="49" charset="0"/>
              </a:rPr>
              <a:t>char</a:t>
            </a:r>
            <a:r>
              <a:rPr lang="en-US" sz="1800" dirty="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800" dirty="0"/>
              <a:t>) and a pointer to a string (</a:t>
            </a:r>
            <a:r>
              <a:rPr lang="en-US" sz="1800" dirty="0">
                <a:latin typeface="Courier New" panose="02070309020205020404" pitchFamily="49" charset="0"/>
                <a:cs typeface="Courier New" panose="02070309020205020404" pitchFamily="49" charset="0"/>
              </a:rPr>
              <a:t>char</a:t>
            </a:r>
            <a:r>
              <a:rPr lang="en-US" sz="1800" dirty="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800" dirty="0"/>
              <a:t>)</a:t>
            </a:r>
            <a:endParaRPr lang="en-US" sz="1800" dirty="0">
              <a:latin typeface="Courier New" panose="02070309020205020404" pitchFamily="49" charset="0"/>
              <a:cs typeface="Courier New" panose="02070309020205020404" pitchFamily="49" charset="0"/>
            </a:endParaRPr>
          </a:p>
          <a:p>
            <a:pPr lvl="1"/>
            <a:r>
              <a:rPr lang="en-US" sz="1800" dirty="0"/>
              <a:t>The string argument contains the character sequence to convert</a:t>
            </a:r>
          </a:p>
          <a:p>
            <a:pPr lvl="1"/>
            <a:r>
              <a:rPr lang="en-US" sz="1800" dirty="0"/>
              <a:t>Whitespace characters at the beginning of the string are ignored</a:t>
            </a:r>
          </a:p>
          <a:p>
            <a:pPr lvl="1"/>
            <a:r>
              <a:rPr lang="en-US" sz="1800" dirty="0"/>
              <a:t>The function uses the </a:t>
            </a:r>
            <a:r>
              <a:rPr lang="en-US" sz="1800" dirty="0">
                <a:latin typeface="Courier New" panose="02070309020205020404" pitchFamily="49" charset="0"/>
                <a:cs typeface="Courier New" panose="02070309020205020404" pitchFamily="49" charset="0"/>
              </a:rPr>
              <a:t>char</a:t>
            </a:r>
            <a:r>
              <a:rPr lang="en-US" sz="1800" dirty="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a:t>argument to aim a </a:t>
            </a:r>
            <a:r>
              <a:rPr lang="en-US" sz="1800" dirty="0">
                <a:latin typeface="Courier New" panose="02070309020205020404" pitchFamily="49" charset="0"/>
                <a:cs typeface="Courier New" panose="02070309020205020404" pitchFamily="49" charset="0"/>
              </a:rPr>
              <a:t>char</a:t>
            </a:r>
            <a:r>
              <a:rPr lang="en-US" sz="1800" dirty="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800" dirty="0"/>
              <a:t> in the caller (</a:t>
            </a:r>
            <a:r>
              <a:rPr lang="en-US" sz="1800" dirty="0">
                <a:latin typeface="Courier New" panose="02070309020205020404" pitchFamily="49" charset="0"/>
                <a:cs typeface="Courier New" panose="02070309020205020404" pitchFamily="49" charset="0"/>
              </a:rPr>
              <a:t>stringPtr</a:t>
            </a:r>
            <a:r>
              <a:rPr lang="en-US" sz="1800" dirty="0"/>
              <a:t>) at the first character after the converted portion of the string</a:t>
            </a:r>
          </a:p>
          <a:p>
            <a:pPr lvl="2"/>
            <a:r>
              <a:rPr lang="en-US" sz="1800" dirty="0"/>
              <a:t>If nothing can be converted, the function aims the pointer at the beginning of the string.</a:t>
            </a:r>
          </a:p>
          <a:p>
            <a:pPr lvl="1"/>
            <a:r>
              <a:rPr lang="en-US" sz="1800" dirty="0"/>
              <a:t>Line 10 assigns </a:t>
            </a:r>
            <a:r>
              <a:rPr lang="en-US" sz="1800" dirty="0">
                <a:latin typeface="Courier New" panose="02070309020205020404" pitchFamily="49" charset="0"/>
                <a:cs typeface="Courier New" panose="02070309020205020404" pitchFamily="49" charset="0"/>
              </a:rPr>
              <a:t>d</a:t>
            </a:r>
            <a:r>
              <a:rPr lang="en-US" sz="1800" dirty="0"/>
              <a:t> the </a:t>
            </a:r>
            <a:r>
              <a:rPr lang="en-US" sz="1800" dirty="0">
                <a:latin typeface="Courier New" panose="02070309020205020404" pitchFamily="49" charset="0"/>
                <a:cs typeface="Courier New" panose="02070309020205020404" pitchFamily="49" charset="0"/>
              </a:rPr>
              <a:t>double</a:t>
            </a:r>
            <a:r>
              <a:rPr lang="en-US" sz="1800" dirty="0"/>
              <a:t> value converted from </a:t>
            </a:r>
            <a:r>
              <a:rPr lang="en-US" sz="1800" dirty="0">
                <a:latin typeface="Courier New" panose="02070309020205020404" pitchFamily="49" charset="0"/>
                <a:cs typeface="Courier New" panose="02070309020205020404" pitchFamily="49" charset="0"/>
              </a:rPr>
              <a:t>string</a:t>
            </a:r>
            <a:r>
              <a:rPr lang="en-US" sz="1800" dirty="0"/>
              <a:t> and aims </a:t>
            </a:r>
            <a:r>
              <a:rPr lang="en-US" sz="1800" dirty="0">
                <a:latin typeface="Courier New" panose="02070309020205020404" pitchFamily="49" charset="0"/>
                <a:cs typeface="Courier New" panose="02070309020205020404" pitchFamily="49" charset="0"/>
              </a:rPr>
              <a:t>stringPtr</a:t>
            </a:r>
            <a:r>
              <a:rPr lang="en-US" sz="1800" dirty="0"/>
              <a:t> at the </a:t>
            </a:r>
            <a:r>
              <a:rPr lang="en-US" sz="1800" dirty="0">
                <a:latin typeface="Courier New" panose="02070309020205020404" pitchFamily="49" charset="0"/>
                <a:cs typeface="Courier New" panose="02070309020205020404" pitchFamily="49" charset="0"/>
              </a:rPr>
              <a:t>%</a:t>
            </a:r>
            <a:r>
              <a:rPr lang="en-US" sz="1800" dirty="0"/>
              <a:t> in </a:t>
            </a:r>
            <a:r>
              <a:rPr lang="en-US" sz="1800" dirty="0">
                <a:latin typeface="Courier New" panose="02070309020205020404" pitchFamily="49" charset="0"/>
                <a:cs typeface="Courier New" panose="02070309020205020404" pitchFamily="49" charset="0"/>
              </a:rPr>
              <a:t>string</a:t>
            </a:r>
          </a:p>
        </p:txBody>
      </p:sp>
    </p:spTree>
    <p:extLst>
      <p:ext uri="{BB962C8B-B14F-4D97-AF65-F5344CB8AC3E}">
        <p14:creationId xmlns:p14="http://schemas.microsoft.com/office/powerpoint/2010/main" val="419318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3C6E-4B77-4315-93F6-F0DFD8B622CF}"/>
              </a:ext>
            </a:extLst>
          </p:cNvPr>
          <p:cNvSpPr>
            <a:spLocks noGrp="1"/>
          </p:cNvSpPr>
          <p:nvPr>
            <p:ph type="title"/>
          </p:nvPr>
        </p:nvSpPr>
        <p:spPr/>
        <p:txBody>
          <a:bodyPr/>
          <a:lstStyle/>
          <a:p>
            <a:r>
              <a:rPr lang="en-US" dirty="0"/>
              <a:t>8.4.1 </a:t>
            </a:r>
            <a:r>
              <a:rPr lang="en-US" b="1" dirty="0"/>
              <a:t>Function </a:t>
            </a:r>
            <a:r>
              <a:rPr lang="en-US" b="1" dirty="0">
                <a:latin typeface="Courier New" panose="02070309020205020404" pitchFamily="49" charset="0"/>
                <a:cs typeface="Courier New" panose="02070309020205020404" pitchFamily="49" charset="0"/>
              </a:rPr>
              <a:t>strtod</a:t>
            </a:r>
            <a:r>
              <a:rPr lang="en-US" b="1" dirty="0"/>
              <a:t> </a:t>
            </a:r>
            <a:r>
              <a:rPr lang="en-US" sz="2000" b="0" dirty="0"/>
              <a:t>(2 of 2)</a:t>
            </a:r>
          </a:p>
        </p:txBody>
      </p:sp>
      <p:sp>
        <p:nvSpPr>
          <p:cNvPr id="6" name="Content Placeholder 5">
            <a:extLst>
              <a:ext uri="{FF2B5EF4-FFF2-40B4-BE49-F238E27FC236}">
                <a16:creationId xmlns:a16="http://schemas.microsoft.com/office/drawing/2014/main" id="{5AAB6F5F-101D-4A3D-9F85-67F205DEB996}"/>
              </a:ext>
            </a:extLst>
          </p:cNvPr>
          <p:cNvSpPr>
            <a:spLocks noGrp="1"/>
          </p:cNvSpPr>
          <p:nvPr>
            <p:ph sz="quarter" idx="13"/>
          </p:nvPr>
        </p:nvSpPr>
        <p:spPr>
          <a:xfrm>
            <a:off x="457200" y="1552574"/>
            <a:ext cx="8229600" cy="3794125"/>
          </a:xfrm>
        </p:spPr>
        <p:txBody>
          <a:bodyPr/>
          <a:lstStyle/>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fig08_04.c</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strtod</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&lt;stdlib.h&gt;</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 = "51.2% are admitted";</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*stringPtr = NULL;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double d = strtod(string, &amp;stringPtr);</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printf("The string \"%s\" is converted to the\n", string);</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printf("double value %.2f and the string \"%s\"\n", d, stringPtr);</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
        <p:nvSpPr>
          <p:cNvPr id="7" name="Content Placeholder 6">
            <a:extLst>
              <a:ext uri="{FF2B5EF4-FFF2-40B4-BE49-F238E27FC236}">
                <a16:creationId xmlns:a16="http://schemas.microsoft.com/office/drawing/2014/main" id="{290B8953-BC9A-466B-8154-4EA3250BB66B}"/>
              </a:ext>
            </a:extLst>
          </p:cNvPr>
          <p:cNvSpPr>
            <a:spLocks noGrp="1"/>
          </p:cNvSpPr>
          <p:nvPr>
            <p:ph sz="quarter" idx="14"/>
          </p:nvPr>
        </p:nvSpPr>
        <p:spPr>
          <a:xfrm>
            <a:off x="457200" y="5428737"/>
            <a:ext cx="8229600" cy="273563"/>
          </a:xfrm>
        </p:spPr>
        <p:txBody>
          <a:bodyPr tIns="0" rIns="0" bIns="0"/>
          <a:lstStyle/>
          <a:p>
            <a:pPr>
              <a:spcBef>
                <a:spcPts val="300"/>
              </a:spcBef>
            </a:pPr>
            <a:r>
              <a:rPr lang="en-US" sz="1600" b="1" dirty="0">
                <a:solidFill>
                  <a:srgbClr val="000000"/>
                </a:solidFill>
                <a:latin typeface="Courier New" panose="02070309020205020404" pitchFamily="49" charset="0"/>
                <a:cs typeface="Courier New" panose="02070309020205020404" pitchFamily="49" charset="0"/>
              </a:rPr>
              <a:t>Output:</a:t>
            </a:r>
            <a:endParaRPr lang="en-US" sz="1600"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sz="quarter" idx="15"/>
          </p:nvPr>
        </p:nvSpPr>
        <p:spPr>
          <a:xfrm>
            <a:off x="495300" y="5777847"/>
            <a:ext cx="8229600" cy="577905"/>
          </a:xfrm>
        </p:spPr>
        <p:txBody>
          <a:bodyPr tIns="0"/>
          <a:lstStyle/>
          <a:p>
            <a:pPr marL="457200" lvl="1" indent="0">
              <a:spcBef>
                <a:spcPts val="300"/>
              </a:spcBef>
              <a:buNone/>
            </a:pPr>
            <a:r>
              <a:rPr lang="en-US" sz="1600" dirty="0">
                <a:latin typeface="Courier New" panose="02070309020205020404" pitchFamily="49" charset="0"/>
                <a:cs typeface="Courier New" panose="02070309020205020404" pitchFamily="49" charset="0"/>
              </a:rPr>
              <a:t>The string "51.2% are admitted" is converted to the</a:t>
            </a:r>
          </a:p>
          <a:p>
            <a:pPr marL="457200" lvl="1" indent="0">
              <a:spcBef>
                <a:spcPts val="300"/>
              </a:spcBef>
              <a:buNone/>
            </a:pPr>
            <a:r>
              <a:rPr lang="en-US" sz="1600" dirty="0">
                <a:latin typeface="Courier New" panose="02070309020205020404" pitchFamily="49" charset="0"/>
                <a:cs typeface="Courier New" panose="02070309020205020404" pitchFamily="49" charset="0"/>
              </a:rPr>
              <a:t>double value 51.20 and the string "% are admitted"</a:t>
            </a:r>
          </a:p>
        </p:txBody>
      </p:sp>
    </p:spTree>
    <p:extLst>
      <p:ext uri="{BB962C8B-B14F-4D97-AF65-F5344CB8AC3E}">
        <p14:creationId xmlns:p14="http://schemas.microsoft.com/office/powerpoint/2010/main" val="1657870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3887-10E3-4B20-87B3-B06E40E9A728}"/>
              </a:ext>
            </a:extLst>
          </p:cNvPr>
          <p:cNvSpPr>
            <a:spLocks noGrp="1"/>
          </p:cNvSpPr>
          <p:nvPr>
            <p:ph type="title"/>
          </p:nvPr>
        </p:nvSpPr>
        <p:spPr/>
        <p:txBody>
          <a:bodyPr/>
          <a:lstStyle/>
          <a:p>
            <a:r>
              <a:rPr lang="en-US" dirty="0"/>
              <a:t>8.4.2 </a:t>
            </a:r>
            <a:r>
              <a:rPr lang="en-US" b="1" dirty="0"/>
              <a:t>Function </a:t>
            </a:r>
            <a:r>
              <a:rPr lang="en-US" b="1" dirty="0">
                <a:latin typeface="Courier New" panose="02070309020205020404" pitchFamily="49" charset="0"/>
                <a:cs typeface="Courier New" panose="02070309020205020404" pitchFamily="49" charset="0"/>
              </a:rPr>
              <a:t>strtol</a:t>
            </a:r>
            <a:r>
              <a:rPr lang="en-US" b="1" dirty="0">
                <a:cs typeface="Courier New" panose="02070309020205020404" pitchFamily="49" charset="0"/>
              </a:rPr>
              <a:t> </a:t>
            </a:r>
            <a:r>
              <a:rPr lang="en-US" sz="2000" b="0" dirty="0"/>
              <a:t>(1 of 3)</a:t>
            </a:r>
          </a:p>
        </p:txBody>
      </p:sp>
      <p:sp>
        <p:nvSpPr>
          <p:cNvPr id="3" name="Content Placeholder 2">
            <a:extLst>
              <a:ext uri="{FF2B5EF4-FFF2-40B4-BE49-F238E27FC236}">
                <a16:creationId xmlns:a16="http://schemas.microsoft.com/office/drawing/2014/main" id="{9E96E558-B653-4CF5-B475-E4879104BABF}"/>
              </a:ext>
            </a:extLst>
          </p:cNvPr>
          <p:cNvSpPr>
            <a:spLocks noGrp="1"/>
          </p:cNvSpPr>
          <p:nvPr>
            <p:ph sz="quarter" idx="13"/>
          </p:nvPr>
        </p:nvSpPr>
        <p:spPr>
          <a:xfrm>
            <a:off x="457199" y="1556325"/>
            <a:ext cx="8556172" cy="4635469"/>
          </a:xfrm>
        </p:spPr>
        <p:txBody>
          <a:bodyPr/>
          <a:lstStyle/>
          <a:p>
            <a:r>
              <a:rPr lang="en-US" sz="1800" dirty="0"/>
              <a:t>Function </a:t>
            </a:r>
            <a:r>
              <a:rPr lang="en-US" sz="1800" b="1" dirty="0">
                <a:latin typeface="Courier New" panose="02070309020205020404" pitchFamily="49" charset="0"/>
                <a:cs typeface="Courier New" panose="02070309020205020404" pitchFamily="49" charset="0"/>
              </a:rPr>
              <a:t>strtol</a:t>
            </a:r>
            <a:r>
              <a:rPr lang="en-US" sz="1800" dirty="0"/>
              <a:t> (Fig</a:t>
            </a:r>
            <a:r>
              <a:rPr lang="en-US" sz="100" dirty="0"/>
              <a:t>ure</a:t>
            </a:r>
            <a:r>
              <a:rPr lang="en-US" sz="1800" dirty="0"/>
              <a:t> 8.5) converts to </a:t>
            </a:r>
            <a:r>
              <a:rPr lang="en-US" sz="1800" dirty="0">
                <a:latin typeface="Courier New" panose="02070309020205020404" pitchFamily="49" charset="0"/>
                <a:cs typeface="Courier New" panose="02070309020205020404" pitchFamily="49" charset="0"/>
              </a:rPr>
              <a:t>long</a:t>
            </a:r>
            <a:r>
              <a:rPr lang="en-US" sz="1800" dirty="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int</a:t>
            </a:r>
            <a:r>
              <a:rPr lang="en-US" sz="1800" dirty="0"/>
              <a:t> a sequence of characters representing an integer</a:t>
            </a:r>
          </a:p>
          <a:p>
            <a:pPr lvl="1"/>
            <a:r>
              <a:rPr lang="en-US" sz="1800" dirty="0"/>
              <a:t>Returns 0 if it’s unable to convert any portion of its first argument to </a:t>
            </a:r>
            <a:r>
              <a:rPr lang="en-US" sz="1800" dirty="0">
                <a:latin typeface="Courier New" panose="02070309020205020404" pitchFamily="49" charset="0"/>
                <a:cs typeface="Courier New" panose="02070309020205020404" pitchFamily="49" charset="0"/>
              </a:rPr>
              <a:t>long</a:t>
            </a:r>
            <a:r>
              <a:rPr lang="en-US" sz="1800" dirty="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int</a:t>
            </a:r>
          </a:p>
          <a:p>
            <a:pPr lvl="1"/>
            <a:r>
              <a:rPr lang="en-US" sz="1800" dirty="0"/>
              <a:t>The three arguments are a string (</a:t>
            </a:r>
            <a:r>
              <a:rPr lang="en-US" sz="1800" dirty="0">
                <a:latin typeface="Courier New" panose="02070309020205020404" pitchFamily="49" charset="0"/>
                <a:cs typeface="Courier New" panose="02070309020205020404" pitchFamily="49" charset="0"/>
              </a:rPr>
              <a:t>char</a:t>
            </a:r>
            <a:r>
              <a:rPr lang="en-US" sz="1800" dirty="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800" dirty="0"/>
              <a:t>), a pointer to a string and an integer</a:t>
            </a:r>
          </a:p>
          <a:p>
            <a:pPr lvl="1"/>
            <a:r>
              <a:rPr lang="en-US" sz="1800" dirty="0"/>
              <a:t>Works identically to </a:t>
            </a:r>
            <a:r>
              <a:rPr lang="en-US" sz="1800" dirty="0">
                <a:latin typeface="Courier New" panose="02070309020205020404" pitchFamily="49" charset="0"/>
                <a:cs typeface="Courier New" panose="02070309020205020404" pitchFamily="49" charset="0"/>
              </a:rPr>
              <a:t>strtod</a:t>
            </a:r>
            <a:r>
              <a:rPr lang="en-US" sz="1800" dirty="0"/>
              <a:t>, but the third argument specifies the </a:t>
            </a:r>
            <a:r>
              <a:rPr lang="en-US" sz="1800" b="1" dirty="0"/>
              <a:t>base</a:t>
            </a:r>
            <a:r>
              <a:rPr lang="en-US" sz="1800" dirty="0"/>
              <a:t> of the value being converted</a:t>
            </a:r>
          </a:p>
          <a:p>
            <a:pPr lvl="1"/>
            <a:r>
              <a:rPr lang="en-US" sz="1800" dirty="0"/>
              <a:t>Line 10 assigns </a:t>
            </a:r>
            <a:r>
              <a:rPr lang="en-US" sz="1800" dirty="0">
                <a:latin typeface="Courier New" panose="02070309020205020404" pitchFamily="49" charset="0"/>
                <a:cs typeface="Courier New" panose="02070309020205020404" pitchFamily="49" charset="0"/>
              </a:rPr>
              <a:t>x</a:t>
            </a:r>
            <a:r>
              <a:rPr lang="en-US" sz="1800" dirty="0"/>
              <a:t> the </a:t>
            </a:r>
            <a:r>
              <a:rPr lang="en-US" sz="1800" dirty="0">
                <a:latin typeface="Courier New" panose="02070309020205020404" pitchFamily="49" charset="0"/>
                <a:cs typeface="Courier New" panose="02070309020205020404" pitchFamily="49" charset="0"/>
              </a:rPr>
              <a:t>long</a:t>
            </a:r>
            <a:r>
              <a:rPr lang="en-US" sz="1800" dirty="0"/>
              <a:t> value converted from </a:t>
            </a:r>
            <a:r>
              <a:rPr lang="en-US" sz="1800" dirty="0">
                <a:latin typeface="Courier New" panose="02070309020205020404" pitchFamily="49" charset="0"/>
                <a:cs typeface="Courier New" panose="02070309020205020404" pitchFamily="49" charset="0"/>
              </a:rPr>
              <a:t>string</a:t>
            </a:r>
            <a:r>
              <a:rPr lang="en-US" sz="1800" dirty="0"/>
              <a:t> and aims </a:t>
            </a:r>
            <a:r>
              <a:rPr lang="en-US" sz="1800" dirty="0">
                <a:latin typeface="Courier New" panose="02070309020205020404" pitchFamily="49" charset="0"/>
                <a:cs typeface="Courier New" panose="02070309020205020404" pitchFamily="49" charset="0"/>
              </a:rPr>
              <a:t>remainderPtr</a:t>
            </a:r>
            <a:r>
              <a:rPr lang="en-US" sz="1800" dirty="0"/>
              <a:t> at the </a:t>
            </a:r>
            <a:r>
              <a:rPr lang="en-US" sz="1800" dirty="0">
                <a:latin typeface="Courier New" panose="02070309020205020404" pitchFamily="49" charset="0"/>
                <a:cs typeface="Courier New" panose="02070309020205020404" pitchFamily="49" charset="0"/>
              </a:rPr>
              <a:t>"a"</a:t>
            </a:r>
            <a:r>
              <a:rPr lang="en-US" sz="1800" dirty="0"/>
              <a:t> in string</a:t>
            </a:r>
          </a:p>
          <a:p>
            <a:pPr lvl="1"/>
            <a:r>
              <a:rPr lang="en-US" sz="1800" dirty="0"/>
              <a:t>Using </a:t>
            </a:r>
            <a:r>
              <a:rPr lang="en-US" sz="1800" dirty="0">
                <a:latin typeface="Courier New" panose="02070309020205020404" pitchFamily="49" charset="0"/>
                <a:cs typeface="Courier New" panose="02070309020205020404" pitchFamily="49" charset="0"/>
              </a:rPr>
              <a:t>NULL</a:t>
            </a:r>
            <a:r>
              <a:rPr lang="en-US" sz="1800" dirty="0"/>
              <a:t> for the second argument </a:t>
            </a:r>
            <a:r>
              <a:rPr lang="en-US" sz="1800" b="1" dirty="0"/>
              <a:t>ignores the remainder of the string</a:t>
            </a:r>
          </a:p>
          <a:p>
            <a:pPr lvl="1"/>
            <a:r>
              <a:rPr lang="en-US" sz="1800" dirty="0"/>
              <a:t>The third argument, 0, indicates that the value to convert can be in octal (base 8), decimal (base 10) or hexadecimal (base 16) format</a:t>
            </a:r>
          </a:p>
          <a:p>
            <a:pPr lvl="2"/>
            <a:r>
              <a:rPr lang="en-US" sz="1800" dirty="0"/>
              <a:t>The base can be 0 or any value between 2 and 36</a:t>
            </a:r>
          </a:p>
        </p:txBody>
      </p:sp>
    </p:spTree>
    <p:extLst>
      <p:ext uri="{BB962C8B-B14F-4D97-AF65-F5344CB8AC3E}">
        <p14:creationId xmlns:p14="http://schemas.microsoft.com/office/powerpoint/2010/main" val="3877125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3887-10E3-4B20-87B3-B06E40E9A728}"/>
              </a:ext>
            </a:extLst>
          </p:cNvPr>
          <p:cNvSpPr>
            <a:spLocks noGrp="1"/>
          </p:cNvSpPr>
          <p:nvPr>
            <p:ph type="title"/>
          </p:nvPr>
        </p:nvSpPr>
        <p:spPr/>
        <p:txBody>
          <a:bodyPr/>
          <a:lstStyle/>
          <a:p>
            <a:r>
              <a:rPr lang="en-US" dirty="0"/>
              <a:t>8.4.2 </a:t>
            </a:r>
            <a:r>
              <a:rPr lang="en-US" b="1" dirty="0"/>
              <a:t>Function </a:t>
            </a:r>
            <a:r>
              <a:rPr lang="en-US" b="1" dirty="0">
                <a:latin typeface="Courier New" panose="02070309020205020404" pitchFamily="49" charset="0"/>
                <a:cs typeface="Courier New" panose="02070309020205020404" pitchFamily="49" charset="0"/>
              </a:rPr>
              <a:t>strtol</a:t>
            </a:r>
            <a:r>
              <a:rPr lang="en-US" b="1" dirty="0"/>
              <a:t> </a:t>
            </a:r>
            <a:r>
              <a:rPr lang="en-US" sz="2000" b="0" dirty="0"/>
              <a:t>(2 of 3)</a:t>
            </a:r>
          </a:p>
        </p:txBody>
      </p:sp>
      <p:sp>
        <p:nvSpPr>
          <p:cNvPr id="3" name="Content Placeholder 2">
            <a:extLst>
              <a:ext uri="{FF2B5EF4-FFF2-40B4-BE49-F238E27FC236}">
                <a16:creationId xmlns:a16="http://schemas.microsoft.com/office/drawing/2014/main" id="{9E96E558-B653-4CF5-B475-E4879104BABF}"/>
              </a:ext>
            </a:extLst>
          </p:cNvPr>
          <p:cNvSpPr>
            <a:spLocks noGrp="1"/>
          </p:cNvSpPr>
          <p:nvPr>
            <p:ph sz="quarter" idx="13"/>
          </p:nvPr>
        </p:nvSpPr>
        <p:spPr>
          <a:xfrm>
            <a:off x="457199" y="1556325"/>
            <a:ext cx="8486775" cy="4788913"/>
          </a:xfrm>
        </p:spPr>
        <p:txBody>
          <a:bodyPr/>
          <a:lstStyle/>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fig08_05.c</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strtol</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&lt;stdlib.h&gt;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 = "-1234567abc";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*remainderPtr = NULL;</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long x = strtol(string, &amp;remainderPtr, 0);</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printf("%s\"%s\"\n%s%ld\n%s\"%s\"\n%s%ld\n",</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original string is ", string,</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converted value is ", x,</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remainder of the original string is ", remainderPtr,</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converted value plus 567 is ", x + 567);</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4639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3887-10E3-4B20-87B3-B06E40E9A728}"/>
              </a:ext>
            </a:extLst>
          </p:cNvPr>
          <p:cNvSpPr>
            <a:spLocks noGrp="1"/>
          </p:cNvSpPr>
          <p:nvPr>
            <p:ph type="title"/>
          </p:nvPr>
        </p:nvSpPr>
        <p:spPr/>
        <p:txBody>
          <a:bodyPr/>
          <a:lstStyle/>
          <a:p>
            <a:r>
              <a:rPr lang="en-US" dirty="0"/>
              <a:t>8.4.2 </a:t>
            </a:r>
            <a:r>
              <a:rPr lang="en-US" b="1" dirty="0"/>
              <a:t>Function </a:t>
            </a:r>
            <a:r>
              <a:rPr lang="en-US" b="1" dirty="0">
                <a:latin typeface="Courier New" panose="02070309020205020404" pitchFamily="49" charset="0"/>
                <a:cs typeface="Courier New" panose="02070309020205020404" pitchFamily="49" charset="0"/>
              </a:rPr>
              <a:t>strtol</a:t>
            </a:r>
            <a:r>
              <a:rPr lang="en-US" b="1" dirty="0"/>
              <a:t> </a:t>
            </a:r>
            <a:r>
              <a:rPr lang="en-US" sz="2000" b="0" dirty="0"/>
              <a:t>(3 of 3)</a:t>
            </a:r>
          </a:p>
        </p:txBody>
      </p:sp>
      <p:sp>
        <p:nvSpPr>
          <p:cNvPr id="3" name="Content Placeholder 2">
            <a:extLst>
              <a:ext uri="{FF2B5EF4-FFF2-40B4-BE49-F238E27FC236}">
                <a16:creationId xmlns:a16="http://schemas.microsoft.com/office/drawing/2014/main" id="{9E96E558-B653-4CF5-B475-E4879104BABF}"/>
              </a:ext>
            </a:extLst>
          </p:cNvPr>
          <p:cNvSpPr>
            <a:spLocks noGrp="1"/>
          </p:cNvSpPr>
          <p:nvPr>
            <p:ph sz="quarter" idx="13"/>
          </p:nvPr>
        </p:nvSpPr>
        <p:spPr>
          <a:xfrm>
            <a:off x="457200" y="1556325"/>
            <a:ext cx="8124826" cy="1853625"/>
          </a:xfrm>
        </p:spPr>
        <p:txBody>
          <a:bodyPr/>
          <a:lstStyle/>
          <a:p>
            <a:pPr marL="0" indent="0">
              <a:spcBef>
                <a:spcPts val="600"/>
              </a:spcBef>
              <a:buNone/>
            </a:pPr>
            <a:r>
              <a:rPr lang="en-US" sz="2200" dirty="0">
                <a:latin typeface="Courier New" panose="02070309020205020404" pitchFamily="49" charset="0"/>
                <a:cs typeface="Courier New" panose="02070309020205020404" pitchFamily="49" charset="0"/>
              </a:rPr>
              <a:t>The original string is "-1234567abc"</a:t>
            </a:r>
          </a:p>
          <a:p>
            <a:pPr marL="0" indent="0">
              <a:spcBef>
                <a:spcPts val="600"/>
              </a:spcBef>
              <a:buNone/>
            </a:pPr>
            <a:r>
              <a:rPr lang="en-US" sz="2200" dirty="0">
                <a:latin typeface="Courier New" panose="02070309020205020404" pitchFamily="49" charset="0"/>
                <a:cs typeface="Courier New" panose="02070309020205020404" pitchFamily="49" charset="0"/>
              </a:rPr>
              <a:t>The converted value is -1234567</a:t>
            </a:r>
          </a:p>
          <a:p>
            <a:pPr marL="0" indent="0">
              <a:spcBef>
                <a:spcPts val="600"/>
              </a:spcBef>
              <a:buNone/>
            </a:pPr>
            <a:r>
              <a:rPr lang="en-US" sz="2200" dirty="0">
                <a:latin typeface="Courier New" panose="02070309020205020404" pitchFamily="49" charset="0"/>
                <a:cs typeface="Courier New" panose="02070309020205020404" pitchFamily="49" charset="0"/>
              </a:rPr>
              <a:t>The remainder of the original string is "abc"</a:t>
            </a:r>
          </a:p>
          <a:p>
            <a:pPr marL="0" indent="0">
              <a:spcBef>
                <a:spcPts val="600"/>
              </a:spcBef>
              <a:buNone/>
            </a:pPr>
            <a:r>
              <a:rPr lang="en-US" sz="2200" dirty="0">
                <a:latin typeface="Courier New" panose="02070309020205020404" pitchFamily="49" charset="0"/>
                <a:cs typeface="Courier New" panose="02070309020205020404" pitchFamily="49" charset="0"/>
              </a:rPr>
              <a:t>The converted value plus 567 is -1234000</a:t>
            </a:r>
          </a:p>
        </p:txBody>
      </p:sp>
    </p:spTree>
    <p:extLst>
      <p:ext uri="{BB962C8B-B14F-4D97-AF65-F5344CB8AC3E}">
        <p14:creationId xmlns:p14="http://schemas.microsoft.com/office/powerpoint/2010/main" val="1335363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2F16-AE16-4C4C-B33C-5F29A631A275}"/>
              </a:ext>
            </a:extLst>
          </p:cNvPr>
          <p:cNvSpPr>
            <a:spLocks noGrp="1"/>
          </p:cNvSpPr>
          <p:nvPr>
            <p:ph type="title"/>
          </p:nvPr>
        </p:nvSpPr>
        <p:spPr/>
        <p:txBody>
          <a:bodyPr/>
          <a:lstStyle/>
          <a:p>
            <a:r>
              <a:rPr lang="en-US" dirty="0"/>
              <a:t>8.4.3 </a:t>
            </a:r>
            <a:r>
              <a:rPr lang="en-US" b="1" dirty="0"/>
              <a:t>Function </a:t>
            </a:r>
            <a:r>
              <a:rPr lang="en-US" b="1" dirty="0">
                <a:latin typeface="Courier New" panose="02070309020205020404" pitchFamily="49" charset="0"/>
                <a:cs typeface="Courier New" panose="02070309020205020404" pitchFamily="49" charset="0"/>
              </a:rPr>
              <a:t>strtoul</a:t>
            </a:r>
            <a:r>
              <a:rPr lang="en-US" b="1" dirty="0"/>
              <a:t> </a:t>
            </a:r>
            <a:r>
              <a:rPr lang="en-US" sz="2000" b="0" dirty="0"/>
              <a:t>(1 of 3)</a:t>
            </a:r>
          </a:p>
        </p:txBody>
      </p:sp>
      <p:sp>
        <p:nvSpPr>
          <p:cNvPr id="3" name="Content Placeholder 2">
            <a:extLst>
              <a:ext uri="{FF2B5EF4-FFF2-40B4-BE49-F238E27FC236}">
                <a16:creationId xmlns:a16="http://schemas.microsoft.com/office/drawing/2014/main" id="{E32CA704-2977-4F6D-A186-4217C9F2217A}"/>
              </a:ext>
            </a:extLst>
          </p:cNvPr>
          <p:cNvSpPr>
            <a:spLocks noGrp="1"/>
          </p:cNvSpPr>
          <p:nvPr>
            <p:ph sz="quarter" idx="13"/>
          </p:nvPr>
        </p:nvSpPr>
        <p:spPr>
          <a:xfrm>
            <a:off x="457200" y="1556327"/>
            <a:ext cx="8325556" cy="4586896"/>
          </a:xfrm>
        </p:spPr>
        <p:txBody>
          <a:bodyPr/>
          <a:lstStyle/>
          <a:p>
            <a:r>
              <a:rPr lang="en-US" dirty="0"/>
              <a:t>Function </a:t>
            </a:r>
            <a:r>
              <a:rPr lang="en-US" b="1" dirty="0">
                <a:latin typeface="Courier New" panose="02070309020205020404" pitchFamily="49" charset="0"/>
                <a:cs typeface="Courier New" panose="02070309020205020404" pitchFamily="49" charset="0"/>
              </a:rPr>
              <a:t>strtoul</a:t>
            </a:r>
            <a:r>
              <a:rPr lang="en-US" dirty="0"/>
              <a:t> (Fig</a:t>
            </a:r>
            <a:r>
              <a:rPr lang="en-US" sz="100" dirty="0"/>
              <a:t>ure</a:t>
            </a:r>
            <a:r>
              <a:rPr lang="en-US" dirty="0"/>
              <a:t> 8.6) converts to </a:t>
            </a:r>
            <a:r>
              <a:rPr lang="en-US" dirty="0">
                <a:latin typeface="Courier New" panose="02070309020205020404" pitchFamily="49" charset="0"/>
                <a:cs typeface="Courier New" panose="02070309020205020404" pitchFamily="49" charset="0"/>
              </a:rPr>
              <a:t>unsigned</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long int</a:t>
            </a:r>
            <a:r>
              <a:rPr lang="en-US" dirty="0"/>
              <a:t> a sequence of characters representing an </a:t>
            </a:r>
            <a:r>
              <a:rPr lang="en-US" dirty="0">
                <a:latin typeface="Courier New" panose="02070309020205020404" pitchFamily="49" charset="0"/>
                <a:cs typeface="Courier New" panose="02070309020205020404" pitchFamily="49" charset="0"/>
              </a:rPr>
              <a:t>unsigned</a:t>
            </a:r>
            <a:r>
              <a:rPr lang="en-US" dirty="0"/>
              <a:t> </a:t>
            </a:r>
            <a:r>
              <a:rPr lang="en-US" dirty="0">
                <a:latin typeface="Courier New" panose="02070309020205020404" pitchFamily="49" charset="0"/>
                <a:cs typeface="Courier New" panose="02070309020205020404" pitchFamily="49" charset="0"/>
              </a:rPr>
              <a:t>long</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int</a:t>
            </a:r>
            <a:r>
              <a:rPr lang="en-US" dirty="0">
                <a:cs typeface="Courier New" panose="02070309020205020404" pitchFamily="49" charset="0"/>
              </a:rPr>
              <a:t> </a:t>
            </a:r>
            <a:r>
              <a:rPr lang="en-US" dirty="0"/>
              <a:t>value. </a:t>
            </a:r>
          </a:p>
          <a:p>
            <a:pPr lvl="1"/>
            <a:r>
              <a:rPr lang="en-US" dirty="0"/>
              <a:t>Works identically to function </a:t>
            </a:r>
            <a:r>
              <a:rPr lang="en-US" dirty="0">
                <a:latin typeface="Courier New" panose="02070309020205020404" pitchFamily="49" charset="0"/>
                <a:cs typeface="Courier New" panose="02070309020205020404" pitchFamily="49" charset="0"/>
              </a:rPr>
              <a:t>strtol</a:t>
            </a:r>
          </a:p>
          <a:p>
            <a:pPr lvl="1"/>
            <a:r>
              <a:rPr lang="en-US" dirty="0"/>
              <a:t>Line 10 assigns </a:t>
            </a:r>
            <a:r>
              <a:rPr lang="en-US" dirty="0">
                <a:latin typeface="Courier New" panose="02070309020205020404" pitchFamily="49" charset="0"/>
                <a:cs typeface="Courier New" panose="02070309020205020404" pitchFamily="49" charset="0"/>
              </a:rPr>
              <a:t>x</a:t>
            </a:r>
            <a:r>
              <a:rPr lang="en-US" dirty="0"/>
              <a:t> the </a:t>
            </a:r>
            <a:r>
              <a:rPr lang="en-US" dirty="0">
                <a:latin typeface="Courier New" panose="02070309020205020404" pitchFamily="49" charset="0"/>
                <a:cs typeface="Courier New" panose="02070309020205020404" pitchFamily="49" charset="0"/>
              </a:rPr>
              <a:t>unsigned long int</a:t>
            </a:r>
            <a:r>
              <a:rPr lang="en-US" dirty="0"/>
              <a:t> value converted from </a:t>
            </a:r>
            <a:r>
              <a:rPr lang="en-US" dirty="0">
                <a:latin typeface="Courier New" panose="02070309020205020404" pitchFamily="49" charset="0"/>
                <a:cs typeface="Courier New" panose="02070309020205020404" pitchFamily="49" charset="0"/>
              </a:rPr>
              <a:t>string</a:t>
            </a:r>
            <a:r>
              <a:rPr lang="en-US" dirty="0"/>
              <a:t> and aims </a:t>
            </a:r>
            <a:r>
              <a:rPr lang="en-US" dirty="0">
                <a:latin typeface="Courier New" panose="02070309020205020404" pitchFamily="49" charset="0"/>
                <a:cs typeface="Courier New" panose="02070309020205020404" pitchFamily="49" charset="0"/>
              </a:rPr>
              <a:t>remainderPtr</a:t>
            </a:r>
            <a:r>
              <a:rPr lang="en-US" dirty="0"/>
              <a:t> at the </a:t>
            </a:r>
            <a:r>
              <a:rPr lang="en-US" dirty="0">
                <a:latin typeface="Courier New" panose="02070309020205020404" pitchFamily="49" charset="0"/>
                <a:cs typeface="Courier New" panose="02070309020205020404" pitchFamily="49" charset="0"/>
              </a:rPr>
              <a:t>"a"</a:t>
            </a:r>
            <a:r>
              <a:rPr lang="en-US" dirty="0"/>
              <a:t> in </a:t>
            </a:r>
            <a:r>
              <a:rPr lang="en-US" dirty="0">
                <a:latin typeface="Courier New" panose="02070309020205020404" pitchFamily="49" charset="0"/>
                <a:cs typeface="Courier New" panose="02070309020205020404" pitchFamily="49" charset="0"/>
              </a:rPr>
              <a:t>string</a:t>
            </a:r>
          </a:p>
          <a:p>
            <a:pPr lvl="1"/>
            <a:r>
              <a:rPr lang="en-US" dirty="0"/>
              <a:t>The third argument, 0, indicates that the value to convert can be in octal, decimal or hexadecimal format</a:t>
            </a:r>
          </a:p>
        </p:txBody>
      </p:sp>
    </p:spTree>
    <p:extLst>
      <p:ext uri="{BB962C8B-B14F-4D97-AF65-F5344CB8AC3E}">
        <p14:creationId xmlns:p14="http://schemas.microsoft.com/office/powerpoint/2010/main" val="25652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6463-5397-415A-9FBF-8B0F2F101B90}"/>
              </a:ext>
            </a:extLst>
          </p:cNvPr>
          <p:cNvSpPr>
            <a:spLocks noGrp="1"/>
          </p:cNvSpPr>
          <p:nvPr>
            <p:ph type="title"/>
          </p:nvPr>
        </p:nvSpPr>
        <p:spPr/>
        <p:txBody>
          <a:bodyPr/>
          <a:lstStyle/>
          <a:p>
            <a:r>
              <a:rPr lang="en-US" dirty="0"/>
              <a:t>Outline </a:t>
            </a:r>
            <a:r>
              <a:rPr lang="en-US" sz="2000" b="0" dirty="0"/>
              <a:t>(2 of 4)</a:t>
            </a:r>
            <a:endParaRPr lang="en-US" dirty="0"/>
          </a:p>
        </p:txBody>
      </p:sp>
      <p:sp>
        <p:nvSpPr>
          <p:cNvPr id="3" name="Content Placeholder 2">
            <a:extLst>
              <a:ext uri="{FF2B5EF4-FFF2-40B4-BE49-F238E27FC236}">
                <a16:creationId xmlns:a16="http://schemas.microsoft.com/office/drawing/2014/main" id="{B2D3AC60-A524-4317-B13B-002954DF286E}"/>
              </a:ext>
            </a:extLst>
          </p:cNvPr>
          <p:cNvSpPr>
            <a:spLocks noGrp="1"/>
          </p:cNvSpPr>
          <p:nvPr>
            <p:ph sz="quarter" idx="13"/>
          </p:nvPr>
        </p:nvSpPr>
        <p:spPr/>
        <p:txBody>
          <a:bodyPr/>
          <a:lstStyle/>
          <a:p>
            <a:pPr marL="432" indent="0">
              <a:buNone/>
            </a:pPr>
            <a:r>
              <a:rPr lang="en-US" sz="2200" b="1" dirty="0">
                <a:solidFill>
                  <a:schemeClr val="tx2"/>
                </a:solidFill>
              </a:rPr>
              <a:t>8.5</a:t>
            </a:r>
            <a:r>
              <a:rPr lang="en-US" sz="2200" b="1" dirty="0"/>
              <a:t> Standard Input/Output Library Functions</a:t>
            </a:r>
            <a:endParaRPr lang="en-US" sz="2200" dirty="0"/>
          </a:p>
          <a:p>
            <a:pPr marL="458550" lvl="1" indent="0">
              <a:buNone/>
            </a:pPr>
            <a:r>
              <a:rPr lang="en-US" sz="2200" dirty="0">
                <a:solidFill>
                  <a:schemeClr val="tx2"/>
                </a:solidFill>
              </a:rPr>
              <a:t>8.5.1</a:t>
            </a:r>
            <a:r>
              <a:rPr lang="en-US" sz="2200" dirty="0"/>
              <a:t> Functions fgets and putchar</a:t>
            </a:r>
          </a:p>
          <a:p>
            <a:pPr marL="458550" lvl="1" indent="0">
              <a:buNone/>
            </a:pPr>
            <a:r>
              <a:rPr lang="en-US" sz="2200" dirty="0">
                <a:solidFill>
                  <a:schemeClr val="tx2"/>
                </a:solidFill>
              </a:rPr>
              <a:t>8.5.2</a:t>
            </a:r>
            <a:r>
              <a:rPr lang="en-US" sz="2200" dirty="0"/>
              <a:t> Function getchar</a:t>
            </a:r>
          </a:p>
          <a:p>
            <a:pPr marL="458550" lvl="1" indent="0">
              <a:buNone/>
            </a:pPr>
            <a:r>
              <a:rPr lang="en-US" sz="2200" dirty="0">
                <a:solidFill>
                  <a:schemeClr val="tx2"/>
                </a:solidFill>
              </a:rPr>
              <a:t>8.5.3</a:t>
            </a:r>
            <a:r>
              <a:rPr lang="en-US" sz="2200" dirty="0"/>
              <a:t> Function sprintf</a:t>
            </a:r>
          </a:p>
          <a:p>
            <a:pPr marL="458550" lvl="1" indent="0">
              <a:buNone/>
            </a:pPr>
            <a:r>
              <a:rPr lang="en-US" sz="2200" dirty="0">
                <a:solidFill>
                  <a:schemeClr val="tx2"/>
                </a:solidFill>
              </a:rPr>
              <a:t>8.5.4</a:t>
            </a:r>
            <a:r>
              <a:rPr lang="en-US" sz="2200" dirty="0"/>
              <a:t> Function sscanf</a:t>
            </a:r>
          </a:p>
          <a:p>
            <a:pPr marL="432" indent="0">
              <a:buNone/>
            </a:pPr>
            <a:r>
              <a:rPr lang="en-US" sz="2200" b="1" dirty="0">
                <a:solidFill>
                  <a:schemeClr val="tx2"/>
                </a:solidFill>
              </a:rPr>
              <a:t>8.6</a:t>
            </a:r>
            <a:r>
              <a:rPr lang="en-US" sz="2200" b="1" dirty="0"/>
              <a:t> String-Manipulation Functions of the String-Handling Library </a:t>
            </a:r>
            <a:endParaRPr lang="en-US" sz="2200" dirty="0"/>
          </a:p>
          <a:p>
            <a:pPr marL="458550" lvl="1" indent="0">
              <a:buNone/>
            </a:pPr>
            <a:r>
              <a:rPr lang="en-US" sz="2200" dirty="0">
                <a:solidFill>
                  <a:schemeClr val="tx2"/>
                </a:solidFill>
              </a:rPr>
              <a:t>8.6.1</a:t>
            </a:r>
            <a:r>
              <a:rPr lang="en-US" sz="2200" dirty="0"/>
              <a:t> Functions strcpy and strncpy</a:t>
            </a:r>
          </a:p>
          <a:p>
            <a:pPr marL="458550" lvl="1" indent="0">
              <a:buNone/>
            </a:pPr>
            <a:r>
              <a:rPr lang="en-US" sz="2200" dirty="0">
                <a:solidFill>
                  <a:schemeClr val="tx2"/>
                </a:solidFill>
              </a:rPr>
              <a:t>8.6.2</a:t>
            </a:r>
            <a:r>
              <a:rPr lang="en-US" sz="2200" dirty="0"/>
              <a:t> Functions strcat and strncat</a:t>
            </a:r>
          </a:p>
          <a:p>
            <a:pPr marL="432" indent="0">
              <a:buNone/>
            </a:pPr>
            <a:r>
              <a:rPr lang="en-US" sz="2200" b="1" dirty="0">
                <a:solidFill>
                  <a:schemeClr val="tx2"/>
                </a:solidFill>
              </a:rPr>
              <a:t>8.7</a:t>
            </a:r>
            <a:r>
              <a:rPr lang="en-US" sz="2200" b="1" dirty="0"/>
              <a:t> Comparison Functions of the String-Handling Library</a:t>
            </a:r>
            <a:endParaRPr lang="en-US" sz="2200" dirty="0"/>
          </a:p>
        </p:txBody>
      </p:sp>
    </p:spTree>
    <p:extLst>
      <p:ext uri="{BB962C8B-B14F-4D97-AF65-F5344CB8AC3E}">
        <p14:creationId xmlns:p14="http://schemas.microsoft.com/office/powerpoint/2010/main" val="3997449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2F16-AE16-4C4C-B33C-5F29A631A275}"/>
              </a:ext>
            </a:extLst>
          </p:cNvPr>
          <p:cNvSpPr>
            <a:spLocks noGrp="1"/>
          </p:cNvSpPr>
          <p:nvPr>
            <p:ph type="title"/>
          </p:nvPr>
        </p:nvSpPr>
        <p:spPr/>
        <p:txBody>
          <a:bodyPr/>
          <a:lstStyle/>
          <a:p>
            <a:r>
              <a:rPr lang="en-US" dirty="0"/>
              <a:t>8.4.3 </a:t>
            </a:r>
            <a:r>
              <a:rPr lang="en-US" b="1" dirty="0"/>
              <a:t>Function </a:t>
            </a:r>
            <a:r>
              <a:rPr lang="en-US" b="1" dirty="0">
                <a:latin typeface="Courier New" panose="02070309020205020404" pitchFamily="49" charset="0"/>
                <a:cs typeface="Courier New" panose="02070309020205020404" pitchFamily="49" charset="0"/>
              </a:rPr>
              <a:t>strtoul</a:t>
            </a:r>
            <a:r>
              <a:rPr lang="en-US" b="1" dirty="0"/>
              <a:t> </a:t>
            </a:r>
            <a:r>
              <a:rPr lang="en-US" sz="2000" b="0" dirty="0"/>
              <a:t>(2 of 3)</a:t>
            </a:r>
          </a:p>
        </p:txBody>
      </p:sp>
      <p:sp>
        <p:nvSpPr>
          <p:cNvPr id="3" name="Content Placeholder 2">
            <a:extLst>
              <a:ext uri="{FF2B5EF4-FFF2-40B4-BE49-F238E27FC236}">
                <a16:creationId xmlns:a16="http://schemas.microsoft.com/office/drawing/2014/main" id="{E32CA704-2977-4F6D-A186-4217C9F2217A}"/>
              </a:ext>
            </a:extLst>
          </p:cNvPr>
          <p:cNvSpPr>
            <a:spLocks noGrp="1"/>
          </p:cNvSpPr>
          <p:nvPr>
            <p:ph sz="quarter" idx="13"/>
          </p:nvPr>
        </p:nvSpPr>
        <p:spPr>
          <a:xfrm>
            <a:off x="457200" y="1556326"/>
            <a:ext cx="8439150" cy="4788911"/>
          </a:xfrm>
        </p:spPr>
        <p:txBody>
          <a:bodyPr/>
          <a:lstStyle/>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fig08_06.c</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strtoul</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&lt;stdlib.h&gt;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 = "1234567abc";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*remainderPtr = NULL;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unsigned long int x = strtoul(string, &amp;remainderPtr, 0);</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printf("%s\"%s\"\n%s%lu\n%s\"%s\"\n%s%lu\n",</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original string is ", string,</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converted value is ", x,</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remainder of the original string is ", remainderPtr,</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converted value minus 567 is ", x - 567);</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551525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2F16-AE16-4C4C-B33C-5F29A631A275}"/>
              </a:ext>
            </a:extLst>
          </p:cNvPr>
          <p:cNvSpPr>
            <a:spLocks noGrp="1"/>
          </p:cNvSpPr>
          <p:nvPr>
            <p:ph type="title"/>
          </p:nvPr>
        </p:nvSpPr>
        <p:spPr/>
        <p:txBody>
          <a:bodyPr/>
          <a:lstStyle/>
          <a:p>
            <a:r>
              <a:rPr lang="en-US" dirty="0"/>
              <a:t>8.4.3 </a:t>
            </a:r>
            <a:r>
              <a:rPr lang="en-US" b="1" dirty="0"/>
              <a:t>Function </a:t>
            </a:r>
            <a:r>
              <a:rPr lang="en-US" b="1" dirty="0">
                <a:latin typeface="Courier New" panose="02070309020205020404" pitchFamily="49" charset="0"/>
                <a:cs typeface="Courier New" panose="02070309020205020404" pitchFamily="49" charset="0"/>
              </a:rPr>
              <a:t>strtoul</a:t>
            </a:r>
            <a:r>
              <a:rPr lang="en-US" b="1" dirty="0"/>
              <a:t> </a:t>
            </a:r>
            <a:r>
              <a:rPr lang="en-US" sz="2000" b="0" dirty="0"/>
              <a:t>(3 of 3)</a:t>
            </a:r>
          </a:p>
        </p:txBody>
      </p:sp>
      <p:sp>
        <p:nvSpPr>
          <p:cNvPr id="3" name="Content Placeholder 2">
            <a:extLst>
              <a:ext uri="{FF2B5EF4-FFF2-40B4-BE49-F238E27FC236}">
                <a16:creationId xmlns:a16="http://schemas.microsoft.com/office/drawing/2014/main" id="{E32CA704-2977-4F6D-A186-4217C9F2217A}"/>
              </a:ext>
            </a:extLst>
          </p:cNvPr>
          <p:cNvSpPr>
            <a:spLocks noGrp="1"/>
          </p:cNvSpPr>
          <p:nvPr>
            <p:ph sz="quarter" idx="13"/>
          </p:nvPr>
        </p:nvSpPr>
        <p:spPr>
          <a:xfrm>
            <a:off x="457200" y="1556326"/>
            <a:ext cx="8439150" cy="4788911"/>
          </a:xfrm>
        </p:spPr>
        <p:txBody>
          <a:bodyPr/>
          <a:lstStyle/>
          <a:p>
            <a:pPr marL="0" indent="0">
              <a:spcBef>
                <a:spcPts val="600"/>
              </a:spcBef>
              <a:buNone/>
            </a:pPr>
            <a:r>
              <a:rPr lang="en-US" sz="2200" dirty="0">
                <a:latin typeface="Courier New" panose="02070309020205020404" pitchFamily="49" charset="0"/>
                <a:cs typeface="Courier New" panose="02070309020205020404" pitchFamily="49" charset="0"/>
              </a:rPr>
              <a:t>The original string is "1234567abc"</a:t>
            </a:r>
          </a:p>
          <a:p>
            <a:pPr marL="0" indent="0">
              <a:spcBef>
                <a:spcPts val="600"/>
              </a:spcBef>
              <a:buNone/>
            </a:pPr>
            <a:r>
              <a:rPr lang="en-US" sz="2200" dirty="0">
                <a:latin typeface="Courier New" panose="02070309020205020404" pitchFamily="49" charset="0"/>
                <a:cs typeface="Courier New" panose="02070309020205020404" pitchFamily="49" charset="0"/>
              </a:rPr>
              <a:t>The converted value is 1234567</a:t>
            </a:r>
          </a:p>
          <a:p>
            <a:pPr marL="0" indent="0">
              <a:spcBef>
                <a:spcPts val="600"/>
              </a:spcBef>
              <a:buNone/>
            </a:pPr>
            <a:r>
              <a:rPr lang="en-US" sz="2200" dirty="0">
                <a:latin typeface="Courier New" panose="02070309020205020404" pitchFamily="49" charset="0"/>
                <a:cs typeface="Courier New" panose="02070309020205020404" pitchFamily="49" charset="0"/>
              </a:rPr>
              <a:t>The remainder of the original string is "abc"</a:t>
            </a:r>
          </a:p>
          <a:p>
            <a:pPr marL="0" indent="0">
              <a:spcBef>
                <a:spcPts val="600"/>
              </a:spcBef>
              <a:buNone/>
            </a:pPr>
            <a:r>
              <a:rPr lang="en-US" sz="2200" dirty="0">
                <a:latin typeface="Courier New" panose="02070309020205020404" pitchFamily="49" charset="0"/>
                <a:cs typeface="Courier New" panose="02070309020205020404" pitchFamily="49" charset="0"/>
              </a:rPr>
              <a:t>The converted value minus 567 is 1234000</a:t>
            </a:r>
          </a:p>
        </p:txBody>
      </p:sp>
    </p:spTree>
    <p:extLst>
      <p:ext uri="{BB962C8B-B14F-4D97-AF65-F5344CB8AC3E}">
        <p14:creationId xmlns:p14="http://schemas.microsoft.com/office/powerpoint/2010/main" val="3033875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BFA0-6973-45C7-8FFF-0057AC6BC2BC}"/>
              </a:ext>
            </a:extLst>
          </p:cNvPr>
          <p:cNvSpPr>
            <a:spLocks noGrp="1"/>
          </p:cNvSpPr>
          <p:nvPr>
            <p:ph type="title"/>
          </p:nvPr>
        </p:nvSpPr>
        <p:spPr/>
        <p:txBody>
          <a:bodyPr/>
          <a:lstStyle/>
          <a:p>
            <a:r>
              <a:rPr lang="en-US" sz="3200" dirty="0"/>
              <a:t>8.5 </a:t>
            </a:r>
            <a:r>
              <a:rPr lang="en-US" sz="3200" b="1" dirty="0"/>
              <a:t>Standard Input/Output Library Functions </a:t>
            </a:r>
            <a:r>
              <a:rPr lang="en-US" sz="2000" b="0" dirty="0"/>
              <a:t>(1 of 3)</a:t>
            </a:r>
          </a:p>
        </p:txBody>
      </p:sp>
      <p:sp>
        <p:nvSpPr>
          <p:cNvPr id="3" name="Content Placeholder 2">
            <a:extLst>
              <a:ext uri="{FF2B5EF4-FFF2-40B4-BE49-F238E27FC236}">
                <a16:creationId xmlns:a16="http://schemas.microsoft.com/office/drawing/2014/main" id="{7C87EC4F-A035-4EEC-91B7-C5017DF1B547}"/>
              </a:ext>
            </a:extLst>
          </p:cNvPr>
          <p:cNvSpPr>
            <a:spLocks noGrp="1"/>
          </p:cNvSpPr>
          <p:nvPr>
            <p:ph sz="quarter" idx="13"/>
          </p:nvPr>
        </p:nvSpPr>
        <p:spPr/>
        <p:txBody>
          <a:bodyPr/>
          <a:lstStyle/>
          <a:p>
            <a:r>
              <a:rPr lang="en-US" dirty="0"/>
              <a:t>This section presents the standard input/output (&lt;stdio.h&gt;) library’s character- and string-manipulation functions, which we summarize in the following table.</a:t>
            </a:r>
          </a:p>
        </p:txBody>
      </p:sp>
    </p:spTree>
    <p:extLst>
      <p:ext uri="{BB962C8B-B14F-4D97-AF65-F5344CB8AC3E}">
        <p14:creationId xmlns:p14="http://schemas.microsoft.com/office/powerpoint/2010/main" val="2425378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5379-3E4E-4BE3-AF03-992128C6DCC9}"/>
              </a:ext>
            </a:extLst>
          </p:cNvPr>
          <p:cNvSpPr>
            <a:spLocks noGrp="1"/>
          </p:cNvSpPr>
          <p:nvPr>
            <p:ph type="title"/>
          </p:nvPr>
        </p:nvSpPr>
        <p:spPr/>
        <p:txBody>
          <a:bodyPr/>
          <a:lstStyle/>
          <a:p>
            <a:r>
              <a:rPr lang="en-US" sz="3200" dirty="0"/>
              <a:t>8.5 </a:t>
            </a:r>
            <a:r>
              <a:rPr lang="en-US" sz="3200" b="1" dirty="0"/>
              <a:t>Standard Input/Output Library Functions </a:t>
            </a:r>
            <a:r>
              <a:rPr lang="en-US" sz="2000" b="0" dirty="0"/>
              <a:t>(2 of 3)</a:t>
            </a:r>
          </a:p>
        </p:txBody>
      </p:sp>
      <p:graphicFrame>
        <p:nvGraphicFramePr>
          <p:cNvPr id="4" name="Table 4">
            <a:extLst>
              <a:ext uri="{FF2B5EF4-FFF2-40B4-BE49-F238E27FC236}">
                <a16:creationId xmlns:a16="http://schemas.microsoft.com/office/drawing/2014/main" id="{C75038F4-DE5C-4F26-8CBA-694A43040A0E}"/>
              </a:ext>
            </a:extLst>
          </p:cNvPr>
          <p:cNvGraphicFramePr>
            <a:graphicFrameLocks noGrp="1"/>
          </p:cNvGraphicFramePr>
          <p:nvPr>
            <p:ph sz="quarter" idx="13"/>
            <p:extLst>
              <p:ext uri="{D42A27DB-BD31-4B8C-83A1-F6EECF244321}">
                <p14:modId xmlns:p14="http://schemas.microsoft.com/office/powerpoint/2010/main" val="2509261204"/>
              </p:ext>
            </p:extLst>
          </p:nvPr>
        </p:nvGraphicFramePr>
        <p:xfrm>
          <a:off x="457200" y="1555750"/>
          <a:ext cx="8229600" cy="3123440"/>
        </p:xfrm>
        <a:graphic>
          <a:graphicData uri="http://schemas.openxmlformats.org/drawingml/2006/table">
            <a:tbl>
              <a:tblPr firstRow="1" bandRow="1">
                <a:tableStyleId>{40F9630F-82C1-40B7-BC3A-925EFCFF5E92}</a:tableStyleId>
              </a:tblPr>
              <a:tblGrid>
                <a:gridCol w="2638425">
                  <a:extLst>
                    <a:ext uri="{9D8B030D-6E8A-4147-A177-3AD203B41FA5}">
                      <a16:colId xmlns:a16="http://schemas.microsoft.com/office/drawing/2014/main" val="3736693314"/>
                    </a:ext>
                  </a:extLst>
                </a:gridCol>
                <a:gridCol w="5591175">
                  <a:extLst>
                    <a:ext uri="{9D8B030D-6E8A-4147-A177-3AD203B41FA5}">
                      <a16:colId xmlns:a16="http://schemas.microsoft.com/office/drawing/2014/main" val="2531232748"/>
                    </a:ext>
                  </a:extLst>
                </a:gridCol>
              </a:tblGrid>
              <a:tr h="370840">
                <a:tc>
                  <a:txBody>
                    <a:bodyPr/>
                    <a:lstStyle/>
                    <a:p>
                      <a:r>
                        <a:rPr lang="en-US" sz="1600" noProof="0" dirty="0">
                          <a:solidFill>
                            <a:schemeClr val="tx1"/>
                          </a:solidFill>
                          <a:effectLst/>
                          <a:latin typeface="+mn-lt"/>
                          <a:cs typeface="Calibri" panose="020F0502020204030204" pitchFamily="34" charset="0"/>
                        </a:rPr>
                        <a:t>Function prototype</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noProof="0" dirty="0">
                          <a:solidFill>
                            <a:schemeClr val="tx1"/>
                          </a:solidFill>
                          <a:effectLst/>
                          <a:latin typeface="+mn-lt"/>
                          <a:cs typeface="Calibri" panose="020F0502020204030204" pitchFamily="34" charset="0"/>
                        </a:rPr>
                        <a:t>Function description</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5792517"/>
                  </a:ext>
                </a:extLst>
              </a:tr>
              <a:tr h="370840">
                <a:tc>
                  <a:txBody>
                    <a:bodyPr/>
                    <a:lstStyle/>
                    <a:p>
                      <a:r>
                        <a:rPr lang="en-US" sz="1600" noProof="0" dirty="0">
                          <a:solidFill>
                            <a:schemeClr val="tx1"/>
                          </a:solidFill>
                          <a:effectLst/>
                          <a:latin typeface="+mn-lt"/>
                          <a:cs typeface="Courier New" panose="02070309020205020404" pitchFamily="49" charset="0"/>
                        </a:rPr>
                        <a:t>int getchar(void);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noProof="0" dirty="0">
                          <a:solidFill>
                            <a:schemeClr val="tx1"/>
                          </a:solidFill>
                          <a:effectLst/>
                          <a:latin typeface="+mn-lt"/>
                          <a:cs typeface="Calibri" panose="020F0502020204030204" pitchFamily="34" charset="0"/>
                        </a:rPr>
                        <a:t>Returns the next character from the standard input as an integer.</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6061515"/>
                  </a:ext>
                </a:extLst>
              </a:tr>
              <a:tr h="370840">
                <a:tc>
                  <a:txBody>
                    <a:bodyPr/>
                    <a:lstStyle/>
                    <a:p>
                      <a:r>
                        <a:rPr lang="en-US" sz="1600" noProof="0" dirty="0">
                          <a:solidFill>
                            <a:schemeClr val="tx1"/>
                          </a:solidFill>
                          <a:effectLst/>
                          <a:latin typeface="+mn-lt"/>
                          <a:cs typeface="Courier New" panose="02070309020205020404" pitchFamily="49" charset="0"/>
                        </a:rPr>
                        <a:t>char *fgets(char *s, </a:t>
                      </a:r>
                      <a:br>
                        <a:rPr lang="en-US" sz="1600" noProof="0" dirty="0">
                          <a:solidFill>
                            <a:schemeClr val="tx1"/>
                          </a:solidFill>
                          <a:effectLst/>
                          <a:latin typeface="+mn-lt"/>
                          <a:cs typeface="Courier New" panose="02070309020205020404" pitchFamily="49" charset="0"/>
                        </a:rPr>
                      </a:br>
                      <a:r>
                        <a:rPr lang="en-US" sz="1600" noProof="0" dirty="0">
                          <a:solidFill>
                            <a:schemeClr val="tx1"/>
                          </a:solidFill>
                          <a:effectLst/>
                          <a:latin typeface="+mn-lt"/>
                          <a:cs typeface="Courier New" panose="02070309020205020404" pitchFamily="49" charset="0"/>
                        </a:rPr>
                        <a:t>   int n, FILE *stream);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noProof="0" dirty="0">
                          <a:solidFill>
                            <a:schemeClr val="tx1"/>
                          </a:solidFill>
                          <a:effectLst/>
                          <a:latin typeface="+mn-lt"/>
                          <a:ea typeface="+mn-ea"/>
                          <a:cs typeface="Calibri" panose="020F0502020204030204" pitchFamily="34" charset="0"/>
                        </a:rPr>
                        <a:t>Reads characters from the specified stream into the array </a:t>
                      </a:r>
                      <a:r>
                        <a:rPr lang="en-US" sz="1600" kern="1200" noProof="0" dirty="0">
                          <a:solidFill>
                            <a:schemeClr val="tx1"/>
                          </a:solidFill>
                          <a:effectLst/>
                          <a:latin typeface="+mn-lt"/>
                          <a:ea typeface="+mn-ea"/>
                          <a:cs typeface="Courier New" panose="02070309020205020404" pitchFamily="49" charset="0"/>
                        </a:rPr>
                        <a:t>s</a:t>
                      </a:r>
                      <a:r>
                        <a:rPr lang="en-US" sz="1600" kern="1200" noProof="0" dirty="0">
                          <a:solidFill>
                            <a:schemeClr val="tx1"/>
                          </a:solidFill>
                          <a:effectLst/>
                          <a:latin typeface="+mn-lt"/>
                          <a:ea typeface="+mn-ea"/>
                          <a:cs typeface="Calibri" panose="020F0502020204030204" pitchFamily="34" charset="0"/>
                        </a:rPr>
                        <a:t> until </a:t>
                      </a:r>
                      <a:r>
                        <a:rPr lang="en-US" sz="1600" kern="1200" noProof="0" dirty="0">
                          <a:solidFill>
                            <a:schemeClr val="tx1"/>
                          </a:solidFill>
                          <a:effectLst/>
                          <a:latin typeface="+mn-lt"/>
                          <a:ea typeface="+mn-ea"/>
                          <a:cs typeface="Courier New" panose="02070309020205020404" pitchFamily="49" charset="0"/>
                        </a:rPr>
                        <a:t>a</a:t>
                      </a:r>
                      <a:r>
                        <a:rPr lang="en-US" sz="1600" kern="1200" noProof="0" dirty="0">
                          <a:solidFill>
                            <a:schemeClr val="tx1"/>
                          </a:solidFill>
                          <a:effectLst/>
                          <a:latin typeface="+mn-lt"/>
                          <a:ea typeface="+mn-ea"/>
                          <a:cs typeface="Calibri" panose="020F0502020204030204" pitchFamily="34" charset="0"/>
                        </a:rPr>
                        <a:t> newline or end-of-file character is encountered, or until </a:t>
                      </a:r>
                      <a:r>
                        <a:rPr lang="en-US" sz="800" kern="1200" noProof="0" dirty="0">
                          <a:solidFill>
                            <a:schemeClr val="tx1"/>
                          </a:solidFill>
                          <a:effectLst/>
                          <a:latin typeface="+mn-lt"/>
                          <a:ea typeface="+mn-ea"/>
                          <a:cs typeface="Calibri" panose="020F0502020204030204" pitchFamily="34" charset="0"/>
                        </a:rPr>
                        <a:t>n minus 1</a:t>
                      </a:r>
                      <a:r>
                        <a:rPr lang="en-US" sz="1600" kern="1200" noProof="0" dirty="0">
                          <a:solidFill>
                            <a:schemeClr val="tx1"/>
                          </a:solidFill>
                          <a:effectLst/>
                          <a:latin typeface="+mn-lt"/>
                          <a:ea typeface="+mn-ea"/>
                          <a:cs typeface="Calibri" panose="020F0502020204030204" pitchFamily="34" charset="0"/>
                        </a:rPr>
                        <a:t> bytes are read. This chapter uses the </a:t>
                      </a:r>
                      <a:r>
                        <a:rPr lang="en-US" sz="1600" kern="1200" noProof="0" dirty="0">
                          <a:solidFill>
                            <a:schemeClr val="tx1"/>
                          </a:solidFill>
                          <a:effectLst/>
                          <a:latin typeface="+mn-lt"/>
                          <a:ea typeface="+mn-ea"/>
                          <a:cs typeface="Courier New" panose="02070309020205020404" pitchFamily="49" charset="0"/>
                        </a:rPr>
                        <a:t>stream stdin</a:t>
                      </a:r>
                      <a:r>
                        <a:rPr lang="en-US" sz="1600" kern="1200" noProof="0" dirty="0">
                          <a:solidFill>
                            <a:schemeClr val="tx1"/>
                          </a:solidFill>
                          <a:effectLst/>
                          <a:latin typeface="+mn-lt"/>
                          <a:ea typeface="+mn-ea"/>
                          <a:cs typeface="Calibri" panose="020F0502020204030204" pitchFamily="34" charset="0"/>
                        </a:rPr>
                        <a:t>—the standard input stream—to read characters from the keyboard. A terminating null character is appended to the array. Returns the string that was read into </a:t>
                      </a:r>
                      <a:r>
                        <a:rPr lang="en-US" sz="1600" kern="1200" noProof="0" dirty="0">
                          <a:solidFill>
                            <a:schemeClr val="tx1"/>
                          </a:solidFill>
                          <a:effectLst/>
                          <a:latin typeface="+mn-lt"/>
                          <a:ea typeface="+mn-ea"/>
                          <a:cs typeface="Courier New" panose="02070309020205020404" pitchFamily="49" charset="0"/>
                        </a:rPr>
                        <a:t>s</a:t>
                      </a:r>
                      <a:r>
                        <a:rPr lang="en-US" sz="1600" kern="1200" noProof="0" dirty="0">
                          <a:solidFill>
                            <a:schemeClr val="tx1"/>
                          </a:solidFill>
                          <a:effectLst/>
                          <a:latin typeface="+mn-lt"/>
                          <a:ea typeface="+mn-ea"/>
                          <a:cs typeface="Calibri" panose="020F0502020204030204" pitchFamily="34" charset="0"/>
                        </a:rPr>
                        <a:t>. If </a:t>
                      </a:r>
                      <a:r>
                        <a:rPr lang="en-US" sz="1600" kern="1200" noProof="0" dirty="0">
                          <a:solidFill>
                            <a:schemeClr val="tx1"/>
                          </a:solidFill>
                          <a:effectLst/>
                          <a:latin typeface="+mn-lt"/>
                          <a:ea typeface="+mn-ea"/>
                          <a:cs typeface="Courier New" panose="02070309020205020404" pitchFamily="49" charset="0"/>
                        </a:rPr>
                        <a:t>a</a:t>
                      </a:r>
                      <a:r>
                        <a:rPr lang="en-US" sz="1600" kern="1200" noProof="0" dirty="0">
                          <a:solidFill>
                            <a:schemeClr val="tx1"/>
                          </a:solidFill>
                          <a:effectLst/>
                          <a:latin typeface="+mn-lt"/>
                          <a:ea typeface="+mn-ea"/>
                          <a:cs typeface="Calibri" panose="020F0502020204030204" pitchFamily="34" charset="0"/>
                        </a:rPr>
                        <a:t> newline is encountered, it’s included in the stored string. </a:t>
                      </a:r>
                      <a:endParaRPr lang="en-US" sz="1600" noProof="0" dirty="0">
                        <a:solidFill>
                          <a:schemeClr val="tx1"/>
                        </a:solidFill>
                        <a:effectLst/>
                        <a:latin typeface="+mn-lt"/>
                        <a:cs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3842881"/>
                  </a:ext>
                </a:extLst>
              </a:tr>
              <a:tr h="370840">
                <a:tc>
                  <a:txBody>
                    <a:bodyPr/>
                    <a:lstStyle/>
                    <a:p>
                      <a:r>
                        <a:rPr lang="en-US" sz="1600" noProof="0" dirty="0">
                          <a:solidFill>
                            <a:schemeClr val="tx1"/>
                          </a:solidFill>
                          <a:effectLst/>
                          <a:latin typeface="+mn-lt"/>
                          <a:cs typeface="Courier New" panose="02070309020205020404" pitchFamily="49" charset="0"/>
                        </a:rPr>
                        <a:t>int putchar(int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noProof="0" dirty="0">
                          <a:solidFill>
                            <a:schemeClr val="tx1"/>
                          </a:solidFill>
                          <a:effectLst/>
                          <a:latin typeface="+mn-lt"/>
                          <a:cs typeface="Calibri" panose="020F0502020204030204" pitchFamily="34" charset="0"/>
                        </a:rPr>
                        <a:t>Prints the character stored in </a:t>
                      </a:r>
                      <a:r>
                        <a:rPr lang="en-US" sz="1600" noProof="0" dirty="0">
                          <a:solidFill>
                            <a:schemeClr val="tx1"/>
                          </a:solidFill>
                          <a:effectLst/>
                          <a:latin typeface="+mn-lt"/>
                          <a:cs typeface="Courier New" panose="02070309020205020404" pitchFamily="49" charset="0"/>
                        </a:rPr>
                        <a:t>c</a:t>
                      </a:r>
                      <a:r>
                        <a:rPr lang="en-US" sz="1600" noProof="0" dirty="0">
                          <a:solidFill>
                            <a:schemeClr val="tx1"/>
                          </a:solidFill>
                          <a:effectLst/>
                          <a:latin typeface="+mn-lt"/>
                          <a:cs typeface="Calibri" panose="020F0502020204030204" pitchFamily="34" charset="0"/>
                        </a:rPr>
                        <a:t> and returns it as an integer.</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8792078"/>
                  </a:ext>
                </a:extLst>
              </a:tr>
            </a:tbl>
          </a:graphicData>
        </a:graphic>
      </p:graphicFrame>
      <p:graphicFrame>
        <p:nvGraphicFramePr>
          <p:cNvPr id="5" name="Object 4">
            <a:extLst>
              <a:ext uri="{FF2B5EF4-FFF2-40B4-BE49-F238E27FC236}">
                <a16:creationId xmlns:a16="http://schemas.microsoft.com/office/drawing/2014/main" id="{D37221F1-DD30-4566-A676-854713F987C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98484808"/>
              </p:ext>
            </p:extLst>
          </p:nvPr>
        </p:nvGraphicFramePr>
        <p:xfrm>
          <a:off x="3605609" y="3048526"/>
          <a:ext cx="456400" cy="202844"/>
        </p:xfrm>
        <a:graphic>
          <a:graphicData uri="http://schemas.openxmlformats.org/presentationml/2006/ole">
            <mc:AlternateContent xmlns:mc="http://schemas.openxmlformats.org/markup-compatibility/2006">
              <mc:Choice xmlns:v="urn:schemas-microsoft-com:vml" Requires="v">
                <p:oleObj spid="_x0000_s3074" name="Equation" r:id="rId3" imgW="342720" imgH="152280" progId="Equation.DSMT4">
                  <p:embed/>
                </p:oleObj>
              </mc:Choice>
              <mc:Fallback>
                <p:oleObj name="Equation" r:id="rId3" imgW="342720" imgH="152280" progId="Equation.DSMT4">
                  <p:embed/>
                  <p:pic>
                    <p:nvPicPr>
                      <p:cNvPr id="0" name=""/>
                      <p:cNvPicPr/>
                      <p:nvPr/>
                    </p:nvPicPr>
                    <p:blipFill>
                      <a:blip r:embed="rId4"/>
                      <a:stretch>
                        <a:fillRect/>
                      </a:stretch>
                    </p:blipFill>
                    <p:spPr>
                      <a:xfrm>
                        <a:off x="3605609" y="3048526"/>
                        <a:ext cx="456400" cy="20284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569253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5379-3E4E-4BE3-AF03-992128C6DCC9}"/>
              </a:ext>
            </a:extLst>
          </p:cNvPr>
          <p:cNvSpPr>
            <a:spLocks noGrp="1"/>
          </p:cNvSpPr>
          <p:nvPr>
            <p:ph type="title"/>
          </p:nvPr>
        </p:nvSpPr>
        <p:spPr/>
        <p:txBody>
          <a:bodyPr/>
          <a:lstStyle/>
          <a:p>
            <a:r>
              <a:rPr lang="en-US" sz="3200" dirty="0"/>
              <a:t>8.5 </a:t>
            </a:r>
            <a:r>
              <a:rPr lang="en-US" sz="3200" b="1" dirty="0"/>
              <a:t>Standard Input/Output Library Functions </a:t>
            </a:r>
            <a:r>
              <a:rPr lang="en-US" sz="2000" b="0" dirty="0"/>
              <a:t>(3 of 3)</a:t>
            </a:r>
          </a:p>
        </p:txBody>
      </p:sp>
      <p:graphicFrame>
        <p:nvGraphicFramePr>
          <p:cNvPr id="4" name="Table 4">
            <a:extLst>
              <a:ext uri="{FF2B5EF4-FFF2-40B4-BE49-F238E27FC236}">
                <a16:creationId xmlns:a16="http://schemas.microsoft.com/office/drawing/2014/main" id="{C75038F4-DE5C-4F26-8CBA-694A43040A0E}"/>
              </a:ext>
            </a:extLst>
          </p:cNvPr>
          <p:cNvGraphicFramePr>
            <a:graphicFrameLocks noGrp="1"/>
          </p:cNvGraphicFramePr>
          <p:nvPr>
            <p:ph sz="quarter" idx="13"/>
            <p:extLst>
              <p:ext uri="{D42A27DB-BD31-4B8C-83A1-F6EECF244321}">
                <p14:modId xmlns:p14="http://schemas.microsoft.com/office/powerpoint/2010/main" val="1465665357"/>
              </p:ext>
            </p:extLst>
          </p:nvPr>
        </p:nvGraphicFramePr>
        <p:xfrm>
          <a:off x="457200" y="1555750"/>
          <a:ext cx="8229600" cy="2602360"/>
        </p:xfrm>
        <a:graphic>
          <a:graphicData uri="http://schemas.openxmlformats.org/drawingml/2006/table">
            <a:tbl>
              <a:tblPr firstRow="1" bandRow="1">
                <a:tableStyleId>{40F9630F-82C1-40B7-BC3A-925EFCFF5E92}</a:tableStyleId>
              </a:tblPr>
              <a:tblGrid>
                <a:gridCol w="2539497">
                  <a:extLst>
                    <a:ext uri="{9D8B030D-6E8A-4147-A177-3AD203B41FA5}">
                      <a16:colId xmlns:a16="http://schemas.microsoft.com/office/drawing/2014/main" val="3736693314"/>
                    </a:ext>
                  </a:extLst>
                </a:gridCol>
                <a:gridCol w="5690103">
                  <a:extLst>
                    <a:ext uri="{9D8B030D-6E8A-4147-A177-3AD203B41FA5}">
                      <a16:colId xmlns:a16="http://schemas.microsoft.com/office/drawing/2014/main" val="2531232748"/>
                    </a:ext>
                  </a:extLst>
                </a:gridCol>
              </a:tblGrid>
              <a:tr h="370840">
                <a:tc>
                  <a:txBody>
                    <a:bodyPr/>
                    <a:lstStyle/>
                    <a:p>
                      <a:r>
                        <a:rPr lang="en-US" sz="1600" noProof="0" dirty="0">
                          <a:solidFill>
                            <a:schemeClr val="tx1"/>
                          </a:solidFill>
                          <a:effectLst/>
                          <a:latin typeface="+mn-lt"/>
                          <a:cs typeface="Calibri" panose="020F0502020204030204" pitchFamily="34" charset="0"/>
                        </a:rPr>
                        <a:t>Function prototype</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noProof="0" dirty="0">
                          <a:solidFill>
                            <a:schemeClr val="tx1"/>
                          </a:solidFill>
                          <a:effectLst/>
                          <a:latin typeface="+mn-lt"/>
                          <a:cs typeface="Calibri" panose="020F0502020204030204" pitchFamily="34" charset="0"/>
                        </a:rPr>
                        <a:t>Function description</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5792517"/>
                  </a:ext>
                </a:extLst>
              </a:tr>
              <a:tr h="370840">
                <a:tc>
                  <a:txBody>
                    <a:bodyPr/>
                    <a:lstStyle/>
                    <a:p>
                      <a:r>
                        <a:rPr lang="en-US" noProof="0" dirty="0">
                          <a:solidFill>
                            <a:schemeClr val="tx1"/>
                          </a:solidFill>
                          <a:effectLst/>
                          <a:latin typeface="Courier New" panose="02070309020205020404" pitchFamily="49" charset="0"/>
                          <a:cs typeface="Courier New" panose="02070309020205020404" pitchFamily="49" charset="0"/>
                        </a:rPr>
                        <a:t>int puts(const char *s);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noProof="0" dirty="0">
                          <a:solidFill>
                            <a:schemeClr val="tx1"/>
                          </a:solidFill>
                          <a:effectLst/>
                          <a:latin typeface="+mn-lt"/>
                          <a:cs typeface="Calibri" panose="020F0502020204030204" pitchFamily="34" charset="0"/>
                        </a:rPr>
                        <a:t>Prints the string </a:t>
                      </a:r>
                      <a:r>
                        <a:rPr lang="en-US" sz="1600" noProof="0" dirty="0">
                          <a:solidFill>
                            <a:schemeClr val="tx1"/>
                          </a:solidFill>
                          <a:effectLst/>
                          <a:latin typeface="Courier New" panose="02070309020205020404" pitchFamily="49" charset="0"/>
                          <a:cs typeface="Courier New" panose="02070309020205020404" pitchFamily="49" charset="0"/>
                        </a:rPr>
                        <a:t>s</a:t>
                      </a:r>
                      <a:r>
                        <a:rPr lang="en-US" sz="1600" noProof="0" dirty="0">
                          <a:solidFill>
                            <a:schemeClr val="tx1"/>
                          </a:solidFill>
                          <a:effectLst/>
                          <a:latin typeface="+mn-lt"/>
                          <a:cs typeface="Calibri" panose="020F0502020204030204" pitchFamily="34" charset="0"/>
                        </a:rPr>
                        <a:t> followed by a newline character. Returns a nonzero integer if successful, or </a:t>
                      </a:r>
                      <a:r>
                        <a:rPr lang="en-US" sz="1600" noProof="0" dirty="0">
                          <a:solidFill>
                            <a:schemeClr val="tx1"/>
                          </a:solidFill>
                          <a:effectLst/>
                          <a:latin typeface="Courier New" panose="02070309020205020404" pitchFamily="49" charset="0"/>
                          <a:cs typeface="Courier New" panose="02070309020205020404" pitchFamily="49" charset="0"/>
                        </a:rPr>
                        <a:t>EOF</a:t>
                      </a:r>
                      <a:r>
                        <a:rPr lang="en-US" sz="1600" noProof="0" dirty="0">
                          <a:solidFill>
                            <a:schemeClr val="tx1"/>
                          </a:solidFill>
                          <a:effectLst/>
                          <a:latin typeface="+mn-lt"/>
                          <a:cs typeface="Calibri" panose="020F0502020204030204" pitchFamily="34" charset="0"/>
                        </a:rPr>
                        <a:t> if an error occurs.</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6061515"/>
                  </a:ext>
                </a:extLst>
              </a:tr>
              <a:tr h="370840">
                <a:tc>
                  <a:txBody>
                    <a:bodyPr/>
                    <a:lstStyle/>
                    <a:p>
                      <a:r>
                        <a:rPr lang="en-US" noProof="0" dirty="0">
                          <a:solidFill>
                            <a:schemeClr val="tx1"/>
                          </a:solidFill>
                          <a:effectLst/>
                          <a:latin typeface="Courier New" panose="02070309020205020404" pitchFamily="49" charset="0"/>
                          <a:cs typeface="Courier New" panose="02070309020205020404" pitchFamily="49" charset="0"/>
                        </a:rPr>
                        <a:t>int sprintf(char *s, </a:t>
                      </a:r>
                      <a:br>
                        <a:rPr lang="en-US" noProof="0" dirty="0">
                          <a:solidFill>
                            <a:schemeClr val="tx1"/>
                          </a:solidFill>
                          <a:effectLst/>
                          <a:latin typeface="Courier New" panose="02070309020205020404" pitchFamily="49" charset="0"/>
                          <a:cs typeface="Courier New" panose="02070309020205020404" pitchFamily="49" charset="0"/>
                        </a:rPr>
                      </a:br>
                      <a:r>
                        <a:rPr lang="en-US" noProof="0" dirty="0">
                          <a:solidFill>
                            <a:schemeClr val="tx1"/>
                          </a:solidFill>
                          <a:effectLst/>
                          <a:latin typeface="Courier New" panose="02070309020205020404" pitchFamily="49" charset="0"/>
                          <a:cs typeface="Courier New" panose="02070309020205020404" pitchFamily="49" charset="0"/>
                        </a:rPr>
                        <a:t>   const char *format, ...);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kern="1200" noProof="0" dirty="0">
                          <a:solidFill>
                            <a:schemeClr val="tx1"/>
                          </a:solidFill>
                          <a:effectLst/>
                          <a:latin typeface="+mn-lt"/>
                          <a:ea typeface="+mn-ea"/>
                          <a:cs typeface="Calibri" panose="020F0502020204030204" pitchFamily="34" charset="0"/>
                        </a:rPr>
                        <a:t>Equivalent to </a:t>
                      </a:r>
                      <a:r>
                        <a:rPr lang="en-US" sz="1600" kern="1200" noProof="0" dirty="0">
                          <a:solidFill>
                            <a:schemeClr val="tx1"/>
                          </a:solidFill>
                          <a:effectLst/>
                          <a:latin typeface="Courier New" panose="02070309020205020404" pitchFamily="49" charset="0"/>
                          <a:ea typeface="+mn-ea"/>
                          <a:cs typeface="Courier New" panose="02070309020205020404" pitchFamily="49" charset="0"/>
                        </a:rPr>
                        <a:t>printf</a:t>
                      </a:r>
                      <a:r>
                        <a:rPr lang="en-US" sz="1600" kern="1200" noProof="0" dirty="0">
                          <a:solidFill>
                            <a:schemeClr val="tx1"/>
                          </a:solidFill>
                          <a:effectLst/>
                          <a:latin typeface="+mn-lt"/>
                          <a:ea typeface="+mn-ea"/>
                          <a:cs typeface="Calibri" panose="020F0502020204030204" pitchFamily="34" charset="0"/>
                        </a:rPr>
                        <a:t>, but the output is stored in the array </a:t>
                      </a:r>
                      <a:r>
                        <a:rPr lang="en-US" sz="1600" kern="1200" noProof="0" dirty="0">
                          <a:solidFill>
                            <a:schemeClr val="tx1"/>
                          </a:solidFill>
                          <a:effectLst/>
                          <a:latin typeface="Courier New" panose="02070309020205020404" pitchFamily="49" charset="0"/>
                          <a:ea typeface="+mn-ea"/>
                          <a:cs typeface="Courier New" panose="02070309020205020404" pitchFamily="49" charset="0"/>
                        </a:rPr>
                        <a:t>s</a:t>
                      </a:r>
                      <a:r>
                        <a:rPr lang="en-US" sz="1600" kern="1200" noProof="0" dirty="0">
                          <a:solidFill>
                            <a:schemeClr val="tx1"/>
                          </a:solidFill>
                          <a:effectLst/>
                          <a:latin typeface="+mn-lt"/>
                          <a:ea typeface="+mn-ea"/>
                          <a:cs typeface="Calibri" panose="020F0502020204030204" pitchFamily="34" charset="0"/>
                        </a:rPr>
                        <a:t> instead of printed on the screen. Returns the number of characters written to </a:t>
                      </a:r>
                      <a:r>
                        <a:rPr lang="en-US" sz="1600" kern="1200" noProof="0" dirty="0">
                          <a:solidFill>
                            <a:schemeClr val="tx1"/>
                          </a:solidFill>
                          <a:effectLst/>
                          <a:latin typeface="Courier New" panose="02070309020205020404" pitchFamily="49" charset="0"/>
                          <a:ea typeface="+mn-ea"/>
                          <a:cs typeface="Courier New" panose="02070309020205020404" pitchFamily="49" charset="0"/>
                        </a:rPr>
                        <a:t>s</a:t>
                      </a:r>
                      <a:r>
                        <a:rPr lang="en-US" sz="1600" kern="1200" noProof="0" dirty="0">
                          <a:solidFill>
                            <a:schemeClr val="tx1"/>
                          </a:solidFill>
                          <a:effectLst/>
                          <a:latin typeface="+mn-lt"/>
                          <a:ea typeface="+mn-ea"/>
                          <a:cs typeface="Calibri" panose="020F0502020204030204" pitchFamily="34" charset="0"/>
                        </a:rPr>
                        <a:t>, or </a:t>
                      </a:r>
                      <a:r>
                        <a:rPr lang="en-US" sz="1600" kern="1200" noProof="0" dirty="0">
                          <a:solidFill>
                            <a:schemeClr val="tx1"/>
                          </a:solidFill>
                          <a:effectLst/>
                          <a:latin typeface="Courier New" panose="02070309020205020404" pitchFamily="49" charset="0"/>
                          <a:ea typeface="+mn-ea"/>
                          <a:cs typeface="Courier New" panose="02070309020205020404" pitchFamily="49" charset="0"/>
                        </a:rPr>
                        <a:t>EOF</a:t>
                      </a:r>
                      <a:r>
                        <a:rPr lang="en-US" sz="1600" kern="1200" noProof="0" dirty="0">
                          <a:solidFill>
                            <a:schemeClr val="tx1"/>
                          </a:solidFill>
                          <a:effectLst/>
                          <a:latin typeface="+mn-lt"/>
                          <a:ea typeface="+mn-ea"/>
                          <a:cs typeface="Calibri" panose="020F0502020204030204" pitchFamily="34" charset="0"/>
                        </a:rPr>
                        <a:t> if an error occurs.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3842881"/>
                  </a:ext>
                </a:extLst>
              </a:tr>
              <a:tr h="370840">
                <a:tc>
                  <a:txBody>
                    <a:bodyPr/>
                    <a:lstStyle/>
                    <a:p>
                      <a:r>
                        <a:rPr lang="en-US" noProof="0" dirty="0">
                          <a:solidFill>
                            <a:schemeClr val="tx1"/>
                          </a:solidFill>
                          <a:effectLst/>
                          <a:latin typeface="Courier New" panose="02070309020205020404" pitchFamily="49" charset="0"/>
                          <a:cs typeface="Courier New" panose="02070309020205020404" pitchFamily="49" charset="0"/>
                        </a:rPr>
                        <a:t>int sscanf(char *s, </a:t>
                      </a:r>
                      <a:br>
                        <a:rPr lang="en-US" noProof="0" dirty="0">
                          <a:solidFill>
                            <a:schemeClr val="tx1"/>
                          </a:solidFill>
                          <a:effectLst/>
                          <a:latin typeface="Courier New" panose="02070309020205020404" pitchFamily="49" charset="0"/>
                          <a:cs typeface="Courier New" panose="02070309020205020404" pitchFamily="49" charset="0"/>
                        </a:rPr>
                      </a:br>
                      <a:r>
                        <a:rPr lang="en-US" noProof="0" dirty="0">
                          <a:solidFill>
                            <a:schemeClr val="tx1"/>
                          </a:solidFill>
                          <a:effectLst/>
                          <a:latin typeface="Courier New" panose="02070309020205020404" pitchFamily="49" charset="0"/>
                          <a:cs typeface="Courier New" panose="02070309020205020404" pitchFamily="49" charset="0"/>
                        </a:rPr>
                        <a:t>   const char *format, ...);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kern="1200" noProof="0" dirty="0">
                          <a:solidFill>
                            <a:schemeClr val="tx1"/>
                          </a:solidFill>
                          <a:effectLst/>
                          <a:latin typeface="+mn-lt"/>
                          <a:ea typeface="+mn-ea"/>
                          <a:cs typeface="Calibri" panose="020F0502020204030204" pitchFamily="34" charset="0"/>
                        </a:rPr>
                        <a:t>Equivalent to </a:t>
                      </a:r>
                      <a:r>
                        <a:rPr lang="en-US" sz="1600" kern="1200" noProof="0" dirty="0">
                          <a:solidFill>
                            <a:schemeClr val="tx1"/>
                          </a:solidFill>
                          <a:effectLst/>
                          <a:latin typeface="Courier New" panose="02070309020205020404" pitchFamily="49" charset="0"/>
                          <a:ea typeface="+mn-ea"/>
                          <a:cs typeface="Courier New" panose="02070309020205020404" pitchFamily="49" charset="0"/>
                        </a:rPr>
                        <a:t>scanf</a:t>
                      </a:r>
                      <a:r>
                        <a:rPr lang="en-US" sz="1600" kern="1200" noProof="0" dirty="0">
                          <a:solidFill>
                            <a:schemeClr val="tx1"/>
                          </a:solidFill>
                          <a:effectLst/>
                          <a:latin typeface="+mn-lt"/>
                          <a:ea typeface="+mn-ea"/>
                          <a:cs typeface="Calibri" panose="020F0502020204030204" pitchFamily="34" charset="0"/>
                        </a:rPr>
                        <a:t>, but the input is read from the array </a:t>
                      </a:r>
                      <a:r>
                        <a:rPr lang="en-US" sz="1600" kern="1200" noProof="0" dirty="0">
                          <a:solidFill>
                            <a:schemeClr val="tx1"/>
                          </a:solidFill>
                          <a:effectLst/>
                          <a:latin typeface="Courier New" panose="02070309020205020404" pitchFamily="49" charset="0"/>
                          <a:ea typeface="+mn-ea"/>
                          <a:cs typeface="Courier New" panose="02070309020205020404" pitchFamily="49" charset="0"/>
                        </a:rPr>
                        <a:t>s</a:t>
                      </a:r>
                      <a:r>
                        <a:rPr lang="en-US" sz="1600" kern="1200" noProof="0" dirty="0">
                          <a:solidFill>
                            <a:schemeClr val="tx1"/>
                          </a:solidFill>
                          <a:effectLst/>
                          <a:latin typeface="+mn-lt"/>
                          <a:ea typeface="+mn-ea"/>
                          <a:cs typeface="Calibri" panose="020F0502020204030204" pitchFamily="34" charset="0"/>
                        </a:rPr>
                        <a:t> rather than from the keyboard. Returns the number of items successfully read by the function, or </a:t>
                      </a:r>
                      <a:r>
                        <a:rPr lang="en-US" sz="1600" kern="1200" noProof="0" dirty="0">
                          <a:solidFill>
                            <a:schemeClr val="tx1"/>
                          </a:solidFill>
                          <a:effectLst/>
                          <a:latin typeface="Courier New" panose="02070309020205020404" pitchFamily="49" charset="0"/>
                          <a:ea typeface="+mn-ea"/>
                          <a:cs typeface="Courier New" panose="02070309020205020404" pitchFamily="49" charset="0"/>
                        </a:rPr>
                        <a:t>EOF</a:t>
                      </a:r>
                      <a:r>
                        <a:rPr lang="en-US" sz="1600" kern="1200" noProof="0" dirty="0">
                          <a:solidFill>
                            <a:schemeClr val="tx1"/>
                          </a:solidFill>
                          <a:effectLst/>
                          <a:latin typeface="+mn-lt"/>
                          <a:ea typeface="+mn-ea"/>
                          <a:cs typeface="Calibri" panose="020F0502020204030204" pitchFamily="34" charset="0"/>
                        </a:rPr>
                        <a:t> if an error occurs.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8792078"/>
                  </a:ext>
                </a:extLst>
              </a:tr>
            </a:tbl>
          </a:graphicData>
        </a:graphic>
      </p:graphicFrame>
    </p:spTree>
    <p:extLst>
      <p:ext uri="{BB962C8B-B14F-4D97-AF65-F5344CB8AC3E}">
        <p14:creationId xmlns:p14="http://schemas.microsoft.com/office/powerpoint/2010/main" val="3691934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F92D-AC01-41C3-9CE1-EAD5062D456C}"/>
              </a:ext>
            </a:extLst>
          </p:cNvPr>
          <p:cNvSpPr>
            <a:spLocks noGrp="1"/>
          </p:cNvSpPr>
          <p:nvPr>
            <p:ph type="title"/>
          </p:nvPr>
        </p:nvSpPr>
        <p:spPr/>
        <p:txBody>
          <a:bodyPr/>
          <a:lstStyle/>
          <a:p>
            <a:r>
              <a:rPr lang="en-US" sz="3200" dirty="0"/>
              <a:t>8.5.1 </a:t>
            </a:r>
            <a:r>
              <a:rPr lang="en-US" sz="3200" b="1" dirty="0"/>
              <a:t>Functions </a:t>
            </a:r>
            <a:r>
              <a:rPr lang="en-US" sz="3200" b="1" dirty="0">
                <a:latin typeface="Courier New" panose="02070309020205020404" pitchFamily="49" charset="0"/>
                <a:cs typeface="Courier New" panose="02070309020205020404" pitchFamily="49" charset="0"/>
              </a:rPr>
              <a:t>fgets</a:t>
            </a:r>
            <a:r>
              <a:rPr lang="en-US" sz="3200" b="1" dirty="0"/>
              <a:t> and </a:t>
            </a:r>
            <a:r>
              <a:rPr lang="en-US" sz="3200" b="1" dirty="0">
                <a:latin typeface="Courier New" panose="02070309020205020404" pitchFamily="49" charset="0"/>
                <a:cs typeface="Courier New" panose="02070309020205020404" pitchFamily="49" charset="0"/>
              </a:rPr>
              <a:t>putchar</a:t>
            </a:r>
            <a:r>
              <a:rPr lang="en-US" sz="3200" dirty="0">
                <a:cs typeface="Courier New" panose="02070309020205020404" pitchFamily="49" charset="0"/>
              </a:rPr>
              <a:t> </a:t>
            </a:r>
            <a:r>
              <a:rPr lang="en-US" sz="2000" b="0" dirty="0"/>
              <a:t>(1 of 5)</a:t>
            </a:r>
          </a:p>
        </p:txBody>
      </p:sp>
      <p:sp>
        <p:nvSpPr>
          <p:cNvPr id="3" name="Content Placeholder 2">
            <a:extLst>
              <a:ext uri="{FF2B5EF4-FFF2-40B4-BE49-F238E27FC236}">
                <a16:creationId xmlns:a16="http://schemas.microsoft.com/office/drawing/2014/main" id="{44847629-6000-4A2A-95E0-254523845F80}"/>
              </a:ext>
            </a:extLst>
          </p:cNvPr>
          <p:cNvSpPr>
            <a:spLocks noGrp="1"/>
          </p:cNvSpPr>
          <p:nvPr>
            <p:ph sz="quarter" idx="13"/>
          </p:nvPr>
        </p:nvSpPr>
        <p:spPr>
          <a:xfrm>
            <a:off x="457200" y="1556327"/>
            <a:ext cx="8351822" cy="4586896"/>
          </a:xfrm>
        </p:spPr>
        <p:txBody>
          <a:bodyPr/>
          <a:lstStyle/>
          <a:p>
            <a:r>
              <a:rPr lang="en-US" sz="2000" dirty="0"/>
              <a:t>Figure 8.7 uses functions </a:t>
            </a:r>
            <a:r>
              <a:rPr lang="en-US" sz="2000" b="1" dirty="0">
                <a:latin typeface="Courier New" panose="02070309020205020404" pitchFamily="49" charset="0"/>
                <a:cs typeface="Courier New" panose="02070309020205020404" pitchFamily="49" charset="0"/>
              </a:rPr>
              <a:t>fgets</a:t>
            </a:r>
            <a:r>
              <a:rPr lang="en-US" sz="2000" dirty="0"/>
              <a:t> and</a:t>
            </a:r>
            <a:r>
              <a:rPr lang="en-US" sz="2000" b="1" dirty="0"/>
              <a:t> </a:t>
            </a:r>
            <a:r>
              <a:rPr lang="en-US" sz="2000" b="1" dirty="0">
                <a:latin typeface="Courier New" panose="02070309020205020404" pitchFamily="49" charset="0"/>
                <a:cs typeface="Courier New" panose="02070309020205020404" pitchFamily="49" charset="0"/>
              </a:rPr>
              <a:t>putchar</a:t>
            </a:r>
            <a:r>
              <a:rPr lang="en-US" sz="2000" dirty="0"/>
              <a:t> to read a line of text from the standard input (keyboard) and recursively output the line’s characters in reverse order</a:t>
            </a:r>
          </a:p>
          <a:p>
            <a:pPr lvl="1"/>
            <a:r>
              <a:rPr lang="en-US" sz="2000" dirty="0"/>
              <a:t>Line 12 uses </a:t>
            </a:r>
            <a:r>
              <a:rPr lang="en-US" sz="2000" dirty="0">
                <a:latin typeface="Courier New" panose="02070309020205020404" pitchFamily="49" charset="0"/>
                <a:cs typeface="Courier New" panose="02070309020205020404" pitchFamily="49" charset="0"/>
              </a:rPr>
              <a:t>fgets</a:t>
            </a:r>
            <a:r>
              <a:rPr lang="en-US" sz="2000" dirty="0"/>
              <a:t> to read characters into its char array argument until it encounters a newline or the end-of-file indicator, or until the maximum number of characters is read</a:t>
            </a:r>
          </a:p>
          <a:p>
            <a:pPr lvl="1"/>
            <a:r>
              <a:rPr lang="en-US" sz="2000" dirty="0"/>
              <a:t>The maximum number of characters is one fewer than </a:t>
            </a:r>
            <a:r>
              <a:rPr lang="en-US" sz="2000" dirty="0">
                <a:latin typeface="Courier New" panose="02070309020205020404" pitchFamily="49" charset="0"/>
                <a:cs typeface="Courier New" panose="02070309020205020404" pitchFamily="49" charset="0"/>
              </a:rPr>
              <a:t>fgets</a:t>
            </a:r>
            <a:r>
              <a:rPr lang="en-US" sz="2000" dirty="0"/>
              <a:t>’s second argument</a:t>
            </a:r>
          </a:p>
          <a:p>
            <a:pPr lvl="1"/>
            <a:r>
              <a:rPr lang="en-US" sz="2000" dirty="0"/>
              <a:t>The third argument is the stream from which to read characters (</a:t>
            </a:r>
            <a:r>
              <a:rPr lang="en-US" sz="2000" dirty="0">
                <a:latin typeface="Courier New" panose="02070309020205020404" pitchFamily="49" charset="0"/>
                <a:cs typeface="Courier New" panose="02070309020205020404" pitchFamily="49" charset="0"/>
              </a:rPr>
              <a:t>stdin</a:t>
            </a:r>
            <a:r>
              <a:rPr lang="en-US" sz="2000" dirty="0"/>
              <a:t>) </a:t>
            </a:r>
          </a:p>
          <a:p>
            <a:pPr lvl="1"/>
            <a:r>
              <a:rPr lang="en-US" sz="2000" dirty="0"/>
              <a:t>When reading terminates, </a:t>
            </a:r>
            <a:r>
              <a:rPr lang="en-US" sz="2000" dirty="0">
                <a:latin typeface="Courier New" panose="02070309020205020404" pitchFamily="49" charset="0"/>
                <a:cs typeface="Courier New" panose="02070309020205020404" pitchFamily="49" charset="0"/>
              </a:rPr>
              <a:t>fgets</a:t>
            </a:r>
            <a:r>
              <a:rPr lang="en-US" sz="2000" dirty="0"/>
              <a:t> appends a null character to the array</a:t>
            </a:r>
          </a:p>
          <a:p>
            <a:pPr lvl="1"/>
            <a:r>
              <a:rPr lang="en-US" sz="2000" dirty="0"/>
              <a:t>Function </a:t>
            </a:r>
            <a:r>
              <a:rPr lang="en-US" sz="2000" dirty="0">
                <a:latin typeface="Courier New" panose="02070309020205020404" pitchFamily="49" charset="0"/>
                <a:cs typeface="Courier New" panose="02070309020205020404" pitchFamily="49" charset="0"/>
              </a:rPr>
              <a:t>putchar</a:t>
            </a:r>
            <a:r>
              <a:rPr lang="en-US" sz="2000" dirty="0"/>
              <a:t> (line 27) prints its character argument</a:t>
            </a:r>
          </a:p>
        </p:txBody>
      </p:sp>
    </p:spTree>
    <p:extLst>
      <p:ext uri="{BB962C8B-B14F-4D97-AF65-F5344CB8AC3E}">
        <p14:creationId xmlns:p14="http://schemas.microsoft.com/office/powerpoint/2010/main" val="17339835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F92D-AC01-41C3-9CE1-EAD5062D456C}"/>
              </a:ext>
            </a:extLst>
          </p:cNvPr>
          <p:cNvSpPr>
            <a:spLocks noGrp="1"/>
          </p:cNvSpPr>
          <p:nvPr>
            <p:ph type="title"/>
          </p:nvPr>
        </p:nvSpPr>
        <p:spPr/>
        <p:txBody>
          <a:bodyPr/>
          <a:lstStyle/>
          <a:p>
            <a:r>
              <a:rPr lang="en-US" sz="3200" dirty="0"/>
              <a:t>8.5.1 </a:t>
            </a:r>
            <a:r>
              <a:rPr lang="en-US" sz="3200" b="1" dirty="0"/>
              <a:t>Functions </a:t>
            </a:r>
            <a:r>
              <a:rPr lang="en-US" sz="3200" b="1" dirty="0">
                <a:latin typeface="Courier New" panose="02070309020205020404" pitchFamily="49" charset="0"/>
                <a:cs typeface="Courier New" panose="02070309020205020404" pitchFamily="49" charset="0"/>
              </a:rPr>
              <a:t>fgets</a:t>
            </a:r>
            <a:r>
              <a:rPr lang="en-US" sz="3200" b="1" dirty="0"/>
              <a:t> and </a:t>
            </a:r>
            <a:r>
              <a:rPr lang="en-US" sz="3200" b="1" dirty="0">
                <a:latin typeface="Courier New" panose="02070309020205020404" pitchFamily="49" charset="0"/>
                <a:cs typeface="Courier New" panose="02070309020205020404" pitchFamily="49" charset="0"/>
              </a:rPr>
              <a:t>putchar</a:t>
            </a:r>
            <a:r>
              <a:rPr lang="en-US" sz="3200" dirty="0">
                <a:cs typeface="Courier New" panose="02070309020205020404" pitchFamily="49" charset="0"/>
              </a:rPr>
              <a:t> </a:t>
            </a:r>
            <a:r>
              <a:rPr lang="en-US" sz="2000" b="0" dirty="0"/>
              <a:t>(2 of 5)</a:t>
            </a:r>
          </a:p>
        </p:txBody>
      </p:sp>
      <p:sp>
        <p:nvSpPr>
          <p:cNvPr id="3" name="Content Placeholder 2">
            <a:extLst>
              <a:ext uri="{FF2B5EF4-FFF2-40B4-BE49-F238E27FC236}">
                <a16:creationId xmlns:a16="http://schemas.microsoft.com/office/drawing/2014/main" id="{44847629-6000-4A2A-95E0-254523845F80}"/>
              </a:ext>
            </a:extLst>
          </p:cNvPr>
          <p:cNvSpPr>
            <a:spLocks noGrp="1"/>
          </p:cNvSpPr>
          <p:nvPr>
            <p:ph sz="quarter" idx="13"/>
          </p:nvPr>
        </p:nvSpPr>
        <p:spPr>
          <a:xfrm>
            <a:off x="457200" y="1556326"/>
            <a:ext cx="8351822" cy="4788911"/>
          </a:xfrm>
        </p:spPr>
        <p:txBody>
          <a:bodyPr/>
          <a:lstStyle/>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fig08_07.c</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functions fgets and putchar</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#define SIZE 80</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reverse(const char * const sPtr);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sentence[SIZE] = "";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puts("Enter a line of text:");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fgets(sentence, SIZE, stdin); // read a line of text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printf("\n%s", "The line printed backward is:");</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reverse(sentence);</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puts("");</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50695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F92D-AC01-41C3-9CE1-EAD5062D456C}"/>
              </a:ext>
            </a:extLst>
          </p:cNvPr>
          <p:cNvSpPr>
            <a:spLocks noGrp="1"/>
          </p:cNvSpPr>
          <p:nvPr>
            <p:ph type="title"/>
          </p:nvPr>
        </p:nvSpPr>
        <p:spPr/>
        <p:txBody>
          <a:bodyPr/>
          <a:lstStyle/>
          <a:p>
            <a:r>
              <a:rPr lang="en-US" sz="3200" dirty="0"/>
              <a:t>8.5.1 </a:t>
            </a:r>
            <a:r>
              <a:rPr lang="en-US" sz="3200" b="1" dirty="0"/>
              <a:t>Functions </a:t>
            </a:r>
            <a:r>
              <a:rPr lang="en-US" sz="3200" b="1" dirty="0">
                <a:latin typeface="Courier New" panose="02070309020205020404" pitchFamily="49" charset="0"/>
                <a:cs typeface="Courier New" panose="02070309020205020404" pitchFamily="49" charset="0"/>
              </a:rPr>
              <a:t>fgets</a:t>
            </a:r>
            <a:r>
              <a:rPr lang="en-US" sz="3200" b="1" dirty="0"/>
              <a:t> and </a:t>
            </a:r>
            <a:r>
              <a:rPr lang="en-US" sz="3200" b="1" dirty="0">
                <a:latin typeface="Courier New" panose="02070309020205020404" pitchFamily="49" charset="0"/>
                <a:cs typeface="Courier New" panose="02070309020205020404" pitchFamily="49" charset="0"/>
              </a:rPr>
              <a:t>putchar</a:t>
            </a:r>
            <a:r>
              <a:rPr lang="en-US" sz="3200" dirty="0">
                <a:cs typeface="Courier New" panose="02070309020205020404" pitchFamily="49" charset="0"/>
              </a:rPr>
              <a:t> </a:t>
            </a:r>
            <a:r>
              <a:rPr lang="en-US" sz="2000" b="0" dirty="0"/>
              <a:t>(3 of 5)</a:t>
            </a:r>
          </a:p>
        </p:txBody>
      </p:sp>
      <p:sp>
        <p:nvSpPr>
          <p:cNvPr id="3" name="Content Placeholder 2">
            <a:extLst>
              <a:ext uri="{FF2B5EF4-FFF2-40B4-BE49-F238E27FC236}">
                <a16:creationId xmlns:a16="http://schemas.microsoft.com/office/drawing/2014/main" id="{44847629-6000-4A2A-95E0-254523845F80}"/>
              </a:ext>
            </a:extLst>
          </p:cNvPr>
          <p:cNvSpPr>
            <a:spLocks noGrp="1"/>
          </p:cNvSpPr>
          <p:nvPr>
            <p:ph sz="quarter" idx="13"/>
          </p:nvPr>
        </p:nvSpPr>
        <p:spPr>
          <a:xfrm>
            <a:off x="457200" y="1556326"/>
            <a:ext cx="8351822" cy="4788911"/>
          </a:xfrm>
        </p:spPr>
        <p:txBody>
          <a:bodyPr/>
          <a:lstStyle/>
          <a:p>
            <a:pPr marL="432000" indent="-432000">
              <a:spcBef>
                <a:spcPts val="6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recursively outputs characters in string in reverse order</a:t>
            </a:r>
          </a:p>
          <a:p>
            <a:pPr marL="432000" indent="-432000">
              <a:spcBef>
                <a:spcPts val="6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void reverse(const char * const sPtr) {</a:t>
            </a:r>
          </a:p>
          <a:p>
            <a:pPr marL="432000" indent="-432000">
              <a:spcBef>
                <a:spcPts val="6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 if end of the string</a:t>
            </a:r>
          </a:p>
          <a:p>
            <a:pPr marL="432000" indent="-432000">
              <a:spcBef>
                <a:spcPts val="6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if ('\0' == sPtr[0]) { // base case</a:t>
            </a:r>
          </a:p>
          <a:p>
            <a:pPr marL="432000" indent="-432000">
              <a:spcBef>
                <a:spcPts val="6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return; </a:t>
            </a:r>
          </a:p>
          <a:p>
            <a:pPr marL="432000" indent="-432000">
              <a:spcBef>
                <a:spcPts val="6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  </a:t>
            </a:r>
          </a:p>
          <a:p>
            <a:pPr marL="432000" indent="-432000">
              <a:spcBef>
                <a:spcPts val="6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else { // if not end of the string </a:t>
            </a:r>
          </a:p>
          <a:p>
            <a:pPr marL="432000" indent="-432000">
              <a:spcBef>
                <a:spcPts val="6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reverse(&amp;sPtr[1]); // recursion step                </a:t>
            </a:r>
          </a:p>
          <a:p>
            <a:pPr marL="432000" indent="-432000">
              <a:spcBef>
                <a:spcPts val="6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putchar(sPtr[0]); // use putchar to display character</a:t>
            </a:r>
          </a:p>
          <a:p>
            <a:pPr marL="432000" indent="-432000">
              <a:spcBef>
                <a:spcPts val="6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 </a:t>
            </a:r>
          </a:p>
          <a:p>
            <a:pPr marL="432000" indent="-432000">
              <a:spcBef>
                <a:spcPts val="6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50046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F92D-AC01-41C3-9CE1-EAD5062D456C}"/>
              </a:ext>
            </a:extLst>
          </p:cNvPr>
          <p:cNvSpPr>
            <a:spLocks noGrp="1"/>
          </p:cNvSpPr>
          <p:nvPr>
            <p:ph type="title"/>
          </p:nvPr>
        </p:nvSpPr>
        <p:spPr/>
        <p:txBody>
          <a:bodyPr/>
          <a:lstStyle/>
          <a:p>
            <a:r>
              <a:rPr lang="en-US" sz="3200" dirty="0"/>
              <a:t>8.5.1 </a:t>
            </a:r>
            <a:r>
              <a:rPr lang="en-US" sz="3200" b="1" dirty="0"/>
              <a:t>Functions </a:t>
            </a:r>
            <a:r>
              <a:rPr lang="en-US" sz="3200" b="1" dirty="0">
                <a:latin typeface="Courier New" panose="02070309020205020404" pitchFamily="49" charset="0"/>
                <a:cs typeface="Courier New" panose="02070309020205020404" pitchFamily="49" charset="0"/>
              </a:rPr>
              <a:t>fgets</a:t>
            </a:r>
            <a:r>
              <a:rPr lang="en-US" sz="3200" b="1" dirty="0"/>
              <a:t> and </a:t>
            </a:r>
            <a:r>
              <a:rPr lang="en-US" sz="3200" b="1" dirty="0">
                <a:latin typeface="Courier New" panose="02070309020205020404" pitchFamily="49" charset="0"/>
                <a:cs typeface="Courier New" panose="02070309020205020404" pitchFamily="49" charset="0"/>
              </a:rPr>
              <a:t>putchar</a:t>
            </a:r>
            <a:r>
              <a:rPr lang="en-US" sz="3200" dirty="0">
                <a:cs typeface="Courier New" panose="02070309020205020404" pitchFamily="49" charset="0"/>
              </a:rPr>
              <a:t> </a:t>
            </a:r>
            <a:r>
              <a:rPr lang="en-US" sz="2000" b="0" dirty="0"/>
              <a:t>(4 of 5)</a:t>
            </a:r>
          </a:p>
        </p:txBody>
      </p:sp>
      <p:sp>
        <p:nvSpPr>
          <p:cNvPr id="3" name="Content Placeholder 2">
            <a:extLst>
              <a:ext uri="{FF2B5EF4-FFF2-40B4-BE49-F238E27FC236}">
                <a16:creationId xmlns:a16="http://schemas.microsoft.com/office/drawing/2014/main" id="{44847629-6000-4A2A-95E0-254523845F80}"/>
              </a:ext>
            </a:extLst>
          </p:cNvPr>
          <p:cNvSpPr>
            <a:spLocks noGrp="1"/>
          </p:cNvSpPr>
          <p:nvPr>
            <p:ph sz="quarter" idx="13"/>
          </p:nvPr>
        </p:nvSpPr>
        <p:spPr>
          <a:xfrm>
            <a:off x="457200" y="1556326"/>
            <a:ext cx="8351822" cy="4788911"/>
          </a:xfrm>
        </p:spPr>
        <p:txBody>
          <a:bodyPr/>
          <a:lstStyle/>
          <a:p>
            <a:pPr marL="0" indent="0">
              <a:spcBef>
                <a:spcPts val="600"/>
              </a:spcBef>
              <a:buNone/>
            </a:pPr>
            <a:r>
              <a:rPr lang="en-US" dirty="0">
                <a:latin typeface="Courier New" panose="02070309020205020404" pitchFamily="49" charset="0"/>
                <a:cs typeface="Courier New" panose="02070309020205020404" pitchFamily="49" charset="0"/>
              </a:rPr>
              <a:t>Enter a line of text:</a:t>
            </a:r>
          </a:p>
          <a:p>
            <a:pPr marL="0" indent="0">
              <a:spcBef>
                <a:spcPts val="600"/>
              </a:spcBef>
              <a:buNone/>
            </a:pPr>
            <a:r>
              <a:rPr lang="en-US" dirty="0">
                <a:latin typeface="Courier New" panose="02070309020205020404" pitchFamily="49" charset="0"/>
                <a:cs typeface="Courier New" panose="02070309020205020404" pitchFamily="49" charset="0"/>
              </a:rPr>
              <a:t>Characters and Strings</a:t>
            </a:r>
          </a:p>
          <a:p>
            <a:pPr marL="0" indent="0">
              <a:spcBef>
                <a:spcPts val="600"/>
              </a:spcBef>
              <a:buNone/>
            </a:pPr>
            <a:endParaRPr lang="en-US" dirty="0">
              <a:latin typeface="Courier New" panose="02070309020205020404" pitchFamily="49" charset="0"/>
              <a:cs typeface="Courier New" panose="02070309020205020404" pitchFamily="49" charset="0"/>
            </a:endParaRPr>
          </a:p>
          <a:p>
            <a:pPr marL="0" indent="0">
              <a:spcBef>
                <a:spcPts val="600"/>
              </a:spcBef>
              <a:buNone/>
            </a:pPr>
            <a:r>
              <a:rPr lang="en-US" dirty="0">
                <a:latin typeface="Courier New" panose="02070309020205020404" pitchFamily="49" charset="0"/>
                <a:cs typeface="Courier New" panose="02070309020205020404" pitchFamily="49" charset="0"/>
              </a:rPr>
              <a:t>The line printed backward is:</a:t>
            </a:r>
          </a:p>
          <a:p>
            <a:pPr marL="0" indent="0">
              <a:spcBef>
                <a:spcPts val="600"/>
              </a:spcBef>
              <a:buNone/>
            </a:pPr>
            <a:r>
              <a:rPr lang="en-US" dirty="0">
                <a:latin typeface="Courier New" panose="02070309020205020404" pitchFamily="49" charset="0"/>
                <a:cs typeface="Courier New" panose="02070309020205020404" pitchFamily="49" charset="0"/>
              </a:rPr>
              <a:t>sgnirtS dna sretcarahC</a:t>
            </a:r>
          </a:p>
        </p:txBody>
      </p:sp>
    </p:spTree>
    <p:extLst>
      <p:ext uri="{BB962C8B-B14F-4D97-AF65-F5344CB8AC3E}">
        <p14:creationId xmlns:p14="http://schemas.microsoft.com/office/powerpoint/2010/main" val="4144166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F92D-AC01-41C3-9CE1-EAD5062D456C}"/>
              </a:ext>
            </a:extLst>
          </p:cNvPr>
          <p:cNvSpPr>
            <a:spLocks noGrp="1"/>
          </p:cNvSpPr>
          <p:nvPr>
            <p:ph type="title"/>
          </p:nvPr>
        </p:nvSpPr>
        <p:spPr/>
        <p:txBody>
          <a:bodyPr/>
          <a:lstStyle/>
          <a:p>
            <a:r>
              <a:rPr lang="en-US" sz="3200" dirty="0"/>
              <a:t>8.5.1 </a:t>
            </a:r>
            <a:r>
              <a:rPr lang="en-US" sz="3200" b="1" dirty="0"/>
              <a:t>Functions </a:t>
            </a:r>
            <a:r>
              <a:rPr lang="en-US" sz="3200" b="1" dirty="0">
                <a:latin typeface="Courier New" panose="02070309020205020404" pitchFamily="49" charset="0"/>
                <a:cs typeface="Courier New" panose="02070309020205020404" pitchFamily="49" charset="0"/>
              </a:rPr>
              <a:t>fgets</a:t>
            </a:r>
            <a:r>
              <a:rPr lang="en-US" sz="3200" b="1" dirty="0"/>
              <a:t> and </a:t>
            </a:r>
            <a:r>
              <a:rPr lang="en-US" sz="3200" b="1" dirty="0">
                <a:latin typeface="Courier New" panose="02070309020205020404" pitchFamily="49" charset="0"/>
                <a:cs typeface="Courier New" panose="02070309020205020404" pitchFamily="49" charset="0"/>
              </a:rPr>
              <a:t>putchar</a:t>
            </a:r>
            <a:r>
              <a:rPr lang="en-US" sz="3200" dirty="0">
                <a:cs typeface="Courier New" panose="02070309020205020404" pitchFamily="49" charset="0"/>
              </a:rPr>
              <a:t> </a:t>
            </a:r>
            <a:r>
              <a:rPr lang="en-US" sz="2000" b="0" dirty="0"/>
              <a:t>(5 of 5)</a:t>
            </a:r>
          </a:p>
        </p:txBody>
      </p:sp>
      <p:sp>
        <p:nvSpPr>
          <p:cNvPr id="3" name="Content Placeholder 2">
            <a:extLst>
              <a:ext uri="{FF2B5EF4-FFF2-40B4-BE49-F238E27FC236}">
                <a16:creationId xmlns:a16="http://schemas.microsoft.com/office/drawing/2014/main" id="{44847629-6000-4A2A-95E0-254523845F80}"/>
              </a:ext>
            </a:extLst>
          </p:cNvPr>
          <p:cNvSpPr>
            <a:spLocks noGrp="1"/>
          </p:cNvSpPr>
          <p:nvPr>
            <p:ph sz="quarter" idx="13"/>
          </p:nvPr>
        </p:nvSpPr>
        <p:spPr>
          <a:xfrm>
            <a:off x="457200" y="1556326"/>
            <a:ext cx="8351822" cy="4788911"/>
          </a:xfrm>
        </p:spPr>
        <p:txBody>
          <a:bodyPr/>
          <a:lstStyle/>
          <a:p>
            <a:pPr marL="0" indent="0">
              <a:buNone/>
            </a:pPr>
            <a:r>
              <a:rPr lang="en-US" sz="2000" b="1" dirty="0"/>
              <a:t>Function </a:t>
            </a:r>
            <a:r>
              <a:rPr lang="en-US" sz="2000" b="1" dirty="0">
                <a:latin typeface="Courier New" panose="02070309020205020404" pitchFamily="49" charset="0"/>
                <a:cs typeface="Courier New" panose="02070309020205020404" pitchFamily="49" charset="0"/>
              </a:rPr>
              <a:t>reverse</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reverse</a:t>
            </a:r>
            <a:r>
              <a:rPr lang="en-US" sz="2000" dirty="0"/>
              <a:t> prints a line of text backward</a:t>
            </a:r>
          </a:p>
          <a:p>
            <a:r>
              <a:rPr lang="en-US" sz="2000" dirty="0"/>
              <a:t>If the array’s first character is the null characte, </a:t>
            </a:r>
            <a:r>
              <a:rPr lang="en-US" sz="2000" dirty="0">
                <a:latin typeface="Courier New" panose="02070309020205020404" pitchFamily="49" charset="0"/>
                <a:cs typeface="Courier New" panose="02070309020205020404" pitchFamily="49" charset="0"/>
              </a:rPr>
              <a:t>reverse</a:t>
            </a:r>
            <a:r>
              <a:rPr lang="en-US" sz="2000" dirty="0"/>
              <a:t> returns. </a:t>
            </a:r>
          </a:p>
          <a:p>
            <a:r>
              <a:rPr lang="en-US" sz="2000" dirty="0"/>
              <a:t>Otherwise, </a:t>
            </a:r>
            <a:r>
              <a:rPr lang="en-US" sz="2000" dirty="0">
                <a:latin typeface="Courier New" panose="02070309020205020404" pitchFamily="49" charset="0"/>
                <a:cs typeface="Courier New" panose="02070309020205020404" pitchFamily="49" charset="0"/>
              </a:rPr>
              <a:t>reverse</a:t>
            </a:r>
            <a:r>
              <a:rPr lang="en-US" sz="2000" dirty="0"/>
              <a:t> calls itself recursively with the subarray’s address beginning at element </a:t>
            </a:r>
            <a:r>
              <a:rPr lang="en-US" sz="2000" dirty="0">
                <a:latin typeface="Courier New" panose="02070309020205020404" pitchFamily="49" charset="0"/>
                <a:cs typeface="Courier New" panose="02070309020205020404" pitchFamily="49" charset="0"/>
              </a:rPr>
              <a:t>sPtr[1]</a:t>
            </a:r>
          </a:p>
          <a:p>
            <a:r>
              <a:rPr lang="en-US" sz="2000" dirty="0"/>
              <a:t>Line 27 outputs </a:t>
            </a:r>
            <a:r>
              <a:rPr lang="en-US" sz="2000" dirty="0">
                <a:latin typeface="Courier New" panose="02070309020205020404" pitchFamily="49" charset="0"/>
                <a:cs typeface="Courier New" panose="02070309020205020404" pitchFamily="49" charset="0"/>
              </a:rPr>
              <a:t>sPtr[0]</a:t>
            </a:r>
            <a:r>
              <a:rPr lang="en-US" sz="2000" dirty="0"/>
              <a:t> when the recursive call completes</a:t>
            </a:r>
          </a:p>
          <a:p>
            <a:r>
              <a:rPr lang="en-US" sz="2000" dirty="0"/>
              <a:t>The order lines 26 and 27 causes </a:t>
            </a:r>
            <a:r>
              <a:rPr lang="en-US" sz="2000" dirty="0">
                <a:latin typeface="Courier New" panose="02070309020205020404" pitchFamily="49" charset="0"/>
                <a:cs typeface="Courier New" panose="02070309020205020404" pitchFamily="49" charset="0"/>
              </a:rPr>
              <a:t>reverse</a:t>
            </a:r>
            <a:r>
              <a:rPr lang="en-US" sz="2000" dirty="0"/>
              <a:t> to walk to the string’s terminating null character </a:t>
            </a:r>
            <a:r>
              <a:rPr lang="en-US" sz="2000" b="1" dirty="0"/>
              <a:t>before</a:t>
            </a:r>
            <a:r>
              <a:rPr lang="en-US" sz="2000" dirty="0"/>
              <a:t> displaying any characters</a:t>
            </a:r>
          </a:p>
          <a:p>
            <a:pPr lvl="1"/>
            <a:r>
              <a:rPr lang="en-US" sz="2000" dirty="0"/>
              <a:t>As the recursive calls complete, the characters are output in reverse order.</a:t>
            </a:r>
          </a:p>
        </p:txBody>
      </p:sp>
    </p:spTree>
    <p:extLst>
      <p:ext uri="{BB962C8B-B14F-4D97-AF65-F5344CB8AC3E}">
        <p14:creationId xmlns:p14="http://schemas.microsoft.com/office/powerpoint/2010/main" val="160876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3AF-520B-43D1-A252-5743E9F11B01}"/>
              </a:ext>
            </a:extLst>
          </p:cNvPr>
          <p:cNvSpPr>
            <a:spLocks noGrp="1"/>
          </p:cNvSpPr>
          <p:nvPr>
            <p:ph type="title"/>
          </p:nvPr>
        </p:nvSpPr>
        <p:spPr/>
        <p:txBody>
          <a:bodyPr/>
          <a:lstStyle/>
          <a:p>
            <a:r>
              <a:rPr lang="en-US" dirty="0"/>
              <a:t>Outline </a:t>
            </a:r>
            <a:r>
              <a:rPr lang="en-US" sz="2000" b="0" dirty="0"/>
              <a:t>(3 of 4)</a:t>
            </a:r>
            <a:endParaRPr lang="en-US" dirty="0"/>
          </a:p>
        </p:txBody>
      </p:sp>
      <p:sp>
        <p:nvSpPr>
          <p:cNvPr id="3" name="Content Placeholder 2">
            <a:extLst>
              <a:ext uri="{FF2B5EF4-FFF2-40B4-BE49-F238E27FC236}">
                <a16:creationId xmlns:a16="http://schemas.microsoft.com/office/drawing/2014/main" id="{DA8D5640-0A8E-4201-9DCE-F2FE25696861}"/>
              </a:ext>
            </a:extLst>
          </p:cNvPr>
          <p:cNvSpPr>
            <a:spLocks noGrp="1"/>
          </p:cNvSpPr>
          <p:nvPr>
            <p:ph sz="quarter" idx="13"/>
          </p:nvPr>
        </p:nvSpPr>
        <p:spPr/>
        <p:txBody>
          <a:bodyPr/>
          <a:lstStyle/>
          <a:p>
            <a:pPr marL="432" indent="0">
              <a:buNone/>
            </a:pPr>
            <a:r>
              <a:rPr lang="en-US" b="1" dirty="0">
                <a:solidFill>
                  <a:schemeClr val="tx2"/>
                </a:solidFill>
              </a:rPr>
              <a:t>8.8</a:t>
            </a:r>
            <a:r>
              <a:rPr lang="en-US" b="1" dirty="0"/>
              <a:t> Search Functions of the String-Handling Library </a:t>
            </a:r>
            <a:endParaRPr lang="en-US" dirty="0"/>
          </a:p>
          <a:p>
            <a:pPr marL="458550" lvl="1" indent="0">
              <a:buNone/>
            </a:pPr>
            <a:r>
              <a:rPr lang="en-US" dirty="0">
                <a:solidFill>
                  <a:schemeClr val="tx2"/>
                </a:solidFill>
              </a:rPr>
              <a:t>8.8.1</a:t>
            </a:r>
            <a:r>
              <a:rPr lang="en-US" dirty="0"/>
              <a:t> Function strchr</a:t>
            </a:r>
          </a:p>
          <a:p>
            <a:pPr marL="458550" lvl="1" indent="0">
              <a:buNone/>
            </a:pPr>
            <a:r>
              <a:rPr lang="en-US" dirty="0">
                <a:solidFill>
                  <a:schemeClr val="tx2"/>
                </a:solidFill>
              </a:rPr>
              <a:t>8.8.2</a:t>
            </a:r>
            <a:r>
              <a:rPr lang="en-US" dirty="0"/>
              <a:t> Function strcspn</a:t>
            </a:r>
          </a:p>
          <a:p>
            <a:pPr marL="458550" lvl="1" indent="0">
              <a:buNone/>
            </a:pPr>
            <a:r>
              <a:rPr lang="en-US" dirty="0">
                <a:solidFill>
                  <a:schemeClr val="tx2"/>
                </a:solidFill>
              </a:rPr>
              <a:t>8.8.3</a:t>
            </a:r>
            <a:r>
              <a:rPr lang="en-US" dirty="0"/>
              <a:t> Function strpbrk</a:t>
            </a:r>
          </a:p>
          <a:p>
            <a:pPr marL="458550" lvl="1" indent="0">
              <a:buNone/>
            </a:pPr>
            <a:r>
              <a:rPr lang="en-US" dirty="0">
                <a:solidFill>
                  <a:schemeClr val="tx2"/>
                </a:solidFill>
              </a:rPr>
              <a:t>8.8.4</a:t>
            </a:r>
            <a:r>
              <a:rPr lang="en-US" dirty="0"/>
              <a:t> Function strrchr</a:t>
            </a:r>
          </a:p>
          <a:p>
            <a:pPr marL="458550" lvl="1" indent="0">
              <a:buNone/>
            </a:pPr>
            <a:r>
              <a:rPr lang="en-US" dirty="0">
                <a:solidFill>
                  <a:schemeClr val="tx2"/>
                </a:solidFill>
              </a:rPr>
              <a:t>8.8.5</a:t>
            </a:r>
            <a:r>
              <a:rPr lang="en-US" dirty="0"/>
              <a:t> Function strspn</a:t>
            </a:r>
          </a:p>
          <a:p>
            <a:pPr marL="458550" lvl="1" indent="0">
              <a:buNone/>
            </a:pPr>
            <a:r>
              <a:rPr lang="en-US" dirty="0">
                <a:solidFill>
                  <a:schemeClr val="tx2"/>
                </a:solidFill>
              </a:rPr>
              <a:t>8.8.6</a:t>
            </a:r>
            <a:r>
              <a:rPr lang="en-US" dirty="0"/>
              <a:t> Function strstr</a:t>
            </a:r>
          </a:p>
          <a:p>
            <a:pPr marL="458550" lvl="1" indent="0">
              <a:buNone/>
            </a:pPr>
            <a:r>
              <a:rPr lang="en-US" dirty="0">
                <a:solidFill>
                  <a:schemeClr val="tx2"/>
                </a:solidFill>
              </a:rPr>
              <a:t>8.8.7</a:t>
            </a:r>
            <a:r>
              <a:rPr lang="en-US" dirty="0"/>
              <a:t> Function strtok</a:t>
            </a:r>
          </a:p>
        </p:txBody>
      </p:sp>
    </p:spTree>
    <p:extLst>
      <p:ext uri="{BB962C8B-B14F-4D97-AF65-F5344CB8AC3E}">
        <p14:creationId xmlns:p14="http://schemas.microsoft.com/office/powerpoint/2010/main" val="3059419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C073-A54E-480C-A4BF-FA7F2BD039BC}"/>
              </a:ext>
            </a:extLst>
          </p:cNvPr>
          <p:cNvSpPr>
            <a:spLocks noGrp="1"/>
          </p:cNvSpPr>
          <p:nvPr>
            <p:ph type="title"/>
          </p:nvPr>
        </p:nvSpPr>
        <p:spPr/>
        <p:txBody>
          <a:bodyPr/>
          <a:lstStyle/>
          <a:p>
            <a:r>
              <a:rPr lang="en-US" dirty="0"/>
              <a:t>8.5.2 </a:t>
            </a:r>
            <a:r>
              <a:rPr lang="en-US" b="1" dirty="0"/>
              <a:t>Function </a:t>
            </a:r>
            <a:r>
              <a:rPr lang="en-US" b="1" dirty="0">
                <a:latin typeface="Courier New" panose="02070309020205020404" pitchFamily="49" charset="0"/>
                <a:cs typeface="Courier New" panose="02070309020205020404" pitchFamily="49" charset="0"/>
              </a:rPr>
              <a:t>getchar</a:t>
            </a:r>
            <a:r>
              <a:rPr lang="en-US" b="1" dirty="0"/>
              <a:t> </a:t>
            </a:r>
            <a:r>
              <a:rPr lang="en-US" sz="2000" b="0" dirty="0"/>
              <a:t>(1 of 4)</a:t>
            </a:r>
          </a:p>
        </p:txBody>
      </p:sp>
      <p:sp>
        <p:nvSpPr>
          <p:cNvPr id="3" name="Content Placeholder 2">
            <a:extLst>
              <a:ext uri="{FF2B5EF4-FFF2-40B4-BE49-F238E27FC236}">
                <a16:creationId xmlns:a16="http://schemas.microsoft.com/office/drawing/2014/main" id="{67993657-7C00-4ED1-8886-2BEA23545E1A}"/>
              </a:ext>
            </a:extLst>
          </p:cNvPr>
          <p:cNvSpPr>
            <a:spLocks noGrp="1"/>
          </p:cNvSpPr>
          <p:nvPr>
            <p:ph sz="quarter" idx="13"/>
          </p:nvPr>
        </p:nvSpPr>
        <p:spPr>
          <a:xfrm>
            <a:off x="457200" y="1556326"/>
            <a:ext cx="8152646" cy="4788911"/>
          </a:xfrm>
        </p:spPr>
        <p:txBody>
          <a:bodyPr/>
          <a:lstStyle/>
          <a:p>
            <a:r>
              <a:rPr lang="en-US" dirty="0"/>
              <a:t>Figure 8.8 uses functions </a:t>
            </a:r>
            <a:r>
              <a:rPr lang="en-US" b="1" dirty="0">
                <a:latin typeface="Courier New" panose="02070309020205020404" pitchFamily="49" charset="0"/>
                <a:cs typeface="Courier New" panose="02070309020205020404" pitchFamily="49" charset="0"/>
              </a:rPr>
              <a:t>getchar</a:t>
            </a:r>
            <a:r>
              <a:rPr lang="en-US" dirty="0"/>
              <a:t> to read one character at a time from the standard input into the character array </a:t>
            </a:r>
            <a:r>
              <a:rPr lang="en-US" dirty="0">
                <a:latin typeface="Courier New" panose="02070309020205020404" pitchFamily="49" charset="0"/>
                <a:cs typeface="Courier New" panose="02070309020205020404" pitchFamily="49" charset="0"/>
              </a:rPr>
              <a:t>sentence</a:t>
            </a:r>
            <a:r>
              <a:rPr lang="en-US" dirty="0"/>
              <a:t>, then uses </a:t>
            </a:r>
            <a:r>
              <a:rPr lang="en-US" dirty="0">
                <a:latin typeface="Courier New" panose="02070309020205020404" pitchFamily="49" charset="0"/>
                <a:cs typeface="Courier New" panose="02070309020205020404" pitchFamily="49" charset="0"/>
              </a:rPr>
              <a:t>puts</a:t>
            </a:r>
            <a:r>
              <a:rPr lang="en-US" dirty="0"/>
              <a:t> to display the characters as a string</a:t>
            </a:r>
          </a:p>
          <a:p>
            <a:r>
              <a:rPr lang="en-US" dirty="0">
                <a:latin typeface="Courier New" panose="02070309020205020404" pitchFamily="49" charset="0"/>
                <a:cs typeface="Courier New" panose="02070309020205020404" pitchFamily="49" charset="0"/>
              </a:rPr>
              <a:t>getchar</a:t>
            </a:r>
            <a:r>
              <a:rPr lang="en-US" dirty="0"/>
              <a:t> reads a character from the standard input</a:t>
            </a:r>
            <a:r>
              <a:rPr lang="en-US" i="1" dirty="0"/>
              <a:t> </a:t>
            </a:r>
            <a:r>
              <a:rPr lang="en-US" dirty="0"/>
              <a:t>and returns the character as an integer</a:t>
            </a:r>
          </a:p>
          <a:p>
            <a:r>
              <a:rPr lang="en-US" dirty="0"/>
              <a:t>The program stops inputting characters when 79 characters have been read or when </a:t>
            </a:r>
            <a:r>
              <a:rPr lang="en-US" dirty="0">
                <a:latin typeface="Courier New" panose="02070309020205020404" pitchFamily="49" charset="0"/>
                <a:cs typeface="Courier New" panose="02070309020205020404" pitchFamily="49" charset="0"/>
              </a:rPr>
              <a:t>getchar</a:t>
            </a:r>
            <a:r>
              <a:rPr lang="en-US" dirty="0"/>
              <a:t> reads a newline character</a:t>
            </a:r>
          </a:p>
          <a:p>
            <a:r>
              <a:rPr lang="en-US" dirty="0"/>
              <a:t>Line 18 appends a null character to sentence to terminate the string</a:t>
            </a:r>
          </a:p>
        </p:txBody>
      </p:sp>
    </p:spTree>
    <p:extLst>
      <p:ext uri="{BB962C8B-B14F-4D97-AF65-F5344CB8AC3E}">
        <p14:creationId xmlns:p14="http://schemas.microsoft.com/office/powerpoint/2010/main" val="4101174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C073-A54E-480C-A4BF-FA7F2BD039BC}"/>
              </a:ext>
            </a:extLst>
          </p:cNvPr>
          <p:cNvSpPr>
            <a:spLocks noGrp="1"/>
          </p:cNvSpPr>
          <p:nvPr>
            <p:ph type="title"/>
          </p:nvPr>
        </p:nvSpPr>
        <p:spPr/>
        <p:txBody>
          <a:bodyPr/>
          <a:lstStyle/>
          <a:p>
            <a:r>
              <a:rPr lang="en-US" dirty="0"/>
              <a:t>8.5.2 </a:t>
            </a:r>
            <a:r>
              <a:rPr lang="en-US" b="1" dirty="0"/>
              <a:t>Function </a:t>
            </a:r>
            <a:r>
              <a:rPr lang="en-US" b="1" dirty="0">
                <a:latin typeface="Courier New" panose="02070309020205020404" pitchFamily="49" charset="0"/>
                <a:cs typeface="Courier New" panose="02070309020205020404" pitchFamily="49" charset="0"/>
              </a:rPr>
              <a:t>getchar</a:t>
            </a:r>
            <a:r>
              <a:rPr lang="en-US" b="1" dirty="0"/>
              <a:t> </a:t>
            </a:r>
            <a:r>
              <a:rPr lang="en-US" sz="2000" b="0" dirty="0"/>
              <a:t>(2 of 4)</a:t>
            </a:r>
          </a:p>
        </p:txBody>
      </p:sp>
      <p:sp>
        <p:nvSpPr>
          <p:cNvPr id="3" name="Content Placeholder 2">
            <a:extLst>
              <a:ext uri="{FF2B5EF4-FFF2-40B4-BE49-F238E27FC236}">
                <a16:creationId xmlns:a16="http://schemas.microsoft.com/office/drawing/2014/main" id="{67993657-7C00-4ED1-8886-2BEA23545E1A}"/>
              </a:ext>
            </a:extLst>
          </p:cNvPr>
          <p:cNvSpPr>
            <a:spLocks noGrp="1"/>
          </p:cNvSpPr>
          <p:nvPr>
            <p:ph sz="quarter" idx="13"/>
          </p:nvPr>
        </p:nvSpPr>
        <p:spPr>
          <a:xfrm>
            <a:off x="457200" y="1556326"/>
            <a:ext cx="8152646" cy="4788911"/>
          </a:xfrm>
        </p:spPr>
        <p:txBody>
          <a:bodyPr/>
          <a:lstStyle/>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fig08_08.c</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Using function getchar.</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#define SIZE 80</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int c = 0; // variable to hold character input by user</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char sentence[SIZE] = "";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int i = 0;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puts("Enter a line of text:");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7028886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C073-A54E-480C-A4BF-FA7F2BD039BC}"/>
              </a:ext>
            </a:extLst>
          </p:cNvPr>
          <p:cNvSpPr>
            <a:spLocks noGrp="1"/>
          </p:cNvSpPr>
          <p:nvPr>
            <p:ph type="title"/>
          </p:nvPr>
        </p:nvSpPr>
        <p:spPr/>
        <p:txBody>
          <a:bodyPr/>
          <a:lstStyle/>
          <a:p>
            <a:r>
              <a:rPr lang="en-US" dirty="0"/>
              <a:t>8.5.2 </a:t>
            </a:r>
            <a:r>
              <a:rPr lang="en-US" b="1" dirty="0"/>
              <a:t>Function </a:t>
            </a:r>
            <a:r>
              <a:rPr lang="en-US" b="1" dirty="0">
                <a:latin typeface="Courier New" panose="02070309020205020404" pitchFamily="49" charset="0"/>
                <a:cs typeface="Courier New" panose="02070309020205020404" pitchFamily="49" charset="0"/>
              </a:rPr>
              <a:t>getchar</a:t>
            </a:r>
            <a:r>
              <a:rPr lang="en-US" b="1" dirty="0"/>
              <a:t> </a:t>
            </a:r>
            <a:r>
              <a:rPr lang="en-US" sz="2000" b="0" dirty="0"/>
              <a:t>(3 of 4)</a:t>
            </a:r>
          </a:p>
        </p:txBody>
      </p:sp>
      <p:sp>
        <p:nvSpPr>
          <p:cNvPr id="3" name="Content Placeholder 2">
            <a:extLst>
              <a:ext uri="{FF2B5EF4-FFF2-40B4-BE49-F238E27FC236}">
                <a16:creationId xmlns:a16="http://schemas.microsoft.com/office/drawing/2014/main" id="{67993657-7C00-4ED1-8886-2BEA23545E1A}"/>
              </a:ext>
            </a:extLst>
          </p:cNvPr>
          <p:cNvSpPr>
            <a:spLocks noGrp="1"/>
          </p:cNvSpPr>
          <p:nvPr>
            <p:ph sz="quarter" idx="13"/>
          </p:nvPr>
        </p:nvSpPr>
        <p:spPr>
          <a:xfrm>
            <a:off x="457200" y="1556326"/>
            <a:ext cx="8152646" cy="4788911"/>
          </a:xfrm>
        </p:spPr>
        <p:txBody>
          <a:bodyPr/>
          <a:lstStyle/>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use getchar to read each character              </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while ((i &lt; SIZE - 1) &amp;&amp; (c = getchar()) != '\n') {</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sentence[i++] = c;                              </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                                                  </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sentence[i] = '\0'; // terminate string</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puts("\nThe line entered was:");</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puts(sentence); // display sentence</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47249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C073-A54E-480C-A4BF-FA7F2BD039BC}"/>
              </a:ext>
            </a:extLst>
          </p:cNvPr>
          <p:cNvSpPr>
            <a:spLocks noGrp="1"/>
          </p:cNvSpPr>
          <p:nvPr>
            <p:ph type="title"/>
          </p:nvPr>
        </p:nvSpPr>
        <p:spPr/>
        <p:txBody>
          <a:bodyPr/>
          <a:lstStyle/>
          <a:p>
            <a:r>
              <a:rPr lang="en-US" dirty="0"/>
              <a:t>8.5.2 </a:t>
            </a:r>
            <a:r>
              <a:rPr lang="en-US" b="1" dirty="0"/>
              <a:t>Function </a:t>
            </a:r>
            <a:r>
              <a:rPr lang="en-US" b="1" dirty="0">
                <a:latin typeface="Courier New" panose="02070309020205020404" pitchFamily="49" charset="0"/>
                <a:cs typeface="Courier New" panose="02070309020205020404" pitchFamily="49" charset="0"/>
              </a:rPr>
              <a:t>getchar</a:t>
            </a:r>
            <a:r>
              <a:rPr lang="en-US" b="1" dirty="0"/>
              <a:t> </a:t>
            </a:r>
            <a:r>
              <a:rPr lang="en-US" sz="2000" b="0" dirty="0"/>
              <a:t>(4 of 4)</a:t>
            </a:r>
          </a:p>
        </p:txBody>
      </p:sp>
      <p:sp>
        <p:nvSpPr>
          <p:cNvPr id="3" name="Content Placeholder 2">
            <a:extLst>
              <a:ext uri="{FF2B5EF4-FFF2-40B4-BE49-F238E27FC236}">
                <a16:creationId xmlns:a16="http://schemas.microsoft.com/office/drawing/2014/main" id="{67993657-7C00-4ED1-8886-2BEA23545E1A}"/>
              </a:ext>
            </a:extLst>
          </p:cNvPr>
          <p:cNvSpPr>
            <a:spLocks noGrp="1"/>
          </p:cNvSpPr>
          <p:nvPr>
            <p:ph sz="quarter" idx="13"/>
          </p:nvPr>
        </p:nvSpPr>
        <p:spPr>
          <a:xfrm>
            <a:off x="457200" y="1556326"/>
            <a:ext cx="8152646" cy="4788911"/>
          </a:xfrm>
        </p:spPr>
        <p:txBody>
          <a:bodyPr/>
          <a:lstStyle/>
          <a:p>
            <a:pPr marL="0" indent="0">
              <a:spcBef>
                <a:spcPts val="600"/>
              </a:spcBef>
              <a:buNone/>
            </a:pPr>
            <a:r>
              <a:rPr lang="en-US" dirty="0">
                <a:latin typeface="Courier New" panose="02070309020205020404" pitchFamily="49" charset="0"/>
                <a:cs typeface="Courier New" panose="02070309020205020404" pitchFamily="49" charset="0"/>
              </a:rPr>
              <a:t>Enter a line of text:</a:t>
            </a:r>
          </a:p>
          <a:p>
            <a:pPr marL="0" indent="0">
              <a:spcBef>
                <a:spcPts val="600"/>
              </a:spcBef>
              <a:buNone/>
            </a:pPr>
            <a:r>
              <a:rPr lang="en-US" dirty="0">
                <a:latin typeface="Courier New" panose="02070309020205020404" pitchFamily="49" charset="0"/>
                <a:cs typeface="Courier New" panose="02070309020205020404" pitchFamily="49" charset="0"/>
              </a:rPr>
              <a:t>This is a test.</a:t>
            </a:r>
          </a:p>
          <a:p>
            <a:pPr marL="0" indent="0">
              <a:spcBef>
                <a:spcPts val="600"/>
              </a:spcBef>
              <a:buNone/>
            </a:pPr>
            <a:endParaRPr lang="en-US" dirty="0">
              <a:latin typeface="Courier New" panose="02070309020205020404" pitchFamily="49" charset="0"/>
              <a:cs typeface="Courier New" panose="02070309020205020404" pitchFamily="49" charset="0"/>
            </a:endParaRPr>
          </a:p>
          <a:p>
            <a:pPr marL="0" indent="0">
              <a:spcBef>
                <a:spcPts val="600"/>
              </a:spcBef>
              <a:buNone/>
            </a:pPr>
            <a:r>
              <a:rPr lang="en-US" dirty="0">
                <a:latin typeface="Courier New" panose="02070309020205020404" pitchFamily="49" charset="0"/>
                <a:cs typeface="Courier New" panose="02070309020205020404" pitchFamily="49" charset="0"/>
              </a:rPr>
              <a:t>The line entered was:</a:t>
            </a:r>
          </a:p>
          <a:p>
            <a:pPr marL="0" indent="0">
              <a:spcBef>
                <a:spcPts val="600"/>
              </a:spcBef>
              <a:buNone/>
            </a:pPr>
            <a:r>
              <a:rPr lang="en-US" dirty="0">
                <a:latin typeface="Courier New" panose="02070309020205020404" pitchFamily="49" charset="0"/>
                <a:cs typeface="Courier New" panose="02070309020205020404" pitchFamily="49" charset="0"/>
              </a:rPr>
              <a:t>This is a test.</a:t>
            </a:r>
          </a:p>
        </p:txBody>
      </p:sp>
    </p:spTree>
    <p:extLst>
      <p:ext uri="{BB962C8B-B14F-4D97-AF65-F5344CB8AC3E}">
        <p14:creationId xmlns:p14="http://schemas.microsoft.com/office/powerpoint/2010/main" val="26864418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1A78-F7E2-4B00-B292-A8D8C70F3FC6}"/>
              </a:ext>
            </a:extLst>
          </p:cNvPr>
          <p:cNvSpPr>
            <a:spLocks noGrp="1"/>
          </p:cNvSpPr>
          <p:nvPr>
            <p:ph type="title"/>
          </p:nvPr>
        </p:nvSpPr>
        <p:spPr/>
        <p:txBody>
          <a:bodyPr/>
          <a:lstStyle/>
          <a:p>
            <a:r>
              <a:rPr lang="en-US" dirty="0"/>
              <a:t>8.5.3 </a:t>
            </a:r>
            <a:r>
              <a:rPr lang="en-US" b="1" dirty="0"/>
              <a:t>Function </a:t>
            </a:r>
            <a:r>
              <a:rPr lang="en-US" b="1" dirty="0">
                <a:latin typeface="Courier New" panose="02070309020205020404" pitchFamily="49" charset="0"/>
                <a:cs typeface="Courier New" panose="02070309020205020404" pitchFamily="49" charset="0"/>
              </a:rPr>
              <a:t>sprintf</a:t>
            </a:r>
            <a:r>
              <a:rPr lang="en-US" b="1" dirty="0"/>
              <a:t> </a:t>
            </a:r>
            <a:r>
              <a:rPr lang="en-US" sz="2000" b="0" dirty="0"/>
              <a:t>(1 of 3)</a:t>
            </a:r>
          </a:p>
        </p:txBody>
      </p:sp>
      <p:sp>
        <p:nvSpPr>
          <p:cNvPr id="3" name="Content Placeholder 2">
            <a:extLst>
              <a:ext uri="{FF2B5EF4-FFF2-40B4-BE49-F238E27FC236}">
                <a16:creationId xmlns:a16="http://schemas.microsoft.com/office/drawing/2014/main" id="{182337E1-CA91-42EE-96D8-0D0FD09CE2ED}"/>
              </a:ext>
            </a:extLst>
          </p:cNvPr>
          <p:cNvSpPr>
            <a:spLocks noGrp="1"/>
          </p:cNvSpPr>
          <p:nvPr>
            <p:ph sz="quarter" idx="13"/>
          </p:nvPr>
        </p:nvSpPr>
        <p:spPr/>
        <p:txBody>
          <a:bodyPr/>
          <a:lstStyle/>
          <a:p>
            <a:r>
              <a:rPr lang="en-US" dirty="0"/>
              <a:t>Figure 8.9 uses function </a:t>
            </a:r>
            <a:r>
              <a:rPr lang="en-US" b="1" dirty="0">
                <a:latin typeface="Courier New" panose="02070309020205020404" pitchFamily="49" charset="0"/>
                <a:cs typeface="Courier New" panose="02070309020205020404" pitchFamily="49" charset="0"/>
              </a:rPr>
              <a:t>sprintf</a:t>
            </a:r>
            <a:r>
              <a:rPr lang="en-US" dirty="0"/>
              <a:t> to print formatted data into </a:t>
            </a:r>
            <a:r>
              <a:rPr lang="en-US" dirty="0">
                <a:latin typeface="Courier New" panose="02070309020205020404" pitchFamily="49" charset="0"/>
                <a:cs typeface="Courier New" panose="02070309020205020404" pitchFamily="49" charset="0"/>
              </a:rPr>
              <a:t>char</a:t>
            </a:r>
            <a:r>
              <a:rPr lang="en-US" dirty="0"/>
              <a:t> array </a:t>
            </a:r>
            <a:r>
              <a:rPr lang="en-US" dirty="0">
                <a:latin typeface="Courier New" panose="02070309020205020404" pitchFamily="49" charset="0"/>
                <a:cs typeface="Courier New" panose="02070309020205020404" pitchFamily="49" charset="0"/>
              </a:rPr>
              <a:t>s</a:t>
            </a:r>
          </a:p>
          <a:p>
            <a:r>
              <a:rPr lang="en-US" dirty="0"/>
              <a:t>Uses the same conversion specifications as </a:t>
            </a:r>
            <a:r>
              <a:rPr lang="en-US" dirty="0">
                <a:latin typeface="Courier New" panose="02070309020205020404" pitchFamily="49" charset="0"/>
                <a:cs typeface="Courier New" panose="02070309020205020404" pitchFamily="49" charset="0"/>
              </a:rPr>
              <a:t>printf</a:t>
            </a:r>
          </a:p>
        </p:txBody>
      </p:sp>
    </p:spTree>
    <p:extLst>
      <p:ext uri="{BB962C8B-B14F-4D97-AF65-F5344CB8AC3E}">
        <p14:creationId xmlns:p14="http://schemas.microsoft.com/office/powerpoint/2010/main" val="3343557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1A78-F7E2-4B00-B292-A8D8C70F3FC6}"/>
              </a:ext>
            </a:extLst>
          </p:cNvPr>
          <p:cNvSpPr>
            <a:spLocks noGrp="1"/>
          </p:cNvSpPr>
          <p:nvPr>
            <p:ph type="title"/>
          </p:nvPr>
        </p:nvSpPr>
        <p:spPr/>
        <p:txBody>
          <a:bodyPr/>
          <a:lstStyle/>
          <a:p>
            <a:r>
              <a:rPr lang="en-US" dirty="0"/>
              <a:t>8.5.3 </a:t>
            </a:r>
            <a:r>
              <a:rPr lang="en-US" b="1" dirty="0"/>
              <a:t>Function </a:t>
            </a:r>
            <a:r>
              <a:rPr lang="en-US" b="1" dirty="0">
                <a:latin typeface="Courier New" panose="02070309020205020404" pitchFamily="49" charset="0"/>
                <a:cs typeface="Courier New" panose="02070309020205020404" pitchFamily="49" charset="0"/>
              </a:rPr>
              <a:t>sprintf</a:t>
            </a:r>
            <a:r>
              <a:rPr lang="en-US" b="1" dirty="0"/>
              <a:t> </a:t>
            </a:r>
            <a:r>
              <a:rPr lang="en-US" sz="2000" b="0" dirty="0"/>
              <a:t>(2 of 3)</a:t>
            </a:r>
          </a:p>
        </p:txBody>
      </p:sp>
      <p:sp>
        <p:nvSpPr>
          <p:cNvPr id="3" name="Content Placeholder 2">
            <a:extLst>
              <a:ext uri="{FF2B5EF4-FFF2-40B4-BE49-F238E27FC236}">
                <a16:creationId xmlns:a16="http://schemas.microsoft.com/office/drawing/2014/main" id="{182337E1-CA91-42EE-96D8-0D0FD09CE2ED}"/>
              </a:ext>
            </a:extLst>
          </p:cNvPr>
          <p:cNvSpPr>
            <a:spLocks noGrp="1"/>
          </p:cNvSpPr>
          <p:nvPr>
            <p:ph sz="quarter" idx="13"/>
          </p:nvPr>
        </p:nvSpPr>
        <p:spPr>
          <a:xfrm>
            <a:off x="457200" y="1556327"/>
            <a:ext cx="8229600" cy="4586896"/>
          </a:xfrm>
        </p:spPr>
        <p:txBody>
          <a:bodyPr/>
          <a:lstStyle/>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fig08_09.c</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sprintf</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#define SIZE 80</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x = 0;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double y = 0.0;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puts("Enter an integer and a double:");</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scanf("%d%lf", &amp;x, &amp;y);</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s[SIZE] = ""; // create char array</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sprintf(s, "integer:%6d\ndouble:%7.2f", x, y);</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printf("The formatted output stored in array s is:\n%s\n", s);</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332057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1A78-F7E2-4B00-B292-A8D8C70F3FC6}"/>
              </a:ext>
            </a:extLst>
          </p:cNvPr>
          <p:cNvSpPr>
            <a:spLocks noGrp="1"/>
          </p:cNvSpPr>
          <p:nvPr>
            <p:ph type="title"/>
          </p:nvPr>
        </p:nvSpPr>
        <p:spPr/>
        <p:txBody>
          <a:bodyPr/>
          <a:lstStyle/>
          <a:p>
            <a:r>
              <a:rPr lang="en-US" dirty="0"/>
              <a:t>8.5.3 </a:t>
            </a:r>
            <a:r>
              <a:rPr lang="en-US" b="1" dirty="0"/>
              <a:t>Function </a:t>
            </a:r>
            <a:r>
              <a:rPr lang="en-US" b="1" dirty="0">
                <a:latin typeface="Courier New" panose="02070309020205020404" pitchFamily="49" charset="0"/>
                <a:cs typeface="Courier New" panose="02070309020205020404" pitchFamily="49" charset="0"/>
              </a:rPr>
              <a:t>sprintf</a:t>
            </a:r>
            <a:r>
              <a:rPr lang="en-US" b="1" dirty="0"/>
              <a:t> </a:t>
            </a:r>
            <a:r>
              <a:rPr lang="en-US" sz="2000" b="0" dirty="0"/>
              <a:t>(3 of 3)</a:t>
            </a:r>
          </a:p>
        </p:txBody>
      </p:sp>
      <p:sp>
        <p:nvSpPr>
          <p:cNvPr id="3" name="Content Placeholder 2">
            <a:extLst>
              <a:ext uri="{FF2B5EF4-FFF2-40B4-BE49-F238E27FC236}">
                <a16:creationId xmlns:a16="http://schemas.microsoft.com/office/drawing/2014/main" id="{182337E1-CA91-42EE-96D8-0D0FD09CE2ED}"/>
              </a:ext>
            </a:extLst>
          </p:cNvPr>
          <p:cNvSpPr>
            <a:spLocks noGrp="1"/>
          </p:cNvSpPr>
          <p:nvPr>
            <p:ph sz="quarter" idx="13"/>
          </p:nvPr>
        </p:nvSpPr>
        <p:spPr>
          <a:xfrm>
            <a:off x="457200" y="1556327"/>
            <a:ext cx="8229600" cy="4586896"/>
          </a:xfrm>
        </p:spPr>
        <p:txBody>
          <a:bodyPr/>
          <a:lstStyle/>
          <a:p>
            <a:pPr marL="0" indent="0">
              <a:spcBef>
                <a:spcPts val="600"/>
              </a:spcBef>
              <a:buNone/>
            </a:pPr>
            <a:r>
              <a:rPr lang="en-US" dirty="0">
                <a:latin typeface="Courier New" panose="02070309020205020404" pitchFamily="49" charset="0"/>
                <a:cs typeface="Courier New" panose="02070309020205020404" pitchFamily="49" charset="0"/>
              </a:rPr>
              <a:t>Enter an integer and a double:</a:t>
            </a:r>
          </a:p>
          <a:p>
            <a:pPr marL="0" indent="0">
              <a:spcBef>
                <a:spcPts val="600"/>
              </a:spcBef>
              <a:buNone/>
            </a:pPr>
            <a:r>
              <a:rPr lang="en-US" dirty="0">
                <a:latin typeface="Courier New" panose="02070309020205020404" pitchFamily="49" charset="0"/>
                <a:cs typeface="Courier New" panose="02070309020205020404" pitchFamily="49" charset="0"/>
              </a:rPr>
              <a:t>298 87.375</a:t>
            </a:r>
          </a:p>
          <a:p>
            <a:pPr marL="0" indent="0">
              <a:spcBef>
                <a:spcPts val="600"/>
              </a:spcBef>
              <a:buNone/>
            </a:pPr>
            <a:r>
              <a:rPr lang="en-US" dirty="0">
                <a:latin typeface="Courier New" panose="02070309020205020404" pitchFamily="49" charset="0"/>
                <a:cs typeface="Courier New" panose="02070309020205020404" pitchFamily="49" charset="0"/>
              </a:rPr>
              <a:t>The formatted output stored in array s is:</a:t>
            </a:r>
          </a:p>
          <a:p>
            <a:pPr marL="0" indent="0">
              <a:spcBef>
                <a:spcPts val="600"/>
              </a:spcBef>
              <a:buNone/>
            </a:pPr>
            <a:r>
              <a:rPr lang="en-US" dirty="0">
                <a:latin typeface="Courier New" panose="02070309020205020404" pitchFamily="49" charset="0"/>
                <a:cs typeface="Courier New" panose="02070309020205020404" pitchFamily="49" charset="0"/>
              </a:rPr>
              <a:t>integer:   298</a:t>
            </a:r>
          </a:p>
          <a:p>
            <a:pPr marL="0" indent="0">
              <a:spcBef>
                <a:spcPts val="600"/>
              </a:spcBef>
              <a:buNone/>
            </a:pPr>
            <a:r>
              <a:rPr lang="en-US" dirty="0">
                <a:latin typeface="Courier New" panose="02070309020205020404" pitchFamily="49" charset="0"/>
                <a:cs typeface="Courier New" panose="02070309020205020404" pitchFamily="49" charset="0"/>
              </a:rPr>
              <a:t>double:  87.38</a:t>
            </a:r>
          </a:p>
        </p:txBody>
      </p:sp>
    </p:spTree>
    <p:extLst>
      <p:ext uri="{BB962C8B-B14F-4D97-AF65-F5344CB8AC3E}">
        <p14:creationId xmlns:p14="http://schemas.microsoft.com/office/powerpoint/2010/main" val="4063006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3C47-A614-4631-83C9-E3C315F85E6F}"/>
              </a:ext>
            </a:extLst>
          </p:cNvPr>
          <p:cNvSpPr>
            <a:spLocks noGrp="1"/>
          </p:cNvSpPr>
          <p:nvPr>
            <p:ph type="title"/>
          </p:nvPr>
        </p:nvSpPr>
        <p:spPr/>
        <p:txBody>
          <a:bodyPr/>
          <a:lstStyle/>
          <a:p>
            <a:r>
              <a:rPr lang="en-US" dirty="0"/>
              <a:t>8.5.4 </a:t>
            </a:r>
            <a:r>
              <a:rPr lang="en-US" b="1" dirty="0"/>
              <a:t>Function </a:t>
            </a:r>
            <a:r>
              <a:rPr lang="en-US" b="1" dirty="0">
                <a:latin typeface="Courier New" panose="02070309020205020404" pitchFamily="49" charset="0"/>
                <a:cs typeface="Courier New" panose="02070309020205020404" pitchFamily="49" charset="0"/>
              </a:rPr>
              <a:t>sscanf</a:t>
            </a:r>
            <a:r>
              <a:rPr lang="en-US" b="1" dirty="0">
                <a:cs typeface="Courier New" panose="02070309020205020404" pitchFamily="49" charset="0"/>
              </a:rPr>
              <a:t> </a:t>
            </a:r>
            <a:r>
              <a:rPr lang="en-US" sz="2000" b="0" dirty="0">
                <a:cs typeface="Courier New" panose="02070309020205020404" pitchFamily="49" charset="0"/>
              </a:rPr>
              <a:t>(1 of 2)</a:t>
            </a:r>
          </a:p>
        </p:txBody>
      </p:sp>
      <p:sp>
        <p:nvSpPr>
          <p:cNvPr id="4" name="Content Placeholder 3">
            <a:extLst>
              <a:ext uri="{FF2B5EF4-FFF2-40B4-BE49-F238E27FC236}">
                <a16:creationId xmlns:a16="http://schemas.microsoft.com/office/drawing/2014/main" id="{129C8D4D-7A94-4984-A07C-58BAECD04260}"/>
              </a:ext>
            </a:extLst>
          </p:cNvPr>
          <p:cNvSpPr>
            <a:spLocks noGrp="1"/>
          </p:cNvSpPr>
          <p:nvPr>
            <p:ph sz="quarter" idx="13"/>
          </p:nvPr>
        </p:nvSpPr>
        <p:spPr>
          <a:xfrm>
            <a:off x="457200" y="1556328"/>
            <a:ext cx="7877175" cy="691572"/>
          </a:xfrm>
        </p:spPr>
        <p:txBody>
          <a:bodyPr/>
          <a:lstStyle/>
          <a:p>
            <a:r>
              <a:rPr lang="en-US" sz="1800" dirty="0"/>
              <a:t>Figure 8.10 demonstrates function </a:t>
            </a:r>
            <a:r>
              <a:rPr lang="en-US" sz="1800" b="1" dirty="0">
                <a:latin typeface="Courier New" panose="02070309020205020404" pitchFamily="49" charset="0"/>
                <a:cs typeface="Courier New" panose="02070309020205020404" pitchFamily="49" charset="0"/>
              </a:rPr>
              <a:t>sscanf</a:t>
            </a:r>
            <a:r>
              <a:rPr lang="en-US" sz="1800" dirty="0"/>
              <a:t>, which reads formatted data from a string</a:t>
            </a:r>
            <a:endParaRPr lang="en-US" sz="1800" dirty="0">
              <a:solidFill>
                <a:srgbClr val="000000"/>
              </a:solidFill>
              <a:latin typeface="Times New Roman" panose="02020603050405020304" pitchFamily="18" charset="0"/>
            </a:endParaRPr>
          </a:p>
        </p:txBody>
      </p:sp>
      <p:sp>
        <p:nvSpPr>
          <p:cNvPr id="5" name="Content Placeholder 4">
            <a:extLst>
              <a:ext uri="{FF2B5EF4-FFF2-40B4-BE49-F238E27FC236}">
                <a16:creationId xmlns:a16="http://schemas.microsoft.com/office/drawing/2014/main" id="{93B892DB-B70A-4CF0-BDC2-DC6CC6B643E2}"/>
              </a:ext>
            </a:extLst>
          </p:cNvPr>
          <p:cNvSpPr>
            <a:spLocks noGrp="1"/>
          </p:cNvSpPr>
          <p:nvPr>
            <p:ph sz="quarter" idx="14"/>
          </p:nvPr>
        </p:nvSpPr>
        <p:spPr>
          <a:xfrm>
            <a:off x="468313" y="2341739"/>
            <a:ext cx="8229600" cy="4001911"/>
          </a:xfrm>
        </p:spPr>
        <p:txBody>
          <a:bodyPr/>
          <a:lstStyle/>
          <a:p>
            <a:pPr marL="432000" indent="-432000">
              <a:spcBef>
                <a:spcPts val="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fig08_10.c	</a:t>
            </a:r>
          </a:p>
          <a:p>
            <a:pPr marL="432000" indent="-432000">
              <a:spcBef>
                <a:spcPts val="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Using function sscanf	</a:t>
            </a:r>
          </a:p>
          <a:p>
            <a:pPr marL="432000" indent="-432000">
              <a:spcBef>
                <a:spcPts val="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&lt;stdio.h&gt;	</a:t>
            </a:r>
          </a:p>
          <a:p>
            <a:pPr marL="432000" indent="-432000">
              <a:spcBef>
                <a:spcPts val="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int main(void) {	</a:t>
            </a:r>
          </a:p>
          <a:p>
            <a:pPr marL="432000" indent="-432000">
              <a:spcBef>
                <a:spcPts val="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char s[] = "31298 87.375"; 	</a:t>
            </a:r>
          </a:p>
          <a:p>
            <a:pPr marL="432000" indent="-432000">
              <a:spcBef>
                <a:spcPts val="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int x = 0; 	</a:t>
            </a:r>
          </a:p>
          <a:p>
            <a:pPr marL="432000" indent="-432000">
              <a:spcBef>
                <a:spcPts val="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double y = 0; 	</a:t>
            </a:r>
          </a:p>
          <a:p>
            <a:pPr marL="432000" indent="-432000">
              <a:spcBef>
                <a:spcPts val="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sscanf(s, "%d%lf", &amp;x, &amp;y); 	</a:t>
            </a:r>
          </a:p>
          <a:p>
            <a:pPr marL="432000" indent="-432000">
              <a:spcBef>
                <a:spcPts val="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puts("The values stored in character array s are:");	</a:t>
            </a:r>
          </a:p>
          <a:p>
            <a:pPr marL="432000" indent="-432000">
              <a:spcBef>
                <a:spcPts val="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printf("integer:%6d\ndouble:%8.3f\n", x, y);	</a:t>
            </a:r>
          </a:p>
          <a:p>
            <a:pPr marL="432000" indent="-432000">
              <a:spcBef>
                <a:spcPts val="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01526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1A78-F7E2-4B00-B292-A8D8C70F3FC6}"/>
              </a:ext>
            </a:extLst>
          </p:cNvPr>
          <p:cNvSpPr>
            <a:spLocks noGrp="1"/>
          </p:cNvSpPr>
          <p:nvPr>
            <p:ph type="title"/>
          </p:nvPr>
        </p:nvSpPr>
        <p:spPr/>
        <p:txBody>
          <a:bodyPr/>
          <a:lstStyle/>
          <a:p>
            <a:r>
              <a:rPr lang="en-US" dirty="0"/>
              <a:t>8.5.4 </a:t>
            </a:r>
            <a:r>
              <a:rPr lang="en-US" b="1" dirty="0"/>
              <a:t>Function </a:t>
            </a:r>
            <a:r>
              <a:rPr lang="en-US" b="1" dirty="0">
                <a:latin typeface="Courier New" panose="02070309020205020404" pitchFamily="49" charset="0"/>
                <a:cs typeface="Courier New" panose="02070309020205020404" pitchFamily="49" charset="0"/>
              </a:rPr>
              <a:t>sscanf</a:t>
            </a:r>
            <a:r>
              <a:rPr lang="en-US" b="1" dirty="0">
                <a:cs typeface="Courier New" panose="02070309020205020404" pitchFamily="49" charset="0"/>
              </a:rPr>
              <a:t> </a:t>
            </a:r>
            <a:r>
              <a:rPr lang="en-US" sz="2000" b="0" dirty="0">
                <a:cs typeface="Courier New" panose="02070309020205020404" pitchFamily="49" charset="0"/>
              </a:rPr>
              <a:t>(2 of 2)</a:t>
            </a:r>
            <a:endParaRPr lang="en-US" sz="2000" b="0" dirty="0"/>
          </a:p>
        </p:txBody>
      </p:sp>
      <p:sp>
        <p:nvSpPr>
          <p:cNvPr id="3" name="Content Placeholder 2">
            <a:extLst>
              <a:ext uri="{FF2B5EF4-FFF2-40B4-BE49-F238E27FC236}">
                <a16:creationId xmlns:a16="http://schemas.microsoft.com/office/drawing/2014/main" id="{182337E1-CA91-42EE-96D8-0D0FD09CE2ED}"/>
              </a:ext>
            </a:extLst>
          </p:cNvPr>
          <p:cNvSpPr>
            <a:spLocks noGrp="1"/>
          </p:cNvSpPr>
          <p:nvPr>
            <p:ph sz="quarter" idx="13"/>
          </p:nvPr>
        </p:nvSpPr>
        <p:spPr>
          <a:xfrm>
            <a:off x="457200" y="1556327"/>
            <a:ext cx="8229600" cy="2418144"/>
          </a:xfrm>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OUTPUT:</a:t>
            </a:r>
          </a:p>
          <a:p>
            <a:pPr marL="0" indent="0">
              <a:spcBef>
                <a:spcPts val="600"/>
              </a:spcBef>
              <a:buNone/>
            </a:pPr>
            <a:r>
              <a:rPr lang="en-US" dirty="0">
                <a:latin typeface="Courier New" panose="02070309020205020404" pitchFamily="49" charset="0"/>
                <a:cs typeface="Courier New" panose="02070309020205020404" pitchFamily="49" charset="0"/>
              </a:rPr>
              <a:t>The values stored in character array s are:</a:t>
            </a:r>
          </a:p>
          <a:p>
            <a:pPr marL="0" indent="0">
              <a:spcBef>
                <a:spcPts val="600"/>
              </a:spcBef>
              <a:buNone/>
            </a:pPr>
            <a:r>
              <a:rPr lang="en-US" dirty="0">
                <a:latin typeface="Courier New" panose="02070309020205020404" pitchFamily="49" charset="0"/>
                <a:cs typeface="Courier New" panose="02070309020205020404" pitchFamily="49" charset="0"/>
              </a:rPr>
              <a:t>integer: 31298</a:t>
            </a:r>
          </a:p>
          <a:p>
            <a:pPr marL="0" indent="0">
              <a:spcBef>
                <a:spcPts val="600"/>
              </a:spcBef>
              <a:buNone/>
            </a:pPr>
            <a:r>
              <a:rPr lang="en-US" dirty="0">
                <a:latin typeface="Courier New" panose="02070309020205020404" pitchFamily="49" charset="0"/>
                <a:cs typeface="Courier New" panose="02070309020205020404" pitchFamily="49" charset="0"/>
              </a:rPr>
              <a:t>double:  87.375</a:t>
            </a:r>
          </a:p>
        </p:txBody>
      </p:sp>
    </p:spTree>
    <p:extLst>
      <p:ext uri="{BB962C8B-B14F-4D97-AF65-F5344CB8AC3E}">
        <p14:creationId xmlns:p14="http://schemas.microsoft.com/office/powerpoint/2010/main" val="1567879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9899-D6F3-482E-8C4A-F774C35E3F6E}"/>
              </a:ext>
            </a:extLst>
          </p:cNvPr>
          <p:cNvSpPr>
            <a:spLocks noGrp="1"/>
          </p:cNvSpPr>
          <p:nvPr>
            <p:ph type="title"/>
          </p:nvPr>
        </p:nvSpPr>
        <p:spPr/>
        <p:txBody>
          <a:bodyPr/>
          <a:lstStyle/>
          <a:p>
            <a:r>
              <a:rPr lang="en-US" sz="3200" dirty="0"/>
              <a:t>8.6 </a:t>
            </a:r>
            <a:r>
              <a:rPr lang="en-US" sz="3200" b="1" dirty="0"/>
              <a:t>String-Manipulation Functions of the String-Handling Library </a:t>
            </a:r>
            <a:r>
              <a:rPr lang="en-US" sz="2000" b="0" dirty="0"/>
              <a:t>(1 of 3)</a:t>
            </a:r>
          </a:p>
        </p:txBody>
      </p:sp>
      <p:sp>
        <p:nvSpPr>
          <p:cNvPr id="3" name="Content Placeholder 2">
            <a:extLst>
              <a:ext uri="{FF2B5EF4-FFF2-40B4-BE49-F238E27FC236}">
                <a16:creationId xmlns:a16="http://schemas.microsoft.com/office/drawing/2014/main" id="{34740D05-8FBB-403E-8128-6B76B917FE33}"/>
              </a:ext>
            </a:extLst>
          </p:cNvPr>
          <p:cNvSpPr>
            <a:spLocks noGrp="1"/>
          </p:cNvSpPr>
          <p:nvPr>
            <p:ph sz="quarter" idx="13"/>
          </p:nvPr>
        </p:nvSpPr>
        <p:spPr/>
        <p:txBody>
          <a:bodyPr/>
          <a:lstStyle/>
          <a:p>
            <a:r>
              <a:rPr lang="en-US" sz="2200" dirty="0"/>
              <a:t>The string-handling library (&lt;string.h&gt;) provides functions for:</a:t>
            </a:r>
          </a:p>
          <a:p>
            <a:pPr lvl="1"/>
            <a:r>
              <a:rPr lang="en-US" sz="2200" dirty="0"/>
              <a:t>manipulating string data (</a:t>
            </a:r>
            <a:r>
              <a:rPr lang="en-US" sz="2200" b="1" dirty="0"/>
              <a:t>copying strings</a:t>
            </a:r>
            <a:r>
              <a:rPr lang="en-US" sz="2200" dirty="0"/>
              <a:t> and </a:t>
            </a:r>
            <a:r>
              <a:rPr lang="en-US" sz="2200" b="1" dirty="0"/>
              <a:t>concatenating strings</a:t>
            </a:r>
            <a:r>
              <a:rPr lang="en-US" sz="2200" dirty="0"/>
              <a:t>),</a:t>
            </a:r>
          </a:p>
          <a:p>
            <a:pPr lvl="1"/>
            <a:r>
              <a:rPr lang="en-US" sz="2200" b="1" dirty="0"/>
              <a:t>comparing strings</a:t>
            </a:r>
            <a:r>
              <a:rPr lang="en-US" sz="2200" dirty="0"/>
              <a:t>,</a:t>
            </a:r>
          </a:p>
          <a:p>
            <a:pPr lvl="1"/>
            <a:r>
              <a:rPr lang="en-US" sz="2200" dirty="0"/>
              <a:t>searching strings for characters and other strings,</a:t>
            </a:r>
          </a:p>
          <a:p>
            <a:pPr lvl="1"/>
            <a:r>
              <a:rPr lang="en-US" sz="2200" b="1" dirty="0"/>
              <a:t>tokenizing strings</a:t>
            </a:r>
            <a:r>
              <a:rPr lang="en-US" sz="2200" dirty="0"/>
              <a:t> (separating strings into logical pieces), and </a:t>
            </a:r>
          </a:p>
          <a:p>
            <a:pPr lvl="1"/>
            <a:r>
              <a:rPr lang="en-US" sz="2200" dirty="0"/>
              <a:t>determining the</a:t>
            </a:r>
            <a:r>
              <a:rPr lang="en-US" sz="2200" b="1" dirty="0"/>
              <a:t> length of strings</a:t>
            </a:r>
            <a:r>
              <a:rPr lang="en-US" sz="2200" dirty="0"/>
              <a:t>.</a:t>
            </a:r>
          </a:p>
          <a:p>
            <a:r>
              <a:rPr lang="en-US" sz="2200" dirty="0"/>
              <a:t>Summarized in the following table</a:t>
            </a:r>
          </a:p>
          <a:p>
            <a:pPr lvl="1"/>
            <a:r>
              <a:rPr lang="en-US" sz="2200" dirty="0"/>
              <a:t>Other than </a:t>
            </a:r>
            <a:r>
              <a:rPr lang="en-US" sz="2200" dirty="0">
                <a:latin typeface="Courier New" panose="02070309020205020404" pitchFamily="49" charset="0"/>
                <a:cs typeface="Courier New" panose="02070309020205020404" pitchFamily="49" charset="0"/>
              </a:rPr>
              <a:t>strncpy</a:t>
            </a:r>
            <a:r>
              <a:rPr lang="en-US" sz="2200" dirty="0"/>
              <a:t>, each function appends the null character to its result.</a:t>
            </a:r>
          </a:p>
        </p:txBody>
      </p:sp>
    </p:spTree>
    <p:extLst>
      <p:ext uri="{BB962C8B-B14F-4D97-AF65-F5344CB8AC3E}">
        <p14:creationId xmlns:p14="http://schemas.microsoft.com/office/powerpoint/2010/main" val="2751608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3AF-520B-43D1-A252-5743E9F11B01}"/>
              </a:ext>
            </a:extLst>
          </p:cNvPr>
          <p:cNvSpPr>
            <a:spLocks noGrp="1"/>
          </p:cNvSpPr>
          <p:nvPr>
            <p:ph type="title"/>
          </p:nvPr>
        </p:nvSpPr>
        <p:spPr/>
        <p:txBody>
          <a:bodyPr/>
          <a:lstStyle/>
          <a:p>
            <a:r>
              <a:rPr lang="en-US" dirty="0"/>
              <a:t>Outline </a:t>
            </a:r>
            <a:r>
              <a:rPr lang="en-US" sz="2000" b="0" dirty="0"/>
              <a:t>(4 of 4)</a:t>
            </a:r>
            <a:endParaRPr lang="en-US" dirty="0"/>
          </a:p>
        </p:txBody>
      </p:sp>
      <p:sp>
        <p:nvSpPr>
          <p:cNvPr id="3" name="Content Placeholder 2">
            <a:extLst>
              <a:ext uri="{FF2B5EF4-FFF2-40B4-BE49-F238E27FC236}">
                <a16:creationId xmlns:a16="http://schemas.microsoft.com/office/drawing/2014/main" id="{DA8D5640-0A8E-4201-9DCE-F2FE25696861}"/>
              </a:ext>
            </a:extLst>
          </p:cNvPr>
          <p:cNvSpPr>
            <a:spLocks noGrp="1"/>
          </p:cNvSpPr>
          <p:nvPr>
            <p:ph sz="quarter" idx="13"/>
          </p:nvPr>
        </p:nvSpPr>
        <p:spPr>
          <a:xfrm>
            <a:off x="457200" y="1556326"/>
            <a:ext cx="8229600" cy="4736897"/>
          </a:xfrm>
        </p:spPr>
        <p:txBody>
          <a:bodyPr/>
          <a:lstStyle/>
          <a:p>
            <a:pPr marL="432" indent="0">
              <a:buNone/>
            </a:pPr>
            <a:r>
              <a:rPr lang="en-US" b="1" dirty="0">
                <a:solidFill>
                  <a:schemeClr val="tx2"/>
                </a:solidFill>
              </a:rPr>
              <a:t>8.9</a:t>
            </a:r>
            <a:r>
              <a:rPr lang="en-US" b="1" dirty="0"/>
              <a:t> Memory Functions of the String-Handling Library </a:t>
            </a:r>
            <a:endParaRPr lang="en-US" dirty="0"/>
          </a:p>
          <a:p>
            <a:pPr marL="458550" lvl="1" indent="0">
              <a:buNone/>
            </a:pPr>
            <a:r>
              <a:rPr lang="en-US" dirty="0">
                <a:solidFill>
                  <a:schemeClr val="tx2"/>
                </a:solidFill>
              </a:rPr>
              <a:t>8.9.1</a:t>
            </a:r>
            <a:r>
              <a:rPr lang="en-US" dirty="0"/>
              <a:t> Function memcpy</a:t>
            </a:r>
          </a:p>
          <a:p>
            <a:pPr marL="458550" lvl="1" indent="0">
              <a:buNone/>
            </a:pPr>
            <a:r>
              <a:rPr lang="en-US" dirty="0">
                <a:solidFill>
                  <a:schemeClr val="tx2"/>
                </a:solidFill>
              </a:rPr>
              <a:t>8.9.2</a:t>
            </a:r>
            <a:r>
              <a:rPr lang="en-US" dirty="0"/>
              <a:t> Function memmove</a:t>
            </a:r>
          </a:p>
          <a:p>
            <a:pPr marL="458550" lvl="1" indent="0">
              <a:buNone/>
            </a:pPr>
            <a:r>
              <a:rPr lang="en-US" dirty="0">
                <a:solidFill>
                  <a:schemeClr val="tx2"/>
                </a:solidFill>
              </a:rPr>
              <a:t>8.9.3</a:t>
            </a:r>
            <a:r>
              <a:rPr lang="en-US" dirty="0"/>
              <a:t> Function memcmp</a:t>
            </a:r>
          </a:p>
          <a:p>
            <a:pPr marL="458550" lvl="1" indent="0">
              <a:buNone/>
            </a:pPr>
            <a:r>
              <a:rPr lang="en-US" dirty="0">
                <a:solidFill>
                  <a:schemeClr val="tx2"/>
                </a:solidFill>
              </a:rPr>
              <a:t>8.9.4</a:t>
            </a:r>
            <a:r>
              <a:rPr lang="en-US" dirty="0"/>
              <a:t> Function memchr</a:t>
            </a:r>
          </a:p>
          <a:p>
            <a:pPr marL="458550" lvl="1" indent="0">
              <a:buNone/>
            </a:pPr>
            <a:r>
              <a:rPr lang="en-US" dirty="0">
                <a:solidFill>
                  <a:schemeClr val="tx2"/>
                </a:solidFill>
              </a:rPr>
              <a:t>8.9.5</a:t>
            </a:r>
            <a:r>
              <a:rPr lang="en-US" dirty="0"/>
              <a:t> Function memset</a:t>
            </a:r>
          </a:p>
          <a:p>
            <a:pPr marL="432" indent="0">
              <a:buNone/>
            </a:pPr>
            <a:r>
              <a:rPr lang="en-US" b="1" dirty="0">
                <a:solidFill>
                  <a:schemeClr val="tx2"/>
                </a:solidFill>
              </a:rPr>
              <a:t>8.10</a:t>
            </a:r>
            <a:r>
              <a:rPr lang="en-US" b="1" dirty="0"/>
              <a:t> Other Functions of the String-Handling Library </a:t>
            </a:r>
            <a:endParaRPr lang="en-US" dirty="0"/>
          </a:p>
          <a:p>
            <a:pPr marL="458550" lvl="1" indent="0">
              <a:buNone/>
            </a:pPr>
            <a:r>
              <a:rPr lang="en-US" dirty="0">
                <a:solidFill>
                  <a:schemeClr val="tx2"/>
                </a:solidFill>
              </a:rPr>
              <a:t>8.10.1 </a:t>
            </a:r>
            <a:r>
              <a:rPr lang="en-US" dirty="0"/>
              <a:t>Function strerror</a:t>
            </a:r>
          </a:p>
          <a:p>
            <a:pPr marL="458550" lvl="1" indent="0">
              <a:buNone/>
            </a:pPr>
            <a:r>
              <a:rPr lang="en-US" dirty="0">
                <a:solidFill>
                  <a:schemeClr val="tx2"/>
                </a:solidFill>
              </a:rPr>
              <a:t>8.10.2</a:t>
            </a:r>
            <a:r>
              <a:rPr lang="en-US" dirty="0"/>
              <a:t> Function strlen</a:t>
            </a:r>
          </a:p>
          <a:p>
            <a:pPr marL="432" indent="0">
              <a:buNone/>
            </a:pPr>
            <a:r>
              <a:rPr lang="en-US" b="1" dirty="0">
                <a:solidFill>
                  <a:schemeClr val="tx2"/>
                </a:solidFill>
              </a:rPr>
              <a:t>8.11</a:t>
            </a:r>
            <a:r>
              <a:rPr lang="en-US" b="1" dirty="0"/>
              <a:t> Secure C Programming </a:t>
            </a:r>
            <a:endParaRPr lang="en-US" dirty="0"/>
          </a:p>
        </p:txBody>
      </p:sp>
    </p:spTree>
    <p:extLst>
      <p:ext uri="{BB962C8B-B14F-4D97-AF65-F5344CB8AC3E}">
        <p14:creationId xmlns:p14="http://schemas.microsoft.com/office/powerpoint/2010/main" val="2560985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9899-D6F3-482E-8C4A-F774C35E3F6E}"/>
              </a:ext>
            </a:extLst>
          </p:cNvPr>
          <p:cNvSpPr>
            <a:spLocks noGrp="1"/>
          </p:cNvSpPr>
          <p:nvPr>
            <p:ph type="title"/>
          </p:nvPr>
        </p:nvSpPr>
        <p:spPr/>
        <p:txBody>
          <a:bodyPr/>
          <a:lstStyle/>
          <a:p>
            <a:r>
              <a:rPr lang="en-US" sz="3200" dirty="0"/>
              <a:t>8.6 </a:t>
            </a:r>
            <a:r>
              <a:rPr lang="en-US" sz="3200" b="1" dirty="0"/>
              <a:t>String-Manipulation Functions of the String-Handling Library </a:t>
            </a:r>
            <a:r>
              <a:rPr lang="en-US" sz="2000" b="0" dirty="0"/>
              <a:t>(2 of 3)</a:t>
            </a:r>
          </a:p>
        </p:txBody>
      </p:sp>
      <p:graphicFrame>
        <p:nvGraphicFramePr>
          <p:cNvPr id="7" name="Table 7">
            <a:extLst>
              <a:ext uri="{FF2B5EF4-FFF2-40B4-BE49-F238E27FC236}">
                <a16:creationId xmlns:a16="http://schemas.microsoft.com/office/drawing/2014/main" id="{BE45EA23-B536-442C-B69B-FDCF246627DC}"/>
              </a:ext>
            </a:extLst>
          </p:cNvPr>
          <p:cNvGraphicFramePr>
            <a:graphicFrameLocks noGrp="1"/>
          </p:cNvGraphicFramePr>
          <p:nvPr>
            <p:ph sz="quarter" idx="13"/>
            <p:extLst>
              <p:ext uri="{D42A27DB-BD31-4B8C-83A1-F6EECF244321}">
                <p14:modId xmlns:p14="http://schemas.microsoft.com/office/powerpoint/2010/main" val="720861339"/>
              </p:ext>
            </p:extLst>
          </p:nvPr>
        </p:nvGraphicFramePr>
        <p:xfrm>
          <a:off x="457200" y="1555750"/>
          <a:ext cx="8229600" cy="3671320"/>
        </p:xfrm>
        <a:graphic>
          <a:graphicData uri="http://schemas.openxmlformats.org/drawingml/2006/table">
            <a:tbl>
              <a:tblPr firstRow="1" bandRow="1">
                <a:tableStyleId>{40F9630F-82C1-40B7-BC3A-925EFCFF5E92}</a:tableStyleId>
              </a:tblPr>
              <a:tblGrid>
                <a:gridCol w="3903785">
                  <a:extLst>
                    <a:ext uri="{9D8B030D-6E8A-4147-A177-3AD203B41FA5}">
                      <a16:colId xmlns:a16="http://schemas.microsoft.com/office/drawing/2014/main" val="2658241400"/>
                    </a:ext>
                  </a:extLst>
                </a:gridCol>
                <a:gridCol w="4325815">
                  <a:extLst>
                    <a:ext uri="{9D8B030D-6E8A-4147-A177-3AD203B41FA5}">
                      <a16:colId xmlns:a16="http://schemas.microsoft.com/office/drawing/2014/main" val="1667740846"/>
                    </a:ext>
                  </a:extLst>
                </a:gridCol>
              </a:tblGrid>
              <a:tr h="370840">
                <a:tc>
                  <a:txBody>
                    <a:bodyPr/>
                    <a:lstStyle/>
                    <a:p>
                      <a:r>
                        <a:rPr lang="en-US" sz="1600" noProof="0" dirty="0">
                          <a:solidFill>
                            <a:schemeClr val="tx1"/>
                          </a:solidFill>
                          <a:effectLst/>
                          <a:latin typeface="+mn-lt"/>
                          <a:cs typeface="Calibri" panose="020F0502020204030204" pitchFamily="34" charset="0"/>
                        </a:rPr>
                        <a:t>Function prototype</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noProof="0" dirty="0">
                          <a:solidFill>
                            <a:schemeClr val="tx1"/>
                          </a:solidFill>
                          <a:effectLst/>
                          <a:latin typeface="+mn-lt"/>
                          <a:cs typeface="Calibri" panose="020F0502020204030204" pitchFamily="34" charset="0"/>
                        </a:rPr>
                        <a:t>Function description</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3820784"/>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char *strcpy(char *s1, const char *s2)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Copies string s2 into array s1 and returns s1.</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2158457"/>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char *strncpy(char *s1, const char *s2,</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size_t n)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Copies at most n characters of string s2 into array s1 and returns s1.</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7353937"/>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char *strcat(char *s1, const char *s2)</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Appends string s2 to array s1 and returns s1. String s2’s first character overwrites s1’s terminating null character.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4298315"/>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char *strncat(char *s1, const char *s2,</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size_t n)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Appends at most n characters of string s2 to array s1 and returns s1. String s2’s first character overwrites s1’s terminating null character.</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6367439"/>
                  </a:ext>
                </a:extLst>
              </a:tr>
            </a:tbl>
          </a:graphicData>
        </a:graphic>
      </p:graphicFrame>
    </p:spTree>
    <p:extLst>
      <p:ext uri="{BB962C8B-B14F-4D97-AF65-F5344CB8AC3E}">
        <p14:creationId xmlns:p14="http://schemas.microsoft.com/office/powerpoint/2010/main" val="4080000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9899-D6F3-482E-8C4A-F774C35E3F6E}"/>
              </a:ext>
            </a:extLst>
          </p:cNvPr>
          <p:cNvSpPr>
            <a:spLocks noGrp="1"/>
          </p:cNvSpPr>
          <p:nvPr>
            <p:ph type="title"/>
          </p:nvPr>
        </p:nvSpPr>
        <p:spPr/>
        <p:txBody>
          <a:bodyPr/>
          <a:lstStyle/>
          <a:p>
            <a:r>
              <a:rPr lang="en-US" sz="3200" dirty="0"/>
              <a:t>8.6 </a:t>
            </a:r>
            <a:r>
              <a:rPr lang="en-US" sz="3200" b="1" dirty="0"/>
              <a:t>String-Manipulation Functions of the String-Handling Library </a:t>
            </a:r>
            <a:r>
              <a:rPr lang="en-US" sz="2000" b="0" dirty="0"/>
              <a:t>(3 of 3)</a:t>
            </a:r>
          </a:p>
        </p:txBody>
      </p:sp>
      <p:sp>
        <p:nvSpPr>
          <p:cNvPr id="4" name="Content Placeholder 3">
            <a:extLst>
              <a:ext uri="{FF2B5EF4-FFF2-40B4-BE49-F238E27FC236}">
                <a16:creationId xmlns:a16="http://schemas.microsoft.com/office/drawing/2014/main" id="{0AC98B02-D769-4F45-B663-68BAA2092975}"/>
              </a:ext>
            </a:extLst>
          </p:cNvPr>
          <p:cNvSpPr>
            <a:spLocks noGrp="1"/>
          </p:cNvSpPr>
          <p:nvPr>
            <p:ph sz="quarter" idx="13"/>
          </p:nvPr>
        </p:nvSpPr>
        <p:spPr>
          <a:xfrm>
            <a:off x="457200" y="1556326"/>
            <a:ext cx="8229600" cy="4788911"/>
          </a:xfrm>
        </p:spPr>
        <p:txBody>
          <a:bodyPr/>
          <a:lstStyle/>
          <a:p>
            <a:r>
              <a:rPr lang="en-US" sz="2000" dirty="0"/>
              <a:t>Functions </a:t>
            </a:r>
            <a:r>
              <a:rPr lang="en-US" sz="2000" b="1" dirty="0">
                <a:latin typeface="Courier New" panose="02070309020205020404" pitchFamily="49" charset="0"/>
                <a:cs typeface="Courier New" panose="02070309020205020404" pitchFamily="49" charset="0"/>
              </a:rPr>
              <a:t>strncpy</a:t>
            </a:r>
            <a:r>
              <a:rPr lang="en-US" sz="2000" dirty="0"/>
              <a:t> and </a:t>
            </a:r>
            <a:r>
              <a:rPr lang="en-US" sz="2000" b="1" dirty="0">
                <a:latin typeface="Courier New" panose="02070309020205020404" pitchFamily="49" charset="0"/>
                <a:cs typeface="Courier New" panose="02070309020205020404" pitchFamily="49" charset="0"/>
              </a:rPr>
              <a:t>strncat</a:t>
            </a:r>
            <a:r>
              <a:rPr lang="en-US" sz="2000" dirty="0"/>
              <a:t> specify a </a:t>
            </a:r>
            <a:r>
              <a:rPr lang="en-US" sz="2000" dirty="0">
                <a:latin typeface="Courier New" panose="02070309020205020404" pitchFamily="49" charset="0"/>
                <a:cs typeface="Courier New" panose="02070309020205020404" pitchFamily="49" charset="0"/>
              </a:rPr>
              <a:t>size</a:t>
            </a:r>
            <a:r>
              <a:rPr lang="en-US" sz="2000" dirty="0">
                <a:cs typeface="Courier New" panose="02070309020205020404" pitchFamily="49" charset="0"/>
              </a:rPr>
              <a:t>_t</a:t>
            </a:r>
            <a:r>
              <a:rPr lang="en-US" sz="2000" dirty="0"/>
              <a:t> parameter</a:t>
            </a:r>
          </a:p>
          <a:p>
            <a:r>
              <a:rPr lang="en-US" sz="2000" dirty="0"/>
              <a:t>Function </a:t>
            </a:r>
            <a:r>
              <a:rPr lang="en-US" sz="2000" dirty="0">
                <a:latin typeface="Courier New" panose="02070309020205020404" pitchFamily="49" charset="0"/>
                <a:cs typeface="Courier New" panose="02070309020205020404" pitchFamily="49" charset="0"/>
              </a:rPr>
              <a:t>strcpy</a:t>
            </a:r>
            <a:r>
              <a:rPr lang="en-US" sz="2000" dirty="0"/>
              <a:t> copies the string in the second argument into the </a:t>
            </a:r>
            <a:r>
              <a:rPr lang="en-US" sz="2000" dirty="0">
                <a:latin typeface="Consolas" panose="020B0609020204030204" pitchFamily="49" charset="0"/>
                <a:cs typeface="Consolas" panose="020B0609020204030204" pitchFamily="49" charset="0"/>
              </a:rPr>
              <a:t>char</a:t>
            </a:r>
            <a:r>
              <a:rPr lang="en-US" sz="2000" dirty="0"/>
              <a:t> array in its first argument.</a:t>
            </a:r>
          </a:p>
          <a:p>
            <a:pPr lvl="1"/>
            <a:r>
              <a:rPr lang="en-US" sz="2000" dirty="0"/>
              <a:t>You must ensure that the array is large enough to store the string and its terminating null character, which is also copied.</a:t>
            </a:r>
          </a:p>
          <a:p>
            <a:r>
              <a:rPr lang="en-US" sz="2000" dirty="0"/>
              <a:t>Function </a:t>
            </a:r>
            <a:r>
              <a:rPr lang="en-US" sz="2000" dirty="0">
                <a:latin typeface="Courier New" panose="02070309020205020404" pitchFamily="49" charset="0"/>
                <a:cs typeface="Courier New" panose="02070309020205020404" pitchFamily="49" charset="0"/>
              </a:rPr>
              <a:t>strncpy</a:t>
            </a:r>
            <a:r>
              <a:rPr lang="en-US" sz="2000" dirty="0"/>
              <a:t> is equivalent to </a:t>
            </a:r>
            <a:r>
              <a:rPr lang="en-US" sz="2000" dirty="0">
                <a:latin typeface="Courier New" panose="02070309020205020404" pitchFamily="49" charset="0"/>
                <a:cs typeface="Courier New" panose="02070309020205020404" pitchFamily="49" charset="0"/>
              </a:rPr>
              <a:t>strcpy</a:t>
            </a:r>
            <a:r>
              <a:rPr lang="en-US" sz="2000" dirty="0"/>
              <a:t> but copies only the specified number of characters.</a:t>
            </a:r>
          </a:p>
          <a:p>
            <a:pPr lvl="1"/>
            <a:r>
              <a:rPr lang="en-US" sz="2000" b="1" dirty="0"/>
              <a:t>Function </a:t>
            </a:r>
            <a:r>
              <a:rPr lang="en-US" sz="2000" b="1" dirty="0">
                <a:latin typeface="Courier New" panose="02070309020205020404" pitchFamily="49" charset="0"/>
                <a:cs typeface="Courier New" panose="02070309020205020404" pitchFamily="49" charset="0"/>
              </a:rPr>
              <a:t>strncpy</a:t>
            </a:r>
            <a:r>
              <a:rPr lang="en-US" sz="2000" b="1" dirty="0"/>
              <a:t> will not copy the terminating null character of its second argument unless the number of characters to be copied is more than the length.</a:t>
            </a:r>
          </a:p>
          <a:p>
            <a:pPr lvl="1"/>
            <a:r>
              <a:rPr lang="en-US" sz="2000" dirty="0"/>
              <a:t>Logic error if you do not append a terminating null character to </a:t>
            </a:r>
            <a:r>
              <a:rPr lang="en-US" sz="2000" dirty="0">
                <a:latin typeface="Courier New" panose="02070309020205020404" pitchFamily="49" charset="0"/>
                <a:cs typeface="Courier New" panose="02070309020205020404" pitchFamily="49" charset="0"/>
              </a:rPr>
              <a:t>strncpy</a:t>
            </a:r>
            <a:r>
              <a:rPr lang="en-US" sz="2000" dirty="0"/>
              <a:t>’s first argument when the third argument is less than or equal to the second string’s length</a:t>
            </a:r>
          </a:p>
        </p:txBody>
      </p:sp>
    </p:spTree>
    <p:extLst>
      <p:ext uri="{BB962C8B-B14F-4D97-AF65-F5344CB8AC3E}">
        <p14:creationId xmlns:p14="http://schemas.microsoft.com/office/powerpoint/2010/main" val="16057112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0800-AF80-43F3-B4FB-41E5681ED84B}"/>
              </a:ext>
            </a:extLst>
          </p:cNvPr>
          <p:cNvSpPr>
            <a:spLocks noGrp="1"/>
          </p:cNvSpPr>
          <p:nvPr>
            <p:ph type="title"/>
          </p:nvPr>
        </p:nvSpPr>
        <p:spPr>
          <a:xfrm>
            <a:off x="457200" y="215371"/>
            <a:ext cx="8378982" cy="1097279"/>
          </a:xfrm>
        </p:spPr>
        <p:txBody>
          <a:bodyPr/>
          <a:lstStyle/>
          <a:p>
            <a:r>
              <a:rPr lang="en-US" sz="3200" dirty="0"/>
              <a:t>8.6.1 </a:t>
            </a:r>
            <a:r>
              <a:rPr lang="en-US" sz="3200" b="1" dirty="0"/>
              <a:t>Functions </a:t>
            </a:r>
            <a:r>
              <a:rPr lang="en-US" sz="3200" b="1" dirty="0">
                <a:latin typeface="Courier New" panose="02070309020205020404" pitchFamily="49" charset="0"/>
                <a:cs typeface="Courier New" panose="02070309020205020404" pitchFamily="49" charset="0"/>
              </a:rPr>
              <a:t>strcpy</a:t>
            </a:r>
            <a:r>
              <a:rPr lang="en-US" sz="3200" b="1" dirty="0"/>
              <a:t> and </a:t>
            </a:r>
            <a:r>
              <a:rPr lang="en-US" sz="3200" b="1" dirty="0">
                <a:latin typeface="Courier New" panose="02070309020205020404" pitchFamily="49" charset="0"/>
                <a:cs typeface="Courier New" panose="02070309020205020404" pitchFamily="49" charset="0"/>
              </a:rPr>
              <a:t>strncpy</a:t>
            </a:r>
            <a:r>
              <a:rPr lang="en-US" sz="3200" b="1" dirty="0"/>
              <a:t> </a:t>
            </a:r>
            <a:r>
              <a:rPr lang="en-US" sz="2000" b="0" dirty="0"/>
              <a:t>(1 of 4)</a:t>
            </a:r>
          </a:p>
        </p:txBody>
      </p:sp>
      <p:sp>
        <p:nvSpPr>
          <p:cNvPr id="3" name="Content Placeholder 2">
            <a:extLst>
              <a:ext uri="{FF2B5EF4-FFF2-40B4-BE49-F238E27FC236}">
                <a16:creationId xmlns:a16="http://schemas.microsoft.com/office/drawing/2014/main" id="{6FD45237-CAD7-4316-AA8B-AA2F1943F7EB}"/>
              </a:ext>
            </a:extLst>
          </p:cNvPr>
          <p:cNvSpPr>
            <a:spLocks noGrp="1"/>
          </p:cNvSpPr>
          <p:nvPr>
            <p:ph sz="quarter" idx="13"/>
          </p:nvPr>
        </p:nvSpPr>
        <p:spPr>
          <a:xfrm>
            <a:off x="457200" y="1556327"/>
            <a:ext cx="8378982" cy="4034848"/>
          </a:xfrm>
        </p:spPr>
        <p:txBody>
          <a:bodyPr/>
          <a:lstStyle/>
          <a:p>
            <a:r>
              <a:rPr lang="en-US" sz="2200" dirty="0"/>
              <a:t>Figure 8.11 </a:t>
            </a:r>
          </a:p>
          <a:p>
            <a:pPr lvl="1"/>
            <a:r>
              <a:rPr lang="en-US" sz="2200" dirty="0"/>
              <a:t>uses </a:t>
            </a:r>
            <a:r>
              <a:rPr lang="en-US" sz="2200" dirty="0">
                <a:latin typeface="Courier New" panose="02070309020205020404" pitchFamily="49" charset="0"/>
                <a:cs typeface="Courier New" panose="02070309020205020404" pitchFamily="49" charset="0"/>
              </a:rPr>
              <a:t>strcpy</a:t>
            </a:r>
            <a:r>
              <a:rPr lang="en-US" sz="2200" dirty="0"/>
              <a:t> to copy the string in array </a:t>
            </a:r>
            <a:r>
              <a:rPr lang="en-US" sz="2200" dirty="0">
                <a:latin typeface="Courier New" panose="02070309020205020404" pitchFamily="49" charset="0"/>
                <a:cs typeface="Courier New" panose="02070309020205020404" pitchFamily="49" charset="0"/>
              </a:rPr>
              <a:t>x</a:t>
            </a:r>
            <a:r>
              <a:rPr lang="en-US" sz="2200" dirty="0"/>
              <a:t> into array </a:t>
            </a:r>
            <a:r>
              <a:rPr lang="en-US" sz="2200" dirty="0">
                <a:latin typeface="Courier New" panose="02070309020205020404" pitchFamily="49" charset="0"/>
                <a:cs typeface="Courier New" panose="02070309020205020404" pitchFamily="49" charset="0"/>
              </a:rPr>
              <a:t>y</a:t>
            </a:r>
          </a:p>
          <a:p>
            <a:pPr lvl="1"/>
            <a:r>
              <a:rPr lang="en-US" sz="2200" dirty="0"/>
              <a:t>uses </a:t>
            </a:r>
            <a:r>
              <a:rPr lang="en-US" sz="2200" dirty="0">
                <a:latin typeface="Courier New" panose="02070309020205020404" pitchFamily="49" charset="0"/>
                <a:cs typeface="Courier New" panose="02070309020205020404" pitchFamily="49" charset="0"/>
              </a:rPr>
              <a:t>strncpy</a:t>
            </a:r>
            <a:r>
              <a:rPr lang="en-US" sz="2200" dirty="0"/>
              <a:t> to copy the first 14 characters of array </a:t>
            </a:r>
            <a:r>
              <a:rPr lang="en-US" sz="2200" dirty="0">
                <a:latin typeface="Courier New" panose="02070309020205020404" pitchFamily="49" charset="0"/>
                <a:cs typeface="Courier New" panose="02070309020205020404" pitchFamily="49" charset="0"/>
              </a:rPr>
              <a:t>x</a:t>
            </a:r>
            <a:r>
              <a:rPr lang="en-US" sz="2200" dirty="0"/>
              <a:t> into array </a:t>
            </a:r>
            <a:r>
              <a:rPr lang="en-US" sz="2200" dirty="0">
                <a:latin typeface="Courier New" panose="02070309020205020404" pitchFamily="49" charset="0"/>
                <a:cs typeface="Courier New" panose="02070309020205020404" pitchFamily="49" charset="0"/>
              </a:rPr>
              <a:t>z</a:t>
            </a:r>
          </a:p>
          <a:p>
            <a:pPr lvl="1"/>
            <a:r>
              <a:rPr lang="en-US" sz="2200" dirty="0"/>
              <a:t>Line 19 appends a null character to </a:t>
            </a:r>
            <a:r>
              <a:rPr lang="en-US" sz="2200" dirty="0">
                <a:latin typeface="Courier New" panose="02070309020205020404" pitchFamily="49" charset="0"/>
                <a:cs typeface="Courier New" panose="02070309020205020404" pitchFamily="49" charset="0"/>
              </a:rPr>
              <a:t>z</a:t>
            </a:r>
            <a:r>
              <a:rPr lang="en-US" sz="2200" dirty="0"/>
              <a:t> because </a:t>
            </a:r>
            <a:r>
              <a:rPr lang="en-US" sz="2200" dirty="0">
                <a:latin typeface="Courier New" panose="02070309020205020404" pitchFamily="49" charset="0"/>
                <a:cs typeface="Courier New" panose="02070309020205020404" pitchFamily="49" charset="0"/>
              </a:rPr>
              <a:t>strncpy</a:t>
            </a:r>
            <a:r>
              <a:rPr lang="en-US" sz="2200" dirty="0">
                <a:cs typeface="Courier New" panose="02070309020205020404" pitchFamily="49" charset="0"/>
              </a:rPr>
              <a:t> </a:t>
            </a:r>
            <a:r>
              <a:rPr lang="en-US" sz="2200" b="1" dirty="0"/>
              <a:t>does not write a terminating null character</a:t>
            </a:r>
          </a:p>
          <a:p>
            <a:pPr lvl="2"/>
            <a:r>
              <a:rPr lang="en-US" sz="2200" dirty="0"/>
              <a:t>the third argument is less than the second argument’s string length</a:t>
            </a:r>
          </a:p>
        </p:txBody>
      </p:sp>
    </p:spTree>
    <p:extLst>
      <p:ext uri="{BB962C8B-B14F-4D97-AF65-F5344CB8AC3E}">
        <p14:creationId xmlns:p14="http://schemas.microsoft.com/office/powerpoint/2010/main" val="19688363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0800-AF80-43F3-B4FB-41E5681ED84B}"/>
              </a:ext>
            </a:extLst>
          </p:cNvPr>
          <p:cNvSpPr>
            <a:spLocks noGrp="1"/>
          </p:cNvSpPr>
          <p:nvPr>
            <p:ph type="title"/>
          </p:nvPr>
        </p:nvSpPr>
        <p:spPr>
          <a:xfrm>
            <a:off x="457200" y="215371"/>
            <a:ext cx="8378982" cy="1097279"/>
          </a:xfrm>
        </p:spPr>
        <p:txBody>
          <a:bodyPr/>
          <a:lstStyle/>
          <a:p>
            <a:r>
              <a:rPr lang="en-US" sz="3200" dirty="0"/>
              <a:t>8.6.1 </a:t>
            </a:r>
            <a:r>
              <a:rPr lang="en-US" sz="3200" b="1" dirty="0"/>
              <a:t>Functions </a:t>
            </a:r>
            <a:r>
              <a:rPr lang="en-US" sz="3200" b="1" dirty="0">
                <a:latin typeface="Courier New" panose="02070309020205020404" pitchFamily="49" charset="0"/>
                <a:cs typeface="Courier New" panose="02070309020205020404" pitchFamily="49" charset="0"/>
              </a:rPr>
              <a:t>strcpy</a:t>
            </a:r>
            <a:r>
              <a:rPr lang="en-US" sz="3200" b="1" dirty="0"/>
              <a:t> and </a:t>
            </a:r>
            <a:r>
              <a:rPr lang="en-US" sz="3200" b="1" dirty="0">
                <a:latin typeface="Courier New" panose="02070309020205020404" pitchFamily="49" charset="0"/>
                <a:cs typeface="Courier New" panose="02070309020205020404" pitchFamily="49" charset="0"/>
              </a:rPr>
              <a:t>strncpy</a:t>
            </a:r>
            <a:r>
              <a:rPr lang="en-US" sz="3200" b="1" dirty="0"/>
              <a:t> </a:t>
            </a:r>
            <a:r>
              <a:rPr lang="en-US" sz="2000" b="0" dirty="0"/>
              <a:t>(2 of 4)</a:t>
            </a:r>
          </a:p>
        </p:txBody>
      </p:sp>
      <p:sp>
        <p:nvSpPr>
          <p:cNvPr id="3" name="Content Placeholder 2">
            <a:extLst>
              <a:ext uri="{FF2B5EF4-FFF2-40B4-BE49-F238E27FC236}">
                <a16:creationId xmlns:a16="http://schemas.microsoft.com/office/drawing/2014/main" id="{6FD45237-CAD7-4316-AA8B-AA2F1943F7EB}"/>
              </a:ext>
            </a:extLst>
          </p:cNvPr>
          <p:cNvSpPr>
            <a:spLocks noGrp="1"/>
          </p:cNvSpPr>
          <p:nvPr>
            <p:ph sz="quarter" idx="13"/>
          </p:nvPr>
        </p:nvSpPr>
        <p:spPr>
          <a:xfrm>
            <a:off x="457200" y="1556327"/>
            <a:ext cx="8107378" cy="4586896"/>
          </a:xfrm>
        </p:spPr>
        <p:txBody>
          <a:bodyPr/>
          <a:lstStyle/>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fig08_11.c</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functions strcpy and strncpy</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#define SIZE1 25</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#define SIZE2 15</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x[] = "Happy Birthday to You"; // initialize char array x</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y[SIZE1] = ""; // create char array y</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z[SIZE2] = ""; // create char array z</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642479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0800-AF80-43F3-B4FB-41E5681ED84B}"/>
              </a:ext>
            </a:extLst>
          </p:cNvPr>
          <p:cNvSpPr>
            <a:spLocks noGrp="1"/>
          </p:cNvSpPr>
          <p:nvPr>
            <p:ph type="title"/>
          </p:nvPr>
        </p:nvSpPr>
        <p:spPr>
          <a:xfrm>
            <a:off x="457200" y="215371"/>
            <a:ext cx="8378982" cy="1097279"/>
          </a:xfrm>
        </p:spPr>
        <p:txBody>
          <a:bodyPr/>
          <a:lstStyle/>
          <a:p>
            <a:r>
              <a:rPr lang="en-US" sz="3200" dirty="0"/>
              <a:t>8.6.1 </a:t>
            </a:r>
            <a:r>
              <a:rPr lang="en-US" sz="3200" b="1" dirty="0"/>
              <a:t>Functions </a:t>
            </a:r>
            <a:r>
              <a:rPr lang="en-US" sz="3200" b="1" dirty="0">
                <a:latin typeface="Courier New" panose="02070309020205020404" pitchFamily="49" charset="0"/>
                <a:cs typeface="Courier New" panose="02070309020205020404" pitchFamily="49" charset="0"/>
              </a:rPr>
              <a:t>strcpy</a:t>
            </a:r>
            <a:r>
              <a:rPr lang="en-US" sz="3200" b="1" dirty="0"/>
              <a:t> and </a:t>
            </a:r>
            <a:r>
              <a:rPr lang="en-US" sz="3200" b="1" dirty="0">
                <a:latin typeface="Courier New" panose="02070309020205020404" pitchFamily="49" charset="0"/>
                <a:cs typeface="Courier New" panose="02070309020205020404" pitchFamily="49" charset="0"/>
              </a:rPr>
              <a:t>strncpy</a:t>
            </a:r>
            <a:r>
              <a:rPr lang="en-US" sz="3200" b="1" dirty="0"/>
              <a:t> </a:t>
            </a:r>
            <a:r>
              <a:rPr lang="en-US" sz="2000" b="0" dirty="0"/>
              <a:t>(3 of 4)</a:t>
            </a:r>
          </a:p>
        </p:txBody>
      </p:sp>
      <p:sp>
        <p:nvSpPr>
          <p:cNvPr id="3" name="Content Placeholder 2">
            <a:extLst>
              <a:ext uri="{FF2B5EF4-FFF2-40B4-BE49-F238E27FC236}">
                <a16:creationId xmlns:a16="http://schemas.microsoft.com/office/drawing/2014/main" id="{6FD45237-CAD7-4316-AA8B-AA2F1943F7EB}"/>
              </a:ext>
            </a:extLst>
          </p:cNvPr>
          <p:cNvSpPr>
            <a:spLocks noGrp="1"/>
          </p:cNvSpPr>
          <p:nvPr>
            <p:ph sz="quarter" idx="13"/>
          </p:nvPr>
        </p:nvSpPr>
        <p:spPr>
          <a:xfrm>
            <a:off x="457200" y="1556327"/>
            <a:ext cx="8016844" cy="4586896"/>
          </a:xfrm>
        </p:spPr>
        <p:txBody>
          <a:bodyPr/>
          <a:lstStyle/>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 copy contents of x into y</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printf("%s%s\n%s%s\n", </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"The string in array x is: ", x,</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"The string in array y is: ", strcpy(y, x));</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strncpy(z, x, SIZE2 - 1); // copy first 14 characters of x into z</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z[SIZE2 - 1] = '\0'; // terminate string in z, because '\0' not copied</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printf("The string in array z is: %s\n", z);</a:t>
            </a:r>
          </a:p>
          <a:p>
            <a:pPr marL="432000" indent="-432000">
              <a:spcBef>
                <a:spcPts val="600"/>
              </a:spcBef>
              <a:buFont typeface="+mj-lt"/>
              <a:buAutoNum type="arabicPeriod" startAt="13"/>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530585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0800-AF80-43F3-B4FB-41E5681ED84B}"/>
              </a:ext>
            </a:extLst>
          </p:cNvPr>
          <p:cNvSpPr>
            <a:spLocks noGrp="1"/>
          </p:cNvSpPr>
          <p:nvPr>
            <p:ph type="title"/>
          </p:nvPr>
        </p:nvSpPr>
        <p:spPr>
          <a:xfrm>
            <a:off x="457200" y="215371"/>
            <a:ext cx="8378982" cy="1097279"/>
          </a:xfrm>
        </p:spPr>
        <p:txBody>
          <a:bodyPr/>
          <a:lstStyle/>
          <a:p>
            <a:r>
              <a:rPr lang="en-US" sz="3200" dirty="0"/>
              <a:t>8.6.1 </a:t>
            </a:r>
            <a:r>
              <a:rPr lang="en-US" sz="3200" b="1" dirty="0"/>
              <a:t>Functions </a:t>
            </a:r>
            <a:r>
              <a:rPr lang="en-US" sz="3200" b="1" dirty="0">
                <a:latin typeface="Courier New" panose="02070309020205020404" pitchFamily="49" charset="0"/>
                <a:cs typeface="Courier New" panose="02070309020205020404" pitchFamily="49" charset="0"/>
              </a:rPr>
              <a:t>strcpy</a:t>
            </a:r>
            <a:r>
              <a:rPr lang="en-US" sz="3200" b="1" dirty="0"/>
              <a:t> and </a:t>
            </a:r>
            <a:r>
              <a:rPr lang="en-US" sz="3200" b="1" dirty="0">
                <a:latin typeface="Courier New" panose="02070309020205020404" pitchFamily="49" charset="0"/>
                <a:cs typeface="Courier New" panose="02070309020205020404" pitchFamily="49" charset="0"/>
              </a:rPr>
              <a:t>strncpy</a:t>
            </a:r>
            <a:r>
              <a:rPr lang="en-US" sz="3200" b="1" dirty="0"/>
              <a:t> </a:t>
            </a:r>
            <a:r>
              <a:rPr lang="en-US" sz="2000" b="0" dirty="0"/>
              <a:t>(4 of 4)</a:t>
            </a:r>
          </a:p>
        </p:txBody>
      </p:sp>
      <p:sp>
        <p:nvSpPr>
          <p:cNvPr id="3" name="Content Placeholder 2">
            <a:extLst>
              <a:ext uri="{FF2B5EF4-FFF2-40B4-BE49-F238E27FC236}">
                <a16:creationId xmlns:a16="http://schemas.microsoft.com/office/drawing/2014/main" id="{6FD45237-CAD7-4316-AA8B-AA2F1943F7EB}"/>
              </a:ext>
            </a:extLst>
          </p:cNvPr>
          <p:cNvSpPr>
            <a:spLocks noGrp="1"/>
          </p:cNvSpPr>
          <p:nvPr>
            <p:ph sz="quarter" idx="13"/>
          </p:nvPr>
        </p:nvSpPr>
        <p:spPr>
          <a:xfrm>
            <a:off x="457200" y="1556327"/>
            <a:ext cx="8016844" cy="1431317"/>
          </a:xfrm>
        </p:spPr>
        <p:txBody>
          <a:bodyPr/>
          <a:lstStyle/>
          <a:p>
            <a:pPr marL="0" indent="0">
              <a:spcBef>
                <a:spcPts val="600"/>
              </a:spcBef>
              <a:buNone/>
            </a:pPr>
            <a:r>
              <a:rPr lang="en-US" sz="2000" dirty="0">
                <a:latin typeface="Courier New" panose="02070309020205020404" pitchFamily="49" charset="0"/>
                <a:cs typeface="Courier New" panose="02070309020205020404" pitchFamily="49" charset="0"/>
              </a:rPr>
              <a:t>The string in array x is: Happy Birthday to You</a:t>
            </a:r>
          </a:p>
          <a:p>
            <a:pPr marL="0" indent="0">
              <a:spcBef>
                <a:spcPts val="600"/>
              </a:spcBef>
              <a:buNone/>
            </a:pPr>
            <a:r>
              <a:rPr lang="en-US" sz="2000" dirty="0">
                <a:latin typeface="Courier New" panose="02070309020205020404" pitchFamily="49" charset="0"/>
                <a:cs typeface="Courier New" panose="02070309020205020404" pitchFamily="49" charset="0"/>
              </a:rPr>
              <a:t>The string in array y is: Happy Birthday to You</a:t>
            </a:r>
          </a:p>
          <a:p>
            <a:pPr marL="0" indent="0">
              <a:spcBef>
                <a:spcPts val="600"/>
              </a:spcBef>
              <a:buNone/>
            </a:pPr>
            <a:r>
              <a:rPr lang="en-US" sz="2000" dirty="0">
                <a:latin typeface="Courier New" panose="02070309020205020404" pitchFamily="49" charset="0"/>
                <a:cs typeface="Courier New" panose="02070309020205020404" pitchFamily="49" charset="0"/>
              </a:rPr>
              <a:t>The string in array z is: Happy Birthday</a:t>
            </a:r>
          </a:p>
        </p:txBody>
      </p:sp>
    </p:spTree>
    <p:extLst>
      <p:ext uri="{BB962C8B-B14F-4D97-AF65-F5344CB8AC3E}">
        <p14:creationId xmlns:p14="http://schemas.microsoft.com/office/powerpoint/2010/main" val="1149189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774C-F669-47AC-9B8C-B8AC5AC9B3FD}"/>
              </a:ext>
            </a:extLst>
          </p:cNvPr>
          <p:cNvSpPr>
            <a:spLocks noGrp="1"/>
          </p:cNvSpPr>
          <p:nvPr>
            <p:ph type="title"/>
          </p:nvPr>
        </p:nvSpPr>
        <p:spPr>
          <a:xfrm>
            <a:off x="457200" y="215371"/>
            <a:ext cx="8442356" cy="1097279"/>
          </a:xfrm>
        </p:spPr>
        <p:txBody>
          <a:bodyPr/>
          <a:lstStyle/>
          <a:p>
            <a:r>
              <a:rPr lang="en-US" sz="3200" dirty="0"/>
              <a:t>8.6.2 </a:t>
            </a:r>
            <a:r>
              <a:rPr lang="en-US" sz="3200" b="1" dirty="0"/>
              <a:t>Functions </a:t>
            </a:r>
            <a:r>
              <a:rPr lang="en-US" sz="3200" b="1" dirty="0">
                <a:latin typeface="Courier New" panose="02070309020205020404" pitchFamily="49" charset="0"/>
                <a:cs typeface="Courier New" panose="02070309020205020404" pitchFamily="49" charset="0"/>
              </a:rPr>
              <a:t>strcat</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strncat</a:t>
            </a:r>
            <a:r>
              <a:rPr lang="en-US" sz="3200" b="1" dirty="0"/>
              <a:t> </a:t>
            </a:r>
            <a:r>
              <a:rPr lang="en-US" sz="2000" b="0" dirty="0"/>
              <a:t>(1 of 4)</a:t>
            </a:r>
          </a:p>
        </p:txBody>
      </p:sp>
      <p:sp>
        <p:nvSpPr>
          <p:cNvPr id="3" name="Content Placeholder 2">
            <a:extLst>
              <a:ext uri="{FF2B5EF4-FFF2-40B4-BE49-F238E27FC236}">
                <a16:creationId xmlns:a16="http://schemas.microsoft.com/office/drawing/2014/main" id="{461204DC-507A-4924-BFAC-7957D06C7A03}"/>
              </a:ext>
            </a:extLst>
          </p:cNvPr>
          <p:cNvSpPr>
            <a:spLocks noGrp="1"/>
          </p:cNvSpPr>
          <p:nvPr>
            <p:ph sz="quarter" idx="13"/>
          </p:nvPr>
        </p:nvSpPr>
        <p:spPr>
          <a:xfrm>
            <a:off x="457200" y="1556327"/>
            <a:ext cx="8229600" cy="4709006"/>
          </a:xfrm>
        </p:spPr>
        <p:txBody>
          <a:bodyPr/>
          <a:lstStyle/>
          <a:p>
            <a:r>
              <a:rPr lang="en-US" dirty="0"/>
              <a:t>Function </a:t>
            </a:r>
            <a:r>
              <a:rPr lang="en-US" b="1" dirty="0">
                <a:latin typeface="Courier New" panose="02070309020205020404" pitchFamily="49" charset="0"/>
                <a:cs typeface="Courier New" panose="02070309020205020404" pitchFamily="49" charset="0"/>
              </a:rPr>
              <a:t>strcat</a:t>
            </a:r>
            <a:r>
              <a:rPr lang="en-US" dirty="0"/>
              <a:t> appends its second argument string to the string in its </a:t>
            </a:r>
            <a:r>
              <a:rPr lang="en-US" dirty="0">
                <a:latin typeface="Courier New" panose="02070309020205020404" pitchFamily="49" charset="0"/>
                <a:cs typeface="Courier New" panose="02070309020205020404" pitchFamily="49" charset="0"/>
              </a:rPr>
              <a:t>char</a:t>
            </a:r>
            <a:r>
              <a:rPr lang="en-US" dirty="0"/>
              <a:t> array first argument, replacing the first argument’s null character</a:t>
            </a:r>
          </a:p>
          <a:p>
            <a:pPr lvl="1"/>
            <a:r>
              <a:rPr lang="en-US" b="1" dirty="0"/>
              <a:t>Ensure that the array used to store the first string is large enough to store the first string, the second string and the terminating null character copied from the second string</a:t>
            </a:r>
          </a:p>
          <a:p>
            <a:r>
              <a:rPr lang="en-US" dirty="0"/>
              <a:t>Function </a:t>
            </a:r>
            <a:r>
              <a:rPr lang="en-US" dirty="0">
                <a:latin typeface="Courier New" panose="02070309020205020404" pitchFamily="49" charset="0"/>
                <a:cs typeface="Courier New" panose="02070309020205020404" pitchFamily="49" charset="0"/>
              </a:rPr>
              <a:t>strncat</a:t>
            </a:r>
            <a:r>
              <a:rPr lang="en-US" dirty="0"/>
              <a:t> appends a specified number of characters from the second string to the first string and adds a terminating null character</a:t>
            </a:r>
          </a:p>
          <a:p>
            <a:r>
              <a:rPr lang="en-US" dirty="0"/>
              <a:t>Figure 8.12 demonstrates </a:t>
            </a:r>
            <a:r>
              <a:rPr lang="en-US" dirty="0">
                <a:latin typeface="Courier New" panose="02070309020205020404" pitchFamily="49" charset="0"/>
                <a:cs typeface="Courier New" panose="02070309020205020404" pitchFamily="49" charset="0"/>
              </a:rPr>
              <a:t>strcat</a:t>
            </a:r>
            <a:r>
              <a:rPr lang="en-US" dirty="0"/>
              <a:t> and </a:t>
            </a:r>
            <a:r>
              <a:rPr lang="en-US" dirty="0">
                <a:latin typeface="Courier New" panose="02070309020205020404" pitchFamily="49" charset="0"/>
                <a:cs typeface="Courier New" panose="02070309020205020404" pitchFamily="49" charset="0"/>
              </a:rPr>
              <a:t>strncat</a:t>
            </a:r>
          </a:p>
        </p:txBody>
      </p:sp>
    </p:spTree>
    <p:extLst>
      <p:ext uri="{BB962C8B-B14F-4D97-AF65-F5344CB8AC3E}">
        <p14:creationId xmlns:p14="http://schemas.microsoft.com/office/powerpoint/2010/main" val="28657904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774C-F669-47AC-9B8C-B8AC5AC9B3FD}"/>
              </a:ext>
            </a:extLst>
          </p:cNvPr>
          <p:cNvSpPr>
            <a:spLocks noGrp="1"/>
          </p:cNvSpPr>
          <p:nvPr>
            <p:ph type="title"/>
          </p:nvPr>
        </p:nvSpPr>
        <p:spPr>
          <a:xfrm>
            <a:off x="457200" y="215371"/>
            <a:ext cx="8442356" cy="1097279"/>
          </a:xfrm>
        </p:spPr>
        <p:txBody>
          <a:bodyPr/>
          <a:lstStyle/>
          <a:p>
            <a:r>
              <a:rPr lang="en-US" sz="3200" dirty="0"/>
              <a:t>8.6.2 </a:t>
            </a:r>
            <a:r>
              <a:rPr lang="en-US" sz="3200" b="1" dirty="0"/>
              <a:t>Functions </a:t>
            </a:r>
            <a:r>
              <a:rPr lang="en-US" sz="3200" b="1" dirty="0">
                <a:latin typeface="Courier New" panose="02070309020205020404" pitchFamily="49" charset="0"/>
                <a:cs typeface="Courier New" panose="02070309020205020404" pitchFamily="49" charset="0"/>
              </a:rPr>
              <a:t>strcat</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strncat</a:t>
            </a:r>
            <a:r>
              <a:rPr lang="en-US" sz="3200" b="1" dirty="0"/>
              <a:t> </a:t>
            </a:r>
            <a:r>
              <a:rPr lang="en-US" sz="2000" b="0" dirty="0"/>
              <a:t>(2 of 4)</a:t>
            </a:r>
          </a:p>
        </p:txBody>
      </p:sp>
      <p:sp>
        <p:nvSpPr>
          <p:cNvPr id="3" name="Content Placeholder 2">
            <a:extLst>
              <a:ext uri="{FF2B5EF4-FFF2-40B4-BE49-F238E27FC236}">
                <a16:creationId xmlns:a16="http://schemas.microsoft.com/office/drawing/2014/main" id="{461204DC-507A-4924-BFAC-7957D06C7A03}"/>
              </a:ext>
            </a:extLst>
          </p:cNvPr>
          <p:cNvSpPr>
            <a:spLocks noGrp="1"/>
          </p:cNvSpPr>
          <p:nvPr>
            <p:ph sz="quarter" idx="13"/>
          </p:nvPr>
        </p:nvSpPr>
        <p:spPr/>
        <p:txBody>
          <a:bodyPr/>
          <a:lstStyle/>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fig08_12.c</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Using functions strcat and strncat</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char s1[20] = "Happy "; // initialize char array s1</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char s2[] = "New Year "; // initialize char array s2</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char s3[40] = ""; // initialize char array s3 to empty</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printf("s1 = %s\ns2 = %s\n", s1, s2);</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52399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774C-F669-47AC-9B8C-B8AC5AC9B3FD}"/>
              </a:ext>
            </a:extLst>
          </p:cNvPr>
          <p:cNvSpPr>
            <a:spLocks noGrp="1"/>
          </p:cNvSpPr>
          <p:nvPr>
            <p:ph type="title"/>
          </p:nvPr>
        </p:nvSpPr>
        <p:spPr>
          <a:xfrm>
            <a:off x="457200" y="215371"/>
            <a:ext cx="8442356" cy="1097279"/>
          </a:xfrm>
        </p:spPr>
        <p:txBody>
          <a:bodyPr/>
          <a:lstStyle/>
          <a:p>
            <a:r>
              <a:rPr lang="en-US" sz="3200" dirty="0"/>
              <a:t>8.6.2 </a:t>
            </a:r>
            <a:r>
              <a:rPr lang="en-US" sz="3200" b="1" dirty="0"/>
              <a:t>Functions </a:t>
            </a:r>
            <a:r>
              <a:rPr lang="en-US" sz="3200" b="1" dirty="0">
                <a:latin typeface="Courier New" panose="02070309020205020404" pitchFamily="49" charset="0"/>
                <a:cs typeface="Courier New" panose="02070309020205020404" pitchFamily="49" charset="0"/>
              </a:rPr>
              <a:t>strcat</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strncat</a:t>
            </a:r>
            <a:r>
              <a:rPr lang="en-US" sz="3200" b="1" dirty="0"/>
              <a:t> </a:t>
            </a:r>
            <a:r>
              <a:rPr lang="en-US" sz="2000" b="0" dirty="0"/>
              <a:t>(3 of 4)</a:t>
            </a:r>
          </a:p>
        </p:txBody>
      </p:sp>
      <p:sp>
        <p:nvSpPr>
          <p:cNvPr id="3" name="Content Placeholder 2">
            <a:extLst>
              <a:ext uri="{FF2B5EF4-FFF2-40B4-BE49-F238E27FC236}">
                <a16:creationId xmlns:a16="http://schemas.microsoft.com/office/drawing/2014/main" id="{461204DC-507A-4924-BFAC-7957D06C7A03}"/>
              </a:ext>
            </a:extLst>
          </p:cNvPr>
          <p:cNvSpPr>
            <a:spLocks noGrp="1"/>
          </p:cNvSpPr>
          <p:nvPr>
            <p:ph sz="quarter" idx="13"/>
          </p:nvPr>
        </p:nvSpPr>
        <p:spPr/>
        <p:txBody>
          <a:bodyPr/>
          <a:lstStyle/>
          <a:p>
            <a:pPr marL="432000" indent="-432000">
              <a:spcBef>
                <a:spcPts val="600"/>
              </a:spcBef>
              <a:buFont typeface="+mj-lt"/>
              <a:buAutoNum type="arabicPeriod" startAt="13"/>
            </a:pPr>
            <a:r>
              <a:rPr lang="en-US" sz="1800" dirty="0">
                <a:solidFill>
                  <a:schemeClr val="tx1"/>
                </a:solidFill>
                <a:latin typeface="Courier New" panose="02070309020205020404" pitchFamily="49" charset="0"/>
                <a:cs typeface="Courier New" panose="02070309020205020404" pitchFamily="49" charset="0"/>
              </a:rPr>
              <a:t>   // concatenate s2 to s1</a:t>
            </a:r>
          </a:p>
          <a:p>
            <a:pPr marL="432000" indent="-432000">
              <a:spcBef>
                <a:spcPts val="600"/>
              </a:spcBef>
              <a:buFont typeface="+mj-lt"/>
              <a:buAutoNum type="arabicPeriod" startAt="13"/>
            </a:pPr>
            <a:r>
              <a:rPr lang="en-US" sz="1800" dirty="0">
                <a:solidFill>
                  <a:schemeClr val="tx1"/>
                </a:solidFill>
                <a:latin typeface="Courier New" panose="02070309020205020404" pitchFamily="49" charset="0"/>
                <a:cs typeface="Courier New" panose="02070309020205020404" pitchFamily="49" charset="0"/>
              </a:rPr>
              <a:t>   printf("strcat(s1, s2) = %s\n", strcat(s1, s2));</a:t>
            </a:r>
          </a:p>
          <a:p>
            <a:pPr marL="432000" indent="-432000">
              <a:spcBef>
                <a:spcPts val="600"/>
              </a:spcBef>
              <a:buFont typeface="+mj-lt"/>
              <a:buAutoNum type="arabicPeriod" startAt="13"/>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startAt="13"/>
            </a:pPr>
            <a:r>
              <a:rPr lang="en-US" sz="1800" dirty="0">
                <a:solidFill>
                  <a:schemeClr val="tx1"/>
                </a:solidFill>
                <a:latin typeface="Courier New" panose="02070309020205020404" pitchFamily="49" charset="0"/>
                <a:cs typeface="Courier New" panose="02070309020205020404" pitchFamily="49" charset="0"/>
              </a:rPr>
              <a:t>   // concatenate first 6 characters of s1 to s3     </a:t>
            </a:r>
          </a:p>
          <a:p>
            <a:pPr marL="432000" indent="-432000">
              <a:spcBef>
                <a:spcPts val="600"/>
              </a:spcBef>
              <a:buFont typeface="+mj-lt"/>
              <a:buAutoNum type="arabicPeriod" startAt="13"/>
            </a:pPr>
            <a:r>
              <a:rPr lang="en-US" sz="1800" dirty="0">
                <a:solidFill>
                  <a:schemeClr val="tx1"/>
                </a:solidFill>
                <a:latin typeface="Courier New" panose="02070309020205020404" pitchFamily="49" charset="0"/>
                <a:cs typeface="Courier New" panose="02070309020205020404" pitchFamily="49" charset="0"/>
              </a:rPr>
              <a:t>   printf("strncat(s3, s1, 6) = %s\n", strncat(s3, s1, 6));</a:t>
            </a:r>
          </a:p>
          <a:p>
            <a:pPr marL="432000" indent="-432000">
              <a:spcBef>
                <a:spcPts val="600"/>
              </a:spcBef>
              <a:buFont typeface="+mj-lt"/>
              <a:buAutoNum type="arabicPeriod" startAt="13"/>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startAt="13"/>
            </a:pPr>
            <a:r>
              <a:rPr lang="en-US" sz="1800" dirty="0">
                <a:solidFill>
                  <a:schemeClr val="tx1"/>
                </a:solidFill>
                <a:latin typeface="Courier New" panose="02070309020205020404" pitchFamily="49" charset="0"/>
                <a:cs typeface="Courier New" panose="02070309020205020404" pitchFamily="49" charset="0"/>
              </a:rPr>
              <a:t>   // concatenate s1 to s3</a:t>
            </a:r>
          </a:p>
          <a:p>
            <a:pPr marL="432000" indent="-432000">
              <a:spcBef>
                <a:spcPts val="600"/>
              </a:spcBef>
              <a:buFont typeface="+mj-lt"/>
              <a:buAutoNum type="arabicPeriod" startAt="13"/>
            </a:pPr>
            <a:r>
              <a:rPr lang="en-US" sz="1800" dirty="0">
                <a:solidFill>
                  <a:schemeClr val="tx1"/>
                </a:solidFill>
                <a:latin typeface="Courier New" panose="02070309020205020404" pitchFamily="49" charset="0"/>
                <a:cs typeface="Courier New" panose="02070309020205020404" pitchFamily="49" charset="0"/>
              </a:rPr>
              <a:t>   printf("strcat(s3, s1) = %s\n", strcat(s3, s1));</a:t>
            </a:r>
          </a:p>
          <a:p>
            <a:pPr marL="432000" indent="-432000">
              <a:spcBef>
                <a:spcPts val="600"/>
              </a:spcBef>
              <a:buFont typeface="+mj-lt"/>
              <a:buAutoNum type="arabicPeriod" startAt="13"/>
            </a:pPr>
            <a:r>
              <a:rPr 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928420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774C-F669-47AC-9B8C-B8AC5AC9B3FD}"/>
              </a:ext>
            </a:extLst>
          </p:cNvPr>
          <p:cNvSpPr>
            <a:spLocks noGrp="1"/>
          </p:cNvSpPr>
          <p:nvPr>
            <p:ph type="title"/>
          </p:nvPr>
        </p:nvSpPr>
        <p:spPr>
          <a:xfrm>
            <a:off x="457200" y="215371"/>
            <a:ext cx="8442356" cy="1097279"/>
          </a:xfrm>
        </p:spPr>
        <p:txBody>
          <a:bodyPr/>
          <a:lstStyle/>
          <a:p>
            <a:r>
              <a:rPr lang="en-US" sz="3200" dirty="0"/>
              <a:t>8.6.2 </a:t>
            </a:r>
            <a:r>
              <a:rPr lang="en-US" sz="3200" b="1" dirty="0"/>
              <a:t>Functions </a:t>
            </a:r>
            <a:r>
              <a:rPr lang="en-US" sz="3200" b="1" dirty="0">
                <a:latin typeface="Courier New" panose="02070309020205020404" pitchFamily="49" charset="0"/>
                <a:cs typeface="Courier New" panose="02070309020205020404" pitchFamily="49" charset="0"/>
              </a:rPr>
              <a:t>strcat</a:t>
            </a:r>
            <a:r>
              <a:rPr lang="en-US" sz="3200" b="1" dirty="0">
                <a:cs typeface="Courier New" panose="02070309020205020404" pitchFamily="49" charset="0"/>
              </a:rPr>
              <a:t> </a:t>
            </a:r>
            <a:r>
              <a:rPr lang="en-US" sz="3200" b="1" dirty="0"/>
              <a:t>and </a:t>
            </a:r>
            <a:r>
              <a:rPr lang="en-US" sz="3200" b="1" dirty="0">
                <a:latin typeface="Courier New" panose="02070309020205020404" pitchFamily="49" charset="0"/>
                <a:cs typeface="Courier New" panose="02070309020205020404" pitchFamily="49" charset="0"/>
              </a:rPr>
              <a:t>strncat</a:t>
            </a:r>
            <a:r>
              <a:rPr lang="en-US" sz="3200" b="1" dirty="0"/>
              <a:t> </a:t>
            </a:r>
            <a:r>
              <a:rPr lang="en-US" sz="2000" b="0" dirty="0"/>
              <a:t>(4 of 4)</a:t>
            </a:r>
          </a:p>
        </p:txBody>
      </p:sp>
      <p:sp>
        <p:nvSpPr>
          <p:cNvPr id="3" name="Content Placeholder 2">
            <a:extLst>
              <a:ext uri="{FF2B5EF4-FFF2-40B4-BE49-F238E27FC236}">
                <a16:creationId xmlns:a16="http://schemas.microsoft.com/office/drawing/2014/main" id="{461204DC-507A-4924-BFAC-7957D06C7A03}"/>
              </a:ext>
            </a:extLst>
          </p:cNvPr>
          <p:cNvSpPr>
            <a:spLocks noGrp="1"/>
          </p:cNvSpPr>
          <p:nvPr>
            <p:ph sz="quarter" idx="13"/>
          </p:nvPr>
        </p:nvSpPr>
        <p:spPr/>
        <p:txBody>
          <a:bodyPr/>
          <a:lstStyle/>
          <a:p>
            <a:pPr marL="0" indent="0">
              <a:spcBef>
                <a:spcPts val="600"/>
              </a:spcBef>
              <a:buNone/>
            </a:pPr>
            <a:r>
              <a:rPr lang="en-US" sz="2200" dirty="0">
                <a:latin typeface="Courier New" panose="02070309020205020404" pitchFamily="49" charset="0"/>
                <a:cs typeface="Courier New" panose="02070309020205020404" pitchFamily="49" charset="0"/>
              </a:rPr>
              <a:t>s1 = Happy</a:t>
            </a:r>
          </a:p>
          <a:p>
            <a:pPr marL="0" indent="0">
              <a:spcBef>
                <a:spcPts val="600"/>
              </a:spcBef>
              <a:buNone/>
            </a:pPr>
            <a:r>
              <a:rPr lang="en-US" sz="2200" dirty="0">
                <a:latin typeface="Courier New" panose="02070309020205020404" pitchFamily="49" charset="0"/>
                <a:cs typeface="Courier New" panose="02070309020205020404" pitchFamily="49" charset="0"/>
              </a:rPr>
              <a:t>s2 = New Year</a:t>
            </a:r>
          </a:p>
          <a:p>
            <a:pPr marL="0" indent="0">
              <a:spcBef>
                <a:spcPts val="600"/>
              </a:spcBef>
              <a:buNone/>
            </a:pPr>
            <a:r>
              <a:rPr lang="en-US" sz="2200" dirty="0">
                <a:latin typeface="Courier New" panose="02070309020205020404" pitchFamily="49" charset="0"/>
                <a:cs typeface="Courier New" panose="02070309020205020404" pitchFamily="49" charset="0"/>
              </a:rPr>
              <a:t>strcat(s1, s2) = Happy New Year</a:t>
            </a:r>
          </a:p>
          <a:p>
            <a:pPr marL="0" indent="0">
              <a:spcBef>
                <a:spcPts val="600"/>
              </a:spcBef>
              <a:buNone/>
            </a:pPr>
            <a:r>
              <a:rPr lang="en-US" sz="2200" dirty="0">
                <a:latin typeface="Courier New" panose="02070309020205020404" pitchFamily="49" charset="0"/>
                <a:cs typeface="Courier New" panose="02070309020205020404" pitchFamily="49" charset="0"/>
              </a:rPr>
              <a:t>strncat(s3, s1, 6) = Happy</a:t>
            </a:r>
          </a:p>
          <a:p>
            <a:pPr marL="0" indent="0">
              <a:spcBef>
                <a:spcPts val="600"/>
              </a:spcBef>
              <a:buNone/>
            </a:pPr>
            <a:r>
              <a:rPr lang="en-US" sz="2200" dirty="0">
                <a:latin typeface="Courier New" panose="02070309020205020404" pitchFamily="49" charset="0"/>
                <a:cs typeface="Courier New" panose="02070309020205020404" pitchFamily="49" charset="0"/>
              </a:rPr>
              <a:t>strcat(s3, s1) = Happy Happy New Year</a:t>
            </a:r>
          </a:p>
        </p:txBody>
      </p:sp>
    </p:spTree>
    <p:extLst>
      <p:ext uri="{BB962C8B-B14F-4D97-AF65-F5344CB8AC3E}">
        <p14:creationId xmlns:p14="http://schemas.microsoft.com/office/powerpoint/2010/main" val="306613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1F0D-169A-4029-87E4-6A9F1D7DFE9E}"/>
              </a:ext>
            </a:extLst>
          </p:cNvPr>
          <p:cNvSpPr>
            <a:spLocks noGrp="1"/>
          </p:cNvSpPr>
          <p:nvPr>
            <p:ph type="title"/>
          </p:nvPr>
        </p:nvSpPr>
        <p:spPr/>
        <p:txBody>
          <a:bodyPr/>
          <a:lstStyle/>
          <a:p>
            <a:r>
              <a:rPr lang="en-US" dirty="0"/>
              <a:t>8.1 </a:t>
            </a:r>
            <a:r>
              <a:rPr lang="en-US" b="1" dirty="0"/>
              <a:t>Introduction</a:t>
            </a:r>
            <a:endParaRPr lang="en-US" dirty="0"/>
          </a:p>
        </p:txBody>
      </p:sp>
      <p:sp>
        <p:nvSpPr>
          <p:cNvPr id="3" name="Content Placeholder 2">
            <a:extLst>
              <a:ext uri="{FF2B5EF4-FFF2-40B4-BE49-F238E27FC236}">
                <a16:creationId xmlns:a16="http://schemas.microsoft.com/office/drawing/2014/main" id="{74B5AE93-72FD-44CF-A05A-73D0F772E164}"/>
              </a:ext>
            </a:extLst>
          </p:cNvPr>
          <p:cNvSpPr>
            <a:spLocks noGrp="1"/>
          </p:cNvSpPr>
          <p:nvPr>
            <p:ph sz="quarter" idx="13"/>
          </p:nvPr>
        </p:nvSpPr>
        <p:spPr>
          <a:xfrm>
            <a:off x="457200" y="1556327"/>
            <a:ext cx="8053057" cy="2870818"/>
          </a:xfrm>
        </p:spPr>
        <p:txBody>
          <a:bodyPr/>
          <a:lstStyle/>
          <a:p>
            <a:r>
              <a:rPr lang="en-US" dirty="0"/>
              <a:t>This chapter introduces the C standard library functions that help you process characters, strings, lines of text and blocks of memory</a:t>
            </a:r>
          </a:p>
          <a:p>
            <a:r>
              <a:rPr lang="en-US" dirty="0"/>
              <a:t>The text manipulations performed by formatted input/output functions like </a:t>
            </a:r>
            <a:r>
              <a:rPr lang="en-US" dirty="0">
                <a:latin typeface="Courier New" panose="02070309020205020404" pitchFamily="49" charset="0"/>
                <a:cs typeface="Courier New" panose="02070309020205020404" pitchFamily="49" charset="0"/>
              </a:rPr>
              <a:t>printf</a:t>
            </a:r>
            <a:r>
              <a:rPr lang="en-US" dirty="0"/>
              <a:t> and </a:t>
            </a:r>
            <a:r>
              <a:rPr lang="en-US" dirty="0">
                <a:latin typeface="Courier New" panose="02070309020205020404" pitchFamily="49" charset="0"/>
                <a:cs typeface="Courier New" panose="02070309020205020404" pitchFamily="49" charset="0"/>
              </a:rPr>
              <a:t>scanf</a:t>
            </a:r>
            <a:r>
              <a:rPr lang="en-US" dirty="0"/>
              <a:t> can be implemented using the functions this chapter presents</a:t>
            </a:r>
          </a:p>
        </p:txBody>
      </p:sp>
    </p:spTree>
    <p:extLst>
      <p:ext uri="{BB962C8B-B14F-4D97-AF65-F5344CB8AC3E}">
        <p14:creationId xmlns:p14="http://schemas.microsoft.com/office/powerpoint/2010/main" val="32481473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F432-0B91-42D7-B339-49B67C43158D}"/>
              </a:ext>
            </a:extLst>
          </p:cNvPr>
          <p:cNvSpPr>
            <a:spLocks noGrp="1"/>
          </p:cNvSpPr>
          <p:nvPr>
            <p:ph type="title"/>
          </p:nvPr>
        </p:nvSpPr>
        <p:spPr/>
        <p:txBody>
          <a:bodyPr/>
          <a:lstStyle/>
          <a:p>
            <a:r>
              <a:rPr lang="en-US" sz="3200" dirty="0"/>
              <a:t>8.7 </a:t>
            </a:r>
            <a:r>
              <a:rPr lang="en-US" sz="3200" b="1" dirty="0"/>
              <a:t>Comparison Functions of the String-Handling Library </a:t>
            </a:r>
            <a:r>
              <a:rPr lang="en-US" sz="2000" b="0" dirty="0"/>
              <a:t>(1 of 6)</a:t>
            </a:r>
          </a:p>
        </p:txBody>
      </p:sp>
      <p:sp>
        <p:nvSpPr>
          <p:cNvPr id="4" name="Content Placeholder 3">
            <a:extLst>
              <a:ext uri="{FF2B5EF4-FFF2-40B4-BE49-F238E27FC236}">
                <a16:creationId xmlns:a16="http://schemas.microsoft.com/office/drawing/2014/main" id="{F7757E33-1E78-4135-9571-6AF6F746673A}"/>
              </a:ext>
            </a:extLst>
          </p:cNvPr>
          <p:cNvSpPr>
            <a:spLocks noGrp="1"/>
          </p:cNvSpPr>
          <p:nvPr>
            <p:ph sz="quarter" idx="13"/>
          </p:nvPr>
        </p:nvSpPr>
        <p:spPr>
          <a:xfrm>
            <a:off x="457199" y="1556327"/>
            <a:ext cx="8451669" cy="821113"/>
          </a:xfrm>
        </p:spPr>
        <p:txBody>
          <a:bodyPr/>
          <a:lstStyle/>
          <a:p>
            <a:r>
              <a:rPr lang="en-US" sz="2000" dirty="0"/>
              <a:t>This section presents the string-handling library’s </a:t>
            </a:r>
            <a:r>
              <a:rPr lang="en-US" sz="2000" b="1" dirty="0">
                <a:cs typeface="Courier New" panose="02070309020205020404" pitchFamily="49" charset="0"/>
              </a:rPr>
              <a:t>string-comparison functions</a:t>
            </a:r>
            <a:r>
              <a:rPr lang="en-US" sz="2000" dirty="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strcmp</a:t>
            </a:r>
            <a:r>
              <a:rPr lang="en-US" sz="2000" dirty="0">
                <a:cs typeface="Courier New" panose="02070309020205020404" pitchFamily="49" charset="0"/>
              </a:rPr>
              <a:t> </a:t>
            </a:r>
            <a:r>
              <a:rPr lang="en-US" sz="2000" dirty="0"/>
              <a:t>and </a:t>
            </a:r>
            <a:r>
              <a:rPr lang="en-US" sz="2000" b="1" dirty="0">
                <a:latin typeface="Courier New" panose="02070309020205020404" pitchFamily="49" charset="0"/>
                <a:cs typeface="Courier New" panose="02070309020205020404" pitchFamily="49" charset="0"/>
              </a:rPr>
              <a:t>strncmp</a:t>
            </a:r>
            <a:r>
              <a:rPr lang="en-US" sz="2000" dirty="0"/>
              <a:t>, which are summarized below.</a:t>
            </a:r>
          </a:p>
        </p:txBody>
      </p:sp>
      <p:graphicFrame>
        <p:nvGraphicFramePr>
          <p:cNvPr id="6" name="Table 6">
            <a:extLst>
              <a:ext uri="{FF2B5EF4-FFF2-40B4-BE49-F238E27FC236}">
                <a16:creationId xmlns:a16="http://schemas.microsoft.com/office/drawing/2014/main" id="{6717144E-344F-4B34-994B-BD8281D20123}"/>
              </a:ext>
            </a:extLst>
          </p:cNvPr>
          <p:cNvGraphicFramePr>
            <a:graphicFrameLocks noGrp="1"/>
          </p:cNvGraphicFramePr>
          <p:nvPr>
            <p:ph sz="quarter" idx="14"/>
            <p:extLst>
              <p:ext uri="{D42A27DB-BD31-4B8C-83A1-F6EECF244321}">
                <p14:modId xmlns:p14="http://schemas.microsoft.com/office/powerpoint/2010/main" val="1693838663"/>
              </p:ext>
            </p:extLst>
          </p:nvPr>
        </p:nvGraphicFramePr>
        <p:xfrm>
          <a:off x="638527" y="2621117"/>
          <a:ext cx="8270341" cy="2264920"/>
        </p:xfrm>
        <a:graphic>
          <a:graphicData uri="http://schemas.openxmlformats.org/drawingml/2006/table">
            <a:tbl>
              <a:tblPr firstRow="1" bandRow="1">
                <a:tableStyleId>{40F9630F-82C1-40B7-BC3A-925EFCFF5E92}</a:tableStyleId>
              </a:tblPr>
              <a:tblGrid>
                <a:gridCol w="2955956">
                  <a:extLst>
                    <a:ext uri="{9D8B030D-6E8A-4147-A177-3AD203B41FA5}">
                      <a16:colId xmlns:a16="http://schemas.microsoft.com/office/drawing/2014/main" val="2520109606"/>
                    </a:ext>
                  </a:extLst>
                </a:gridCol>
                <a:gridCol w="5314385">
                  <a:extLst>
                    <a:ext uri="{9D8B030D-6E8A-4147-A177-3AD203B41FA5}">
                      <a16:colId xmlns:a16="http://schemas.microsoft.com/office/drawing/2014/main" val="1627049045"/>
                    </a:ext>
                  </a:extLst>
                </a:gridCol>
              </a:tblGrid>
              <a:tr h="370840">
                <a:tc>
                  <a:txBody>
                    <a:bodyPr/>
                    <a:lstStyle/>
                    <a:p>
                      <a:r>
                        <a:rPr lang="en-US" sz="1600" noProof="0" dirty="0">
                          <a:solidFill>
                            <a:schemeClr val="tx1"/>
                          </a:solidFill>
                          <a:effectLst/>
                          <a:latin typeface="+mn-lt"/>
                          <a:cs typeface="Calibri" panose="020F0502020204030204" pitchFamily="34" charset="0"/>
                        </a:rPr>
                        <a:t>Function prototype</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noProof="0" dirty="0">
                          <a:solidFill>
                            <a:schemeClr val="tx1"/>
                          </a:solidFill>
                          <a:effectLst/>
                          <a:latin typeface="+mn-lt"/>
                          <a:cs typeface="Calibri" panose="020F0502020204030204" pitchFamily="34" charset="0"/>
                        </a:rPr>
                        <a:t>Function description</a:t>
                      </a:r>
                    </a:p>
                  </a:txBody>
                  <a:tcPr marL="90000" marR="900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0055898"/>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int strcmp(const char *s1,</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const char *s2);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noProof="0" dirty="0">
                          <a:effectLst/>
                          <a:latin typeface="+mn-lt"/>
                          <a:cs typeface="Calibri" panose="020F0502020204030204" pitchFamily="34" charset="0"/>
                        </a:rPr>
                        <a:t>Compares</a:t>
                      </a:r>
                      <a:r>
                        <a:rPr lang="en-US" sz="1600" noProof="0" dirty="0">
                          <a:effectLst/>
                          <a:latin typeface="+mn-lt"/>
                          <a:cs typeface="Calibri" panose="020F0502020204030204" pitchFamily="34" charset="0"/>
                        </a:rPr>
                        <a:t> the string s1 with the string s2. The function returns 0, less than 0 or greater than 0 if s1 is equal to, less than or greater than s2, respectively.</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391572"/>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int strncmp(const char *s1,</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const char *s2, size_t n);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noProof="0" dirty="0">
                          <a:effectLst/>
                          <a:latin typeface="+mn-lt"/>
                          <a:cs typeface="Calibri" panose="020F0502020204030204" pitchFamily="34" charset="0"/>
                        </a:rPr>
                        <a:t>Compares up to </a:t>
                      </a:r>
                      <a:r>
                        <a:rPr lang="en-US" sz="1600" b="1" i="1" noProof="0" dirty="0">
                          <a:effectLst/>
                          <a:latin typeface="+mn-lt"/>
                          <a:cs typeface="Calibri" panose="020F0502020204030204" pitchFamily="34" charset="0"/>
                        </a:rPr>
                        <a:t>n</a:t>
                      </a:r>
                      <a:r>
                        <a:rPr lang="en-US" sz="1600" b="1" i="0" noProof="0" dirty="0">
                          <a:effectLst/>
                          <a:latin typeface="+mn-lt"/>
                          <a:cs typeface="Calibri" panose="020F0502020204030204" pitchFamily="34" charset="0"/>
                        </a:rPr>
                        <a:t> characters</a:t>
                      </a:r>
                      <a:r>
                        <a:rPr lang="en-US" sz="1600" noProof="0" dirty="0">
                          <a:effectLst/>
                          <a:latin typeface="+mn-lt"/>
                          <a:cs typeface="Calibri" panose="020F0502020204030204" pitchFamily="34" charset="0"/>
                        </a:rPr>
                        <a:t> of the string s1 with the string s2. The function returns 0, less than 0 or greater than 0 if s1 is equal to, less than or greater than s2, respectively.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482588"/>
                  </a:ext>
                </a:extLst>
              </a:tr>
            </a:tbl>
          </a:graphicData>
        </a:graphic>
      </p:graphicFrame>
    </p:spTree>
    <p:extLst>
      <p:ext uri="{BB962C8B-B14F-4D97-AF65-F5344CB8AC3E}">
        <p14:creationId xmlns:p14="http://schemas.microsoft.com/office/powerpoint/2010/main" val="19121860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D8050-94CB-404B-B4BC-BA4766EDEA3A}"/>
              </a:ext>
            </a:extLst>
          </p:cNvPr>
          <p:cNvSpPr>
            <a:spLocks noGrp="1"/>
          </p:cNvSpPr>
          <p:nvPr>
            <p:ph type="title"/>
          </p:nvPr>
        </p:nvSpPr>
        <p:spPr/>
        <p:txBody>
          <a:bodyPr/>
          <a:lstStyle/>
          <a:p>
            <a:r>
              <a:rPr lang="en-US" sz="3200" dirty="0"/>
              <a:t>8.7 </a:t>
            </a:r>
            <a:r>
              <a:rPr lang="en-US" sz="3200" b="1" dirty="0"/>
              <a:t>Comparison Functions of the String-Handling Library </a:t>
            </a:r>
            <a:r>
              <a:rPr lang="en-US" sz="2000" b="0" dirty="0"/>
              <a:t>(2 of 6)</a:t>
            </a:r>
          </a:p>
        </p:txBody>
      </p:sp>
      <p:sp>
        <p:nvSpPr>
          <p:cNvPr id="3" name="Content Placeholder 2">
            <a:extLst>
              <a:ext uri="{FF2B5EF4-FFF2-40B4-BE49-F238E27FC236}">
                <a16:creationId xmlns:a16="http://schemas.microsoft.com/office/drawing/2014/main" id="{96A0E8AD-5317-4EF7-995C-1B6E7F29FD36}"/>
              </a:ext>
            </a:extLst>
          </p:cNvPr>
          <p:cNvSpPr>
            <a:spLocks noGrp="1"/>
          </p:cNvSpPr>
          <p:nvPr>
            <p:ph sz="quarter" idx="13"/>
          </p:nvPr>
        </p:nvSpPr>
        <p:spPr>
          <a:xfrm>
            <a:off x="457199" y="1556327"/>
            <a:ext cx="8348133" cy="4586896"/>
          </a:xfrm>
        </p:spPr>
        <p:txBody>
          <a:bodyPr/>
          <a:lstStyle/>
          <a:p>
            <a:r>
              <a:rPr lang="en-US" dirty="0"/>
              <a:t>Figure 8.13 compares three strings using </a:t>
            </a:r>
            <a:r>
              <a:rPr lang="en-US" dirty="0">
                <a:latin typeface="Courier New" panose="02070309020205020404" pitchFamily="49" charset="0"/>
                <a:cs typeface="Courier New" panose="02070309020205020404" pitchFamily="49" charset="0"/>
              </a:rPr>
              <a:t>strcmp</a:t>
            </a:r>
            <a:r>
              <a:rPr lang="en-US" dirty="0"/>
              <a:t> and </a:t>
            </a:r>
            <a:r>
              <a:rPr lang="en-US" dirty="0">
                <a:latin typeface="Courier New" panose="02070309020205020404" pitchFamily="49" charset="0"/>
                <a:cs typeface="Courier New" panose="02070309020205020404" pitchFamily="49" charset="0"/>
              </a:rPr>
              <a:t>strncmp</a:t>
            </a:r>
          </a:p>
          <a:p>
            <a:r>
              <a:rPr lang="en-US" dirty="0"/>
              <a:t>Function </a:t>
            </a:r>
            <a:r>
              <a:rPr lang="en-US" dirty="0">
                <a:latin typeface="Courier New" panose="02070309020205020404" pitchFamily="49" charset="0"/>
                <a:cs typeface="Courier New" panose="02070309020205020404" pitchFamily="49" charset="0"/>
              </a:rPr>
              <a:t>strncmp</a:t>
            </a:r>
            <a:r>
              <a:rPr lang="en-US" dirty="0"/>
              <a:t> is equivalent to </a:t>
            </a:r>
            <a:r>
              <a:rPr lang="en-US" dirty="0">
                <a:latin typeface="Courier New" panose="02070309020205020404" pitchFamily="49" charset="0"/>
                <a:cs typeface="Courier New" panose="02070309020205020404" pitchFamily="49" charset="0"/>
              </a:rPr>
              <a:t>strcmp</a:t>
            </a:r>
            <a:r>
              <a:rPr lang="en-US" dirty="0"/>
              <a:t> but compares up to a specified number of characters</a:t>
            </a:r>
          </a:p>
          <a:p>
            <a:pPr lvl="1"/>
            <a:r>
              <a:rPr lang="en-US" dirty="0"/>
              <a:t>Function </a:t>
            </a:r>
            <a:r>
              <a:rPr lang="en-US" dirty="0">
                <a:latin typeface="Courier New" panose="02070309020205020404" pitchFamily="49" charset="0"/>
                <a:cs typeface="Courier New" panose="02070309020205020404" pitchFamily="49" charset="0"/>
              </a:rPr>
              <a:t>strncmp</a:t>
            </a:r>
            <a:r>
              <a:rPr lang="en-US" dirty="0"/>
              <a:t> does </a:t>
            </a:r>
            <a:r>
              <a:rPr lang="en-US" b="1" dirty="0"/>
              <a:t>not</a:t>
            </a:r>
            <a:r>
              <a:rPr lang="en-US" dirty="0"/>
              <a:t> compare characters following a null character in a string</a:t>
            </a:r>
          </a:p>
          <a:p>
            <a:r>
              <a:rPr lang="en-US" dirty="0"/>
              <a:t>The program prints the integer value returned by each function call</a:t>
            </a:r>
          </a:p>
        </p:txBody>
      </p:sp>
    </p:spTree>
    <p:extLst>
      <p:ext uri="{BB962C8B-B14F-4D97-AF65-F5344CB8AC3E}">
        <p14:creationId xmlns:p14="http://schemas.microsoft.com/office/powerpoint/2010/main" val="3613965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7474-7103-4BEB-94C4-F0473BF16A0E}"/>
              </a:ext>
            </a:extLst>
          </p:cNvPr>
          <p:cNvSpPr>
            <a:spLocks noGrp="1"/>
          </p:cNvSpPr>
          <p:nvPr>
            <p:ph type="title"/>
          </p:nvPr>
        </p:nvSpPr>
        <p:spPr/>
        <p:txBody>
          <a:bodyPr/>
          <a:lstStyle/>
          <a:p>
            <a:r>
              <a:rPr lang="en-US" sz="3200" dirty="0"/>
              <a:t>8.7 </a:t>
            </a:r>
            <a:r>
              <a:rPr lang="en-US" sz="3200" b="1" dirty="0"/>
              <a:t>Comparison Functions of the String-Handling Library </a:t>
            </a:r>
            <a:r>
              <a:rPr lang="en-US" sz="2000" b="0" dirty="0"/>
              <a:t>(3 of 6)</a:t>
            </a:r>
            <a:endParaRPr lang="en-US" sz="2000" dirty="0"/>
          </a:p>
        </p:txBody>
      </p:sp>
      <p:sp>
        <p:nvSpPr>
          <p:cNvPr id="3" name="Content Placeholder 2">
            <a:extLst>
              <a:ext uri="{FF2B5EF4-FFF2-40B4-BE49-F238E27FC236}">
                <a16:creationId xmlns:a16="http://schemas.microsoft.com/office/drawing/2014/main" id="{34BCECA1-2E28-4624-963D-3E5A6F76E716}"/>
              </a:ext>
            </a:extLst>
          </p:cNvPr>
          <p:cNvSpPr>
            <a:spLocks noGrp="1"/>
          </p:cNvSpPr>
          <p:nvPr>
            <p:ph sz="quarter" idx="13"/>
          </p:nvPr>
        </p:nvSpPr>
        <p:spPr/>
        <p:txBody>
          <a:bodyPr/>
          <a:lstStyle/>
          <a:p>
            <a:pPr marL="514350" indent="-514350">
              <a:spcBef>
                <a:spcPts val="3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fig08_13.c</a:t>
            </a:r>
          </a:p>
          <a:p>
            <a:pPr marL="514350" indent="-514350">
              <a:spcBef>
                <a:spcPts val="3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Using functions strcmp and strncmp</a:t>
            </a:r>
          </a:p>
          <a:p>
            <a:pPr marL="514350" indent="-514350">
              <a:spcBef>
                <a:spcPts val="3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3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#include &lt;string.h&gt;</a:t>
            </a:r>
          </a:p>
          <a:p>
            <a:pPr marL="514350" indent="-514350">
              <a:spcBef>
                <a:spcPts val="3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a:t>
            </a:r>
          </a:p>
          <a:p>
            <a:pPr marL="514350" indent="-514350">
              <a:spcBef>
                <a:spcPts val="3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3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const char *s1 = "Happy New Year"; // initialize char pointer</a:t>
            </a:r>
          </a:p>
          <a:p>
            <a:pPr marL="514350" indent="-514350">
              <a:spcBef>
                <a:spcPts val="3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const char *s2 = "Happy New Year"; // initialize char pointer</a:t>
            </a:r>
          </a:p>
          <a:p>
            <a:pPr marL="514350" indent="-514350">
              <a:spcBef>
                <a:spcPts val="3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const char *s3 = "Happy Holidays"; // initialize char pointer</a:t>
            </a:r>
          </a:p>
          <a:p>
            <a:pPr marL="514350" indent="-514350">
              <a:spcBef>
                <a:spcPts val="3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7091690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7474-7103-4BEB-94C4-F0473BF16A0E}"/>
              </a:ext>
            </a:extLst>
          </p:cNvPr>
          <p:cNvSpPr>
            <a:spLocks noGrp="1"/>
          </p:cNvSpPr>
          <p:nvPr>
            <p:ph type="title"/>
          </p:nvPr>
        </p:nvSpPr>
        <p:spPr/>
        <p:txBody>
          <a:bodyPr/>
          <a:lstStyle/>
          <a:p>
            <a:r>
              <a:rPr lang="en-US" sz="3200" dirty="0"/>
              <a:t>8.7 </a:t>
            </a:r>
            <a:r>
              <a:rPr lang="en-US" sz="3200" b="1" dirty="0"/>
              <a:t>Comparison Functions of the String-Handling Library </a:t>
            </a:r>
            <a:r>
              <a:rPr lang="en-US" sz="2000" b="0" dirty="0"/>
              <a:t>(4 of 6)</a:t>
            </a:r>
            <a:endParaRPr lang="en-US" sz="2000" dirty="0"/>
          </a:p>
        </p:txBody>
      </p:sp>
      <p:sp>
        <p:nvSpPr>
          <p:cNvPr id="3" name="Content Placeholder 2">
            <a:extLst>
              <a:ext uri="{FF2B5EF4-FFF2-40B4-BE49-F238E27FC236}">
                <a16:creationId xmlns:a16="http://schemas.microsoft.com/office/drawing/2014/main" id="{34BCECA1-2E28-4624-963D-3E5A6F76E716}"/>
              </a:ext>
            </a:extLst>
          </p:cNvPr>
          <p:cNvSpPr>
            <a:spLocks noGrp="1"/>
          </p:cNvSpPr>
          <p:nvPr>
            <p:ph sz="quarter" idx="13"/>
          </p:nvPr>
        </p:nvSpPr>
        <p:spPr>
          <a:xfrm>
            <a:off x="457200" y="1556327"/>
            <a:ext cx="8229600" cy="4586896"/>
          </a:xfrm>
        </p:spPr>
        <p:txBody>
          <a:bodyPr/>
          <a:lstStyle/>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printf("s1 = %s\ns2 = %s\ns3 = %s\n\n%s%2d\n%s%2d\n%s%2d\n\n",</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s1, s2, s3,</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"strcmp(s1, s2) = ", strcmp(s1, s2),</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"strcmp(s1, s3) = ", strcmp(s1, s3),</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"strcmp(s3, s1) = ", strcmp(s3, s1));</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printf("%s%2d\n%s%2d\n%s%2d\n",</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"strncmp(s1, s3, 6) = ", strncmp(s1, s3, 6),</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"strncmp(s1, s3, 7) = ", strncmp(s1, s3, 7),</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"strncmp(s3, s1, 7) = ", strncmp(s3, s1, 7));</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404493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7474-7103-4BEB-94C4-F0473BF16A0E}"/>
              </a:ext>
            </a:extLst>
          </p:cNvPr>
          <p:cNvSpPr>
            <a:spLocks noGrp="1"/>
          </p:cNvSpPr>
          <p:nvPr>
            <p:ph type="title"/>
          </p:nvPr>
        </p:nvSpPr>
        <p:spPr/>
        <p:txBody>
          <a:bodyPr/>
          <a:lstStyle/>
          <a:p>
            <a:r>
              <a:rPr lang="en-US" sz="3200" dirty="0"/>
              <a:t>8.7 </a:t>
            </a:r>
            <a:r>
              <a:rPr lang="en-US" sz="3200" b="1" dirty="0"/>
              <a:t>Comparison Functions of the String-Handling Library </a:t>
            </a:r>
            <a:r>
              <a:rPr lang="en-US" sz="2000" b="0" dirty="0"/>
              <a:t>(5 of 6)</a:t>
            </a:r>
            <a:endParaRPr lang="en-US" sz="2000" dirty="0"/>
          </a:p>
        </p:txBody>
      </p:sp>
      <p:sp>
        <p:nvSpPr>
          <p:cNvPr id="3" name="Content Placeholder 2">
            <a:extLst>
              <a:ext uri="{FF2B5EF4-FFF2-40B4-BE49-F238E27FC236}">
                <a16:creationId xmlns:a16="http://schemas.microsoft.com/office/drawing/2014/main" id="{34BCECA1-2E28-4624-963D-3E5A6F76E716}"/>
              </a:ext>
            </a:extLst>
          </p:cNvPr>
          <p:cNvSpPr>
            <a:spLocks noGrp="1"/>
          </p:cNvSpPr>
          <p:nvPr>
            <p:ph sz="quarter" idx="13"/>
          </p:nvPr>
        </p:nvSpPr>
        <p:spPr>
          <a:xfrm>
            <a:off x="457200" y="1556327"/>
            <a:ext cx="8229600" cy="4586896"/>
          </a:xfrm>
        </p:spPr>
        <p:txBody>
          <a:bodyPr/>
          <a:lstStyle/>
          <a:p>
            <a:pPr marL="0" indent="0">
              <a:spcBef>
                <a:spcPts val="600"/>
              </a:spcBef>
              <a:buNone/>
            </a:pPr>
            <a:r>
              <a:rPr lang="en-US" sz="2000" dirty="0">
                <a:latin typeface="Courier New" panose="02070309020205020404" pitchFamily="49" charset="0"/>
                <a:cs typeface="Courier New" panose="02070309020205020404" pitchFamily="49" charset="0"/>
              </a:rPr>
              <a:t>s1 = Happy New Year</a:t>
            </a:r>
          </a:p>
          <a:p>
            <a:pPr marL="0" indent="0">
              <a:spcBef>
                <a:spcPts val="600"/>
              </a:spcBef>
              <a:buNone/>
            </a:pPr>
            <a:r>
              <a:rPr lang="en-US" sz="2000" dirty="0">
                <a:latin typeface="Courier New" panose="02070309020205020404" pitchFamily="49" charset="0"/>
                <a:cs typeface="Courier New" panose="02070309020205020404" pitchFamily="49" charset="0"/>
              </a:rPr>
              <a:t>s2 = Happy New Year</a:t>
            </a:r>
          </a:p>
          <a:p>
            <a:pPr marL="0" indent="0">
              <a:spcBef>
                <a:spcPts val="600"/>
              </a:spcBef>
              <a:buNone/>
            </a:pPr>
            <a:r>
              <a:rPr lang="en-US" sz="2000" dirty="0">
                <a:latin typeface="Courier New" panose="02070309020205020404" pitchFamily="49" charset="0"/>
                <a:cs typeface="Courier New" panose="02070309020205020404" pitchFamily="49" charset="0"/>
              </a:rPr>
              <a:t>s3 = Happy Holidays</a:t>
            </a:r>
          </a:p>
          <a:p>
            <a:pPr marL="0" indent="0">
              <a:spcBef>
                <a:spcPts val="600"/>
              </a:spcBef>
              <a:buNone/>
            </a:pPr>
            <a:endParaRPr lang="en-US" sz="2000" dirty="0">
              <a:latin typeface="Courier New" panose="02070309020205020404" pitchFamily="49" charset="0"/>
              <a:cs typeface="Courier New" panose="02070309020205020404" pitchFamily="49" charset="0"/>
            </a:endParaRPr>
          </a:p>
          <a:p>
            <a:pPr marL="0" indent="0">
              <a:spcBef>
                <a:spcPts val="600"/>
              </a:spcBef>
              <a:buNone/>
            </a:pPr>
            <a:r>
              <a:rPr lang="en-US" sz="2000" dirty="0">
                <a:latin typeface="Courier New" panose="02070309020205020404" pitchFamily="49" charset="0"/>
                <a:cs typeface="Courier New" panose="02070309020205020404" pitchFamily="49" charset="0"/>
              </a:rPr>
              <a:t>strcmp(s1, s2) =  0</a:t>
            </a:r>
          </a:p>
          <a:p>
            <a:pPr marL="0" indent="0">
              <a:spcBef>
                <a:spcPts val="600"/>
              </a:spcBef>
              <a:buNone/>
            </a:pPr>
            <a:r>
              <a:rPr lang="en-US" sz="2000" dirty="0">
                <a:latin typeface="Courier New" panose="02070309020205020404" pitchFamily="49" charset="0"/>
                <a:cs typeface="Courier New" panose="02070309020205020404" pitchFamily="49" charset="0"/>
              </a:rPr>
              <a:t>strcmp(s1, s3) =  1</a:t>
            </a:r>
          </a:p>
          <a:p>
            <a:pPr marL="0" indent="0">
              <a:spcBef>
                <a:spcPts val="600"/>
              </a:spcBef>
              <a:buNone/>
            </a:pPr>
            <a:r>
              <a:rPr lang="en-US" sz="2000" dirty="0">
                <a:latin typeface="Courier New" panose="02070309020205020404" pitchFamily="49" charset="0"/>
                <a:cs typeface="Courier New" panose="02070309020205020404" pitchFamily="49" charset="0"/>
              </a:rPr>
              <a:t>strcmp(s3, s1) = -1</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600"/>
              </a:spcBef>
              <a:buNone/>
            </a:pPr>
            <a:r>
              <a:rPr lang="en-US" sz="2000" dirty="0">
                <a:latin typeface="Courier New" panose="02070309020205020404" pitchFamily="49" charset="0"/>
                <a:cs typeface="Courier New" panose="02070309020205020404" pitchFamily="49" charset="0"/>
              </a:rPr>
              <a:t>strncmp(s1, s3, 6) =  0</a:t>
            </a:r>
          </a:p>
          <a:p>
            <a:pPr marL="0" indent="0">
              <a:spcBef>
                <a:spcPts val="600"/>
              </a:spcBef>
              <a:buNone/>
            </a:pPr>
            <a:r>
              <a:rPr lang="en-US" sz="2000" dirty="0">
                <a:latin typeface="Courier New" panose="02070309020205020404" pitchFamily="49" charset="0"/>
                <a:cs typeface="Courier New" panose="02070309020205020404" pitchFamily="49" charset="0"/>
              </a:rPr>
              <a:t>strncmp(s1, s3, 7) =  1</a:t>
            </a:r>
          </a:p>
          <a:p>
            <a:pPr marL="0" indent="0">
              <a:spcBef>
                <a:spcPts val="600"/>
              </a:spcBef>
              <a:buNone/>
            </a:pPr>
            <a:r>
              <a:rPr lang="en-US" sz="2000" dirty="0">
                <a:latin typeface="Courier New" panose="02070309020205020404" pitchFamily="49" charset="0"/>
                <a:cs typeface="Courier New" panose="02070309020205020404" pitchFamily="49" charset="0"/>
              </a:rPr>
              <a:t>strncmp(s3, s1, 7) = -1</a:t>
            </a:r>
          </a:p>
        </p:txBody>
      </p:sp>
    </p:spTree>
    <p:extLst>
      <p:ext uri="{BB962C8B-B14F-4D97-AF65-F5344CB8AC3E}">
        <p14:creationId xmlns:p14="http://schemas.microsoft.com/office/powerpoint/2010/main" val="2577741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7474-7103-4BEB-94C4-F0473BF16A0E}"/>
              </a:ext>
            </a:extLst>
          </p:cNvPr>
          <p:cNvSpPr>
            <a:spLocks noGrp="1"/>
          </p:cNvSpPr>
          <p:nvPr>
            <p:ph type="title"/>
          </p:nvPr>
        </p:nvSpPr>
        <p:spPr/>
        <p:txBody>
          <a:bodyPr/>
          <a:lstStyle/>
          <a:p>
            <a:r>
              <a:rPr lang="en-US" sz="3200" dirty="0"/>
              <a:t>8.7 </a:t>
            </a:r>
            <a:r>
              <a:rPr lang="en-US" sz="3200" b="1" dirty="0"/>
              <a:t>Comparison Functions of the String-Handling Library </a:t>
            </a:r>
            <a:r>
              <a:rPr lang="en-US" sz="2000" b="0" dirty="0"/>
              <a:t>(6 of 6)</a:t>
            </a:r>
            <a:endParaRPr lang="en-US" sz="2000" dirty="0"/>
          </a:p>
        </p:txBody>
      </p:sp>
      <p:sp>
        <p:nvSpPr>
          <p:cNvPr id="3" name="Content Placeholder 2">
            <a:extLst>
              <a:ext uri="{FF2B5EF4-FFF2-40B4-BE49-F238E27FC236}">
                <a16:creationId xmlns:a16="http://schemas.microsoft.com/office/drawing/2014/main" id="{34BCECA1-2E28-4624-963D-3E5A6F76E716}"/>
              </a:ext>
            </a:extLst>
          </p:cNvPr>
          <p:cNvSpPr>
            <a:spLocks noGrp="1"/>
          </p:cNvSpPr>
          <p:nvPr>
            <p:ph sz="quarter" idx="13"/>
          </p:nvPr>
        </p:nvSpPr>
        <p:spPr>
          <a:xfrm>
            <a:off x="457200" y="1556327"/>
            <a:ext cx="8229600" cy="4586896"/>
          </a:xfrm>
        </p:spPr>
        <p:txBody>
          <a:bodyPr/>
          <a:lstStyle/>
          <a:p>
            <a:pPr marL="0" indent="0">
              <a:buNone/>
            </a:pPr>
            <a:r>
              <a:rPr lang="en-US" sz="1800" b="1" dirty="0"/>
              <a:t>How Strings Are Compared</a:t>
            </a:r>
            <a:endParaRPr lang="en-US" sz="1800" dirty="0"/>
          </a:p>
          <a:p>
            <a:r>
              <a:rPr lang="en-US" sz="1800" dirty="0"/>
              <a:t>The alphabet is more than just 26 letters—it’s an ordered list of characters</a:t>
            </a:r>
          </a:p>
          <a:p>
            <a:r>
              <a:rPr lang="en-US" sz="1800" dirty="0"/>
              <a:t>Each letter occurs in a specific position—“Z” is the alphabet’s 26th letter</a:t>
            </a:r>
          </a:p>
          <a:p>
            <a:r>
              <a:rPr lang="en-US" sz="1800" dirty="0"/>
              <a:t>All characters are represented as </a:t>
            </a:r>
            <a:r>
              <a:rPr lang="en-US" sz="1800" b="1" dirty="0"/>
              <a:t>numeric codes</a:t>
            </a:r>
            <a:r>
              <a:rPr lang="en-US" sz="1800" dirty="0"/>
              <a:t> in character sets such as ASCII and Unicode</a:t>
            </a:r>
          </a:p>
          <a:p>
            <a:pPr lvl="1"/>
            <a:r>
              <a:rPr lang="en-US" sz="1800" dirty="0"/>
              <a:t>Lowercase letters have higher numeric values than uppercase letters, so “a” is greater than “A.”</a:t>
            </a:r>
          </a:p>
          <a:p>
            <a:r>
              <a:rPr lang="en-US" sz="1800" dirty="0"/>
              <a:t>The computer compares strings by their characters’ numeric codes</a:t>
            </a:r>
          </a:p>
          <a:p>
            <a:r>
              <a:rPr lang="en-US" sz="1800" dirty="0"/>
              <a:t>Called a lexicographical comparison</a:t>
            </a:r>
          </a:p>
          <a:p>
            <a:r>
              <a:rPr lang="en-US" sz="1800" dirty="0"/>
              <a:t>The negative and positive values returned by </a:t>
            </a:r>
            <a:r>
              <a:rPr lang="en-US" sz="1800" dirty="0">
                <a:latin typeface="Courier New" panose="02070309020205020404" pitchFamily="49" charset="0"/>
                <a:cs typeface="Courier New" panose="02070309020205020404" pitchFamily="49" charset="0"/>
              </a:rPr>
              <a:t>strcmp</a:t>
            </a:r>
            <a:r>
              <a:rPr lang="en-US" sz="1800" dirty="0"/>
              <a:t> and </a:t>
            </a:r>
            <a:r>
              <a:rPr lang="en-US" sz="1800" dirty="0">
                <a:latin typeface="Courier New" panose="02070309020205020404" pitchFamily="49" charset="0"/>
                <a:cs typeface="Courier New" panose="02070309020205020404" pitchFamily="49" charset="0"/>
              </a:rPr>
              <a:t>strncmp</a:t>
            </a:r>
            <a:r>
              <a:rPr lang="en-US" sz="1800" dirty="0"/>
              <a:t> are</a:t>
            </a:r>
            <a:r>
              <a:rPr lang="en-US" sz="1800" i="1" dirty="0"/>
              <a:t> </a:t>
            </a:r>
            <a:r>
              <a:rPr lang="en-US" sz="1800" b="1" dirty="0"/>
              <a:t>implementation-dependent</a:t>
            </a:r>
          </a:p>
        </p:txBody>
      </p:sp>
    </p:spTree>
    <p:extLst>
      <p:ext uri="{BB962C8B-B14F-4D97-AF65-F5344CB8AC3E}">
        <p14:creationId xmlns:p14="http://schemas.microsoft.com/office/powerpoint/2010/main" val="9891626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2CBF-7073-471B-9946-874FB4D5C54A}"/>
              </a:ext>
            </a:extLst>
          </p:cNvPr>
          <p:cNvSpPr>
            <a:spLocks noGrp="1"/>
          </p:cNvSpPr>
          <p:nvPr>
            <p:ph type="title"/>
          </p:nvPr>
        </p:nvSpPr>
        <p:spPr/>
        <p:txBody>
          <a:bodyPr/>
          <a:lstStyle/>
          <a:p>
            <a:r>
              <a:rPr lang="en-US" sz="3200" dirty="0"/>
              <a:t>8.8 </a:t>
            </a:r>
            <a:r>
              <a:rPr lang="en-US" sz="3200" b="1" dirty="0"/>
              <a:t>Search Functions of the String-Handling Library </a:t>
            </a:r>
            <a:r>
              <a:rPr lang="en-US" sz="2000" b="0" dirty="0"/>
              <a:t>(1 of 2)</a:t>
            </a:r>
          </a:p>
        </p:txBody>
      </p:sp>
      <p:graphicFrame>
        <p:nvGraphicFramePr>
          <p:cNvPr id="4" name="Table 4">
            <a:extLst>
              <a:ext uri="{FF2B5EF4-FFF2-40B4-BE49-F238E27FC236}">
                <a16:creationId xmlns:a16="http://schemas.microsoft.com/office/drawing/2014/main" id="{F4395EC1-5719-4329-A80C-6BDE7BFCE68E}"/>
              </a:ext>
            </a:extLst>
          </p:cNvPr>
          <p:cNvGraphicFramePr>
            <a:graphicFrameLocks noGrp="1"/>
          </p:cNvGraphicFramePr>
          <p:nvPr>
            <p:ph sz="quarter" idx="13"/>
            <p:extLst>
              <p:ext uri="{D42A27DB-BD31-4B8C-83A1-F6EECF244321}">
                <p14:modId xmlns:p14="http://schemas.microsoft.com/office/powerpoint/2010/main" val="1231984936"/>
              </p:ext>
            </p:extLst>
          </p:nvPr>
        </p:nvGraphicFramePr>
        <p:xfrm>
          <a:off x="457200" y="1555750"/>
          <a:ext cx="8229600" cy="3915160"/>
        </p:xfrm>
        <a:graphic>
          <a:graphicData uri="http://schemas.openxmlformats.org/drawingml/2006/table">
            <a:tbl>
              <a:tblPr firstRow="1" bandRow="1">
                <a:tableStyleId>{40F9630F-82C1-40B7-BC3A-925EFCFF5E92}</a:tableStyleId>
              </a:tblPr>
              <a:tblGrid>
                <a:gridCol w="3870356">
                  <a:extLst>
                    <a:ext uri="{9D8B030D-6E8A-4147-A177-3AD203B41FA5}">
                      <a16:colId xmlns:a16="http://schemas.microsoft.com/office/drawing/2014/main" val="3145883248"/>
                    </a:ext>
                  </a:extLst>
                </a:gridCol>
                <a:gridCol w="4359244">
                  <a:extLst>
                    <a:ext uri="{9D8B030D-6E8A-4147-A177-3AD203B41FA5}">
                      <a16:colId xmlns:a16="http://schemas.microsoft.com/office/drawing/2014/main" val="2571253602"/>
                    </a:ext>
                  </a:extLst>
                </a:gridCol>
              </a:tblGrid>
              <a:tr h="370840">
                <a:tc>
                  <a:txBody>
                    <a:bodyPr/>
                    <a:lstStyle/>
                    <a:p>
                      <a:r>
                        <a:rPr lang="en-US" sz="1600" noProof="0" dirty="0">
                          <a:latin typeface="+mn-lt"/>
                        </a:rPr>
                        <a:t>Prototype</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noProof="0" dirty="0">
                          <a:latin typeface="+mn-lt"/>
                        </a:rPr>
                        <a:t>Description</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376229"/>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char *strchr(const char *s,</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Locates the first occurrence of character c in string s. If c is found, returns a pointer to c in s. Otherwise, returns NULL.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0384534"/>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size_t strcspn(const char *s1,</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const char *s2);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Determines and returns the length of the initial segment of string s1 consisting of characters not contained in string s2.</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1506675"/>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size_t strspn(const char *s1,</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const char *s2);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Determines and returns the length of the initial segment of string s1 consisting only of characters contained in string s2.</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38918379"/>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char *strpbrk(const char *s1,</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const char *s2);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Locates the first occurrence in string s1 of any character in string s2. If a character from s2 is found, returns a pointer to that character in s1. Otherwise, returns NULL.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9842406"/>
                  </a:ext>
                </a:extLst>
              </a:tr>
            </a:tbl>
          </a:graphicData>
        </a:graphic>
      </p:graphicFrame>
    </p:spTree>
    <p:extLst>
      <p:ext uri="{BB962C8B-B14F-4D97-AF65-F5344CB8AC3E}">
        <p14:creationId xmlns:p14="http://schemas.microsoft.com/office/powerpoint/2010/main" val="9852358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2CBF-7073-471B-9946-874FB4D5C54A}"/>
              </a:ext>
            </a:extLst>
          </p:cNvPr>
          <p:cNvSpPr>
            <a:spLocks noGrp="1"/>
          </p:cNvSpPr>
          <p:nvPr>
            <p:ph type="title"/>
          </p:nvPr>
        </p:nvSpPr>
        <p:spPr/>
        <p:txBody>
          <a:bodyPr/>
          <a:lstStyle/>
          <a:p>
            <a:r>
              <a:rPr lang="en-US" sz="3200" dirty="0"/>
              <a:t>8.8 </a:t>
            </a:r>
            <a:r>
              <a:rPr lang="en-US" sz="3200" b="1" dirty="0"/>
              <a:t>Search Functions of the String-Handling Library </a:t>
            </a:r>
            <a:r>
              <a:rPr lang="en-US" sz="2000" b="0" dirty="0"/>
              <a:t>(2 of 2)</a:t>
            </a:r>
          </a:p>
        </p:txBody>
      </p:sp>
      <p:graphicFrame>
        <p:nvGraphicFramePr>
          <p:cNvPr id="4" name="Table 4">
            <a:extLst>
              <a:ext uri="{FF2B5EF4-FFF2-40B4-BE49-F238E27FC236}">
                <a16:creationId xmlns:a16="http://schemas.microsoft.com/office/drawing/2014/main" id="{F4395EC1-5719-4329-A80C-6BDE7BFCE68E}"/>
              </a:ext>
            </a:extLst>
          </p:cNvPr>
          <p:cNvGraphicFramePr>
            <a:graphicFrameLocks noGrp="1"/>
          </p:cNvGraphicFramePr>
          <p:nvPr>
            <p:ph sz="quarter" idx="13"/>
            <p:extLst>
              <p:ext uri="{D42A27DB-BD31-4B8C-83A1-F6EECF244321}">
                <p14:modId xmlns:p14="http://schemas.microsoft.com/office/powerpoint/2010/main" val="2133931854"/>
              </p:ext>
            </p:extLst>
          </p:nvPr>
        </p:nvGraphicFramePr>
        <p:xfrm>
          <a:off x="457200" y="1555750"/>
          <a:ext cx="8229600" cy="4309240"/>
        </p:xfrm>
        <a:graphic>
          <a:graphicData uri="http://schemas.openxmlformats.org/drawingml/2006/table">
            <a:tbl>
              <a:tblPr firstRow="1" bandRow="1">
                <a:tableStyleId>{40F9630F-82C1-40B7-BC3A-925EFCFF5E92}</a:tableStyleId>
              </a:tblPr>
              <a:tblGrid>
                <a:gridCol w="3716448">
                  <a:extLst>
                    <a:ext uri="{9D8B030D-6E8A-4147-A177-3AD203B41FA5}">
                      <a16:colId xmlns:a16="http://schemas.microsoft.com/office/drawing/2014/main" val="3145883248"/>
                    </a:ext>
                  </a:extLst>
                </a:gridCol>
                <a:gridCol w="4513152">
                  <a:extLst>
                    <a:ext uri="{9D8B030D-6E8A-4147-A177-3AD203B41FA5}">
                      <a16:colId xmlns:a16="http://schemas.microsoft.com/office/drawing/2014/main" val="2571253602"/>
                    </a:ext>
                  </a:extLst>
                </a:gridCol>
              </a:tblGrid>
              <a:tr h="370840">
                <a:tc>
                  <a:txBody>
                    <a:bodyPr/>
                    <a:lstStyle/>
                    <a:p>
                      <a:r>
                        <a:rPr lang="en-US" sz="1600" noProof="0" dirty="0">
                          <a:latin typeface="+mn-lt"/>
                        </a:rPr>
                        <a:t>Prototype</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noProof="0" dirty="0">
                          <a:latin typeface="+mn-lt"/>
                        </a:rPr>
                        <a:t>Description</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376229"/>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char *strrchr(const char *s,</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int c);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Locates the last occurrence of c in string s. If c is found, returns a pointer to c in string s. Otherwise, returns NULL.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0384534"/>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char *strstr(const char *s1,</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const char *s2);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Locates the first occurrence in string s1 of string s2. If the string is found, returns a pointer to the string in s1. Otherwise, returns NULL.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1506675"/>
                  </a:ext>
                </a:extLst>
              </a:tr>
              <a:tr h="370840">
                <a:tc>
                  <a:txBody>
                    <a:bodyPr/>
                    <a:lstStyle/>
                    <a:p>
                      <a:r>
                        <a:rPr lang="en-US" sz="1600" noProof="0" dirty="0">
                          <a:solidFill>
                            <a:schemeClr val="tx1"/>
                          </a:solidFill>
                          <a:effectLst/>
                          <a:latin typeface="Courier New" panose="02070309020205020404" pitchFamily="49" charset="0"/>
                          <a:cs typeface="Courier New" panose="02070309020205020404" pitchFamily="49" charset="0"/>
                        </a:rPr>
                        <a:t>char *strtok(char *s1, const</a:t>
                      </a:r>
                      <a:br>
                        <a:rPr lang="en-US" sz="1600" noProof="0" dirty="0">
                          <a:solidFill>
                            <a:schemeClr val="tx1"/>
                          </a:solidFill>
                          <a:effectLst/>
                          <a:latin typeface="Courier New" panose="02070309020205020404" pitchFamily="49" charset="0"/>
                          <a:cs typeface="Courier New" panose="02070309020205020404" pitchFamily="49" charset="0"/>
                        </a:rPr>
                      </a:br>
                      <a:r>
                        <a:rPr lang="en-US" sz="1600" noProof="0" dirty="0">
                          <a:solidFill>
                            <a:schemeClr val="tx1"/>
                          </a:solidFill>
                          <a:effectLst/>
                          <a:latin typeface="Courier New" panose="02070309020205020404" pitchFamily="49" charset="0"/>
                          <a:cs typeface="Courier New" panose="02070309020205020404" pitchFamily="49" charset="0"/>
                        </a:rPr>
                        <a:t>   char *s2); </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latin typeface="+mn-lt"/>
                          <a:cs typeface="Calibri" panose="020F0502020204030204" pitchFamily="34" charset="0"/>
                        </a:rPr>
                        <a:t>A sequence of calls to </a:t>
                      </a:r>
                      <a:r>
                        <a:rPr lang="en-US" sz="1600" noProof="0" dirty="0">
                          <a:effectLst/>
                          <a:latin typeface="Courier New" panose="02070309020205020404" pitchFamily="49" charset="0"/>
                          <a:cs typeface="Courier New" panose="02070309020205020404" pitchFamily="49" charset="0"/>
                        </a:rPr>
                        <a:t>strtok</a:t>
                      </a:r>
                      <a:r>
                        <a:rPr lang="en-US" sz="1600" noProof="0" dirty="0">
                          <a:effectLst/>
                          <a:latin typeface="+mn-lt"/>
                          <a:cs typeface="Calibri" panose="020F0502020204030204" pitchFamily="34" charset="0"/>
                        </a:rPr>
                        <a:t> breaks string s1 into tokens separated by characters contained in string s2. Tokens are logical pieces, such as words in a line of text. The first call uses s1 as the first argument. Subsequent calls to continue tokenizing the same string require NULL as the first argument. Each call returns a pointer to the current token. If there are no more tokens, returns NULL.</a:t>
                      </a: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38918379"/>
                  </a:ext>
                </a:extLst>
              </a:tr>
            </a:tbl>
          </a:graphicData>
        </a:graphic>
      </p:graphicFrame>
    </p:spTree>
    <p:extLst>
      <p:ext uri="{BB962C8B-B14F-4D97-AF65-F5344CB8AC3E}">
        <p14:creationId xmlns:p14="http://schemas.microsoft.com/office/powerpoint/2010/main" val="36924479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AB55-C736-460E-B3CE-B7613612A51E}"/>
              </a:ext>
            </a:extLst>
          </p:cNvPr>
          <p:cNvSpPr>
            <a:spLocks noGrp="1"/>
          </p:cNvSpPr>
          <p:nvPr>
            <p:ph type="title"/>
          </p:nvPr>
        </p:nvSpPr>
        <p:spPr/>
        <p:txBody>
          <a:bodyPr/>
          <a:lstStyle/>
          <a:p>
            <a:r>
              <a:rPr lang="en-US" dirty="0"/>
              <a:t>8.8.1 </a:t>
            </a:r>
            <a:r>
              <a:rPr lang="en-US" b="1" dirty="0"/>
              <a:t>Function </a:t>
            </a:r>
            <a:r>
              <a:rPr lang="en-US" b="1" dirty="0">
                <a:latin typeface="Courier New" panose="02070309020205020404" pitchFamily="49" charset="0"/>
                <a:cs typeface="Courier New" panose="02070309020205020404" pitchFamily="49" charset="0"/>
              </a:rPr>
              <a:t>strchr</a:t>
            </a:r>
            <a:r>
              <a:rPr lang="en-US" b="1" dirty="0"/>
              <a:t> </a:t>
            </a:r>
            <a:r>
              <a:rPr lang="en-US" sz="2000" b="0" dirty="0"/>
              <a:t>(1 of 4)</a:t>
            </a:r>
          </a:p>
        </p:txBody>
      </p:sp>
      <p:sp>
        <p:nvSpPr>
          <p:cNvPr id="3" name="Content Placeholder 2">
            <a:extLst>
              <a:ext uri="{FF2B5EF4-FFF2-40B4-BE49-F238E27FC236}">
                <a16:creationId xmlns:a16="http://schemas.microsoft.com/office/drawing/2014/main" id="{BF0F2E54-4A7C-4AEF-9CD5-15797B3748D9}"/>
              </a:ext>
            </a:extLst>
          </p:cNvPr>
          <p:cNvSpPr>
            <a:spLocks noGrp="1"/>
          </p:cNvSpPr>
          <p:nvPr>
            <p:ph sz="quarter" idx="13"/>
          </p:nvPr>
        </p:nvSpPr>
        <p:spPr/>
        <p:txBody>
          <a:bodyPr/>
          <a:lstStyle/>
          <a:p>
            <a:r>
              <a:rPr lang="en-US" b="1" dirty="0">
                <a:latin typeface="Courier New" panose="02070309020205020404" pitchFamily="49" charset="0"/>
                <a:cs typeface="Courier New" panose="02070309020205020404" pitchFamily="49" charset="0"/>
              </a:rPr>
              <a:t>strchr</a:t>
            </a:r>
            <a:r>
              <a:rPr lang="en-US" dirty="0"/>
              <a:t> searches for the first occurrence of a character in a string</a:t>
            </a:r>
          </a:p>
          <a:p>
            <a:pPr lvl="1"/>
            <a:r>
              <a:rPr lang="en-US" dirty="0"/>
              <a:t>If the character is found, returns a pointer to the character in the string</a:t>
            </a:r>
          </a:p>
          <a:p>
            <a:pPr lvl="1"/>
            <a:r>
              <a:rPr lang="en-US" dirty="0"/>
              <a:t>Otherwise, returns </a:t>
            </a:r>
            <a:r>
              <a:rPr lang="en-US" dirty="0">
                <a:latin typeface="Courier New" panose="02070309020205020404" pitchFamily="49" charset="0"/>
                <a:cs typeface="Courier New" panose="02070309020205020404" pitchFamily="49" charset="0"/>
              </a:rPr>
              <a:t>NULL</a:t>
            </a:r>
          </a:p>
          <a:p>
            <a:r>
              <a:rPr lang="en-US" dirty="0"/>
              <a:t>Figure 8.14 searches for the first occurrences of  and  in "This is a test"</a:t>
            </a:r>
          </a:p>
        </p:txBody>
      </p:sp>
    </p:spTree>
    <p:extLst>
      <p:ext uri="{BB962C8B-B14F-4D97-AF65-F5344CB8AC3E}">
        <p14:creationId xmlns:p14="http://schemas.microsoft.com/office/powerpoint/2010/main" val="1017770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AB55-C736-460E-B3CE-B7613612A51E}"/>
              </a:ext>
            </a:extLst>
          </p:cNvPr>
          <p:cNvSpPr>
            <a:spLocks noGrp="1"/>
          </p:cNvSpPr>
          <p:nvPr>
            <p:ph type="title"/>
          </p:nvPr>
        </p:nvSpPr>
        <p:spPr/>
        <p:txBody>
          <a:bodyPr/>
          <a:lstStyle/>
          <a:p>
            <a:r>
              <a:rPr lang="en-US" dirty="0"/>
              <a:t>8.8.1 </a:t>
            </a:r>
            <a:r>
              <a:rPr lang="en-US" b="1" dirty="0"/>
              <a:t>Function </a:t>
            </a:r>
            <a:r>
              <a:rPr lang="en-US" b="1" dirty="0">
                <a:latin typeface="Courier New" panose="02070309020205020404" pitchFamily="49" charset="0"/>
                <a:cs typeface="Courier New" panose="02070309020205020404" pitchFamily="49" charset="0"/>
              </a:rPr>
              <a:t>strchr</a:t>
            </a:r>
            <a:r>
              <a:rPr lang="en-US" b="1" dirty="0"/>
              <a:t> </a:t>
            </a:r>
            <a:r>
              <a:rPr lang="en-US" sz="2000" b="0" dirty="0"/>
              <a:t>(2 of 4)</a:t>
            </a:r>
          </a:p>
        </p:txBody>
      </p:sp>
      <p:sp>
        <p:nvSpPr>
          <p:cNvPr id="3" name="Content Placeholder 2">
            <a:extLst>
              <a:ext uri="{FF2B5EF4-FFF2-40B4-BE49-F238E27FC236}">
                <a16:creationId xmlns:a16="http://schemas.microsoft.com/office/drawing/2014/main" id="{BF0F2E54-4A7C-4AEF-9CD5-15797B3748D9}"/>
              </a:ext>
            </a:extLst>
          </p:cNvPr>
          <p:cNvSpPr>
            <a:spLocks noGrp="1"/>
          </p:cNvSpPr>
          <p:nvPr>
            <p:ph sz="quarter" idx="13"/>
          </p:nvPr>
        </p:nvSpPr>
        <p:spPr>
          <a:xfrm>
            <a:off x="457200" y="1556327"/>
            <a:ext cx="8053057" cy="4586896"/>
          </a:xfrm>
        </p:spPr>
        <p:txBody>
          <a:bodyPr/>
          <a:lstStyle/>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fig08_14.c</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Using function strchr</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const char *string = "This is a test"; // initialize char pointer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char character1 = 'a';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char character2 = 'z';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015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8DDC-96EC-41AF-AC5A-101280D87B24}"/>
              </a:ext>
            </a:extLst>
          </p:cNvPr>
          <p:cNvSpPr>
            <a:spLocks noGrp="1"/>
          </p:cNvSpPr>
          <p:nvPr>
            <p:ph type="title"/>
          </p:nvPr>
        </p:nvSpPr>
        <p:spPr/>
        <p:txBody>
          <a:bodyPr/>
          <a:lstStyle/>
          <a:p>
            <a:r>
              <a:rPr lang="en-US" sz="3200" dirty="0"/>
              <a:t>8.2 </a:t>
            </a:r>
            <a:r>
              <a:rPr lang="en-US" sz="3200" b="1" dirty="0"/>
              <a:t>Fundamentals of Strings and Characters </a:t>
            </a:r>
            <a:r>
              <a:rPr lang="en-US" sz="2000" b="0" dirty="0"/>
              <a:t>(1 of 4)</a:t>
            </a:r>
          </a:p>
        </p:txBody>
      </p:sp>
      <p:sp>
        <p:nvSpPr>
          <p:cNvPr id="10" name="Content Placeholder 9">
            <a:extLst>
              <a:ext uri="{FF2B5EF4-FFF2-40B4-BE49-F238E27FC236}">
                <a16:creationId xmlns:a16="http://schemas.microsoft.com/office/drawing/2014/main" id="{34263C4B-595C-4BF2-9A4C-AF5224EEE02D}"/>
              </a:ext>
            </a:extLst>
          </p:cNvPr>
          <p:cNvSpPr>
            <a:spLocks noGrp="1"/>
          </p:cNvSpPr>
          <p:nvPr>
            <p:ph sz="quarter" idx="13"/>
          </p:nvPr>
        </p:nvSpPr>
        <p:spPr>
          <a:xfrm>
            <a:off x="457200" y="1552575"/>
            <a:ext cx="7962523" cy="2956051"/>
          </a:xfrm>
        </p:spPr>
        <p:txBody>
          <a:bodyPr/>
          <a:lstStyle/>
          <a:p>
            <a:r>
              <a:rPr lang="en-US" sz="1800" dirty="0"/>
              <a:t>Every program is composed of characters that—when grouped together meaningfully—the computer interprets as a series of instructions used to accomplish a task</a:t>
            </a:r>
          </a:p>
          <a:p>
            <a:r>
              <a:rPr lang="en-US" sz="1800" dirty="0"/>
              <a:t>A program may contain </a:t>
            </a:r>
            <a:r>
              <a:rPr lang="en-US" sz="1800" b="1" dirty="0"/>
              <a:t>character constants</a:t>
            </a:r>
            <a:r>
              <a:rPr lang="en-US" sz="1800" dirty="0"/>
              <a:t>—each is an </a:t>
            </a:r>
            <a:r>
              <a:rPr lang="en-US" sz="1800" dirty="0">
                <a:latin typeface="Courier New" panose="02070309020205020404" pitchFamily="49" charset="0"/>
                <a:cs typeface="Courier New" panose="02070309020205020404" pitchFamily="49" charset="0"/>
              </a:rPr>
              <a:t>int</a:t>
            </a:r>
            <a:r>
              <a:rPr lang="en-US" sz="1800" dirty="0"/>
              <a:t> value represented as a character in single quotes</a:t>
            </a:r>
          </a:p>
          <a:p>
            <a:r>
              <a:rPr lang="en-US" sz="1800" dirty="0"/>
              <a:t>A character constant’s value is that character’s integer value in the machine’s </a:t>
            </a:r>
            <a:r>
              <a:rPr lang="en-US" sz="1800" b="1" dirty="0"/>
              <a:t>character set</a:t>
            </a:r>
          </a:p>
          <a:p>
            <a:r>
              <a:rPr lang="en-US" sz="1800" dirty="0"/>
              <a:t>A </a:t>
            </a:r>
            <a:r>
              <a:rPr lang="en-US" sz="1800" b="1" dirty="0"/>
              <a:t>string</a:t>
            </a:r>
            <a:r>
              <a:rPr lang="en-US" sz="1800" dirty="0"/>
              <a:t> is a series of characters treated as a single unit</a:t>
            </a:r>
          </a:p>
        </p:txBody>
      </p:sp>
      <p:sp>
        <p:nvSpPr>
          <p:cNvPr id="11" name="Content Placeholder 10">
            <a:extLst>
              <a:ext uri="{FF2B5EF4-FFF2-40B4-BE49-F238E27FC236}">
                <a16:creationId xmlns:a16="http://schemas.microsoft.com/office/drawing/2014/main" id="{C4170C70-6572-4B3A-87A0-EAD8903AEC75}"/>
              </a:ext>
            </a:extLst>
          </p:cNvPr>
          <p:cNvSpPr>
            <a:spLocks noGrp="1"/>
          </p:cNvSpPr>
          <p:nvPr>
            <p:ph sz="quarter" idx="14"/>
          </p:nvPr>
        </p:nvSpPr>
        <p:spPr>
          <a:xfrm>
            <a:off x="457199" y="4568365"/>
            <a:ext cx="7699973" cy="467424"/>
          </a:xfrm>
        </p:spPr>
        <p:txBody>
          <a:bodyPr/>
          <a:lstStyle/>
          <a:p>
            <a:pPr lvl="1"/>
            <a:r>
              <a:rPr lang="en-US" sz="1800" dirty="0"/>
              <a:t>may include letters, digits and various </a:t>
            </a:r>
            <a:r>
              <a:rPr lang="en-US" sz="1800" b="1" dirty="0"/>
              <a:t>special characters</a:t>
            </a:r>
            <a:r>
              <a:rPr lang="en-US" sz="1800" dirty="0"/>
              <a:t> such as</a:t>
            </a:r>
          </a:p>
        </p:txBody>
      </p:sp>
      <p:graphicFrame>
        <p:nvGraphicFramePr>
          <p:cNvPr id="17" name="Object 16" descr="+, minus sign, asterisk, forward slash and $ sign&#10;">
            <a:extLst>
              <a:ext uri="{FF2B5EF4-FFF2-40B4-BE49-F238E27FC236}">
                <a16:creationId xmlns:a16="http://schemas.microsoft.com/office/drawing/2014/main" id="{36169DCB-7A04-40B3-AADF-3C1CA8915F7B}"/>
              </a:ext>
            </a:extLst>
          </p:cNvPr>
          <p:cNvGraphicFramePr>
            <a:graphicFrameLocks noChangeAspect="1"/>
          </p:cNvGraphicFramePr>
          <p:nvPr>
            <p:extLst>
              <p:ext uri="{D42A27DB-BD31-4B8C-83A1-F6EECF244321}">
                <p14:modId xmlns:p14="http://schemas.microsoft.com/office/powerpoint/2010/main" val="2075782142"/>
              </p:ext>
            </p:extLst>
          </p:nvPr>
        </p:nvGraphicFramePr>
        <p:xfrm>
          <a:off x="1270000" y="5083175"/>
          <a:ext cx="1681163" cy="293688"/>
        </p:xfrm>
        <a:graphic>
          <a:graphicData uri="http://schemas.openxmlformats.org/presentationml/2006/ole">
            <mc:AlternateContent xmlns:mc="http://schemas.openxmlformats.org/markup-compatibility/2006">
              <mc:Choice xmlns:v="urn:schemas-microsoft-com:vml" Requires="v">
                <p:oleObj spid="_x0000_s1026" name="Equation" r:id="rId3" imgW="1091880" imgH="190440" progId="Equation.DSMT4">
                  <p:embed/>
                </p:oleObj>
              </mc:Choice>
              <mc:Fallback>
                <p:oleObj name="Equation" r:id="rId3" imgW="1091880" imgH="190440" progId="Equation.DSMT4">
                  <p:embed/>
                  <p:pic>
                    <p:nvPicPr>
                      <p:cNvPr id="0" name=""/>
                      <p:cNvPicPr/>
                      <p:nvPr/>
                    </p:nvPicPr>
                    <p:blipFill>
                      <a:blip r:embed="rId4"/>
                      <a:stretch>
                        <a:fillRect/>
                      </a:stretch>
                    </p:blipFill>
                    <p:spPr>
                      <a:xfrm>
                        <a:off x="1270000" y="5083175"/>
                        <a:ext cx="1681163" cy="293688"/>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FC57E2BB-D3AF-47F2-B321-B9E5E2125A8F}"/>
              </a:ext>
            </a:extLst>
          </p:cNvPr>
          <p:cNvSpPr>
            <a:spLocks noGrp="1"/>
          </p:cNvSpPr>
          <p:nvPr>
            <p:ph sz="quarter" idx="15"/>
          </p:nvPr>
        </p:nvSpPr>
        <p:spPr>
          <a:xfrm>
            <a:off x="457200" y="5455226"/>
            <a:ext cx="8068235" cy="523044"/>
          </a:xfrm>
        </p:spPr>
        <p:txBody>
          <a:bodyPr/>
          <a:lstStyle/>
          <a:p>
            <a:r>
              <a:rPr lang="en-US" sz="1800" b="1" dirty="0"/>
              <a:t>String literals</a:t>
            </a:r>
            <a:r>
              <a:rPr lang="en-US" sz="1800" dirty="0"/>
              <a:t>, or </a:t>
            </a:r>
            <a:r>
              <a:rPr lang="en-US" sz="1800" b="1" dirty="0"/>
              <a:t>string constants</a:t>
            </a:r>
            <a:r>
              <a:rPr lang="en-US" sz="1800" dirty="0"/>
              <a:t>, are written in double quotation marks</a:t>
            </a:r>
          </a:p>
        </p:txBody>
      </p:sp>
    </p:spTree>
    <p:extLst>
      <p:ext uri="{BB962C8B-B14F-4D97-AF65-F5344CB8AC3E}">
        <p14:creationId xmlns:p14="http://schemas.microsoft.com/office/powerpoint/2010/main" val="3786086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AB55-C736-460E-B3CE-B7613612A51E}"/>
              </a:ext>
            </a:extLst>
          </p:cNvPr>
          <p:cNvSpPr>
            <a:spLocks noGrp="1"/>
          </p:cNvSpPr>
          <p:nvPr>
            <p:ph type="title"/>
          </p:nvPr>
        </p:nvSpPr>
        <p:spPr/>
        <p:txBody>
          <a:bodyPr/>
          <a:lstStyle/>
          <a:p>
            <a:r>
              <a:rPr lang="en-US" dirty="0"/>
              <a:t>8.8.1 </a:t>
            </a:r>
            <a:r>
              <a:rPr lang="en-US" b="1" dirty="0"/>
              <a:t>Function </a:t>
            </a:r>
            <a:r>
              <a:rPr lang="en-US" b="1" dirty="0">
                <a:latin typeface="Courier New" panose="02070309020205020404" pitchFamily="49" charset="0"/>
                <a:cs typeface="Courier New" panose="02070309020205020404" pitchFamily="49" charset="0"/>
              </a:rPr>
              <a:t>strchr</a:t>
            </a:r>
            <a:r>
              <a:rPr lang="en-US" b="1" dirty="0"/>
              <a:t> </a:t>
            </a:r>
            <a:r>
              <a:rPr lang="en-US" sz="2000" b="0" dirty="0"/>
              <a:t>(3 of 4)</a:t>
            </a:r>
          </a:p>
        </p:txBody>
      </p:sp>
      <p:sp>
        <p:nvSpPr>
          <p:cNvPr id="3" name="Content Placeholder 2">
            <a:extLst>
              <a:ext uri="{FF2B5EF4-FFF2-40B4-BE49-F238E27FC236}">
                <a16:creationId xmlns:a16="http://schemas.microsoft.com/office/drawing/2014/main" id="{BF0F2E54-4A7C-4AEF-9CD5-15797B3748D9}"/>
              </a:ext>
            </a:extLst>
          </p:cNvPr>
          <p:cNvSpPr>
            <a:spLocks noGrp="1"/>
          </p:cNvSpPr>
          <p:nvPr>
            <p:ph sz="quarter" idx="13"/>
          </p:nvPr>
        </p:nvSpPr>
        <p:spPr/>
        <p:txBody>
          <a:bodyPr/>
          <a:lstStyle/>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 if character1 was found in string</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if (strchr(string, character1) != NULL) { // can remove "!= NULL"</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printf("\'%c\' was found in \"%s\".\n", character1, string);</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 </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else { // if character1 was not found</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printf("\'%c\' was not found in \"%s\".\n", character1, string);</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 </a:t>
            </a:r>
          </a:p>
          <a:p>
            <a:pPr marL="432000" indent="-432000">
              <a:spcBef>
                <a:spcPts val="600"/>
              </a:spcBef>
              <a:buFont typeface="+mj-lt"/>
              <a:buAutoNum type="arabicPeriod" startAt="11"/>
            </a:pPr>
            <a:r>
              <a:rPr 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627231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AB55-C736-460E-B3CE-B7613612A51E}"/>
              </a:ext>
            </a:extLst>
          </p:cNvPr>
          <p:cNvSpPr>
            <a:spLocks noGrp="1"/>
          </p:cNvSpPr>
          <p:nvPr>
            <p:ph type="title"/>
          </p:nvPr>
        </p:nvSpPr>
        <p:spPr/>
        <p:txBody>
          <a:bodyPr/>
          <a:lstStyle/>
          <a:p>
            <a:r>
              <a:rPr lang="en-US" dirty="0"/>
              <a:t>8.8.1 </a:t>
            </a:r>
            <a:r>
              <a:rPr lang="en-US" b="1" dirty="0"/>
              <a:t>Function </a:t>
            </a:r>
            <a:r>
              <a:rPr lang="en-US" b="1" dirty="0">
                <a:latin typeface="Courier New" panose="02070309020205020404" pitchFamily="49" charset="0"/>
                <a:cs typeface="Courier New" panose="02070309020205020404" pitchFamily="49" charset="0"/>
              </a:rPr>
              <a:t>strchr</a:t>
            </a:r>
            <a:r>
              <a:rPr lang="en-US" b="1" dirty="0"/>
              <a:t> </a:t>
            </a:r>
            <a:r>
              <a:rPr lang="en-US" sz="2000" b="0" dirty="0"/>
              <a:t>(4 of 4)</a:t>
            </a:r>
          </a:p>
        </p:txBody>
      </p:sp>
      <p:sp>
        <p:nvSpPr>
          <p:cNvPr id="3" name="Content Placeholder 2">
            <a:extLst>
              <a:ext uri="{FF2B5EF4-FFF2-40B4-BE49-F238E27FC236}">
                <a16:creationId xmlns:a16="http://schemas.microsoft.com/office/drawing/2014/main" id="{BF0F2E54-4A7C-4AEF-9CD5-15797B3748D9}"/>
              </a:ext>
            </a:extLst>
          </p:cNvPr>
          <p:cNvSpPr>
            <a:spLocks noGrp="1"/>
          </p:cNvSpPr>
          <p:nvPr>
            <p:ph sz="quarter" idx="13"/>
          </p:nvPr>
        </p:nvSpPr>
        <p:spPr>
          <a:xfrm>
            <a:off x="457200" y="1556327"/>
            <a:ext cx="8229600" cy="3703736"/>
          </a:xfrm>
        </p:spPr>
        <p:txBody>
          <a:bodyPr/>
          <a:lstStyle/>
          <a:p>
            <a:pPr marL="432000" indent="-432000">
              <a:spcBef>
                <a:spcPts val="600"/>
              </a:spcBef>
              <a:buFont typeface="+mj-lt"/>
              <a:buAutoNum type="arabicPeriod" startAt="19"/>
            </a:pPr>
            <a:r>
              <a:rPr lang="en-US" sz="1800" dirty="0">
                <a:solidFill>
                  <a:schemeClr val="tx1"/>
                </a:solidFill>
                <a:latin typeface="Courier New" panose="02070309020205020404" pitchFamily="49" charset="0"/>
                <a:cs typeface="Courier New" panose="02070309020205020404" pitchFamily="49" charset="0"/>
              </a:rPr>
              <a:t> // if character2 was found in string</a:t>
            </a:r>
          </a:p>
          <a:p>
            <a:pPr marL="432000" indent="-432000">
              <a:spcBef>
                <a:spcPts val="600"/>
              </a:spcBef>
              <a:buFont typeface="+mj-lt"/>
              <a:buAutoNum type="arabicPeriod" startAt="19"/>
            </a:pPr>
            <a:r>
              <a:rPr lang="en-US" sz="1800" dirty="0">
                <a:solidFill>
                  <a:schemeClr val="tx1"/>
                </a:solidFill>
                <a:latin typeface="Courier New" panose="02070309020205020404" pitchFamily="49" charset="0"/>
                <a:cs typeface="Courier New" panose="02070309020205020404" pitchFamily="49" charset="0"/>
              </a:rPr>
              <a:t>   if (strchr(string, character2) != NULL) { // can remove "!= NULL"</a:t>
            </a:r>
          </a:p>
          <a:p>
            <a:pPr marL="432000" indent="-432000">
              <a:spcBef>
                <a:spcPts val="600"/>
              </a:spcBef>
              <a:buFont typeface="+mj-lt"/>
              <a:buAutoNum type="arabicPeriod" startAt="19"/>
            </a:pPr>
            <a:r>
              <a:rPr lang="en-US" sz="1800" dirty="0">
                <a:solidFill>
                  <a:schemeClr val="tx1"/>
                </a:solidFill>
                <a:latin typeface="Courier New" panose="02070309020205020404" pitchFamily="49" charset="0"/>
                <a:cs typeface="Courier New" panose="02070309020205020404" pitchFamily="49" charset="0"/>
              </a:rPr>
              <a:t>      printf("\'%c\' was found in \"%s\".\n", character2, string);</a:t>
            </a:r>
          </a:p>
          <a:p>
            <a:pPr marL="432000" indent="-432000">
              <a:spcBef>
                <a:spcPts val="600"/>
              </a:spcBef>
              <a:buFont typeface="+mj-lt"/>
              <a:buAutoNum type="arabicPeriod" startAt="19"/>
            </a:pPr>
            <a:r>
              <a:rPr lang="en-US" sz="1800" dirty="0">
                <a:solidFill>
                  <a:schemeClr val="tx1"/>
                </a:solidFill>
                <a:latin typeface="Courier New" panose="02070309020205020404" pitchFamily="49" charset="0"/>
                <a:cs typeface="Courier New" panose="02070309020205020404" pitchFamily="49" charset="0"/>
              </a:rPr>
              <a:t>   } </a:t>
            </a:r>
          </a:p>
          <a:p>
            <a:pPr marL="432000" indent="-432000">
              <a:spcBef>
                <a:spcPts val="600"/>
              </a:spcBef>
              <a:buFont typeface="+mj-lt"/>
              <a:buAutoNum type="arabicPeriod" startAt="19"/>
            </a:pPr>
            <a:r>
              <a:rPr lang="en-US" sz="1800" dirty="0">
                <a:solidFill>
                  <a:schemeClr val="tx1"/>
                </a:solidFill>
                <a:latin typeface="Courier New" panose="02070309020205020404" pitchFamily="49" charset="0"/>
                <a:cs typeface="Courier New" panose="02070309020205020404" pitchFamily="49" charset="0"/>
              </a:rPr>
              <a:t>   else { // if character2 was not found</a:t>
            </a:r>
          </a:p>
          <a:p>
            <a:pPr marL="432000" indent="-432000">
              <a:spcBef>
                <a:spcPts val="600"/>
              </a:spcBef>
              <a:buFont typeface="+mj-lt"/>
              <a:buAutoNum type="arabicPeriod" startAt="19"/>
            </a:pPr>
            <a:r>
              <a:rPr lang="en-US" sz="1800" dirty="0">
                <a:solidFill>
                  <a:schemeClr val="tx1"/>
                </a:solidFill>
                <a:latin typeface="Courier New" panose="02070309020205020404" pitchFamily="49" charset="0"/>
                <a:cs typeface="Courier New" panose="02070309020205020404" pitchFamily="49" charset="0"/>
              </a:rPr>
              <a:t>      printf("\'%c\' was not found in \"%s\".\n", character2, string);</a:t>
            </a:r>
          </a:p>
          <a:p>
            <a:pPr marL="432000" indent="-432000">
              <a:spcBef>
                <a:spcPts val="600"/>
              </a:spcBef>
              <a:buFont typeface="+mj-lt"/>
              <a:buAutoNum type="arabicPeriod" startAt="19"/>
            </a:pPr>
            <a:r>
              <a:rPr lang="en-US" sz="1800" dirty="0">
                <a:solidFill>
                  <a:schemeClr val="tx1"/>
                </a:solidFill>
                <a:latin typeface="Courier New" panose="02070309020205020404" pitchFamily="49" charset="0"/>
                <a:cs typeface="Courier New" panose="02070309020205020404" pitchFamily="49" charset="0"/>
              </a:rPr>
              <a:t>   } </a:t>
            </a:r>
          </a:p>
          <a:p>
            <a:pPr marL="432000" indent="-432000">
              <a:spcBef>
                <a:spcPts val="600"/>
              </a:spcBef>
              <a:buFont typeface="+mj-lt"/>
              <a:buAutoNum type="arabicPeriod" startAt="19"/>
            </a:pPr>
            <a:r>
              <a:rPr lang="en-US" sz="1800" dirty="0">
                <a:solidFill>
                  <a:schemeClr val="tx1"/>
                </a:solidFill>
                <a:latin typeface="Courier New" panose="02070309020205020404" pitchFamily="49" charset="0"/>
                <a:cs typeface="Courier New" panose="02070309020205020404" pitchFamily="49" charset="0"/>
              </a:rPr>
              <a:t>} </a:t>
            </a:r>
          </a:p>
        </p:txBody>
      </p:sp>
      <p:sp>
        <p:nvSpPr>
          <p:cNvPr id="4" name="Content Placeholder 3">
            <a:extLst>
              <a:ext uri="{FF2B5EF4-FFF2-40B4-BE49-F238E27FC236}">
                <a16:creationId xmlns:a16="http://schemas.microsoft.com/office/drawing/2014/main" id="{727D8692-7BD7-4D5C-A358-2A7B0C8A5C2F}"/>
              </a:ext>
            </a:extLst>
          </p:cNvPr>
          <p:cNvSpPr>
            <a:spLocks noGrp="1"/>
          </p:cNvSpPr>
          <p:nvPr>
            <p:ph sz="quarter" idx="14"/>
          </p:nvPr>
        </p:nvSpPr>
        <p:spPr>
          <a:xfrm>
            <a:off x="457200" y="5366154"/>
            <a:ext cx="5853065" cy="944111"/>
          </a:xfrm>
        </p:spPr>
        <p:txBody>
          <a:bodyPr tIns="0" rIns="0" bIns="0"/>
          <a:lstStyle/>
          <a:p>
            <a:pPr marL="0" indent="0">
              <a:spcBef>
                <a:spcPts val="300"/>
              </a:spcBef>
              <a:buNone/>
            </a:pPr>
            <a:r>
              <a:rPr lang="en-US" sz="1800" b="1" dirty="0">
                <a:latin typeface="Courier New" panose="02070309020205020404" pitchFamily="49" charset="0"/>
                <a:cs typeface="Courier New" panose="02070309020205020404" pitchFamily="49" charset="0"/>
              </a:rPr>
              <a:t>OUTPUT:</a:t>
            </a:r>
          </a:p>
          <a:p>
            <a:pPr marL="0" indent="0">
              <a:spcBef>
                <a:spcPts val="300"/>
              </a:spcBef>
              <a:buNone/>
            </a:pPr>
            <a:r>
              <a:rPr lang="en-US" sz="1800" dirty="0">
                <a:latin typeface="Courier New" panose="02070309020205020404" pitchFamily="49" charset="0"/>
                <a:cs typeface="Courier New" panose="02070309020205020404" pitchFamily="49" charset="0"/>
              </a:rPr>
              <a:t>'a' was found in "This is a test".</a:t>
            </a:r>
          </a:p>
          <a:p>
            <a:pPr marL="0" indent="0">
              <a:spcBef>
                <a:spcPts val="300"/>
              </a:spcBef>
              <a:buNone/>
            </a:pPr>
            <a:r>
              <a:rPr lang="en-US" sz="1800" dirty="0">
                <a:latin typeface="Courier New" panose="02070309020205020404" pitchFamily="49" charset="0"/>
                <a:cs typeface="Courier New" panose="02070309020205020404" pitchFamily="49" charset="0"/>
              </a:rPr>
              <a:t>'z' was not found in "This is a test".</a:t>
            </a:r>
          </a:p>
        </p:txBody>
      </p:sp>
    </p:spTree>
    <p:extLst>
      <p:ext uri="{BB962C8B-B14F-4D97-AF65-F5344CB8AC3E}">
        <p14:creationId xmlns:p14="http://schemas.microsoft.com/office/powerpoint/2010/main" val="34479435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0176-26A1-4D91-A975-FFFE6B8BDDCC}"/>
              </a:ext>
            </a:extLst>
          </p:cNvPr>
          <p:cNvSpPr>
            <a:spLocks noGrp="1"/>
          </p:cNvSpPr>
          <p:nvPr>
            <p:ph type="title"/>
          </p:nvPr>
        </p:nvSpPr>
        <p:spPr/>
        <p:txBody>
          <a:bodyPr/>
          <a:lstStyle/>
          <a:p>
            <a:r>
              <a:rPr lang="en-US" dirty="0"/>
              <a:t>8.8.2 </a:t>
            </a:r>
            <a:r>
              <a:rPr lang="en-US" b="1" dirty="0"/>
              <a:t>Function </a:t>
            </a:r>
            <a:r>
              <a:rPr lang="en-US" b="1" dirty="0">
                <a:latin typeface="Courier New" panose="02070309020205020404" pitchFamily="49" charset="0"/>
                <a:cs typeface="Courier New" panose="02070309020205020404" pitchFamily="49" charset="0"/>
              </a:rPr>
              <a:t>strcspn</a:t>
            </a:r>
            <a:r>
              <a:rPr lang="en-US" b="1" dirty="0"/>
              <a:t> </a:t>
            </a:r>
            <a:r>
              <a:rPr lang="en-US" sz="2000" b="0" dirty="0"/>
              <a:t>(1 of 3)</a:t>
            </a:r>
          </a:p>
        </p:txBody>
      </p:sp>
      <p:sp>
        <p:nvSpPr>
          <p:cNvPr id="3" name="Content Placeholder 2">
            <a:extLst>
              <a:ext uri="{FF2B5EF4-FFF2-40B4-BE49-F238E27FC236}">
                <a16:creationId xmlns:a16="http://schemas.microsoft.com/office/drawing/2014/main" id="{977D2D75-9AAF-478E-A72B-C0DA50B8FDBB}"/>
              </a:ext>
            </a:extLst>
          </p:cNvPr>
          <p:cNvSpPr>
            <a:spLocks noGrp="1"/>
          </p:cNvSpPr>
          <p:nvPr>
            <p:ph sz="quarter" idx="13"/>
          </p:nvPr>
        </p:nvSpPr>
        <p:spPr/>
        <p:txBody>
          <a:bodyPr/>
          <a:lstStyle/>
          <a:p>
            <a:r>
              <a:rPr lang="en-US" b="1" dirty="0">
                <a:latin typeface="Courier New" panose="02070309020205020404" pitchFamily="49" charset="0"/>
                <a:cs typeface="Courier New" panose="02070309020205020404" pitchFamily="49" charset="0"/>
              </a:rPr>
              <a:t>strcspn</a:t>
            </a:r>
            <a:r>
              <a:rPr lang="en-US" dirty="0"/>
              <a:t> (Fig</a:t>
            </a:r>
            <a:r>
              <a:rPr lang="en-US" sz="100" dirty="0"/>
              <a:t>ure</a:t>
            </a:r>
            <a:r>
              <a:rPr lang="en-US" dirty="0"/>
              <a:t> 8.15) determines the length of the initial part of its first string argument that does </a:t>
            </a:r>
            <a:r>
              <a:rPr lang="en-US" b="1" dirty="0"/>
              <a:t>not</a:t>
            </a:r>
            <a:r>
              <a:rPr lang="en-US" dirty="0"/>
              <a:t> contain any characters from its second string argument</a:t>
            </a:r>
          </a:p>
          <a:p>
            <a:r>
              <a:rPr lang="en-US" dirty="0"/>
              <a:t>Returns the segment’s length.</a:t>
            </a:r>
          </a:p>
        </p:txBody>
      </p:sp>
    </p:spTree>
    <p:extLst>
      <p:ext uri="{BB962C8B-B14F-4D97-AF65-F5344CB8AC3E}">
        <p14:creationId xmlns:p14="http://schemas.microsoft.com/office/powerpoint/2010/main" val="22944818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0176-26A1-4D91-A975-FFFE6B8BDDCC}"/>
              </a:ext>
            </a:extLst>
          </p:cNvPr>
          <p:cNvSpPr>
            <a:spLocks noGrp="1"/>
          </p:cNvSpPr>
          <p:nvPr>
            <p:ph type="title"/>
          </p:nvPr>
        </p:nvSpPr>
        <p:spPr/>
        <p:txBody>
          <a:bodyPr/>
          <a:lstStyle/>
          <a:p>
            <a:r>
              <a:rPr lang="en-US" dirty="0"/>
              <a:t>8.8.2 </a:t>
            </a:r>
            <a:r>
              <a:rPr lang="en-US" b="1" dirty="0"/>
              <a:t>Function </a:t>
            </a:r>
            <a:r>
              <a:rPr lang="en-US" b="1" dirty="0">
                <a:latin typeface="Courier New" panose="02070309020205020404" pitchFamily="49" charset="0"/>
                <a:cs typeface="Courier New" panose="02070309020205020404" pitchFamily="49" charset="0"/>
              </a:rPr>
              <a:t>strcspn</a:t>
            </a:r>
            <a:r>
              <a:rPr lang="en-US" b="1" dirty="0"/>
              <a:t> </a:t>
            </a:r>
            <a:r>
              <a:rPr lang="en-US" sz="2000" b="0" dirty="0"/>
              <a:t>(2 of 3)</a:t>
            </a:r>
          </a:p>
        </p:txBody>
      </p:sp>
      <p:sp>
        <p:nvSpPr>
          <p:cNvPr id="3" name="Content Placeholder 2">
            <a:extLst>
              <a:ext uri="{FF2B5EF4-FFF2-40B4-BE49-F238E27FC236}">
                <a16:creationId xmlns:a16="http://schemas.microsoft.com/office/drawing/2014/main" id="{977D2D75-9AAF-478E-A72B-C0DA50B8FDBB}"/>
              </a:ext>
            </a:extLst>
          </p:cNvPr>
          <p:cNvSpPr>
            <a:spLocks noGrp="1"/>
          </p:cNvSpPr>
          <p:nvPr>
            <p:ph sz="quarter" idx="13"/>
          </p:nvPr>
        </p:nvSpPr>
        <p:spPr/>
        <p:txBody>
          <a:bodyPr/>
          <a:lstStyle/>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fig08_15.c</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strcspn</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initialize two char pointers</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*string1 = "The value is 3.14159";</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*string2 = "1234567890";</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printf("string1 = %s\nstring2 = %s\n\n%s\n%s%zu\n", string1, string2,</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length of the initial segment of string1",</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"containing no characters from string2 = ",</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strcspn(string1, string2));</a:t>
            </a:r>
          </a:p>
          <a:p>
            <a:pPr marL="432000" indent="-4320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481406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0176-26A1-4D91-A975-FFFE6B8BDDCC}"/>
              </a:ext>
            </a:extLst>
          </p:cNvPr>
          <p:cNvSpPr>
            <a:spLocks noGrp="1"/>
          </p:cNvSpPr>
          <p:nvPr>
            <p:ph type="title"/>
          </p:nvPr>
        </p:nvSpPr>
        <p:spPr/>
        <p:txBody>
          <a:bodyPr/>
          <a:lstStyle/>
          <a:p>
            <a:r>
              <a:rPr lang="en-US" dirty="0"/>
              <a:t>8.8.2 </a:t>
            </a:r>
            <a:r>
              <a:rPr lang="en-US" b="1" dirty="0"/>
              <a:t>Function </a:t>
            </a:r>
            <a:r>
              <a:rPr lang="en-US" b="1" dirty="0">
                <a:latin typeface="Courier New" panose="02070309020205020404" pitchFamily="49" charset="0"/>
                <a:cs typeface="Courier New" panose="02070309020205020404" pitchFamily="49" charset="0"/>
              </a:rPr>
              <a:t>strcspn</a:t>
            </a:r>
            <a:r>
              <a:rPr lang="en-US" b="1" dirty="0"/>
              <a:t> </a:t>
            </a:r>
            <a:r>
              <a:rPr lang="en-US" sz="2000" b="0" dirty="0"/>
              <a:t>(3 of 3)</a:t>
            </a:r>
          </a:p>
        </p:txBody>
      </p:sp>
      <p:sp>
        <p:nvSpPr>
          <p:cNvPr id="3" name="Content Placeholder 2">
            <a:extLst>
              <a:ext uri="{FF2B5EF4-FFF2-40B4-BE49-F238E27FC236}">
                <a16:creationId xmlns:a16="http://schemas.microsoft.com/office/drawing/2014/main" id="{977D2D75-9AAF-478E-A72B-C0DA50B8FDBB}"/>
              </a:ext>
            </a:extLst>
          </p:cNvPr>
          <p:cNvSpPr>
            <a:spLocks noGrp="1"/>
          </p:cNvSpPr>
          <p:nvPr>
            <p:ph sz="quarter" idx="13"/>
          </p:nvPr>
        </p:nvSpPr>
        <p:spPr/>
        <p:txBody>
          <a:bodyPr/>
          <a:lstStyle/>
          <a:p>
            <a:pPr marL="0" indent="0">
              <a:spcBef>
                <a:spcPts val="600"/>
              </a:spcBef>
              <a:buNone/>
            </a:pPr>
            <a:r>
              <a:rPr lang="en-US" sz="2000" b="1" dirty="0">
                <a:solidFill>
                  <a:srgbClr val="000000"/>
                </a:solidFill>
                <a:latin typeface="Courier New" panose="02070309020205020404" pitchFamily="49" charset="0"/>
                <a:cs typeface="Courier New" panose="02070309020205020404" pitchFamily="49" charset="0"/>
              </a:rPr>
              <a:t>OUTPUT:</a:t>
            </a:r>
          </a:p>
          <a:p>
            <a:pPr marL="0" indent="0">
              <a:spcBef>
                <a:spcPts val="600"/>
              </a:spcBef>
              <a:buNone/>
            </a:pPr>
            <a:r>
              <a:rPr lang="en-US" sz="2000" dirty="0">
                <a:solidFill>
                  <a:srgbClr val="000000"/>
                </a:solidFill>
                <a:latin typeface="Courier New" panose="02070309020205020404" pitchFamily="49" charset="0"/>
                <a:cs typeface="Courier New" panose="02070309020205020404" pitchFamily="49" charset="0"/>
              </a:rPr>
              <a:t>string1 = The value is 3.14159</a:t>
            </a:r>
          </a:p>
          <a:p>
            <a:pPr marL="0" indent="0">
              <a:spcBef>
                <a:spcPts val="600"/>
              </a:spcBef>
              <a:buNone/>
            </a:pPr>
            <a:r>
              <a:rPr lang="en-US" sz="2000" dirty="0">
                <a:solidFill>
                  <a:srgbClr val="000000"/>
                </a:solidFill>
                <a:latin typeface="Courier New" panose="02070309020205020404" pitchFamily="49" charset="0"/>
                <a:cs typeface="Courier New" panose="02070309020205020404" pitchFamily="49" charset="0"/>
              </a:rPr>
              <a:t>string2 = 1234567890</a:t>
            </a:r>
          </a:p>
          <a:p>
            <a:pPr marL="0" indent="0">
              <a:spcBef>
                <a:spcPts val="600"/>
              </a:spcBef>
              <a:buNone/>
            </a:pPr>
            <a:r>
              <a:rPr lang="en-US" sz="2000" dirty="0">
                <a:solidFill>
                  <a:srgbClr val="000000"/>
                </a:solidFill>
                <a:latin typeface="Courier New" panose="02070309020205020404" pitchFamily="49" charset="0"/>
                <a:cs typeface="Courier New" panose="02070309020205020404" pitchFamily="49" charset="0"/>
              </a:rPr>
              <a:t> </a:t>
            </a:r>
          </a:p>
          <a:p>
            <a:pPr marL="0" indent="0">
              <a:spcBef>
                <a:spcPts val="600"/>
              </a:spcBef>
              <a:buNone/>
            </a:pPr>
            <a:r>
              <a:rPr lang="en-US" sz="2000" dirty="0">
                <a:solidFill>
                  <a:srgbClr val="000000"/>
                </a:solidFill>
                <a:latin typeface="Courier New" panose="02070309020205020404" pitchFamily="49" charset="0"/>
                <a:cs typeface="Courier New" panose="02070309020205020404" pitchFamily="49" charset="0"/>
              </a:rPr>
              <a:t>The length of the initial segment of string1</a:t>
            </a:r>
          </a:p>
          <a:p>
            <a:pPr marL="0" indent="0">
              <a:spcBef>
                <a:spcPts val="600"/>
              </a:spcBef>
              <a:buNone/>
            </a:pPr>
            <a:r>
              <a:rPr lang="en-US" sz="2000" dirty="0">
                <a:solidFill>
                  <a:srgbClr val="000000"/>
                </a:solidFill>
                <a:latin typeface="Courier New" panose="02070309020205020404" pitchFamily="49" charset="0"/>
                <a:cs typeface="Courier New" panose="02070309020205020404" pitchFamily="49" charset="0"/>
              </a:rPr>
              <a:t>containing no characters from string2 = 13</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0186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2A1C-8916-45A9-A40A-C75C698037E6}"/>
              </a:ext>
            </a:extLst>
          </p:cNvPr>
          <p:cNvSpPr>
            <a:spLocks noGrp="1"/>
          </p:cNvSpPr>
          <p:nvPr>
            <p:ph type="title"/>
          </p:nvPr>
        </p:nvSpPr>
        <p:spPr/>
        <p:txBody>
          <a:bodyPr/>
          <a:lstStyle/>
          <a:p>
            <a:r>
              <a:rPr lang="en-US" dirty="0"/>
              <a:t>8.8.3 </a:t>
            </a:r>
            <a:r>
              <a:rPr lang="en-US" b="1" dirty="0"/>
              <a:t>Function </a:t>
            </a:r>
            <a:r>
              <a:rPr lang="en-US" b="1" dirty="0">
                <a:latin typeface="Courier New" panose="02070309020205020404" pitchFamily="49" charset="0"/>
                <a:cs typeface="Courier New" panose="02070309020205020404" pitchFamily="49" charset="0"/>
              </a:rPr>
              <a:t>strpbrk</a:t>
            </a:r>
            <a:r>
              <a:rPr lang="en-US" b="1" dirty="0"/>
              <a:t> </a:t>
            </a:r>
            <a:r>
              <a:rPr lang="en-US" sz="2000" b="0" dirty="0"/>
              <a:t>(1 of 2)</a:t>
            </a:r>
          </a:p>
        </p:txBody>
      </p:sp>
      <p:sp>
        <p:nvSpPr>
          <p:cNvPr id="3" name="Content Placeholder 2">
            <a:extLst>
              <a:ext uri="{FF2B5EF4-FFF2-40B4-BE49-F238E27FC236}">
                <a16:creationId xmlns:a16="http://schemas.microsoft.com/office/drawing/2014/main" id="{F6784E6D-D507-4E28-ACC4-BE2AB25CF3B6}"/>
              </a:ext>
            </a:extLst>
          </p:cNvPr>
          <p:cNvSpPr>
            <a:spLocks noGrp="1"/>
          </p:cNvSpPr>
          <p:nvPr>
            <p:ph sz="quarter" idx="13"/>
          </p:nvPr>
        </p:nvSpPr>
        <p:spPr/>
        <p:txBody>
          <a:bodyPr/>
          <a:lstStyle/>
          <a:p>
            <a:r>
              <a:rPr lang="en-US" dirty="0"/>
              <a:t>Function </a:t>
            </a:r>
            <a:r>
              <a:rPr lang="en-US" b="1" dirty="0">
                <a:latin typeface="Courier New" panose="02070309020205020404" pitchFamily="49" charset="0"/>
                <a:cs typeface="Courier New" panose="02070309020205020404" pitchFamily="49" charset="0"/>
              </a:rPr>
              <a:t>strpbrk</a:t>
            </a:r>
            <a:r>
              <a:rPr lang="en-US" dirty="0"/>
              <a:t> searches its first string argument for the </a:t>
            </a:r>
            <a:r>
              <a:rPr lang="en-US" b="1" dirty="0"/>
              <a:t>first occurrence </a:t>
            </a:r>
            <a:r>
              <a:rPr lang="en-US" dirty="0"/>
              <a:t>of any character in its second string argument</a:t>
            </a:r>
          </a:p>
          <a:p>
            <a:r>
              <a:rPr lang="en-US" dirty="0"/>
              <a:t>If a character from the second argument is found, returns a pointer to the character in the first argument</a:t>
            </a:r>
          </a:p>
          <a:p>
            <a:r>
              <a:rPr lang="en-US" dirty="0"/>
              <a:t>Otherwise, it returns NULL</a:t>
            </a:r>
          </a:p>
          <a:p>
            <a:r>
              <a:rPr lang="en-US" dirty="0"/>
              <a:t>Figure 8.16 locates the first occurrence in string1 of any character from string2</a:t>
            </a:r>
          </a:p>
        </p:txBody>
      </p:sp>
    </p:spTree>
    <p:extLst>
      <p:ext uri="{BB962C8B-B14F-4D97-AF65-F5344CB8AC3E}">
        <p14:creationId xmlns:p14="http://schemas.microsoft.com/office/powerpoint/2010/main" val="7449226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2A1C-8916-45A9-A40A-C75C698037E6}"/>
              </a:ext>
            </a:extLst>
          </p:cNvPr>
          <p:cNvSpPr>
            <a:spLocks noGrp="1"/>
          </p:cNvSpPr>
          <p:nvPr>
            <p:ph type="title"/>
          </p:nvPr>
        </p:nvSpPr>
        <p:spPr/>
        <p:txBody>
          <a:bodyPr/>
          <a:lstStyle/>
          <a:p>
            <a:r>
              <a:rPr lang="en-US" dirty="0"/>
              <a:t>8.8.3 </a:t>
            </a:r>
            <a:r>
              <a:rPr lang="en-US" b="1" dirty="0"/>
              <a:t>Function </a:t>
            </a:r>
            <a:r>
              <a:rPr lang="en-US" b="1" dirty="0">
                <a:latin typeface="Courier New" panose="02070309020205020404" pitchFamily="49" charset="0"/>
                <a:cs typeface="Courier New" panose="02070309020205020404" pitchFamily="49" charset="0"/>
              </a:rPr>
              <a:t>strpbrk</a:t>
            </a:r>
            <a:r>
              <a:rPr lang="en-US" b="1" dirty="0"/>
              <a:t> </a:t>
            </a:r>
            <a:r>
              <a:rPr lang="en-US" sz="2000" b="0" dirty="0"/>
              <a:t>(2 of 2)</a:t>
            </a:r>
          </a:p>
        </p:txBody>
      </p:sp>
      <p:sp>
        <p:nvSpPr>
          <p:cNvPr id="3" name="Content Placeholder 2">
            <a:extLst>
              <a:ext uri="{FF2B5EF4-FFF2-40B4-BE49-F238E27FC236}">
                <a16:creationId xmlns:a16="http://schemas.microsoft.com/office/drawing/2014/main" id="{F6784E6D-D507-4E28-ACC4-BE2AB25CF3B6}"/>
              </a:ext>
            </a:extLst>
          </p:cNvPr>
          <p:cNvSpPr>
            <a:spLocks noGrp="1"/>
          </p:cNvSpPr>
          <p:nvPr>
            <p:ph sz="quarter" idx="13"/>
          </p:nvPr>
        </p:nvSpPr>
        <p:spPr>
          <a:xfrm>
            <a:off x="457200" y="1556326"/>
            <a:ext cx="8229600" cy="3622255"/>
          </a:xfrm>
        </p:spPr>
        <p:txBody>
          <a:bodyPr/>
          <a:lstStyle/>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fig08_16.c</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strpbrk</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*string1 = "This is a test";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*string2 = "beware";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printf("%s\"%s\"\n'%c'%s \"%s\"\n",</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"Of the characters in ", string2, *strpbrk(string1, string2),</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appears earliest in ", string1);</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
        <p:nvSpPr>
          <p:cNvPr id="4" name="Content Placeholder 3">
            <a:extLst>
              <a:ext uri="{FF2B5EF4-FFF2-40B4-BE49-F238E27FC236}">
                <a16:creationId xmlns:a16="http://schemas.microsoft.com/office/drawing/2014/main" id="{C1D64AA1-4416-487A-AA72-BC12356D699C}"/>
              </a:ext>
            </a:extLst>
          </p:cNvPr>
          <p:cNvSpPr>
            <a:spLocks noGrp="1"/>
          </p:cNvSpPr>
          <p:nvPr>
            <p:ph sz="quarter" idx="14"/>
          </p:nvPr>
        </p:nvSpPr>
        <p:spPr>
          <a:xfrm>
            <a:off x="457200" y="5284677"/>
            <a:ext cx="5246483" cy="1007481"/>
          </a:xfrm>
        </p:spPr>
        <p:txBody>
          <a:bodyPr/>
          <a:lstStyle/>
          <a:p>
            <a:pPr marL="0" indent="0">
              <a:spcBef>
                <a:spcPts val="300"/>
              </a:spcBef>
              <a:buNone/>
            </a:pPr>
            <a:r>
              <a:rPr lang="en-US" sz="1600" b="1" dirty="0">
                <a:solidFill>
                  <a:srgbClr val="000000"/>
                </a:solidFill>
                <a:latin typeface="Courier New" panose="02070309020205020404" pitchFamily="49" charset="0"/>
                <a:cs typeface="Courier New" panose="02070309020205020404" pitchFamily="49" charset="0"/>
              </a:rPr>
              <a:t>OUTPUT:</a:t>
            </a:r>
          </a:p>
          <a:p>
            <a:pPr marL="0" indent="0">
              <a:spcBef>
                <a:spcPts val="300"/>
              </a:spcBef>
              <a:buNone/>
            </a:pPr>
            <a:r>
              <a:rPr lang="en-US" sz="1600" dirty="0">
                <a:latin typeface="Courier New" panose="02070309020205020404" pitchFamily="49" charset="0"/>
                <a:cs typeface="Courier New" panose="02070309020205020404" pitchFamily="49" charset="0"/>
              </a:rPr>
              <a:t>Of the characters in "beware"</a:t>
            </a:r>
          </a:p>
          <a:p>
            <a:pPr marL="0" indent="0">
              <a:spcBef>
                <a:spcPts val="300"/>
              </a:spcBef>
              <a:buNone/>
            </a:pPr>
            <a:r>
              <a:rPr lang="en-US" sz="1600" dirty="0">
                <a:latin typeface="Courier New" panose="02070309020205020404" pitchFamily="49" charset="0"/>
                <a:cs typeface="Courier New" panose="02070309020205020404" pitchFamily="49" charset="0"/>
              </a:rPr>
              <a:t>'a' appears earliest in "This is a test"</a:t>
            </a:r>
          </a:p>
        </p:txBody>
      </p:sp>
    </p:spTree>
    <p:extLst>
      <p:ext uri="{BB962C8B-B14F-4D97-AF65-F5344CB8AC3E}">
        <p14:creationId xmlns:p14="http://schemas.microsoft.com/office/powerpoint/2010/main" val="10984453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82C-8583-4A29-8EE9-2C864A13E465}"/>
              </a:ext>
            </a:extLst>
          </p:cNvPr>
          <p:cNvSpPr>
            <a:spLocks noGrp="1"/>
          </p:cNvSpPr>
          <p:nvPr>
            <p:ph type="title"/>
          </p:nvPr>
        </p:nvSpPr>
        <p:spPr/>
        <p:txBody>
          <a:bodyPr/>
          <a:lstStyle/>
          <a:p>
            <a:r>
              <a:rPr lang="en-US" dirty="0"/>
              <a:t>8.8.4 </a:t>
            </a:r>
            <a:r>
              <a:rPr lang="en-US" b="1" dirty="0"/>
              <a:t>Function </a:t>
            </a:r>
            <a:r>
              <a:rPr lang="en-US" b="1" dirty="0">
                <a:latin typeface="Courier New" panose="02070309020205020404" pitchFamily="49" charset="0"/>
                <a:cs typeface="Courier New" panose="02070309020205020404" pitchFamily="49" charset="0"/>
              </a:rPr>
              <a:t>strrchr</a:t>
            </a:r>
            <a:r>
              <a:rPr lang="en-US" b="1" dirty="0"/>
              <a:t> </a:t>
            </a:r>
            <a:r>
              <a:rPr lang="en-US" sz="2000" b="0" dirty="0"/>
              <a:t>(1 of 2)</a:t>
            </a:r>
          </a:p>
        </p:txBody>
      </p:sp>
      <p:sp>
        <p:nvSpPr>
          <p:cNvPr id="3" name="Content Placeholder 2">
            <a:extLst>
              <a:ext uri="{FF2B5EF4-FFF2-40B4-BE49-F238E27FC236}">
                <a16:creationId xmlns:a16="http://schemas.microsoft.com/office/drawing/2014/main" id="{759FD26B-920B-4F2B-9A7D-3B01D20F137E}"/>
              </a:ext>
            </a:extLst>
          </p:cNvPr>
          <p:cNvSpPr>
            <a:spLocks noGrp="1"/>
          </p:cNvSpPr>
          <p:nvPr>
            <p:ph sz="quarter" idx="13"/>
          </p:nvPr>
        </p:nvSpPr>
        <p:spPr>
          <a:xfrm>
            <a:off x="457200" y="1556327"/>
            <a:ext cx="8107378" cy="4586896"/>
          </a:xfrm>
        </p:spPr>
        <p:txBody>
          <a:bodyPr/>
          <a:lstStyle/>
          <a:p>
            <a:r>
              <a:rPr lang="en-US" dirty="0"/>
              <a:t>Function </a:t>
            </a:r>
            <a:r>
              <a:rPr lang="en-US" b="1" dirty="0">
                <a:latin typeface="Courier New" panose="02070309020205020404" pitchFamily="49" charset="0"/>
                <a:cs typeface="Courier New" panose="02070309020205020404" pitchFamily="49" charset="0"/>
              </a:rPr>
              <a:t>strrchr</a:t>
            </a:r>
            <a:r>
              <a:rPr lang="en-US" dirty="0"/>
              <a:t> searches for the last occurrence of the specified character in a string</a:t>
            </a:r>
          </a:p>
          <a:p>
            <a:pPr lvl="1"/>
            <a:r>
              <a:rPr lang="en-US" dirty="0"/>
              <a:t>If found, returns a pointer to the character in the string</a:t>
            </a:r>
          </a:p>
          <a:p>
            <a:pPr lvl="1"/>
            <a:r>
              <a:rPr lang="en-US" dirty="0"/>
              <a:t>Otherwise, returns NULL</a:t>
            </a:r>
          </a:p>
          <a:p>
            <a:r>
              <a:rPr lang="en-US" dirty="0"/>
              <a:t>Figure 8.17 searches for the last occurrence of the character  in the string "A zoo has many animals including zebras"</a:t>
            </a:r>
          </a:p>
        </p:txBody>
      </p:sp>
    </p:spTree>
    <p:extLst>
      <p:ext uri="{BB962C8B-B14F-4D97-AF65-F5344CB8AC3E}">
        <p14:creationId xmlns:p14="http://schemas.microsoft.com/office/powerpoint/2010/main" val="24609178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2A1C-8916-45A9-A40A-C75C698037E6}"/>
              </a:ext>
            </a:extLst>
          </p:cNvPr>
          <p:cNvSpPr>
            <a:spLocks noGrp="1"/>
          </p:cNvSpPr>
          <p:nvPr>
            <p:ph type="title"/>
          </p:nvPr>
        </p:nvSpPr>
        <p:spPr/>
        <p:txBody>
          <a:bodyPr/>
          <a:lstStyle/>
          <a:p>
            <a:r>
              <a:rPr lang="en-US" dirty="0"/>
              <a:t>8.8.4 </a:t>
            </a:r>
            <a:r>
              <a:rPr lang="en-US" b="1" dirty="0"/>
              <a:t>Function </a:t>
            </a:r>
            <a:r>
              <a:rPr lang="en-US" b="1" dirty="0">
                <a:latin typeface="Courier New" panose="02070309020205020404" pitchFamily="49" charset="0"/>
                <a:cs typeface="Courier New" panose="02070309020205020404" pitchFamily="49" charset="0"/>
              </a:rPr>
              <a:t>strrchr</a:t>
            </a:r>
            <a:r>
              <a:rPr lang="en-US" b="1" dirty="0"/>
              <a:t> </a:t>
            </a:r>
            <a:r>
              <a:rPr lang="en-US" sz="2000" b="0" dirty="0"/>
              <a:t>(2 of 2)</a:t>
            </a:r>
          </a:p>
        </p:txBody>
      </p:sp>
      <p:sp>
        <p:nvSpPr>
          <p:cNvPr id="3" name="Content Placeholder 2">
            <a:extLst>
              <a:ext uri="{FF2B5EF4-FFF2-40B4-BE49-F238E27FC236}">
                <a16:creationId xmlns:a16="http://schemas.microsoft.com/office/drawing/2014/main" id="{F6784E6D-D507-4E28-ACC4-BE2AB25CF3B6}"/>
              </a:ext>
            </a:extLst>
          </p:cNvPr>
          <p:cNvSpPr>
            <a:spLocks noGrp="1"/>
          </p:cNvSpPr>
          <p:nvPr>
            <p:ph sz="quarter" idx="13"/>
          </p:nvPr>
        </p:nvSpPr>
        <p:spPr>
          <a:xfrm>
            <a:off x="457200" y="1556327"/>
            <a:ext cx="8351822" cy="3586042"/>
          </a:xfrm>
        </p:spPr>
        <p:txBody>
          <a:bodyPr/>
          <a:lstStyle/>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fig08_17.c</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strrchr</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*s1 = "A zoo has many animals including zebras";</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c = 'z'; // character to search for</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 '%c' %s\n\"%s\"\n",</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"Remainder of s1 beginning with the last occurrence of character",</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 "is:", strrchr(s1, c));</a:t>
            </a:r>
          </a:p>
          <a:p>
            <a:pPr marL="432000" indent="-43200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
        <p:nvSpPr>
          <p:cNvPr id="4" name="Content Placeholder 3">
            <a:extLst>
              <a:ext uri="{FF2B5EF4-FFF2-40B4-BE49-F238E27FC236}">
                <a16:creationId xmlns:a16="http://schemas.microsoft.com/office/drawing/2014/main" id="{C1D64AA1-4416-487A-AA72-BC12356D699C}"/>
              </a:ext>
            </a:extLst>
          </p:cNvPr>
          <p:cNvSpPr>
            <a:spLocks noGrp="1"/>
          </p:cNvSpPr>
          <p:nvPr>
            <p:ph sz="quarter" idx="14"/>
          </p:nvPr>
        </p:nvSpPr>
        <p:spPr>
          <a:xfrm>
            <a:off x="457200" y="5239411"/>
            <a:ext cx="8088489" cy="1107070"/>
          </a:xfrm>
        </p:spPr>
        <p:txBody>
          <a:bodyPr lIns="90000" tIns="0" rIns="0" bIns="0"/>
          <a:lstStyle/>
          <a:p>
            <a:pPr marL="0" indent="0">
              <a:spcBef>
                <a:spcPts val="300"/>
              </a:spcBef>
              <a:buNone/>
            </a:pPr>
            <a:r>
              <a:rPr lang="en-US" sz="1600" b="1" dirty="0">
                <a:solidFill>
                  <a:srgbClr val="000000"/>
                </a:solidFill>
                <a:latin typeface="Courier New" panose="02070309020205020404" pitchFamily="49" charset="0"/>
                <a:cs typeface="Courier New" panose="02070309020205020404" pitchFamily="49" charset="0"/>
              </a:rPr>
              <a:t>OUTPUT:</a:t>
            </a:r>
          </a:p>
          <a:p>
            <a:pPr marL="0" indent="0">
              <a:spcBef>
                <a:spcPts val="300"/>
              </a:spcBef>
              <a:buNone/>
            </a:pPr>
            <a:r>
              <a:rPr lang="en-US" sz="1600" dirty="0">
                <a:solidFill>
                  <a:srgbClr val="000000"/>
                </a:solidFill>
                <a:latin typeface="Courier New" panose="02070309020205020404" pitchFamily="49" charset="0"/>
                <a:cs typeface="Courier New" panose="02070309020205020404" pitchFamily="49" charset="0"/>
              </a:rPr>
              <a:t>Remainder of s1 beginning with the last occurrence of character 'z' is: </a:t>
            </a:r>
          </a:p>
          <a:p>
            <a:pPr marL="0" indent="0">
              <a:spcBef>
                <a:spcPts val="300"/>
              </a:spcBef>
              <a:buNone/>
            </a:pPr>
            <a:r>
              <a:rPr lang="en-US" sz="1600" dirty="0">
                <a:solidFill>
                  <a:srgbClr val="000000"/>
                </a:solidFill>
                <a:latin typeface="Courier New" panose="02070309020205020404" pitchFamily="49" charset="0"/>
                <a:cs typeface="Courier New" panose="02070309020205020404" pitchFamily="49" charset="0"/>
              </a:rPr>
              <a:t>"zebras"</a:t>
            </a:r>
          </a:p>
        </p:txBody>
      </p:sp>
    </p:spTree>
    <p:extLst>
      <p:ext uri="{BB962C8B-B14F-4D97-AF65-F5344CB8AC3E}">
        <p14:creationId xmlns:p14="http://schemas.microsoft.com/office/powerpoint/2010/main" val="3912368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BED4-99DC-4AB7-9C02-73F68582C104}"/>
              </a:ext>
            </a:extLst>
          </p:cNvPr>
          <p:cNvSpPr>
            <a:spLocks noGrp="1"/>
          </p:cNvSpPr>
          <p:nvPr>
            <p:ph type="title"/>
          </p:nvPr>
        </p:nvSpPr>
        <p:spPr/>
        <p:txBody>
          <a:bodyPr/>
          <a:lstStyle/>
          <a:p>
            <a:r>
              <a:rPr lang="en-US" dirty="0"/>
              <a:t>8.8.5 </a:t>
            </a:r>
            <a:r>
              <a:rPr lang="en-US" b="1" dirty="0"/>
              <a:t>Function </a:t>
            </a:r>
            <a:r>
              <a:rPr lang="en-US" b="1" dirty="0">
                <a:latin typeface="Courier New" panose="02070309020205020404" pitchFamily="49" charset="0"/>
                <a:cs typeface="Courier New" panose="02070309020205020404" pitchFamily="49" charset="0"/>
              </a:rPr>
              <a:t>strspn</a:t>
            </a:r>
            <a:r>
              <a:rPr lang="en-US" b="1" dirty="0"/>
              <a:t> </a:t>
            </a:r>
            <a:r>
              <a:rPr lang="en-US" sz="2000" b="0" dirty="0"/>
              <a:t>(1 of 3)</a:t>
            </a:r>
          </a:p>
        </p:txBody>
      </p:sp>
      <p:sp>
        <p:nvSpPr>
          <p:cNvPr id="3" name="Content Placeholder 2">
            <a:extLst>
              <a:ext uri="{FF2B5EF4-FFF2-40B4-BE49-F238E27FC236}">
                <a16:creationId xmlns:a16="http://schemas.microsoft.com/office/drawing/2014/main" id="{292E8049-5F19-4E38-94C9-49A0CBE7D529}"/>
              </a:ext>
            </a:extLst>
          </p:cNvPr>
          <p:cNvSpPr>
            <a:spLocks noGrp="1"/>
          </p:cNvSpPr>
          <p:nvPr>
            <p:ph sz="quarter" idx="13"/>
          </p:nvPr>
        </p:nvSpPr>
        <p:spPr/>
        <p:txBody>
          <a:bodyPr/>
          <a:lstStyle/>
          <a:p>
            <a:r>
              <a:rPr lang="en-US" dirty="0"/>
              <a:t>Function </a:t>
            </a:r>
            <a:r>
              <a:rPr lang="en-US" b="1" dirty="0">
                <a:latin typeface="Courier New" panose="02070309020205020404" pitchFamily="49" charset="0"/>
                <a:cs typeface="Courier New" panose="02070309020205020404" pitchFamily="49" charset="0"/>
              </a:rPr>
              <a:t>strspn</a:t>
            </a:r>
            <a:r>
              <a:rPr lang="en-US" dirty="0"/>
              <a:t> (Fig</a:t>
            </a:r>
            <a:r>
              <a:rPr lang="en-US" sz="100" dirty="0"/>
              <a:t>ure</a:t>
            </a:r>
            <a:r>
              <a:rPr lang="en-US" dirty="0"/>
              <a:t> 8.18) determines the length of the initial part of its first argument containing only characters from the string in its second argument</a:t>
            </a:r>
          </a:p>
          <a:p>
            <a:pPr lvl="1"/>
            <a:r>
              <a:rPr lang="en-US" dirty="0"/>
              <a:t>Returns the length of the segment</a:t>
            </a:r>
          </a:p>
        </p:txBody>
      </p:sp>
    </p:spTree>
    <p:extLst>
      <p:ext uri="{BB962C8B-B14F-4D97-AF65-F5344CB8AC3E}">
        <p14:creationId xmlns:p14="http://schemas.microsoft.com/office/powerpoint/2010/main" val="146977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D804-D69E-4D86-B728-4D2666C5938F}"/>
              </a:ext>
            </a:extLst>
          </p:cNvPr>
          <p:cNvSpPr>
            <a:spLocks noGrp="1"/>
          </p:cNvSpPr>
          <p:nvPr>
            <p:ph type="title"/>
          </p:nvPr>
        </p:nvSpPr>
        <p:spPr/>
        <p:txBody>
          <a:bodyPr/>
          <a:lstStyle/>
          <a:p>
            <a:r>
              <a:rPr lang="en-US" sz="3200" dirty="0"/>
              <a:t>8.2 </a:t>
            </a:r>
            <a:r>
              <a:rPr lang="en-US" sz="3200" b="1" dirty="0"/>
              <a:t>Fundamentals of Strings and Characters </a:t>
            </a:r>
            <a:r>
              <a:rPr lang="en-US" sz="2000" b="0" dirty="0"/>
              <a:t>(2 of 4)</a:t>
            </a:r>
          </a:p>
        </p:txBody>
      </p:sp>
      <p:sp>
        <p:nvSpPr>
          <p:cNvPr id="3" name="Content Placeholder 2">
            <a:extLst>
              <a:ext uri="{FF2B5EF4-FFF2-40B4-BE49-F238E27FC236}">
                <a16:creationId xmlns:a16="http://schemas.microsoft.com/office/drawing/2014/main" id="{F1170516-FE62-4341-ACAF-8E3948F1DF00}"/>
              </a:ext>
            </a:extLst>
          </p:cNvPr>
          <p:cNvSpPr>
            <a:spLocks noGrp="1"/>
          </p:cNvSpPr>
          <p:nvPr>
            <p:ph sz="quarter" idx="13"/>
          </p:nvPr>
        </p:nvSpPr>
        <p:spPr>
          <a:xfrm>
            <a:off x="457200" y="1556328"/>
            <a:ext cx="8229600" cy="1106486"/>
          </a:xfrm>
        </p:spPr>
        <p:txBody>
          <a:bodyPr/>
          <a:lstStyle/>
          <a:p>
            <a:pPr marL="0" indent="0">
              <a:buNone/>
            </a:pPr>
            <a:r>
              <a:rPr lang="en-US" b="1" dirty="0"/>
              <a:t>Strings Are Null Terminated</a:t>
            </a:r>
            <a:endParaRPr lang="en-US" dirty="0"/>
          </a:p>
          <a:p>
            <a:r>
              <a:rPr lang="en-US" dirty="0"/>
              <a:t>Every string must end with the </a:t>
            </a:r>
            <a:r>
              <a:rPr lang="en-US" b="1" dirty="0"/>
              <a:t>null character (</a:t>
            </a:r>
            <a:r>
              <a:rPr lang="en-US" b="1" dirty="0">
                <a:latin typeface="Courier New" panose="02070309020205020404" pitchFamily="49" charset="0"/>
                <a:cs typeface="Courier New" panose="02070309020205020404" pitchFamily="49" charset="0"/>
              </a:rPr>
              <a:t>'\0'</a:t>
            </a:r>
            <a:r>
              <a:rPr lang="en-US" b="1" dirty="0"/>
              <a:t>)</a:t>
            </a:r>
            <a:endParaRPr lang="en-US" dirty="0"/>
          </a:p>
        </p:txBody>
      </p:sp>
      <p:sp>
        <p:nvSpPr>
          <p:cNvPr id="4" name="Content Placeholder 3">
            <a:extLst>
              <a:ext uri="{FF2B5EF4-FFF2-40B4-BE49-F238E27FC236}">
                <a16:creationId xmlns:a16="http://schemas.microsoft.com/office/drawing/2014/main" id="{4CFB0D7D-C618-4131-B38E-BEF2AECDDE7C}"/>
              </a:ext>
            </a:extLst>
          </p:cNvPr>
          <p:cNvSpPr>
            <a:spLocks noGrp="1"/>
          </p:cNvSpPr>
          <p:nvPr>
            <p:ph sz="quarter" idx="14"/>
          </p:nvPr>
        </p:nvSpPr>
        <p:spPr>
          <a:xfrm>
            <a:off x="457200" y="2856560"/>
            <a:ext cx="8229600" cy="3423658"/>
          </a:xfrm>
        </p:spPr>
        <p:txBody>
          <a:bodyPr/>
          <a:lstStyle/>
          <a:p>
            <a:pPr marL="0" indent="0">
              <a:buNone/>
            </a:pPr>
            <a:r>
              <a:rPr lang="en-US" b="1" dirty="0"/>
              <a:t>Strings and Pointers</a:t>
            </a:r>
            <a:endParaRPr lang="en-US" dirty="0"/>
          </a:p>
          <a:p>
            <a:r>
              <a:rPr lang="en-US" dirty="0"/>
              <a:t>You access a string via a </a:t>
            </a:r>
            <a:r>
              <a:rPr lang="en-US" b="1" dirty="0"/>
              <a:t>pointer</a:t>
            </a:r>
            <a:r>
              <a:rPr lang="en-US" dirty="0"/>
              <a:t> to its first character</a:t>
            </a:r>
          </a:p>
          <a:p>
            <a:r>
              <a:rPr lang="en-US" dirty="0"/>
              <a:t>A string’s “value” is the address of its first character</a:t>
            </a:r>
          </a:p>
          <a:p>
            <a:r>
              <a:rPr lang="en-US" dirty="0"/>
              <a:t>In C, it’s appropriate to say that a string is a pointer to the string’s first character</a:t>
            </a:r>
          </a:p>
          <a:p>
            <a:pPr lvl="1"/>
            <a:r>
              <a:rPr lang="en-US" dirty="0"/>
              <a:t>This is just like arrays, because strings are simply arrays of characters</a:t>
            </a:r>
          </a:p>
        </p:txBody>
      </p:sp>
    </p:spTree>
    <p:extLst>
      <p:ext uri="{BB962C8B-B14F-4D97-AF65-F5344CB8AC3E}">
        <p14:creationId xmlns:p14="http://schemas.microsoft.com/office/powerpoint/2010/main" val="24233580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BED4-99DC-4AB7-9C02-73F68582C104}"/>
              </a:ext>
            </a:extLst>
          </p:cNvPr>
          <p:cNvSpPr>
            <a:spLocks noGrp="1"/>
          </p:cNvSpPr>
          <p:nvPr>
            <p:ph type="title"/>
          </p:nvPr>
        </p:nvSpPr>
        <p:spPr/>
        <p:txBody>
          <a:bodyPr/>
          <a:lstStyle/>
          <a:p>
            <a:r>
              <a:rPr lang="en-US" dirty="0"/>
              <a:t>8.8.5 </a:t>
            </a:r>
            <a:r>
              <a:rPr lang="en-US" b="1" dirty="0"/>
              <a:t>Function </a:t>
            </a:r>
            <a:r>
              <a:rPr lang="en-US" b="1" dirty="0">
                <a:latin typeface="Courier New" panose="02070309020205020404" pitchFamily="49" charset="0"/>
                <a:cs typeface="Courier New" panose="02070309020205020404" pitchFamily="49" charset="0"/>
              </a:rPr>
              <a:t>strspn</a:t>
            </a:r>
            <a:r>
              <a:rPr lang="en-US" b="1" dirty="0"/>
              <a:t> </a:t>
            </a:r>
            <a:r>
              <a:rPr lang="en-US" sz="2000" b="0" dirty="0"/>
              <a:t>(2 of 3)</a:t>
            </a:r>
          </a:p>
        </p:txBody>
      </p:sp>
      <p:sp>
        <p:nvSpPr>
          <p:cNvPr id="3" name="Content Placeholder 2">
            <a:extLst>
              <a:ext uri="{FF2B5EF4-FFF2-40B4-BE49-F238E27FC236}">
                <a16:creationId xmlns:a16="http://schemas.microsoft.com/office/drawing/2014/main" id="{292E8049-5F19-4E38-94C9-49A0CBE7D529}"/>
              </a:ext>
            </a:extLst>
          </p:cNvPr>
          <p:cNvSpPr>
            <a:spLocks noGrp="1"/>
          </p:cNvSpPr>
          <p:nvPr>
            <p:ph sz="quarter" idx="13"/>
          </p:nvPr>
        </p:nvSpPr>
        <p:spPr>
          <a:xfrm>
            <a:off x="457200" y="1556326"/>
            <a:ext cx="8229600" cy="4788911"/>
          </a:xfrm>
        </p:spPr>
        <p:txBody>
          <a:bodyPr/>
          <a:lstStyle/>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fig08_18.c</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strspn</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*string1 = "The value is 3.14159";</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*string2 = "aehi lsTuv";</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printf("string1 = %s\nstring2 = %s\n\n%s\n%s%zu\n", string1, string2,</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length of the initial segment of string1",</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"containing only characters from string2 =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strspn(string1, string2));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71335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BED4-99DC-4AB7-9C02-73F68582C104}"/>
              </a:ext>
            </a:extLst>
          </p:cNvPr>
          <p:cNvSpPr>
            <a:spLocks noGrp="1"/>
          </p:cNvSpPr>
          <p:nvPr>
            <p:ph type="title"/>
          </p:nvPr>
        </p:nvSpPr>
        <p:spPr/>
        <p:txBody>
          <a:bodyPr/>
          <a:lstStyle/>
          <a:p>
            <a:r>
              <a:rPr lang="en-US" dirty="0"/>
              <a:t>8.8.5 </a:t>
            </a:r>
            <a:r>
              <a:rPr lang="en-US" b="1" dirty="0"/>
              <a:t>Function </a:t>
            </a:r>
            <a:r>
              <a:rPr lang="en-US" b="1" dirty="0">
                <a:latin typeface="Courier New" panose="02070309020205020404" pitchFamily="49" charset="0"/>
                <a:cs typeface="Courier New" panose="02070309020205020404" pitchFamily="49" charset="0"/>
              </a:rPr>
              <a:t>strspn</a:t>
            </a:r>
            <a:r>
              <a:rPr lang="en-US" b="1" dirty="0"/>
              <a:t> </a:t>
            </a:r>
            <a:r>
              <a:rPr lang="en-US" sz="2000" b="0" dirty="0"/>
              <a:t>(3 of 3)</a:t>
            </a:r>
          </a:p>
        </p:txBody>
      </p:sp>
      <p:sp>
        <p:nvSpPr>
          <p:cNvPr id="3" name="Content Placeholder 2">
            <a:extLst>
              <a:ext uri="{FF2B5EF4-FFF2-40B4-BE49-F238E27FC236}">
                <a16:creationId xmlns:a16="http://schemas.microsoft.com/office/drawing/2014/main" id="{292E8049-5F19-4E38-94C9-49A0CBE7D529}"/>
              </a:ext>
            </a:extLst>
          </p:cNvPr>
          <p:cNvSpPr>
            <a:spLocks noGrp="1"/>
          </p:cNvSpPr>
          <p:nvPr>
            <p:ph sz="quarter" idx="13"/>
          </p:nvPr>
        </p:nvSpPr>
        <p:spPr>
          <a:xfrm>
            <a:off x="457200" y="1556326"/>
            <a:ext cx="8229600" cy="4788911"/>
          </a:xfrm>
        </p:spPr>
        <p:txBody>
          <a:bodyPr/>
          <a:lstStyle/>
          <a:p>
            <a:pPr marL="0" indent="0">
              <a:spcBef>
                <a:spcPts val="600"/>
              </a:spcBef>
              <a:buNone/>
            </a:pPr>
            <a:r>
              <a:rPr lang="en-US" sz="2000" dirty="0">
                <a:solidFill>
                  <a:srgbClr val="000000"/>
                </a:solidFill>
                <a:latin typeface="Courier New" panose="02070309020205020404" pitchFamily="49" charset="0"/>
                <a:cs typeface="Courier New" panose="02070309020205020404" pitchFamily="49" charset="0"/>
              </a:rPr>
              <a:t>OUTPUT:</a:t>
            </a:r>
          </a:p>
          <a:p>
            <a:pPr marL="0" indent="0">
              <a:spcBef>
                <a:spcPts val="600"/>
              </a:spcBef>
              <a:buNone/>
            </a:pPr>
            <a:r>
              <a:rPr lang="en-US" sz="2000" dirty="0">
                <a:latin typeface="Courier New" panose="02070309020205020404" pitchFamily="49" charset="0"/>
                <a:cs typeface="Courier New" panose="02070309020205020404" pitchFamily="49" charset="0"/>
              </a:rPr>
              <a:t>string1 = The value is 3.14159</a:t>
            </a:r>
          </a:p>
          <a:p>
            <a:pPr marL="0" indent="0">
              <a:spcBef>
                <a:spcPts val="600"/>
              </a:spcBef>
              <a:buNone/>
            </a:pPr>
            <a:r>
              <a:rPr lang="en-US" sz="2000" dirty="0">
                <a:latin typeface="Courier New" panose="02070309020205020404" pitchFamily="49" charset="0"/>
                <a:cs typeface="Courier New" panose="02070309020205020404" pitchFamily="49" charset="0"/>
              </a:rPr>
              <a:t>string2 = aehi lsTuv</a:t>
            </a:r>
          </a:p>
          <a:p>
            <a:pPr marL="0" indent="0">
              <a:spcBef>
                <a:spcPts val="600"/>
              </a:spcBef>
              <a:buNone/>
            </a:pPr>
            <a:r>
              <a:rPr lang="en-US" sz="2000" dirty="0">
                <a:latin typeface="Courier New" panose="02070309020205020404" pitchFamily="49" charset="0"/>
                <a:cs typeface="Courier New" panose="02070309020205020404" pitchFamily="49" charset="0"/>
              </a:rPr>
              <a:t> </a:t>
            </a:r>
          </a:p>
          <a:p>
            <a:pPr marL="0" indent="0">
              <a:spcBef>
                <a:spcPts val="600"/>
              </a:spcBef>
              <a:buNone/>
            </a:pPr>
            <a:r>
              <a:rPr lang="en-US" sz="2000" dirty="0">
                <a:latin typeface="Courier New" panose="02070309020205020404" pitchFamily="49" charset="0"/>
                <a:cs typeface="Courier New" panose="02070309020205020404" pitchFamily="49" charset="0"/>
              </a:rPr>
              <a:t>The length of the initial segment of string1</a:t>
            </a:r>
          </a:p>
          <a:p>
            <a:pPr marL="0" indent="0">
              <a:spcBef>
                <a:spcPts val="600"/>
              </a:spcBef>
              <a:buNone/>
            </a:pPr>
            <a:r>
              <a:rPr lang="en-US" sz="2000" dirty="0">
                <a:latin typeface="Courier New" panose="02070309020205020404" pitchFamily="49" charset="0"/>
                <a:cs typeface="Courier New" panose="02070309020205020404" pitchFamily="49" charset="0"/>
              </a:rPr>
              <a:t>containing only characters from string2 = 13</a:t>
            </a:r>
          </a:p>
        </p:txBody>
      </p:sp>
    </p:spTree>
    <p:extLst>
      <p:ext uri="{BB962C8B-B14F-4D97-AF65-F5344CB8AC3E}">
        <p14:creationId xmlns:p14="http://schemas.microsoft.com/office/powerpoint/2010/main" val="27742399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8EF9-A2BE-4BBE-BEA4-AE81E097EDF7}"/>
              </a:ext>
            </a:extLst>
          </p:cNvPr>
          <p:cNvSpPr>
            <a:spLocks noGrp="1"/>
          </p:cNvSpPr>
          <p:nvPr>
            <p:ph type="title"/>
          </p:nvPr>
        </p:nvSpPr>
        <p:spPr/>
        <p:txBody>
          <a:bodyPr/>
          <a:lstStyle/>
          <a:p>
            <a:r>
              <a:rPr lang="en-US" dirty="0"/>
              <a:t>8.8.6 </a:t>
            </a:r>
            <a:r>
              <a:rPr lang="en-US" b="1" dirty="0"/>
              <a:t>Function </a:t>
            </a:r>
            <a:r>
              <a:rPr lang="en-US" b="1" dirty="0">
                <a:latin typeface="Courier New" panose="02070309020205020404" pitchFamily="49" charset="0"/>
                <a:cs typeface="Courier New" panose="02070309020205020404" pitchFamily="49" charset="0"/>
              </a:rPr>
              <a:t>strstr</a:t>
            </a:r>
            <a:r>
              <a:rPr lang="en-US" b="1" dirty="0"/>
              <a:t> </a:t>
            </a:r>
            <a:r>
              <a:rPr lang="en-US" sz="2000" b="0" dirty="0"/>
              <a:t>(1 of 3)</a:t>
            </a:r>
          </a:p>
        </p:txBody>
      </p:sp>
      <p:sp>
        <p:nvSpPr>
          <p:cNvPr id="3" name="Content Placeholder 2">
            <a:extLst>
              <a:ext uri="{FF2B5EF4-FFF2-40B4-BE49-F238E27FC236}">
                <a16:creationId xmlns:a16="http://schemas.microsoft.com/office/drawing/2014/main" id="{20CA68F8-87D4-414B-A123-535ED90FECAB}"/>
              </a:ext>
            </a:extLst>
          </p:cNvPr>
          <p:cNvSpPr>
            <a:spLocks noGrp="1"/>
          </p:cNvSpPr>
          <p:nvPr>
            <p:ph sz="quarter" idx="13"/>
          </p:nvPr>
        </p:nvSpPr>
        <p:spPr/>
        <p:txBody>
          <a:bodyPr/>
          <a:lstStyle/>
          <a:p>
            <a:r>
              <a:rPr lang="en-US" dirty="0"/>
              <a:t>Function </a:t>
            </a:r>
            <a:r>
              <a:rPr lang="en-US" b="1" dirty="0">
                <a:latin typeface="Courier New" panose="02070309020205020404" pitchFamily="49" charset="0"/>
                <a:cs typeface="Courier New" panose="02070309020205020404" pitchFamily="49" charset="0"/>
              </a:rPr>
              <a:t>strstr</a:t>
            </a:r>
            <a:r>
              <a:rPr lang="en-US" dirty="0"/>
              <a:t> searches for the first occurrence of its second string argument in its first string argument</a:t>
            </a:r>
          </a:p>
          <a:p>
            <a:r>
              <a:rPr lang="en-US" dirty="0"/>
              <a:t>If found, returns a pointer to the second string’s location in the first</a:t>
            </a:r>
          </a:p>
          <a:p>
            <a:r>
              <a:rPr lang="en-US" dirty="0"/>
              <a:t>Figure 8.19 finds the string "def" in the string "abcdefabcdef"</a:t>
            </a:r>
          </a:p>
        </p:txBody>
      </p:sp>
    </p:spTree>
    <p:extLst>
      <p:ext uri="{BB962C8B-B14F-4D97-AF65-F5344CB8AC3E}">
        <p14:creationId xmlns:p14="http://schemas.microsoft.com/office/powerpoint/2010/main" val="2235464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8EF9-A2BE-4BBE-BEA4-AE81E097EDF7}"/>
              </a:ext>
            </a:extLst>
          </p:cNvPr>
          <p:cNvSpPr>
            <a:spLocks noGrp="1"/>
          </p:cNvSpPr>
          <p:nvPr>
            <p:ph type="title"/>
          </p:nvPr>
        </p:nvSpPr>
        <p:spPr/>
        <p:txBody>
          <a:bodyPr/>
          <a:lstStyle/>
          <a:p>
            <a:r>
              <a:rPr lang="en-US" dirty="0"/>
              <a:t>8.8.6 </a:t>
            </a:r>
            <a:r>
              <a:rPr lang="en-US" b="1" dirty="0"/>
              <a:t>Function </a:t>
            </a:r>
            <a:r>
              <a:rPr lang="en-US" b="1" dirty="0">
                <a:latin typeface="Courier New" panose="02070309020205020404" pitchFamily="49" charset="0"/>
                <a:cs typeface="Courier New" panose="02070309020205020404" pitchFamily="49" charset="0"/>
              </a:rPr>
              <a:t>strstr</a:t>
            </a:r>
            <a:r>
              <a:rPr lang="en-US" b="1" dirty="0"/>
              <a:t> </a:t>
            </a:r>
            <a:r>
              <a:rPr lang="en-US" sz="2000" b="0" dirty="0"/>
              <a:t>(2 of 3)</a:t>
            </a:r>
          </a:p>
        </p:txBody>
      </p:sp>
      <p:sp>
        <p:nvSpPr>
          <p:cNvPr id="3" name="Content Placeholder 2">
            <a:extLst>
              <a:ext uri="{FF2B5EF4-FFF2-40B4-BE49-F238E27FC236}">
                <a16:creationId xmlns:a16="http://schemas.microsoft.com/office/drawing/2014/main" id="{20CA68F8-87D4-414B-A123-535ED90FECAB}"/>
              </a:ext>
            </a:extLst>
          </p:cNvPr>
          <p:cNvSpPr>
            <a:spLocks noGrp="1"/>
          </p:cNvSpPr>
          <p:nvPr>
            <p:ph sz="quarter" idx="13"/>
          </p:nvPr>
        </p:nvSpPr>
        <p:spPr>
          <a:xfrm>
            <a:off x="457199" y="1556326"/>
            <a:ext cx="8415867" cy="4788911"/>
          </a:xfrm>
        </p:spPr>
        <p:txBody>
          <a:bodyPr/>
          <a:lstStyle/>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fig08_19.c</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function strstr</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*string1 = "abcdefabcdef";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char *string2 = "def"; // string to search for</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printf("string1 = %s\nstring2 = %s\n\n%s\n%s%s\n", string1, string2, </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remainder of string1 beginning with the",</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"first occurrence of string2 is: ", strstr(string1, string2));</a:t>
            </a:r>
          </a:p>
          <a:p>
            <a:pPr marL="432000" indent="-432000">
              <a:spcBef>
                <a:spcPts val="6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559276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8EF9-A2BE-4BBE-BEA4-AE81E097EDF7}"/>
              </a:ext>
            </a:extLst>
          </p:cNvPr>
          <p:cNvSpPr>
            <a:spLocks noGrp="1"/>
          </p:cNvSpPr>
          <p:nvPr>
            <p:ph type="title"/>
          </p:nvPr>
        </p:nvSpPr>
        <p:spPr/>
        <p:txBody>
          <a:bodyPr/>
          <a:lstStyle/>
          <a:p>
            <a:r>
              <a:rPr lang="en-US" dirty="0"/>
              <a:t>8.8.6 </a:t>
            </a:r>
            <a:r>
              <a:rPr lang="en-US" b="1" dirty="0"/>
              <a:t>Function </a:t>
            </a:r>
            <a:r>
              <a:rPr lang="en-US" b="1" dirty="0">
                <a:latin typeface="Courier New" panose="02070309020205020404" pitchFamily="49" charset="0"/>
                <a:cs typeface="Courier New" panose="02070309020205020404" pitchFamily="49" charset="0"/>
              </a:rPr>
              <a:t>strstr</a:t>
            </a:r>
            <a:r>
              <a:rPr lang="en-US" b="1" dirty="0"/>
              <a:t> </a:t>
            </a:r>
            <a:r>
              <a:rPr lang="en-US" sz="2000" b="0" dirty="0"/>
              <a:t>(3 of 3)</a:t>
            </a:r>
          </a:p>
        </p:txBody>
      </p:sp>
      <p:sp>
        <p:nvSpPr>
          <p:cNvPr id="3" name="Content Placeholder 2">
            <a:extLst>
              <a:ext uri="{FF2B5EF4-FFF2-40B4-BE49-F238E27FC236}">
                <a16:creationId xmlns:a16="http://schemas.microsoft.com/office/drawing/2014/main" id="{20CA68F8-87D4-414B-A123-535ED90FECAB}"/>
              </a:ext>
            </a:extLst>
          </p:cNvPr>
          <p:cNvSpPr>
            <a:spLocks noGrp="1"/>
          </p:cNvSpPr>
          <p:nvPr>
            <p:ph sz="quarter" idx="13"/>
          </p:nvPr>
        </p:nvSpPr>
        <p:spPr/>
        <p:txBody>
          <a:bodyPr/>
          <a:lstStyle/>
          <a:p>
            <a:pPr marL="0" indent="0">
              <a:spcBef>
                <a:spcPts val="600"/>
              </a:spcBef>
              <a:buNone/>
            </a:pPr>
            <a:r>
              <a:rPr lang="en-US" dirty="0">
                <a:solidFill>
                  <a:srgbClr val="000000"/>
                </a:solidFill>
                <a:latin typeface="Courier New" panose="02070309020205020404" pitchFamily="49" charset="0"/>
                <a:cs typeface="Courier New" panose="02070309020205020404" pitchFamily="49" charset="0"/>
              </a:rPr>
              <a:t>OUTPUT:</a:t>
            </a:r>
          </a:p>
          <a:p>
            <a:pPr marL="0" indent="0">
              <a:spcBef>
                <a:spcPts val="600"/>
              </a:spcBef>
              <a:buNone/>
            </a:pPr>
            <a:r>
              <a:rPr lang="en-US" dirty="0">
                <a:solidFill>
                  <a:srgbClr val="000000"/>
                </a:solidFill>
                <a:latin typeface="Courier New" panose="02070309020205020404" pitchFamily="49" charset="0"/>
                <a:cs typeface="Courier New" panose="02070309020205020404" pitchFamily="49" charset="0"/>
              </a:rPr>
              <a:t>string1 = abcdefabcdef</a:t>
            </a:r>
          </a:p>
          <a:p>
            <a:pPr marL="0" indent="0">
              <a:spcBef>
                <a:spcPts val="600"/>
              </a:spcBef>
              <a:buNone/>
            </a:pPr>
            <a:r>
              <a:rPr lang="en-US" dirty="0">
                <a:solidFill>
                  <a:srgbClr val="000000"/>
                </a:solidFill>
                <a:latin typeface="Courier New" panose="02070309020205020404" pitchFamily="49" charset="0"/>
                <a:cs typeface="Courier New" panose="02070309020205020404" pitchFamily="49" charset="0"/>
              </a:rPr>
              <a:t>string2 = def</a:t>
            </a:r>
          </a:p>
          <a:p>
            <a:pPr marL="0" indent="0">
              <a:spcBef>
                <a:spcPts val="600"/>
              </a:spcBef>
              <a:buNone/>
            </a:pPr>
            <a:r>
              <a:rPr lang="en-US" dirty="0">
                <a:solidFill>
                  <a:srgbClr val="000000"/>
                </a:solidFill>
                <a:latin typeface="Courier New" panose="02070309020205020404" pitchFamily="49" charset="0"/>
                <a:cs typeface="Courier New" panose="02070309020205020404" pitchFamily="49" charset="0"/>
              </a:rPr>
              <a:t> </a:t>
            </a:r>
          </a:p>
          <a:p>
            <a:pPr marL="0" indent="0">
              <a:spcBef>
                <a:spcPts val="600"/>
              </a:spcBef>
              <a:buNone/>
            </a:pPr>
            <a:r>
              <a:rPr lang="en-US" dirty="0">
                <a:solidFill>
                  <a:srgbClr val="000000"/>
                </a:solidFill>
                <a:latin typeface="Courier New" panose="02070309020205020404" pitchFamily="49" charset="0"/>
                <a:cs typeface="Courier New" panose="02070309020205020404" pitchFamily="49" charset="0"/>
              </a:rPr>
              <a:t>The remainder of string1 beginning with the</a:t>
            </a:r>
          </a:p>
          <a:p>
            <a:pPr marL="0" indent="0">
              <a:spcBef>
                <a:spcPts val="600"/>
              </a:spcBef>
              <a:buNone/>
            </a:pPr>
            <a:r>
              <a:rPr lang="en-US" dirty="0">
                <a:solidFill>
                  <a:srgbClr val="000000"/>
                </a:solidFill>
                <a:latin typeface="Courier New" panose="02070309020205020404" pitchFamily="49" charset="0"/>
                <a:cs typeface="Courier New" panose="02070309020205020404" pitchFamily="49" charset="0"/>
              </a:rPr>
              <a:t>first occurrence of string2 is: defabcdef</a:t>
            </a:r>
          </a:p>
        </p:txBody>
      </p:sp>
    </p:spTree>
    <p:extLst>
      <p:ext uri="{BB962C8B-B14F-4D97-AF65-F5344CB8AC3E}">
        <p14:creationId xmlns:p14="http://schemas.microsoft.com/office/powerpoint/2010/main" val="8100176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7C53-89C0-4E82-9A13-E5AFDB3BDB95}"/>
              </a:ext>
            </a:extLst>
          </p:cNvPr>
          <p:cNvSpPr>
            <a:spLocks noGrp="1"/>
          </p:cNvSpPr>
          <p:nvPr>
            <p:ph type="title"/>
          </p:nvPr>
        </p:nvSpPr>
        <p:spPr/>
        <p:txBody>
          <a:bodyPr/>
          <a:lstStyle/>
          <a:p>
            <a:r>
              <a:rPr lang="en-US" dirty="0"/>
              <a:t>8.8.7 </a:t>
            </a:r>
            <a:r>
              <a:rPr lang="en-US" b="1" dirty="0"/>
              <a:t>Function </a:t>
            </a:r>
            <a:r>
              <a:rPr lang="en-US" b="1" dirty="0">
                <a:latin typeface="Courier New" panose="02070309020205020404" pitchFamily="49" charset="0"/>
                <a:cs typeface="Courier New" panose="02070309020205020404" pitchFamily="49" charset="0"/>
              </a:rPr>
              <a:t>strtok</a:t>
            </a:r>
            <a:r>
              <a:rPr lang="en-US" b="1" dirty="0"/>
              <a:t> </a:t>
            </a:r>
            <a:r>
              <a:rPr lang="en-US" sz="2000" b="0" dirty="0"/>
              <a:t>(1 of 5)</a:t>
            </a:r>
          </a:p>
        </p:txBody>
      </p:sp>
      <p:sp>
        <p:nvSpPr>
          <p:cNvPr id="3" name="Content Placeholder 2">
            <a:extLst>
              <a:ext uri="{FF2B5EF4-FFF2-40B4-BE49-F238E27FC236}">
                <a16:creationId xmlns:a16="http://schemas.microsoft.com/office/drawing/2014/main" id="{07E389E4-9267-4D93-AA00-6E54464F9644}"/>
              </a:ext>
            </a:extLst>
          </p:cNvPr>
          <p:cNvSpPr>
            <a:spLocks noGrp="1"/>
          </p:cNvSpPr>
          <p:nvPr>
            <p:ph sz="quarter" idx="13"/>
          </p:nvPr>
        </p:nvSpPr>
        <p:spPr/>
        <p:txBody>
          <a:bodyPr/>
          <a:lstStyle/>
          <a:p>
            <a:r>
              <a:rPr lang="en-US" dirty="0"/>
              <a:t>Function </a:t>
            </a:r>
            <a:r>
              <a:rPr lang="en-US" b="1" dirty="0">
                <a:latin typeface="Courier New" panose="02070309020205020404" pitchFamily="49" charset="0"/>
                <a:cs typeface="Courier New" panose="02070309020205020404" pitchFamily="49" charset="0"/>
              </a:rPr>
              <a:t>strtok</a:t>
            </a:r>
            <a:r>
              <a:rPr lang="en-US" dirty="0"/>
              <a:t> (Fig</a:t>
            </a:r>
            <a:r>
              <a:rPr lang="en-US" sz="100" dirty="0"/>
              <a:t>ure</a:t>
            </a:r>
            <a:r>
              <a:rPr lang="en-US" dirty="0"/>
              <a:t> 8.20) breaks a string into a series of </a:t>
            </a:r>
            <a:r>
              <a:rPr lang="en-US" b="1" dirty="0"/>
              <a:t>tokens</a:t>
            </a:r>
            <a:r>
              <a:rPr lang="en-US" dirty="0"/>
              <a:t>—called tokenizing the string</a:t>
            </a:r>
          </a:p>
          <a:p>
            <a:r>
              <a:rPr lang="en-US" dirty="0"/>
              <a:t>A token is a sequence of characters separated by </a:t>
            </a:r>
            <a:r>
              <a:rPr lang="en-US" b="1" dirty="0"/>
              <a:t>delimiters</a:t>
            </a:r>
            <a:r>
              <a:rPr lang="en-US" dirty="0"/>
              <a:t>, such as </a:t>
            </a:r>
            <a:r>
              <a:rPr lang="en-US" b="1" dirty="0"/>
              <a:t>spaces</a:t>
            </a:r>
            <a:r>
              <a:rPr lang="en-US" dirty="0"/>
              <a:t> or </a:t>
            </a:r>
            <a:r>
              <a:rPr lang="en-US" b="1" dirty="0"/>
              <a:t>punctuation marks</a:t>
            </a:r>
          </a:p>
          <a:p>
            <a:pPr lvl="1"/>
            <a:r>
              <a:rPr lang="en-US" dirty="0"/>
              <a:t>In a line of text, each word is a token, and the spaces and punctuation separating the words are delimiters</a:t>
            </a:r>
          </a:p>
          <a:p>
            <a:pPr lvl="1"/>
            <a:r>
              <a:rPr lang="en-US" dirty="0"/>
              <a:t>Can change the delimiter string in each strtok call</a:t>
            </a:r>
          </a:p>
          <a:p>
            <a:r>
              <a:rPr lang="en-US" dirty="0">
                <a:latin typeface="Courier New" panose="02070309020205020404" pitchFamily="49" charset="0"/>
                <a:cs typeface="Courier New" panose="02070309020205020404" pitchFamily="49" charset="0"/>
              </a:rPr>
              <a:t>strtok</a:t>
            </a:r>
            <a:r>
              <a:rPr lang="en-US" i="1" dirty="0"/>
              <a:t> </a:t>
            </a:r>
            <a:r>
              <a:rPr lang="en-US" b="1" dirty="0"/>
              <a:t>modifies the input string</a:t>
            </a:r>
            <a:r>
              <a:rPr lang="en-US" i="1" dirty="0"/>
              <a:t> </a:t>
            </a:r>
            <a:r>
              <a:rPr lang="en-US" dirty="0"/>
              <a:t>by placing  at the end of each token</a:t>
            </a:r>
          </a:p>
        </p:txBody>
      </p:sp>
    </p:spTree>
    <p:extLst>
      <p:ext uri="{BB962C8B-B14F-4D97-AF65-F5344CB8AC3E}">
        <p14:creationId xmlns:p14="http://schemas.microsoft.com/office/powerpoint/2010/main" val="21660691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7C53-89C0-4E82-9A13-E5AFDB3BDB95}"/>
              </a:ext>
            </a:extLst>
          </p:cNvPr>
          <p:cNvSpPr>
            <a:spLocks noGrp="1"/>
          </p:cNvSpPr>
          <p:nvPr>
            <p:ph type="title"/>
          </p:nvPr>
        </p:nvSpPr>
        <p:spPr/>
        <p:txBody>
          <a:bodyPr/>
          <a:lstStyle/>
          <a:p>
            <a:r>
              <a:rPr lang="en-US" dirty="0"/>
              <a:t>8.8.7 </a:t>
            </a:r>
            <a:r>
              <a:rPr lang="en-US" b="1" dirty="0"/>
              <a:t>Function </a:t>
            </a:r>
            <a:r>
              <a:rPr lang="en-US" b="1" dirty="0">
                <a:latin typeface="Courier New" panose="02070309020205020404" pitchFamily="49" charset="0"/>
                <a:cs typeface="Courier New" panose="02070309020205020404" pitchFamily="49" charset="0"/>
              </a:rPr>
              <a:t>strtok</a:t>
            </a:r>
            <a:r>
              <a:rPr lang="en-US" b="1" dirty="0"/>
              <a:t> </a:t>
            </a:r>
            <a:r>
              <a:rPr lang="en-US" sz="2000" b="0" dirty="0"/>
              <a:t>(2 of 5)</a:t>
            </a:r>
          </a:p>
        </p:txBody>
      </p:sp>
      <p:sp>
        <p:nvSpPr>
          <p:cNvPr id="3" name="Content Placeholder 2">
            <a:extLst>
              <a:ext uri="{FF2B5EF4-FFF2-40B4-BE49-F238E27FC236}">
                <a16:creationId xmlns:a16="http://schemas.microsoft.com/office/drawing/2014/main" id="{07E389E4-9267-4D93-AA00-6E54464F9644}"/>
              </a:ext>
            </a:extLst>
          </p:cNvPr>
          <p:cNvSpPr>
            <a:spLocks noGrp="1"/>
          </p:cNvSpPr>
          <p:nvPr>
            <p:ph sz="quarter" idx="13"/>
          </p:nvPr>
        </p:nvSpPr>
        <p:spPr>
          <a:xfrm>
            <a:off x="457200" y="1556326"/>
            <a:ext cx="8523838" cy="4788912"/>
          </a:xfrm>
        </p:spPr>
        <p:txBody>
          <a:bodyPr/>
          <a:lstStyle/>
          <a:p>
            <a:pPr>
              <a:spcBef>
                <a:spcPts val="600"/>
              </a:spcBef>
            </a:pPr>
            <a:r>
              <a:rPr lang="en-US" sz="2000" b="1" dirty="0"/>
              <a:t>First Call</a:t>
            </a:r>
            <a:endParaRPr lang="en-US" sz="2000" dirty="0"/>
          </a:p>
          <a:p>
            <a:pPr lvl="1"/>
            <a:r>
              <a:rPr lang="en-US" sz="2000" dirty="0"/>
              <a:t>Receives as arguments a string to tokenize and a string containing characters that separate the tokens</a:t>
            </a:r>
          </a:p>
          <a:p>
            <a:pPr lvl="1"/>
            <a:r>
              <a:rPr lang="en-US" sz="2000" dirty="0"/>
              <a:t>Second argument, " ",  indicates that tokens are separated by spaces</a:t>
            </a:r>
          </a:p>
          <a:p>
            <a:pPr lvl="1"/>
            <a:r>
              <a:rPr lang="en-US" sz="2000" dirty="0"/>
              <a:t>Finds the first delimiter in the string and </a:t>
            </a:r>
            <a:r>
              <a:rPr lang="en-US" sz="2000" b="1" dirty="0"/>
              <a:t>replaces it with a null character</a:t>
            </a:r>
            <a:r>
              <a:rPr lang="en-US" sz="2000" dirty="0"/>
              <a:t> to terminate the first token</a:t>
            </a:r>
          </a:p>
          <a:p>
            <a:pPr lvl="1"/>
            <a:r>
              <a:rPr lang="en-US" sz="2000" dirty="0"/>
              <a:t>Saves a pointer to the character following that token and returns a pointer to the current token</a:t>
            </a:r>
          </a:p>
          <a:p>
            <a:pPr>
              <a:spcBef>
                <a:spcPts val="600"/>
              </a:spcBef>
            </a:pPr>
            <a:r>
              <a:rPr lang="en-US" sz="2000" b="1" dirty="0"/>
              <a:t>Subsequent Calls</a:t>
            </a:r>
            <a:endParaRPr lang="en-US" sz="2000" dirty="0"/>
          </a:p>
          <a:p>
            <a:pPr lvl="1"/>
            <a:r>
              <a:rPr lang="en-US" sz="2000" dirty="0"/>
              <a:t>Receive</a:t>
            </a:r>
            <a:r>
              <a:rPr lang="en-US" sz="2000" i="1" dirty="0"/>
              <a:t> </a:t>
            </a:r>
            <a:r>
              <a:rPr lang="en-US" sz="2000" b="1" dirty="0"/>
              <a:t>NULL as their first argument</a:t>
            </a:r>
            <a:r>
              <a:rPr lang="en-US" sz="2000" dirty="0"/>
              <a:t> to indicate that they should continue tokenizing from the location in string saved by the last call.</a:t>
            </a:r>
          </a:p>
          <a:p>
            <a:pPr lvl="1"/>
            <a:r>
              <a:rPr lang="en-US" sz="2000" dirty="0"/>
              <a:t>If no tokens remain, returns NULL</a:t>
            </a:r>
          </a:p>
        </p:txBody>
      </p:sp>
    </p:spTree>
    <p:extLst>
      <p:ext uri="{BB962C8B-B14F-4D97-AF65-F5344CB8AC3E}">
        <p14:creationId xmlns:p14="http://schemas.microsoft.com/office/powerpoint/2010/main" val="34940268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7C53-89C0-4E82-9A13-E5AFDB3BDB95}"/>
              </a:ext>
            </a:extLst>
          </p:cNvPr>
          <p:cNvSpPr>
            <a:spLocks noGrp="1"/>
          </p:cNvSpPr>
          <p:nvPr>
            <p:ph type="title"/>
          </p:nvPr>
        </p:nvSpPr>
        <p:spPr/>
        <p:txBody>
          <a:bodyPr/>
          <a:lstStyle/>
          <a:p>
            <a:r>
              <a:rPr lang="en-US" dirty="0"/>
              <a:t>8.8.7 </a:t>
            </a:r>
            <a:r>
              <a:rPr lang="en-US" b="1" dirty="0"/>
              <a:t>Function </a:t>
            </a:r>
            <a:r>
              <a:rPr lang="en-US" b="1" dirty="0">
                <a:latin typeface="Courier New" panose="02070309020205020404" pitchFamily="49" charset="0"/>
                <a:cs typeface="Courier New" panose="02070309020205020404" pitchFamily="49" charset="0"/>
              </a:rPr>
              <a:t>strtok</a:t>
            </a:r>
            <a:r>
              <a:rPr lang="en-US" b="1" dirty="0"/>
              <a:t> </a:t>
            </a:r>
            <a:r>
              <a:rPr lang="en-US" sz="2000" b="0" dirty="0"/>
              <a:t>(3 of 5)</a:t>
            </a:r>
          </a:p>
        </p:txBody>
      </p:sp>
      <p:sp>
        <p:nvSpPr>
          <p:cNvPr id="3" name="Content Placeholder 2">
            <a:extLst>
              <a:ext uri="{FF2B5EF4-FFF2-40B4-BE49-F238E27FC236}">
                <a16:creationId xmlns:a16="http://schemas.microsoft.com/office/drawing/2014/main" id="{07E389E4-9267-4D93-AA00-6E54464F9644}"/>
              </a:ext>
            </a:extLst>
          </p:cNvPr>
          <p:cNvSpPr>
            <a:spLocks noGrp="1"/>
          </p:cNvSpPr>
          <p:nvPr>
            <p:ph sz="quarter" idx="13"/>
          </p:nvPr>
        </p:nvSpPr>
        <p:spPr>
          <a:xfrm>
            <a:off x="457200" y="1556326"/>
            <a:ext cx="8333715" cy="4788912"/>
          </a:xfrm>
        </p:spPr>
        <p:txBody>
          <a:bodyPr/>
          <a:lstStyle/>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fig08_20.c</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Using function strtok</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&lt;string.h&gt;</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char string[] = "This is a sentence with 7 tokens";</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printf("The string to be tokenized is:\n%s\n\n", string);</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puts("The tokens are:");</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947924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7C53-89C0-4E82-9A13-E5AFDB3BDB95}"/>
              </a:ext>
            </a:extLst>
          </p:cNvPr>
          <p:cNvSpPr>
            <a:spLocks noGrp="1"/>
          </p:cNvSpPr>
          <p:nvPr>
            <p:ph type="title"/>
          </p:nvPr>
        </p:nvSpPr>
        <p:spPr/>
        <p:txBody>
          <a:bodyPr/>
          <a:lstStyle/>
          <a:p>
            <a:r>
              <a:rPr lang="en-US" dirty="0"/>
              <a:t>8.8.7 </a:t>
            </a:r>
            <a:r>
              <a:rPr lang="en-US" b="1" dirty="0"/>
              <a:t>Function </a:t>
            </a:r>
            <a:r>
              <a:rPr lang="en-US" b="1" dirty="0">
                <a:latin typeface="Courier New" panose="02070309020205020404" pitchFamily="49" charset="0"/>
                <a:cs typeface="Courier New" panose="02070309020205020404" pitchFamily="49" charset="0"/>
              </a:rPr>
              <a:t>strtok</a:t>
            </a:r>
            <a:r>
              <a:rPr lang="en-US" b="1" dirty="0"/>
              <a:t> </a:t>
            </a:r>
            <a:r>
              <a:rPr lang="en-US" sz="2000" b="0" dirty="0"/>
              <a:t>(4 of 5)</a:t>
            </a:r>
          </a:p>
        </p:txBody>
      </p:sp>
      <p:sp>
        <p:nvSpPr>
          <p:cNvPr id="3" name="Content Placeholder 2">
            <a:extLst>
              <a:ext uri="{FF2B5EF4-FFF2-40B4-BE49-F238E27FC236}">
                <a16:creationId xmlns:a16="http://schemas.microsoft.com/office/drawing/2014/main" id="{07E389E4-9267-4D93-AA00-6E54464F9644}"/>
              </a:ext>
            </a:extLst>
          </p:cNvPr>
          <p:cNvSpPr>
            <a:spLocks noGrp="1"/>
          </p:cNvSpPr>
          <p:nvPr>
            <p:ph sz="quarter" idx="13"/>
          </p:nvPr>
        </p:nvSpPr>
        <p:spPr>
          <a:xfrm>
            <a:off x="457200" y="1556326"/>
            <a:ext cx="8333715" cy="4788912"/>
          </a:xfrm>
        </p:spPr>
        <p:txBody>
          <a:bodyPr/>
          <a:lstStyle/>
          <a:p>
            <a:pPr marL="432000" indent="-432000">
              <a:spcBef>
                <a:spcPts val="60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char *tokenPtr = strtok(string, " "); // begin tokenizing sentence</a:t>
            </a:r>
          </a:p>
          <a:p>
            <a:pPr marL="432000" indent="-432000">
              <a:spcBef>
                <a:spcPts val="60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 continue tokenizing sentence until tokenPtr becomes NULL</a:t>
            </a:r>
          </a:p>
          <a:p>
            <a:pPr marL="432000" indent="-432000">
              <a:spcBef>
                <a:spcPts val="60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while (tokenPtr != NULL) { </a:t>
            </a:r>
          </a:p>
          <a:p>
            <a:pPr marL="432000" indent="-432000">
              <a:spcBef>
                <a:spcPts val="60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printf("%s\n", tokenPtr);</a:t>
            </a:r>
          </a:p>
          <a:p>
            <a:pPr marL="432000" indent="-432000">
              <a:spcBef>
                <a:spcPts val="60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tokenPtr = strtok(NULL, " "); // get next token</a:t>
            </a:r>
          </a:p>
          <a:p>
            <a:pPr marL="432000" indent="-432000">
              <a:spcBef>
                <a:spcPts val="60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 </a:t>
            </a:r>
          </a:p>
          <a:p>
            <a:pPr marL="432000" indent="-432000">
              <a:spcBef>
                <a:spcPts val="600"/>
              </a:spcBef>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6802535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DA95-405F-4178-AC0F-B38A12D66796}"/>
              </a:ext>
            </a:extLst>
          </p:cNvPr>
          <p:cNvSpPr>
            <a:spLocks noGrp="1"/>
          </p:cNvSpPr>
          <p:nvPr>
            <p:ph type="title"/>
          </p:nvPr>
        </p:nvSpPr>
        <p:spPr/>
        <p:txBody>
          <a:bodyPr/>
          <a:lstStyle/>
          <a:p>
            <a:r>
              <a:rPr lang="en-US" dirty="0"/>
              <a:t>8.8.7 </a:t>
            </a:r>
            <a:r>
              <a:rPr lang="en-US" b="1" dirty="0"/>
              <a:t>Function </a:t>
            </a:r>
            <a:r>
              <a:rPr lang="en-US" b="1" dirty="0">
                <a:latin typeface="Courier New" panose="02070309020205020404" pitchFamily="49" charset="0"/>
                <a:cs typeface="Courier New" panose="02070309020205020404" pitchFamily="49" charset="0"/>
              </a:rPr>
              <a:t>strtok</a:t>
            </a:r>
            <a:r>
              <a:rPr lang="en-US" b="1" dirty="0"/>
              <a:t> </a:t>
            </a:r>
            <a:r>
              <a:rPr lang="en-US" sz="2000" b="0" dirty="0"/>
              <a:t>(5 of 5)</a:t>
            </a:r>
            <a:endParaRPr lang="en-US" dirty="0"/>
          </a:p>
        </p:txBody>
      </p:sp>
      <p:sp>
        <p:nvSpPr>
          <p:cNvPr id="3" name="Content Placeholder 2">
            <a:extLst>
              <a:ext uri="{FF2B5EF4-FFF2-40B4-BE49-F238E27FC236}">
                <a16:creationId xmlns:a16="http://schemas.microsoft.com/office/drawing/2014/main" id="{9954A4B2-8B7D-40FF-8270-47C38365B6BB}"/>
              </a:ext>
            </a:extLst>
          </p:cNvPr>
          <p:cNvSpPr>
            <a:spLocks noGrp="1"/>
          </p:cNvSpPr>
          <p:nvPr>
            <p:ph sz="quarter" idx="13"/>
          </p:nvPr>
        </p:nvSpPr>
        <p:spPr/>
        <p:txBody>
          <a:bodyPr/>
          <a:lstStyle/>
          <a:p>
            <a:pPr marL="0" indent="0">
              <a:spcBef>
                <a:spcPts val="300"/>
              </a:spcBef>
              <a:buNone/>
            </a:pPr>
            <a:r>
              <a:rPr lang="en-US" dirty="0">
                <a:latin typeface="Courier New" panose="02070309020205020404" pitchFamily="49" charset="0"/>
                <a:cs typeface="Courier New" panose="02070309020205020404" pitchFamily="49" charset="0"/>
              </a:rPr>
              <a:t>The string to be tokenized is:</a:t>
            </a:r>
          </a:p>
          <a:p>
            <a:pPr marL="0" indent="0">
              <a:spcBef>
                <a:spcPts val="300"/>
              </a:spcBef>
              <a:buNone/>
            </a:pPr>
            <a:r>
              <a:rPr lang="en-US" dirty="0">
                <a:latin typeface="Courier New" panose="02070309020205020404" pitchFamily="49" charset="0"/>
                <a:cs typeface="Courier New" panose="02070309020205020404" pitchFamily="49" charset="0"/>
              </a:rPr>
              <a:t>This is a sentence with 7 tokens</a:t>
            </a:r>
          </a:p>
          <a:p>
            <a:pPr marL="0" indent="0">
              <a:spcBef>
                <a:spcPts val="300"/>
              </a:spcBef>
              <a:buNone/>
            </a:pPr>
            <a:r>
              <a:rPr lang="en-US" dirty="0">
                <a:latin typeface="Courier New" panose="02070309020205020404" pitchFamily="49" charset="0"/>
                <a:cs typeface="Courier New" panose="02070309020205020404" pitchFamily="49" charset="0"/>
              </a:rPr>
              <a:t> </a:t>
            </a:r>
          </a:p>
          <a:p>
            <a:pPr marL="0" indent="0">
              <a:spcBef>
                <a:spcPts val="300"/>
              </a:spcBef>
              <a:buNone/>
            </a:pPr>
            <a:r>
              <a:rPr lang="en-US" dirty="0">
                <a:latin typeface="Courier New" panose="02070309020205020404" pitchFamily="49" charset="0"/>
                <a:cs typeface="Courier New" panose="02070309020205020404" pitchFamily="49" charset="0"/>
              </a:rPr>
              <a:t>The tokens are:</a:t>
            </a:r>
          </a:p>
          <a:p>
            <a:pPr marL="0" indent="0">
              <a:spcBef>
                <a:spcPts val="300"/>
              </a:spcBef>
              <a:buNone/>
            </a:pPr>
            <a:r>
              <a:rPr lang="en-US" dirty="0">
                <a:latin typeface="Courier New" panose="02070309020205020404" pitchFamily="49" charset="0"/>
                <a:cs typeface="Courier New" panose="02070309020205020404" pitchFamily="49" charset="0"/>
              </a:rPr>
              <a:t>This</a:t>
            </a:r>
          </a:p>
          <a:p>
            <a:pPr marL="0" indent="0">
              <a:spcBef>
                <a:spcPts val="300"/>
              </a:spcBef>
              <a:buNone/>
            </a:pPr>
            <a:r>
              <a:rPr lang="en-US" dirty="0">
                <a:latin typeface="Courier New" panose="02070309020205020404" pitchFamily="49" charset="0"/>
                <a:cs typeface="Courier New" panose="02070309020205020404" pitchFamily="49" charset="0"/>
              </a:rPr>
              <a:t>is</a:t>
            </a:r>
          </a:p>
          <a:p>
            <a:pPr marL="0" indent="0">
              <a:spcBef>
                <a:spcPts val="300"/>
              </a:spcBef>
              <a:buNone/>
            </a:pPr>
            <a:r>
              <a:rPr lang="en-US" dirty="0">
                <a:latin typeface="Courier New" panose="02070309020205020404" pitchFamily="49" charset="0"/>
                <a:cs typeface="Courier New" panose="02070309020205020404" pitchFamily="49" charset="0"/>
              </a:rPr>
              <a:t>a</a:t>
            </a:r>
          </a:p>
          <a:p>
            <a:pPr marL="0" indent="0">
              <a:spcBef>
                <a:spcPts val="300"/>
              </a:spcBef>
              <a:buNone/>
            </a:pPr>
            <a:r>
              <a:rPr lang="en-US" dirty="0">
                <a:latin typeface="Courier New" panose="02070309020205020404" pitchFamily="49" charset="0"/>
                <a:cs typeface="Courier New" panose="02070309020205020404" pitchFamily="49" charset="0"/>
              </a:rPr>
              <a:t>sentence</a:t>
            </a:r>
          </a:p>
          <a:p>
            <a:pPr marL="0" indent="0">
              <a:spcBef>
                <a:spcPts val="300"/>
              </a:spcBef>
              <a:buNone/>
            </a:pPr>
            <a:r>
              <a:rPr lang="en-US" dirty="0">
                <a:latin typeface="Courier New" panose="02070309020205020404" pitchFamily="49" charset="0"/>
                <a:cs typeface="Courier New" panose="02070309020205020404" pitchFamily="49" charset="0"/>
              </a:rPr>
              <a:t>with</a:t>
            </a:r>
          </a:p>
          <a:p>
            <a:pPr marL="0" indent="0">
              <a:spcBef>
                <a:spcPts val="300"/>
              </a:spcBef>
              <a:buNone/>
            </a:pPr>
            <a:r>
              <a:rPr lang="en-US" dirty="0">
                <a:latin typeface="Courier New" panose="02070309020205020404" pitchFamily="49" charset="0"/>
                <a:cs typeface="Courier New" panose="02070309020205020404" pitchFamily="49" charset="0"/>
              </a:rPr>
              <a:t>7</a:t>
            </a:r>
          </a:p>
          <a:p>
            <a:pPr marL="0" indent="0">
              <a:spcBef>
                <a:spcPts val="300"/>
              </a:spcBef>
              <a:buNone/>
            </a:pPr>
            <a:r>
              <a:rPr lang="en-US" dirty="0">
                <a:latin typeface="Courier New" panose="02070309020205020404" pitchFamily="49" charset="0"/>
                <a:cs typeface="Courier New" panose="02070309020205020404" pitchFamily="49" charset="0"/>
              </a:rPr>
              <a:t>tokens</a:t>
            </a:r>
          </a:p>
        </p:txBody>
      </p:sp>
    </p:spTree>
    <p:extLst>
      <p:ext uri="{BB962C8B-B14F-4D97-AF65-F5344CB8AC3E}">
        <p14:creationId xmlns:p14="http://schemas.microsoft.com/office/powerpoint/2010/main" val="3803532780"/>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152522</TotalTime>
  <Words>11667</Words>
  <Application>Microsoft Office PowerPoint</Application>
  <PresentationFormat>On-screen Show (4:3)</PresentationFormat>
  <Paragraphs>1124</Paragraphs>
  <Slides>119</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119</vt:i4>
      </vt:variant>
    </vt:vector>
  </HeadingPairs>
  <TitlesOfParts>
    <vt:vector size="130" baseType="lpstr">
      <vt:lpstr>Arial</vt:lpstr>
      <vt:lpstr>Courier New</vt:lpstr>
      <vt:lpstr>Times New Roman</vt:lpstr>
      <vt:lpstr>Times</vt:lpstr>
      <vt:lpstr>Consolas</vt:lpstr>
      <vt:lpstr>Noto Sans Symbols</vt:lpstr>
      <vt:lpstr>Verdana</vt:lpstr>
      <vt:lpstr>Calibri</vt:lpstr>
      <vt:lpstr>USHE</vt:lpstr>
      <vt:lpstr>USHE_slide options</vt:lpstr>
      <vt:lpstr>Equation</vt:lpstr>
      <vt:lpstr>C How to Program</vt:lpstr>
      <vt:lpstr>Objectives</vt:lpstr>
      <vt:lpstr>Outline (1 of 4)</vt:lpstr>
      <vt:lpstr>Outline (2 of 4)</vt:lpstr>
      <vt:lpstr>Outline (3 of 4)</vt:lpstr>
      <vt:lpstr>Outline (4 of 4)</vt:lpstr>
      <vt:lpstr>8.1 Introduction</vt:lpstr>
      <vt:lpstr>8.2 Fundamentals of Strings and Characters (1 of 4)</vt:lpstr>
      <vt:lpstr>8.2 Fundamentals of Strings and Characters (2 of 4)</vt:lpstr>
      <vt:lpstr>8.2 Fundamentals of Strings and Characters (3 of 4)</vt:lpstr>
      <vt:lpstr>8.2 Fundamentals of Strings and Characters (4 of 4)</vt:lpstr>
      <vt:lpstr>8.3 Character-Handling Library (1 of 3)</vt:lpstr>
      <vt:lpstr>8.3 Character-Handling Library (2 of 3)</vt:lpstr>
      <vt:lpstr>8.3 Character-Handling Library (3 of 3)</vt:lpstr>
      <vt:lpstr>8.3.1 Functions isdigit, isalpha, isalnum and isxdigit (1 of 6)</vt:lpstr>
      <vt:lpstr>8.3.1 Functions isdigit, isalpha, isalnum and isxdigit (2 of 6)</vt:lpstr>
      <vt:lpstr>8.3.1 Functions isdigit, isalpha, isalnum and isxdigit (3 of 6)</vt:lpstr>
      <vt:lpstr>8.3.1 Functions isdigit, isalpha, isalnum and isxdigit (4 of 6)</vt:lpstr>
      <vt:lpstr>8.3.1 Functions isdigit, isalpha, isalnum and isxdigit (5 of 6)</vt:lpstr>
      <vt:lpstr>8.3.1 Functions isdigit, isalpha, isalnum and isxdigit (6 of 6)</vt:lpstr>
      <vt:lpstr>8.3.2 Functions islower, isupper, tolower and toupper (1 of 4)</vt:lpstr>
      <vt:lpstr>8.3.2 Functions islower, isupper, tolower and toupper (2 of 4)</vt:lpstr>
      <vt:lpstr>8.3.2 Functions islower, isupper, tolower and toupper (3 of 4)</vt:lpstr>
      <vt:lpstr>8.3.2 Functions islower, isupper, tolower and toupper (4 of 4)</vt:lpstr>
      <vt:lpstr>8.3.3 Functions isspace, iscntrl, ispunct, isprint and isgraph (1 of 7)</vt:lpstr>
      <vt:lpstr>8.3.3 Functions isspace, iscntrl, ispunct, isprint and isgraph (2 of 7)</vt:lpstr>
      <vt:lpstr>8.3.3 Functions isspace, iscntrl, ispunct, isprint and isgraph (3 of 7)</vt:lpstr>
      <vt:lpstr>8.3.3 Functions isspace, iscntrl, ispunct, isprint and isgraph (4 of 7)</vt:lpstr>
      <vt:lpstr>8.3.3 Functions isspace, iscntrl, ispunct, isprint and isgraph (5 of 7)</vt:lpstr>
      <vt:lpstr>8.3.3 Functions isspace, iscntrl, ispunct, isprint and isgraph (6 of 7)</vt:lpstr>
      <vt:lpstr>8.3.3 Functions isspace, iscntrl, ispunct, isprint and isgraph (7 of 7)</vt:lpstr>
      <vt:lpstr>8.4 String-Conversion Functions (1 of 2)</vt:lpstr>
      <vt:lpstr>8.4 String-Conversion Functions (2 of 2)</vt:lpstr>
      <vt:lpstr>8.4.1 Function strtod (1 of 2)</vt:lpstr>
      <vt:lpstr>8.4.1 Function strtod (2 of 2)</vt:lpstr>
      <vt:lpstr>8.4.2 Function strtol (1 of 3)</vt:lpstr>
      <vt:lpstr>8.4.2 Function strtol (2 of 3)</vt:lpstr>
      <vt:lpstr>8.4.2 Function strtol (3 of 3)</vt:lpstr>
      <vt:lpstr>8.4.3 Function strtoul (1 of 3)</vt:lpstr>
      <vt:lpstr>8.4.3 Function strtoul (2 of 3)</vt:lpstr>
      <vt:lpstr>8.4.3 Function strtoul (3 of 3)</vt:lpstr>
      <vt:lpstr>8.5 Standard Input/Output Library Functions (1 of 3)</vt:lpstr>
      <vt:lpstr>8.5 Standard Input/Output Library Functions (2 of 3)</vt:lpstr>
      <vt:lpstr>8.5 Standard Input/Output Library Functions (3 of 3)</vt:lpstr>
      <vt:lpstr>8.5.1 Functions fgets and putchar (1 of 5)</vt:lpstr>
      <vt:lpstr>8.5.1 Functions fgets and putchar (2 of 5)</vt:lpstr>
      <vt:lpstr>8.5.1 Functions fgets and putchar (3 of 5)</vt:lpstr>
      <vt:lpstr>8.5.1 Functions fgets and putchar (4 of 5)</vt:lpstr>
      <vt:lpstr>8.5.1 Functions fgets and putchar (5 of 5)</vt:lpstr>
      <vt:lpstr>8.5.2 Function getchar (1 of 4)</vt:lpstr>
      <vt:lpstr>8.5.2 Function getchar (2 of 4)</vt:lpstr>
      <vt:lpstr>8.5.2 Function getchar (3 of 4)</vt:lpstr>
      <vt:lpstr>8.5.2 Function getchar (4 of 4)</vt:lpstr>
      <vt:lpstr>8.5.3 Function sprintf (1 of 3)</vt:lpstr>
      <vt:lpstr>8.5.3 Function sprintf (2 of 3)</vt:lpstr>
      <vt:lpstr>8.5.3 Function sprintf (3 of 3)</vt:lpstr>
      <vt:lpstr>8.5.4 Function sscanf (1 of 2)</vt:lpstr>
      <vt:lpstr>8.5.4 Function sscanf (2 of 2)</vt:lpstr>
      <vt:lpstr>8.6 String-Manipulation Functions of the String-Handling Library (1 of 3)</vt:lpstr>
      <vt:lpstr>8.6 String-Manipulation Functions of the String-Handling Library (2 of 3)</vt:lpstr>
      <vt:lpstr>8.6 String-Manipulation Functions of the String-Handling Library (3 of 3)</vt:lpstr>
      <vt:lpstr>8.6.1 Functions strcpy and strncpy (1 of 4)</vt:lpstr>
      <vt:lpstr>8.6.1 Functions strcpy and strncpy (2 of 4)</vt:lpstr>
      <vt:lpstr>8.6.1 Functions strcpy and strncpy (3 of 4)</vt:lpstr>
      <vt:lpstr>8.6.1 Functions strcpy and strncpy (4 of 4)</vt:lpstr>
      <vt:lpstr>8.6.2 Functions strcat and strncat (1 of 4)</vt:lpstr>
      <vt:lpstr>8.6.2 Functions strcat and strncat (2 of 4)</vt:lpstr>
      <vt:lpstr>8.6.2 Functions strcat and strncat (3 of 4)</vt:lpstr>
      <vt:lpstr>8.6.2 Functions strcat and strncat (4 of 4)</vt:lpstr>
      <vt:lpstr>8.7 Comparison Functions of the String-Handling Library (1 of 6)</vt:lpstr>
      <vt:lpstr>8.7 Comparison Functions of the String-Handling Library (2 of 6)</vt:lpstr>
      <vt:lpstr>8.7 Comparison Functions of the String-Handling Library (3 of 6)</vt:lpstr>
      <vt:lpstr>8.7 Comparison Functions of the String-Handling Library (4 of 6)</vt:lpstr>
      <vt:lpstr>8.7 Comparison Functions of the String-Handling Library (5 of 6)</vt:lpstr>
      <vt:lpstr>8.7 Comparison Functions of the String-Handling Library (6 of 6)</vt:lpstr>
      <vt:lpstr>8.8 Search Functions of the String-Handling Library (1 of 2)</vt:lpstr>
      <vt:lpstr>8.8 Search Functions of the String-Handling Library (2 of 2)</vt:lpstr>
      <vt:lpstr>8.8.1 Function strchr (1 of 4)</vt:lpstr>
      <vt:lpstr>8.8.1 Function strchr (2 of 4)</vt:lpstr>
      <vt:lpstr>8.8.1 Function strchr (3 of 4)</vt:lpstr>
      <vt:lpstr>8.8.1 Function strchr (4 of 4)</vt:lpstr>
      <vt:lpstr>8.8.2 Function strcspn (1 of 3)</vt:lpstr>
      <vt:lpstr>8.8.2 Function strcspn (2 of 3)</vt:lpstr>
      <vt:lpstr>8.8.2 Function strcspn (3 of 3)</vt:lpstr>
      <vt:lpstr>8.8.3 Function strpbrk (1 of 2)</vt:lpstr>
      <vt:lpstr>8.8.3 Function strpbrk (2 of 2)</vt:lpstr>
      <vt:lpstr>8.8.4 Function strrchr (1 of 2)</vt:lpstr>
      <vt:lpstr>8.8.4 Function strrchr (2 of 2)</vt:lpstr>
      <vt:lpstr>8.8.5 Function strspn (1 of 3)</vt:lpstr>
      <vt:lpstr>8.8.5 Function strspn (2 of 3)</vt:lpstr>
      <vt:lpstr>8.8.5 Function strspn (3 of 3)</vt:lpstr>
      <vt:lpstr>8.8.6 Function strstr (1 of 3)</vt:lpstr>
      <vt:lpstr>8.8.6 Function strstr (2 of 3)</vt:lpstr>
      <vt:lpstr>8.8.6 Function strstr (3 of 3)</vt:lpstr>
      <vt:lpstr>8.8.7 Function strtok (1 of 5)</vt:lpstr>
      <vt:lpstr>8.8.7 Function strtok (2 of 5)</vt:lpstr>
      <vt:lpstr>8.8.7 Function strtok (3 of 5)</vt:lpstr>
      <vt:lpstr>8.8.7 Function strtok (4 of 5)</vt:lpstr>
      <vt:lpstr>8.8.7 Function strtok (5 of 5)</vt:lpstr>
      <vt:lpstr>8.9 Memory Functions of the String-Handling Library (1 of 3)</vt:lpstr>
      <vt:lpstr>8.9 Memory Functions of the String-Handling Library (2 of 3)</vt:lpstr>
      <vt:lpstr>8.9 Memory Functions of the String-Handling Library (3 of 3)</vt:lpstr>
      <vt:lpstr>8.9.1 Function memcpy (1 of 2)</vt:lpstr>
      <vt:lpstr>8.9.1 Function memcpy (2 of 2)</vt:lpstr>
      <vt:lpstr>8.9.2 Function memmove (1 of 2)</vt:lpstr>
      <vt:lpstr>8.9.2 Function memmove (2 of 2)</vt:lpstr>
      <vt:lpstr>8.9.3 Function memcmp (1 of 3)</vt:lpstr>
      <vt:lpstr>8.9.3 Function memcmp (2 of 3)</vt:lpstr>
      <vt:lpstr>8.9.3 Function memcmp (3 of 3)</vt:lpstr>
      <vt:lpstr>8.9.4 Function memchr (1 of 2)</vt:lpstr>
      <vt:lpstr>8.9.4 Function memchr (2 of 2)</vt:lpstr>
      <vt:lpstr>8.9.5 Function memset (1 of 2)</vt:lpstr>
      <vt:lpstr>8.9.5 Function memset (2 of 2)</vt:lpstr>
      <vt:lpstr>8.10 Other Functions of the String-Handling Library</vt:lpstr>
      <vt:lpstr>8.10.1 Function strerror (1 of 2)</vt:lpstr>
      <vt:lpstr>8.10.1 Function strerror (2 of 2)</vt:lpstr>
      <vt:lpstr>8.10.2 Function strlen (1 of 3)</vt:lpstr>
      <vt:lpstr>8.10.2 Function strlen (2 of 3)</vt:lpstr>
      <vt:lpstr>8.10.2 Function strlen (3 of 3)</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How to Program, Ninth Edition, Chapter 8, Characters and Strings</dc:title>
  <dc:subject>STEMS</dc:subject>
  <dc:creator>Deitel/Deitel</dc:creator>
  <cp:keywords>C How to Program</cp:keywords>
  <dc:description>This deck contains code snippets and screen reader users may need to increase verbosity levels; Alt text for images/math equations within table cells have been placed behind the object intentionally to provide a better screen reader user experience.</dc:description>
  <cp:lastModifiedBy>Visualizer</cp:lastModifiedBy>
  <cp:revision>1546</cp:revision>
  <dcterms:modified xsi:type="dcterms:W3CDTF">2022-03-28T09:40:19Z</dcterms:modified>
</cp:coreProperties>
</file>