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59" r:id="rId2"/>
  </p:sldMasterIdLst>
  <p:notesMasterIdLst>
    <p:notesMasterId r:id="rId76"/>
  </p:notesMasterIdLst>
  <p:handoutMasterIdLst>
    <p:handoutMasterId r:id="rId77"/>
  </p:handoutMasterIdLst>
  <p:sldIdLst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63" r:id="rId21"/>
    <p:sldId id="348" r:id="rId22"/>
    <p:sldId id="364" r:id="rId23"/>
    <p:sldId id="366" r:id="rId24"/>
    <p:sldId id="368" r:id="rId25"/>
    <p:sldId id="349" r:id="rId26"/>
    <p:sldId id="365" r:id="rId27"/>
    <p:sldId id="369" r:id="rId28"/>
    <p:sldId id="350" r:id="rId29"/>
    <p:sldId id="351" r:id="rId30"/>
    <p:sldId id="370" r:id="rId31"/>
    <p:sldId id="352" r:id="rId32"/>
    <p:sldId id="353" r:id="rId33"/>
    <p:sldId id="371" r:id="rId34"/>
    <p:sldId id="372" r:id="rId35"/>
    <p:sldId id="373" r:id="rId36"/>
    <p:sldId id="354" r:id="rId37"/>
    <p:sldId id="355" r:id="rId38"/>
    <p:sldId id="356" r:id="rId39"/>
    <p:sldId id="357" r:id="rId40"/>
    <p:sldId id="358" r:id="rId41"/>
    <p:sldId id="374" r:id="rId42"/>
    <p:sldId id="359" r:id="rId43"/>
    <p:sldId id="360" r:id="rId44"/>
    <p:sldId id="361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416" r:id="rId56"/>
    <p:sldId id="412" r:id="rId57"/>
    <p:sldId id="413" r:id="rId58"/>
    <p:sldId id="385" r:id="rId59"/>
    <p:sldId id="386" r:id="rId60"/>
    <p:sldId id="387" r:id="rId61"/>
    <p:sldId id="388" r:id="rId62"/>
    <p:sldId id="417" r:id="rId63"/>
    <p:sldId id="418" r:id="rId64"/>
    <p:sldId id="390" r:id="rId65"/>
    <p:sldId id="419" r:id="rId66"/>
    <p:sldId id="391" r:id="rId67"/>
    <p:sldId id="420" r:id="rId68"/>
    <p:sldId id="421" r:id="rId69"/>
    <p:sldId id="422" r:id="rId70"/>
    <p:sldId id="392" r:id="rId71"/>
    <p:sldId id="423" r:id="rId72"/>
    <p:sldId id="393" r:id="rId73"/>
    <p:sldId id="394" r:id="rId74"/>
    <p:sldId id="395" r:id="rId7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Noto Sans Symbols" panose="020B0604020202020204" charset="0"/>
      <p:regular r:id="rId82"/>
      <p:bold r:id="rId83"/>
      <p:italic r:id="rId84"/>
      <p:boldItalic r:id="rId85"/>
    </p:embeddedFont>
    <p:embeddedFont>
      <p:font typeface="Times" panose="02020603050405020304" pitchFamily="18" charset="0"/>
      <p:regular r:id="rId86"/>
      <p:bold r:id="rId87"/>
      <p:italic r:id="rId88"/>
      <p:boldItalic r:id="rId89"/>
    </p:embeddedFont>
    <p:embeddedFont>
      <p:font typeface="Verdana" panose="020B0604030504040204" pitchFamily="34" charset="0"/>
      <p:regular r:id="rId90"/>
      <p:bold r:id="rId91"/>
      <p:italic r:id="rId92"/>
      <p:boldItalic r:id="rId9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97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4178" userDrawn="1">
          <p15:clr>
            <a:srgbClr val="A4A3A4"/>
          </p15:clr>
        </p15:guide>
        <p15:guide id="4" orient="horz" pos="119" userDrawn="1">
          <p15:clr>
            <a:srgbClr val="A4A3A4"/>
          </p15:clr>
        </p15:guide>
        <p15:guide id="5" orient="horz" pos="709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7" pos="635" userDrawn="1">
          <p15:clr>
            <a:srgbClr val="A4A3A4"/>
          </p15:clr>
        </p15:guide>
        <p15:guide id="8" orient="horz" pos="981" userDrawn="1">
          <p15:clr>
            <a:srgbClr val="A4A3A4"/>
          </p15:clr>
        </p15:guide>
        <p15:guide id="9" pos="9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  <p:cmAuthor id="6" name="AnnMarie Short" initials="AS" lastIdx="35" clrIdx="6">
    <p:extLst>
      <p:ext uri="{19B8F6BF-5375-455C-9EA6-DF929625EA0E}">
        <p15:presenceInfo xmlns:p15="http://schemas.microsoft.com/office/powerpoint/2012/main" userId="5a9a73d1263ca8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7309" autoAdjust="0"/>
  </p:normalViewPr>
  <p:slideViewPr>
    <p:cSldViewPr snapToGrid="0" snapToObjects="1">
      <p:cViewPr varScale="1">
        <p:scale>
          <a:sx n="99" d="100"/>
          <a:sy n="99" d="100"/>
        </p:scale>
        <p:origin x="1908" y="90"/>
      </p:cViewPr>
      <p:guideLst>
        <p:guide orient="horz" pos="3997"/>
        <p:guide pos="295"/>
        <p:guide orient="horz" pos="4178"/>
        <p:guide orient="horz" pos="119"/>
        <p:guide orient="horz" pos="709"/>
        <p:guide orient="horz" pos="1049"/>
        <p:guide pos="635"/>
        <p:guide orient="horz" pos="981"/>
        <p:guide pos="930"/>
      </p:guideLst>
    </p:cSldViewPr>
  </p:slideViewPr>
  <p:outlineViewPr>
    <p:cViewPr>
      <p:scale>
        <a:sx n="33" d="100"/>
        <a:sy n="33" d="100"/>
      </p:scale>
      <p:origin x="0" y="-16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6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5" Type="http://schemas.openxmlformats.org/officeDocument/2006/relationships/slide" Target="slides/slide3.xml"/><Relationship Id="rId90" Type="http://schemas.openxmlformats.org/officeDocument/2006/relationships/font" Target="fonts/font13.fntdata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commentAuthors" Target="commentAuthors.xml"/><Relationship Id="rId9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0.fntdata"/><Relationship Id="rId61" Type="http://schemas.openxmlformats.org/officeDocument/2006/relationships/slide" Target="slides/slide59.xml"/><Relationship Id="rId82" Type="http://schemas.openxmlformats.org/officeDocument/2006/relationships/font" Target="fonts/font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16.fntdata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ndran, Radhakrishnan" userId="S::radhakrishnan.rajendran@pearson.com::d3835bcd-5615-4d2c-9101-e15f41dc4a5d" providerId="AD" clId="Web-{A9E32DD2-036F-2B40-7CD5-1DA06A352A65}"/>
    <pc:docChg chg="modSld">
      <pc:chgData name="Rajendran, Radhakrishnan" userId="S::radhakrishnan.rajendran@pearson.com::d3835bcd-5615-4d2c-9101-e15f41dc4a5d" providerId="AD" clId="Web-{A9E32DD2-036F-2B40-7CD5-1DA06A352A65}" dt="2021-08-20T07:51:05.654" v="3" actId="1076"/>
      <pc:docMkLst>
        <pc:docMk/>
      </pc:docMkLst>
      <pc:sldChg chg="modSp">
        <pc:chgData name="Rajendran, Radhakrishnan" userId="S::radhakrishnan.rajendran@pearson.com::d3835bcd-5615-4d2c-9101-e15f41dc4a5d" providerId="AD" clId="Web-{A9E32DD2-036F-2B40-7CD5-1DA06A352A65}" dt="2021-08-20T07:51:05.654" v="3" actId="1076"/>
        <pc:sldMkLst>
          <pc:docMk/>
          <pc:sldMk cId="2159247061" sldId="399"/>
        </pc:sldMkLst>
        <pc:graphicFrameChg chg="mod">
          <ac:chgData name="Rajendran, Radhakrishnan" userId="S::radhakrishnan.rajendran@pearson.com::d3835bcd-5615-4d2c-9101-e15f41dc4a5d" providerId="AD" clId="Web-{A9E32DD2-036F-2B40-7CD5-1DA06A352A65}" dt="2021-08-20T07:51:00.638" v="1" actId="1076"/>
          <ac:graphicFrameMkLst>
            <pc:docMk/>
            <pc:sldMk cId="2159247061" sldId="399"/>
            <ac:graphicFrameMk id="16" creationId="{00000000-0000-0000-0000-000000000000}"/>
          </ac:graphicFrameMkLst>
        </pc:graphicFrameChg>
        <pc:graphicFrameChg chg="mod">
          <ac:chgData name="Rajendran, Radhakrishnan" userId="S::radhakrishnan.rajendran@pearson.com::d3835bcd-5615-4d2c-9101-e15f41dc4a5d" providerId="AD" clId="Web-{A9E32DD2-036F-2B40-7CD5-1DA06A352A65}" dt="2021-08-20T07:51:05.654" v="3" actId="1076"/>
          <ac:graphicFrameMkLst>
            <pc:docMk/>
            <pc:sldMk cId="2159247061" sldId="399"/>
            <ac:graphicFrameMk id="20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0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79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1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958098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600200"/>
            <a:ext cx="4397375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9200" y="1600200"/>
            <a:ext cx="3657600" cy="1492250"/>
          </a:xfrm>
        </p:spPr>
        <p:txBody>
          <a:bodyPr anchor="b"/>
          <a:lstStyle>
            <a:lvl1pPr marL="101600" indent="0" algn="ctr">
              <a:buNone/>
              <a:defRPr sz="3000" b="1">
                <a:latin typeface="+mn-lt"/>
              </a:defRPr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29200" y="3252788"/>
            <a:ext cx="3657600" cy="2873375"/>
          </a:xfrm>
        </p:spPr>
        <p:txBody>
          <a:bodyPr/>
          <a:lstStyle>
            <a:lvl1pPr marL="0" indent="0" algn="ctr">
              <a:buNone/>
              <a:defRPr sz="2200">
                <a:latin typeface="+mn-lt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C5328E6C-2B17-49B8-8712-6C0E107A1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00" smtClean="0"/>
              <a:pPr algn="r">
                <a:buSzPct val="25000"/>
                <a:defRPr/>
              </a:pPr>
              <a:t>‹#›</a:t>
            </a:fld>
            <a:endParaRPr lang="en-US" sz="9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8939D-A957-42F9-A1B5-556D29D235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7200" y="6400801"/>
            <a:ext cx="1001713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F87F15-2C58-4DFC-BACB-0E2C6507BC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97088" y="6400800"/>
            <a:ext cx="6589712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839355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4011769" cy="46940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216772"/>
            <a:ext cx="4011769" cy="552186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953477"/>
            <a:ext cx="4011769" cy="52536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3640944"/>
            <a:ext cx="4011769" cy="52536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200" y="4352925"/>
            <a:ext cx="4011769" cy="4762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57200" y="5010150"/>
            <a:ext cx="4011769" cy="5143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457200" y="5692775"/>
            <a:ext cx="4011769" cy="56673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4622801" y="1557338"/>
            <a:ext cx="4064000" cy="465137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1"/>
          </p:nvPr>
        </p:nvSpPr>
        <p:spPr>
          <a:xfrm>
            <a:off x="4622800" y="2216150"/>
            <a:ext cx="4064000" cy="5524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2"/>
          </p:nvPr>
        </p:nvSpPr>
        <p:spPr>
          <a:xfrm>
            <a:off x="4622800" y="2952750"/>
            <a:ext cx="4064000" cy="525463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3"/>
          </p:nvPr>
        </p:nvSpPr>
        <p:spPr>
          <a:xfrm>
            <a:off x="4622800" y="3641725"/>
            <a:ext cx="4064000" cy="52387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4"/>
          </p:nvPr>
        </p:nvSpPr>
        <p:spPr>
          <a:xfrm>
            <a:off x="4622800" y="4352925"/>
            <a:ext cx="4064000" cy="4762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5"/>
          </p:nvPr>
        </p:nvSpPr>
        <p:spPr>
          <a:xfrm>
            <a:off x="4713288" y="5010150"/>
            <a:ext cx="3973512" cy="5143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6"/>
          </p:nvPr>
        </p:nvSpPr>
        <p:spPr>
          <a:xfrm>
            <a:off x="4713288" y="5692775"/>
            <a:ext cx="3973512" cy="56673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457200" y="241479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64404"/>
            <a:ext cx="8232775" cy="34178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5102487"/>
            <a:ext cx="82296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0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8412"/>
            <a:ext cx="4484688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8250" y="1558412"/>
            <a:ext cx="3638550" cy="3754437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5420799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42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2913" y="4359275"/>
            <a:ext cx="3482975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82912" y="1681163"/>
            <a:ext cx="3482975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8109" y="1681163"/>
            <a:ext cx="1220716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109" y="2647157"/>
            <a:ext cx="12065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109" y="3613151"/>
            <a:ext cx="12065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1874" y="1681163"/>
            <a:ext cx="1304925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81874" y="2651590"/>
            <a:ext cx="1304925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81874" y="3613151"/>
            <a:ext cx="1304925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89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392613"/>
            <a:ext cx="2107323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817688"/>
            <a:ext cx="2107324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4622" y="1794947"/>
            <a:ext cx="153461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4622" y="2707481"/>
            <a:ext cx="153461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4622" y="3597275"/>
            <a:ext cx="153461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1596" y="4347439"/>
            <a:ext cx="2107323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31596" y="1806537"/>
            <a:ext cx="2107323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4580" y="1794947"/>
            <a:ext cx="153461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579" y="2707481"/>
            <a:ext cx="153461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579" y="3579818"/>
            <a:ext cx="153462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8721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94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on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4586896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7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030" y="1556326"/>
            <a:ext cx="3631545" cy="4520623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4542" y="1563574"/>
            <a:ext cx="4452258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43595" y="3977558"/>
            <a:ext cx="4443205" cy="2112272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06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399197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4830" y="1552575"/>
            <a:ext cx="399197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1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6603" y="1552575"/>
            <a:ext cx="2595602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90555" y="1552575"/>
            <a:ext cx="2595603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1197" y="1552575"/>
            <a:ext cx="2595603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4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72593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7986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03378" y="1552575"/>
            <a:ext cx="1885950" cy="44386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2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even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46940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216772"/>
            <a:ext cx="8229600" cy="552186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953477"/>
            <a:ext cx="8229600" cy="52536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3640944"/>
            <a:ext cx="8229600" cy="52536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57200" y="4352925"/>
            <a:ext cx="8229600" cy="4762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457200" y="5010150"/>
            <a:ext cx="8229600" cy="514350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457200" y="5692775"/>
            <a:ext cx="8229600" cy="56673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1143000"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buFont typeface="Arial" panose="020B0604020202020204" pitchFamily="34" charset="0"/>
              <a:buChar char="▪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IN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12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00" smtClean="0"/>
              <a:pPr algn="r">
                <a:buSzPct val="25000"/>
                <a:defRPr/>
              </a:pPr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6644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6" name="Copyright"/>
          <p:cNvSpPr txBox="1"/>
          <p:nvPr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2023 Pearson Education Ltd. All Rights Reserved.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Placeholder 21" descr="Pearson Logo">
            <a:extLst>
              <a:ext uri="{FF2B5EF4-FFF2-40B4-BE49-F238E27FC236}">
                <a16:creationId xmlns:a16="http://schemas.microsoft.com/office/drawing/2014/main" id="{9482BDEB-84DF-4344-AD30-389884976DF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 t="22152" b="22152"/>
          <a:stretch>
            <a:fillRect/>
          </a:stretch>
        </p:blipFill>
        <p:spPr>
          <a:xfrm>
            <a:off x="315677" y="6420639"/>
            <a:ext cx="1176574" cy="29644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82" r:id="rId2"/>
    <p:sldLayoutId id="2147483650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3" r:id="rId9"/>
    <p:sldLayoutId id="2147483671" r:id="rId10"/>
    <p:sldLayoutId id="2147483673" r:id="rId11"/>
    <p:sldLayoutId id="2147483670" r:id="rId12"/>
    <p:sldLayoutId id="2147483669" r:id="rId13"/>
    <p:sldLayoutId id="214748365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728-A241-43F4-95FF-6C49FEEA0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3692"/>
            <a:ext cx="8229601" cy="987333"/>
          </a:xfrm>
        </p:spPr>
        <p:txBody>
          <a:bodyPr anchor="ctr"/>
          <a:lstStyle/>
          <a:p>
            <a:r>
              <a:rPr lang="en-US" dirty="0"/>
              <a:t>C How to Program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8F80-D4FC-4D8F-B2BD-E7BEE7E01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2615"/>
            <a:ext cx="8229600" cy="413524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Ninth Edition, Global Edition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22376-7AD7-4443-B67A-120BE12F4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1906104"/>
            <a:ext cx="3657600" cy="1186345"/>
          </a:xfrm>
        </p:spPr>
        <p:txBody>
          <a:bodyPr/>
          <a:lstStyle/>
          <a:p>
            <a:pPr marL="0" algn="ctr"/>
            <a:r>
              <a:rPr lang="en-US" b="1" dirty="0">
                <a:solidFill>
                  <a:schemeClr val="tx1"/>
                </a:solidFill>
                <a:latin typeface="+mn-lt"/>
              </a:rPr>
              <a:t>Chapter 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4EC9-4778-4E2F-B136-2A176CA2B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0" y="3252789"/>
            <a:ext cx="3657600" cy="1786139"/>
          </a:xfrm>
        </p:spPr>
        <p:txBody>
          <a:bodyPr/>
          <a:lstStyle/>
          <a:p>
            <a:pPr lvl="0">
              <a:buSzPct val="25000"/>
            </a:pPr>
            <a:r>
              <a:rPr lang="en-US" dirty="0">
                <a:solidFill>
                  <a:schemeClr val="tx1"/>
                </a:solidFill>
              </a:rPr>
              <a:t>Formatted Input/Output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88D28-1A9F-4FC4-946F-10B4629D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73000" y="6415232"/>
            <a:ext cx="6589712" cy="228600"/>
          </a:xfrm>
        </p:spPr>
        <p:txBody>
          <a:bodyPr/>
          <a:lstStyle/>
          <a:p>
            <a:pPr marL="0" indent="0"/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2023 Pearson Education Ltd. All Rights Reserved.</a:t>
            </a:r>
          </a:p>
        </p:txBody>
      </p:sp>
      <p:pic>
        <p:nvPicPr>
          <p:cNvPr id="22" name="Picture Placeholder 21" descr="Pearson Logo">
            <a:extLst>
              <a:ext uri="{FF2B5EF4-FFF2-40B4-BE49-F238E27FC236}">
                <a16:creationId xmlns:a16="http://schemas.microsoft.com/office/drawing/2014/main" id="{463657D3-0029-4FB6-A24C-CAB832988B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22152" b="22152"/>
          <a:stretch>
            <a:fillRect/>
          </a:stretch>
        </p:blipFill>
        <p:spPr>
          <a:xfrm>
            <a:off x="315677" y="6420639"/>
            <a:ext cx="1176574" cy="296443"/>
          </a:xfrm>
        </p:spPr>
      </p:pic>
      <p:pic>
        <p:nvPicPr>
          <p:cNvPr id="9" name="Picture 8" descr="Front Cover: C How to Program, Ninth Edition, Global Edition, by Harvey Deitel&#10;&#10;">
            <a:extLst>
              <a:ext uri="{FF2B5EF4-FFF2-40B4-BE49-F238E27FC236}">
                <a16:creationId xmlns:a16="http://schemas.microsoft.com/office/drawing/2014/main" id="{2D06A1F8-A74B-4D5C-923A-2302269C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34" y="1639733"/>
            <a:ext cx="3466683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495-7566-4641-B5A9-1C985CC6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 </a:t>
            </a:r>
            <a:r>
              <a:rPr lang="en-US" b="1" dirty="0"/>
              <a:t>Printing Integers </a:t>
            </a:r>
            <a:r>
              <a:rPr lang="en-US" sz="2000" b="0" dirty="0"/>
              <a:t>(2 of 4)</a:t>
            </a:r>
            <a:endParaRPr lang="en-IN" sz="20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6669F-C02F-41A6-8EAB-EF63F48E6C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6"/>
            <a:ext cx="8024950" cy="2993298"/>
          </a:xfrm>
        </p:spPr>
        <p:txBody>
          <a:bodyPr/>
          <a:lstStyle/>
          <a:p>
            <a:r>
              <a:rPr lang="en-US" sz="1800" dirty="0"/>
              <a:t>Figure 9.1 prints an integer using each integer conversion specifier </a:t>
            </a:r>
          </a:p>
          <a:p>
            <a:r>
              <a:rPr lang="en-US" sz="1800" dirty="0"/>
              <a:t>Plus signs do not display by default</a:t>
            </a:r>
          </a:p>
          <a:p>
            <a:r>
              <a:rPr lang="en-US" sz="1800" dirty="0"/>
              <a:t>Lines 10–11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/>
              <a:t> conversion specifiers to display short and long integer values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dirty="0"/>
              <a:t> suffix on the literal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2000000000L</a:t>
            </a:r>
            <a:r>
              <a:rPr lang="en-US" sz="1800" dirty="0"/>
              <a:t> indicates that its type is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/>
              <a:t>—C treats whole-number literals 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/>
              <a:t>Printing a negative value with a conversion specifier that expects an unsigned value is a logic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1E76D-AB02-43B6-BD1B-6330B62511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620336"/>
            <a:ext cx="3156857" cy="334839"/>
          </a:xfrm>
        </p:spPr>
        <p:txBody>
          <a:bodyPr tIns="0" rIns="0" bIns="0"/>
          <a:lstStyle/>
          <a:p>
            <a:pPr lvl="1"/>
            <a:r>
              <a:rPr lang="en-US" sz="1800" dirty="0"/>
              <a:t>When line 14 displays</a:t>
            </a:r>
            <a:endParaRPr lang="en-IN" sz="1800" dirty="0"/>
          </a:p>
        </p:txBody>
      </p:sp>
      <p:graphicFrame>
        <p:nvGraphicFramePr>
          <p:cNvPr id="11" name="Object 10" descr="negative 455">
            <a:extLst>
              <a:ext uri="{FF2B5EF4-FFF2-40B4-BE49-F238E27FC236}">
                <a16:creationId xmlns:a16="http://schemas.microsoft.com/office/drawing/2014/main" id="{C5CC4029-66D3-49EB-A820-1CCEE5BFA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67670"/>
              </p:ext>
            </p:extLst>
          </p:nvPr>
        </p:nvGraphicFramePr>
        <p:xfrm>
          <a:off x="3685784" y="4638547"/>
          <a:ext cx="659805" cy="276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93480" imgH="164880" progId="Equation.DSMT4">
                  <p:embed/>
                </p:oleObj>
              </mc:Choice>
              <mc:Fallback>
                <p:oleObj name="Equation" r:id="rId3" imgW="393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784" y="4638547"/>
                        <a:ext cx="659805" cy="276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4FA71-32F9-46F4-B9EB-F932D9FFEB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6759" y="4630323"/>
            <a:ext cx="3618409" cy="333564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800" dirty="0"/>
              <a:t>with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/>
              <a:t>the result is the unsigned</a:t>
            </a:r>
            <a:endParaRPr lang="en-IN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3CF80-206F-4F81-A4A3-E0E8D73EEF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08100" y="5046661"/>
            <a:ext cx="2131786" cy="325439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800" dirty="0"/>
              <a:t>value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4294966841</a:t>
            </a:r>
            <a:endParaRPr lang="en-IN" sz="18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FBFCD8-E9DF-4D3C-9A9F-556FFC8372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5441142"/>
            <a:ext cx="7924800" cy="628732"/>
          </a:xfrm>
        </p:spPr>
        <p:txBody>
          <a:bodyPr tIns="0" rIns="0" bIns="0"/>
          <a:lstStyle/>
          <a:p>
            <a:pPr lvl="1"/>
            <a:r>
              <a:rPr lang="en-US" sz="1800" dirty="0"/>
              <a:t>A small negative value displays as a large positive integer due to the value’s “sign bit” in the underlying binary representation.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3570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FF5F-5409-4B4E-9AF5-63F2B2F9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 </a:t>
            </a:r>
            <a:r>
              <a:rPr lang="en-US" b="1" dirty="0"/>
              <a:t>Printing Integers </a:t>
            </a:r>
            <a:r>
              <a:rPr lang="en-US" sz="2000" b="0" dirty="0"/>
              <a:t>(3 of 4)</a:t>
            </a:r>
            <a:endParaRPr lang="en-IN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4875-E41A-40AA-BFB6-5A6B9D384E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321040" cy="4788911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fig09_01.c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integer conversion specifiers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printf("%d\n", 455);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printf("%i\n", 455); // i same as d in printf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printf("%d\n", +455); // plus sign does not print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printf("%d\n", -455); // minus sign prints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printf("%hd\n", 32000); // print as type short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printf("%ld\n", 2000000000L); // print as type long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printf("%o\n", 455); // octal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printf("%u\n", 455);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printf("%u\n", -455);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printf("%x\n", 455); // hexadecimal with lowercase letters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printf("%X\n", 455); // hexadecimal with uppercase letters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6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ABC0-D2C8-448A-81E3-3176DD7A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 </a:t>
            </a:r>
            <a:r>
              <a:rPr lang="en-US" b="1" dirty="0"/>
              <a:t>Printing Integers </a:t>
            </a:r>
            <a:r>
              <a:rPr lang="en-US" sz="2000" b="0" dirty="0"/>
              <a:t>(4 of 4)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557F-08D4-4F27-8146-43AAF5819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4"/>
            <a:ext cx="1145177" cy="485232"/>
          </a:xfrm>
        </p:spPr>
        <p:txBody>
          <a:bodyPr/>
          <a:lstStyle/>
          <a:p>
            <a:pPr marL="432" indent="0">
              <a:buNone/>
            </a:pPr>
            <a:r>
              <a:rPr lang="en-US" sz="2000" b="1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7414F-F9CF-4053-95DC-963A91F51F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0739" y="2170593"/>
            <a:ext cx="4907284" cy="3838321"/>
          </a:xfrm>
        </p:spPr>
        <p:txBody>
          <a:bodyPr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455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455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455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-455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32000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2000000000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707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455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4294966841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1c7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1C7</a:t>
            </a:r>
          </a:p>
        </p:txBody>
      </p:sp>
    </p:spTree>
    <p:extLst>
      <p:ext uri="{BB962C8B-B14F-4D97-AF65-F5344CB8AC3E}">
        <p14:creationId xmlns:p14="http://schemas.microsoft.com/office/powerpoint/2010/main" val="3344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10B8-8346-4304-9B72-8B9732EE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9.5 </a:t>
            </a:r>
            <a:r>
              <a:rPr lang="en-US" sz="3200" b="1" dirty="0"/>
              <a:t>Printing Floating-Point Numbers </a:t>
            </a:r>
            <a:r>
              <a:rPr lang="en-US" sz="2000" b="0" dirty="0"/>
              <a:t>(1 of 2)</a:t>
            </a:r>
            <a:endParaRPr lang="en-IN" sz="20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0354-A045-4956-94FC-EEA2FF2AE9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247833"/>
          </a:xfrm>
        </p:spPr>
        <p:txBody>
          <a:bodyPr/>
          <a:lstStyle/>
          <a:p>
            <a:r>
              <a:rPr lang="en-US" dirty="0"/>
              <a:t>Floating-point values contain a decimal point and are displayed using the conversion specifiers summarized below.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C18E6D-AE12-45B1-98A2-E4E2D1B6A35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56473139"/>
              </p:ext>
            </p:extLst>
          </p:nvPr>
        </p:nvGraphicFramePr>
        <p:xfrm>
          <a:off x="468313" y="3162028"/>
          <a:ext cx="8229600" cy="250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727">
                  <a:extLst>
                    <a:ext uri="{9D8B030D-6E8A-4147-A177-3AD203B41FA5}">
                      <a16:colId xmlns:a16="http://schemas.microsoft.com/office/drawing/2014/main" val="257821595"/>
                    </a:ext>
                  </a:extLst>
                </a:gridCol>
                <a:gridCol w="5981873">
                  <a:extLst>
                    <a:ext uri="{9D8B030D-6E8A-4147-A177-3AD203B41FA5}">
                      <a16:colId xmlns:a16="http://schemas.microsoft.com/office/drawing/2014/main" val="2190881611"/>
                    </a:ext>
                  </a:extLst>
                </a:gridCol>
              </a:tblGrid>
              <a:tr h="3562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Conversion specifier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46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e or E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Display a floating-point value in exponential notation</a:t>
                      </a:r>
                      <a:r>
                        <a:rPr lang="en-US" sz="1600" i="1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.</a:t>
                      </a:r>
                      <a:endParaRPr lang="en-US" sz="1600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37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f or F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Display floating-point values in fixed-point notation.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g or G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Display a floating-point value in either the fixed-point form f or the exponential form e (or E), based on the value’s magnitude.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98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L 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Place this length modifier before any floating-point conversion specifier to indicate that a long double floating-point value should be displayed.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49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9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24E-90F5-40D4-84DF-211A4591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9.5 </a:t>
            </a:r>
            <a:r>
              <a:rPr lang="en-US" sz="3200" b="1" dirty="0"/>
              <a:t>Printing Floating-Point Numbers </a:t>
            </a:r>
            <a:r>
              <a:rPr lang="en-US" sz="2000" b="0" dirty="0"/>
              <a:t>(2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DC49-3A57-496F-A854-DEB4729774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6"/>
            <a:ext cx="8229600" cy="1817642"/>
          </a:xfrm>
        </p:spPr>
        <p:txBody>
          <a:bodyPr/>
          <a:lstStyle/>
          <a:p>
            <a:r>
              <a:rPr lang="en-US" sz="2000" b="1" dirty="0"/>
              <a:t>Exponential Notation</a:t>
            </a:r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conversion specifiers e and E</a:t>
            </a:r>
            <a:r>
              <a:rPr lang="en-US" sz="2000" dirty="0"/>
              <a:t> display floating-point values in </a:t>
            </a:r>
            <a:r>
              <a:rPr lang="en-US" sz="2000" b="1" dirty="0"/>
              <a:t>exponential notation</a:t>
            </a:r>
            <a:r>
              <a:rPr lang="en-US" sz="2000" dirty="0"/>
              <a:t>—the computer equivalent of</a:t>
            </a:r>
            <a:r>
              <a:rPr lang="en-US" sz="2000" b="1" dirty="0"/>
              <a:t> scientific notation</a:t>
            </a:r>
            <a:r>
              <a:rPr lang="en-US" sz="2000" dirty="0"/>
              <a:t> used in mathematics</a:t>
            </a:r>
          </a:p>
          <a:p>
            <a:pPr lvl="1"/>
            <a:r>
              <a:rPr lang="en-US" sz="2000" dirty="0"/>
              <a:t>The value 150.4582 is represented in scientific notation as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638C2-1BE6-4992-BE9A-2761FF646D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3428808"/>
            <a:ext cx="343989" cy="421939"/>
          </a:xfrm>
        </p:spPr>
        <p:txBody>
          <a:bodyPr/>
          <a:lstStyle/>
          <a:p>
            <a:pPr marL="0" lvl="2" indent="0"/>
            <a:r>
              <a:rPr lang="en-US" sz="20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1" name="Object 10" descr="1.504582 times 10 squared">
            <a:extLst>
              <a:ext uri="{FF2B5EF4-FFF2-40B4-BE49-F238E27FC236}">
                <a16:creationId xmlns:a16="http://schemas.microsoft.com/office/drawing/2014/main" id="{7F1A326C-807C-4B71-AECE-71AB999AC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75187"/>
              </p:ext>
            </p:extLst>
          </p:nvPr>
        </p:nvGraphicFramePr>
        <p:xfrm>
          <a:off x="1795000" y="3518522"/>
          <a:ext cx="1794002" cy="3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28520" imgH="190440" progId="Equation.DSMT4">
                  <p:embed/>
                </p:oleObj>
              </mc:Choice>
              <mc:Fallback>
                <p:oleObj name="Equation" r:id="rId3" imgW="10285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000" y="3518522"/>
                        <a:ext cx="1794002" cy="33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36E30-A654-4A1A-83B6-3F4764A7E67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3943717"/>
            <a:ext cx="8229600" cy="1505307"/>
          </a:xfrm>
        </p:spPr>
        <p:txBody>
          <a:bodyPr tIns="0" rIns="0" bIns="0"/>
          <a:lstStyle/>
          <a:p>
            <a:pPr lvl="1"/>
            <a:r>
              <a:rPr lang="en-US" sz="2000" dirty="0"/>
              <a:t>and in exponential notation as</a:t>
            </a:r>
          </a:p>
          <a:p>
            <a:pPr lvl="2"/>
            <a:r>
              <a:rPr lang="en-US" sz="2000" dirty="0"/>
              <a:t>1.504582E+02</a:t>
            </a:r>
          </a:p>
          <a:p>
            <a:pPr lvl="1"/>
            <a:r>
              <a:rPr lang="en-US" sz="2000" dirty="0"/>
              <a:t>In this notation, the E stands for “exponent” and indicates that 1.504582 is multiplied by 10 raised to the second power (E+02)</a:t>
            </a:r>
          </a:p>
        </p:txBody>
      </p:sp>
    </p:spTree>
    <p:extLst>
      <p:ext uri="{BB962C8B-B14F-4D97-AF65-F5344CB8AC3E}">
        <p14:creationId xmlns:p14="http://schemas.microsoft.com/office/powerpoint/2010/main" val="2016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3BF0-F340-4792-BB6C-4D05EEA0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9.5.1 </a:t>
            </a:r>
            <a:r>
              <a:rPr lang="en-US" sz="3200" b="1" dirty="0"/>
              <a:t>Conversion Specifiers </a:t>
            </a:r>
            <a:r>
              <a:rPr lang="en-US" sz="3200" b="1" dirty="0">
                <a:cs typeface="Courier New" panose="02070309020205020404" pitchFamily="49" charset="0"/>
              </a:rPr>
              <a:t>e, E </a:t>
            </a:r>
            <a:r>
              <a:rPr lang="en-US" sz="3200" b="1" dirty="0"/>
              <a:t>and </a:t>
            </a:r>
            <a:r>
              <a:rPr lang="en-US" sz="3200" b="1" dirty="0">
                <a:cs typeface="Courier New" panose="02070309020205020404" pitchFamily="49" charset="0"/>
              </a:rPr>
              <a:t>f</a:t>
            </a:r>
            <a:r>
              <a:rPr lang="en-US" sz="3200" b="1" dirty="0"/>
              <a:t> 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0833-5A0D-4D82-A79C-55B9639DA9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Values displayed with the conversion specifiers e, E and f show six digits of precision to the decimal point’s right by</a:t>
            </a:r>
          </a:p>
          <a:p>
            <a:r>
              <a:rPr lang="en-US" b="1" dirty="0"/>
              <a:t>Conversion specifier</a:t>
            </a:r>
            <a:r>
              <a:rPr lang="en-US" dirty="0"/>
              <a:t> </a:t>
            </a:r>
            <a:r>
              <a:rPr lang="en-US" b="1" dirty="0"/>
              <a:t>f</a:t>
            </a:r>
            <a:r>
              <a:rPr lang="en-US" dirty="0"/>
              <a:t> always prints at least one digit to the left of the decimal point, so fractional values will be preceded by "0" </a:t>
            </a:r>
          </a:p>
          <a:p>
            <a:r>
              <a:rPr lang="en-US" dirty="0"/>
              <a:t>Conversion specifiers e and E precede the exponent with lowercase e or uppercase E</a:t>
            </a:r>
          </a:p>
          <a:p>
            <a:pPr lvl="1"/>
            <a:r>
              <a:rPr lang="en-US" dirty="0"/>
              <a:t>Each prints exactly one digit to the decimal point’s left</a:t>
            </a:r>
          </a:p>
        </p:txBody>
      </p:sp>
    </p:spTree>
    <p:extLst>
      <p:ext uri="{BB962C8B-B14F-4D97-AF65-F5344CB8AC3E}">
        <p14:creationId xmlns:p14="http://schemas.microsoft.com/office/powerpoint/2010/main" val="167287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CE40-A4BC-4C62-8470-C0C6E323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9.5.2 </a:t>
            </a:r>
            <a:r>
              <a:rPr lang="en-US" b="1" dirty="0"/>
              <a:t>Conversion Specifiers </a:t>
            </a:r>
            <a:r>
              <a:rPr lang="en-US" b="1" dirty="0">
                <a:cs typeface="Courier New" panose="02070309020205020404" pitchFamily="49" charset="0"/>
              </a:rPr>
              <a:t>g</a:t>
            </a:r>
            <a:r>
              <a:rPr lang="en-US" b="1" dirty="0"/>
              <a:t> and </a:t>
            </a:r>
            <a:r>
              <a:rPr lang="en-US" b="1" dirty="0">
                <a:cs typeface="Courier New" panose="02070309020205020404" pitchFamily="49" charset="0"/>
              </a:rPr>
              <a:t>G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FBD5-86CF-4F26-A680-9EEE7150B1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4"/>
            <a:ext cx="7694023" cy="1076326"/>
          </a:xfrm>
        </p:spPr>
        <p:txBody>
          <a:bodyPr/>
          <a:lstStyle/>
          <a:p>
            <a:r>
              <a:rPr lang="en-US" sz="1800" b="1" dirty="0"/>
              <a:t>Conversion specifier g (or G) </a:t>
            </a:r>
            <a:r>
              <a:rPr lang="en-US" sz="1800" dirty="0"/>
              <a:t>prints in e (E) or f format with no trailing zeros</a:t>
            </a:r>
          </a:p>
          <a:p>
            <a:pPr lvl="1"/>
            <a:r>
              <a:rPr lang="en-US" sz="1800" dirty="0"/>
              <a:t>g uses the e (E) format if, after conversion to exponential notation,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56C09-88A2-4871-A97C-ABCEE74BCEF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84515" y="2681589"/>
            <a:ext cx="3418114" cy="334837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800" dirty="0"/>
              <a:t>the value’s exponent is less than</a:t>
            </a:r>
          </a:p>
        </p:txBody>
      </p:sp>
      <p:graphicFrame>
        <p:nvGraphicFramePr>
          <p:cNvPr id="11" name="Object 10" descr="negative 4,">
            <a:extLst>
              <a:ext uri="{FF2B5EF4-FFF2-40B4-BE49-F238E27FC236}">
                <a16:creationId xmlns:a16="http://schemas.microsoft.com/office/drawing/2014/main" id="{0FBFEDB7-DD10-4E55-A5F2-5C3D2748F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56353"/>
              </p:ext>
            </p:extLst>
          </p:nvPr>
        </p:nvGraphicFramePr>
        <p:xfrm>
          <a:off x="4741863" y="2678113"/>
          <a:ext cx="4095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53800" imgH="190440" progId="Equation.DSMT4">
                  <p:embed/>
                </p:oleObj>
              </mc:Choice>
              <mc:Fallback>
                <p:oleObj name="Equation" r:id="rId3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1863" y="2678113"/>
                        <a:ext cx="409575" cy="306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EF6C4-81AF-48BD-86DB-6EAF621047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13978" y="2682405"/>
            <a:ext cx="2717081" cy="343551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800" dirty="0"/>
              <a:t>or the exponent is greater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24A956-F5F1-40AE-89AE-81A7F436E4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49678" y="3079261"/>
            <a:ext cx="4088675" cy="339734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800" dirty="0"/>
              <a:t>than or equal to the specified precision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31709-1D2F-4CFB-8A9D-5481D4D87ED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3531324"/>
            <a:ext cx="8229600" cy="988152"/>
          </a:xfrm>
        </p:spPr>
        <p:txBody>
          <a:bodyPr tIns="0" rIns="0" bIns="0"/>
          <a:lstStyle/>
          <a:p>
            <a:pPr lvl="1"/>
            <a:r>
              <a:rPr lang="en-US" sz="1800" dirty="0"/>
              <a:t>Otherwise, g uses the conversion specifier f to print the value</a:t>
            </a:r>
          </a:p>
          <a:p>
            <a:pPr lvl="1"/>
            <a:r>
              <a:rPr lang="en-US" sz="1800" dirty="0"/>
              <a:t>The default precision is 6 significant digits for g and G—a maximum of 6 digits will display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120F34-050E-40DE-B12A-A2DCFE15C67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4594860"/>
            <a:ext cx="8229600" cy="1605916"/>
          </a:xfrm>
        </p:spPr>
        <p:txBody>
          <a:bodyPr tIns="0" rIns="0" bIns="0"/>
          <a:lstStyle/>
          <a:p>
            <a:r>
              <a:rPr lang="en-US" sz="1800" b="1" dirty="0"/>
              <a:t>Precision </a:t>
            </a:r>
            <a:endParaRPr lang="en-US" sz="1800" dirty="0"/>
          </a:p>
          <a:p>
            <a:pPr lvl="1"/>
            <a:r>
              <a:rPr lang="en-US" sz="1800" dirty="0"/>
              <a:t>For g and G, the precision indicates the maximum number of significant digits to display, including the digit to the left of the decimal point</a:t>
            </a:r>
          </a:p>
          <a:p>
            <a:pPr lvl="1"/>
            <a:r>
              <a:rPr lang="en-US" sz="1800" dirty="0"/>
              <a:t>For exponential notation, g and G precede the exponent with a lowercase e or uppercase E</a:t>
            </a:r>
          </a:p>
        </p:txBody>
      </p:sp>
    </p:spTree>
    <p:extLst>
      <p:ext uri="{BB962C8B-B14F-4D97-AF65-F5344CB8AC3E}">
        <p14:creationId xmlns:p14="http://schemas.microsoft.com/office/powerpoint/2010/main" val="2247938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6C33-96B8-405B-8330-7811B9C8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9.5.3 </a:t>
            </a:r>
            <a:r>
              <a:rPr lang="en-US" sz="3200" b="1" dirty="0"/>
              <a:t>Demonstrating Floating-Point Conversion Specifiers </a:t>
            </a:r>
            <a:r>
              <a:rPr lang="en-US" sz="2000" b="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F785-2D62-4649-A545-849EB68250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015548"/>
          </a:xfrm>
        </p:spPr>
        <p:txBody>
          <a:bodyPr/>
          <a:lstStyle/>
          <a:p>
            <a:r>
              <a:rPr lang="en-US" dirty="0"/>
              <a:t>Figure 9.2 demonstrates each of the floating-point conversion specifiers</a:t>
            </a:r>
          </a:p>
          <a:p>
            <a:r>
              <a:rPr lang="en-US" dirty="0"/>
              <a:t>The </a:t>
            </a:r>
            <a:r>
              <a:rPr lang="en-US" b="1" dirty="0"/>
              <a:t>%E</a:t>
            </a:r>
            <a:r>
              <a:rPr lang="en-US" dirty="0"/>
              <a:t>, </a:t>
            </a:r>
            <a:r>
              <a:rPr lang="en-US" b="1" dirty="0"/>
              <a:t>%e</a:t>
            </a:r>
            <a:r>
              <a:rPr lang="en-US" dirty="0"/>
              <a:t> and %g conversion specifications perform rounding, but %f does not</a:t>
            </a:r>
          </a:p>
        </p:txBody>
      </p:sp>
    </p:spTree>
    <p:extLst>
      <p:ext uri="{BB962C8B-B14F-4D97-AF65-F5344CB8AC3E}">
        <p14:creationId xmlns:p14="http://schemas.microsoft.com/office/powerpoint/2010/main" val="302274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373F-5907-4382-AE9E-65CDF125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9.5.3 </a:t>
            </a:r>
            <a:r>
              <a:rPr lang="en-US" sz="3200" b="1" dirty="0"/>
              <a:t>Demonstrating Floating-Point Conversion Specifiers </a:t>
            </a:r>
            <a:r>
              <a:rPr lang="en-US" sz="2000" b="0" dirty="0"/>
              <a:t>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3A99-465D-4453-8D5A-A2813A12BA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010526" cy="4625399"/>
          </a:xfrm>
        </p:spPr>
        <p:txBody>
          <a:bodyPr/>
          <a:lstStyle/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fig09_02.c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floating-point conversion specifiers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printf("%e\n", 1234567.89);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printf("%e\n", +1234567.89); // plus does not print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printf("%e\n", -1234567.89); // minus prints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printf("%E\n", 1234567.89);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printf("%f\n", 1234567.89); // six digits to right of decimal point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printf("%g\n", 1234567.89); // prints with lowercase e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printf("%G\n", 1234567.89); // prints with uppercase E</a:t>
            </a:r>
          </a:p>
          <a:p>
            <a:pPr marL="432000" indent="-432000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525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ABC0-D2C8-448A-81E3-3176DD7A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9.5.3 </a:t>
            </a:r>
            <a:r>
              <a:rPr lang="en-US" sz="3200" b="1" dirty="0"/>
              <a:t>Demonstrating Floating-Point Conversion Specifiers </a:t>
            </a:r>
            <a:r>
              <a:rPr lang="en-US" sz="2000" b="0" dirty="0"/>
              <a:t>(3 of 3)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557F-08D4-4F27-8146-43AAF5819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3"/>
            <a:ext cx="1543050" cy="563609"/>
          </a:xfrm>
        </p:spPr>
        <p:txBody>
          <a:bodyPr/>
          <a:lstStyle/>
          <a:p>
            <a:pPr marL="432" indent="0">
              <a:buNone/>
            </a:pPr>
            <a:r>
              <a:rPr lang="en-US" b="1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7414F-F9CF-4053-95DC-963A91F51F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0738" y="2264666"/>
            <a:ext cx="3796941" cy="3482991"/>
          </a:xfrm>
        </p:spPr>
        <p:txBody>
          <a:bodyPr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1.234568e+06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1.234568e+06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-1.234568e+06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1.234568E+06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1234567.890000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1.23457e+06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1.23457E+06</a:t>
            </a:r>
          </a:p>
        </p:txBody>
      </p:sp>
    </p:spTree>
    <p:extLst>
      <p:ext uri="{BB962C8B-B14F-4D97-AF65-F5344CB8AC3E}">
        <p14:creationId xmlns:p14="http://schemas.microsoft.com/office/powerpoint/2010/main" val="39831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7E21AAF-5D08-4BE8-A7E5-9B21A603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F40217-362D-48FB-85A1-43EB7524D9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120743" cy="4792222"/>
          </a:xfrm>
        </p:spPr>
        <p:txBody>
          <a:bodyPr/>
          <a:lstStyle/>
          <a:p>
            <a:r>
              <a:rPr lang="en-US" dirty="0"/>
              <a:t>Use input and output streams</a:t>
            </a:r>
          </a:p>
          <a:p>
            <a:r>
              <a:rPr lang="en-US" dirty="0"/>
              <a:t>Use print formatting capabilities</a:t>
            </a:r>
          </a:p>
          <a:p>
            <a:r>
              <a:rPr lang="en-US" dirty="0"/>
              <a:t>Use input formatting capabilities</a:t>
            </a:r>
          </a:p>
          <a:p>
            <a:r>
              <a:rPr lang="en-US" dirty="0"/>
              <a:t>Print integers, floating-point numbers, strings and characters</a:t>
            </a:r>
          </a:p>
          <a:p>
            <a:r>
              <a:rPr lang="en-US" dirty="0"/>
              <a:t>Print with field widths and precisions</a:t>
            </a:r>
          </a:p>
          <a:p>
            <a:r>
              <a:rPr lang="en-US" dirty="0"/>
              <a:t>Use formatting flags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format control string</a:t>
            </a:r>
          </a:p>
          <a:p>
            <a:r>
              <a:rPr lang="en-US" dirty="0"/>
              <a:t>Output literals and escape sequences</a:t>
            </a:r>
          </a:p>
          <a:p>
            <a:r>
              <a:rPr lang="en-US" dirty="0"/>
              <a:t>Read formatted input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</p:txBody>
      </p:sp>
    </p:spTree>
    <p:extLst>
      <p:ext uri="{BB962C8B-B14F-4D97-AF65-F5344CB8AC3E}">
        <p14:creationId xmlns:p14="http://schemas.microsoft.com/office/powerpoint/2010/main" val="170387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DBE9-5119-4FD2-8F88-A0540C8B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5371"/>
            <a:ext cx="8353425" cy="1097279"/>
          </a:xfrm>
        </p:spPr>
        <p:txBody>
          <a:bodyPr/>
          <a:lstStyle/>
          <a:p>
            <a:r>
              <a:rPr lang="en-US" sz="3400" dirty="0"/>
              <a:t>9.6 </a:t>
            </a:r>
            <a:r>
              <a:rPr lang="en-US" sz="3400" b="1" dirty="0"/>
              <a:t>Printing Strings and Characters</a:t>
            </a:r>
            <a:r>
              <a:rPr lang="en-US" sz="3200" b="1" dirty="0"/>
              <a:t> </a:t>
            </a:r>
            <a:r>
              <a:rPr lang="en-US" sz="2000" b="0" dirty="0"/>
              <a:t>(1 of 4)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2089C9-2CEB-4D0B-92D4-277D6AF6D7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010525" cy="4586896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conversion specifiers are used to print individual characters and strings</a:t>
            </a:r>
          </a:p>
          <a:p>
            <a:r>
              <a:rPr lang="en-US" sz="2000" b="1" dirty="0"/>
              <a:t>Conversion specifier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/>
              <a:t> requires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 argument</a:t>
            </a:r>
          </a:p>
          <a:p>
            <a:r>
              <a:rPr lang="en-US" sz="2000" b="1" dirty="0"/>
              <a:t>Conversion specifier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/>
              <a:t> requires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as an argument and prints characters until a terminating null is encountered</a:t>
            </a:r>
          </a:p>
          <a:p>
            <a:pPr lvl="1"/>
            <a:r>
              <a:rPr lang="en-US" sz="2000" dirty="0"/>
              <a:t>If the string does not have a null terminator, the result is undefined—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 will either continue printing until it encounters a zero byte or the program will terminate prematurely (i.e., “crash”) and indicate a “segmentation fault” or “access violation” error</a:t>
            </a:r>
          </a:p>
          <a:p>
            <a:r>
              <a:rPr lang="en-US" sz="2000" dirty="0"/>
              <a:t>The program in Fig</a:t>
            </a:r>
            <a:r>
              <a:rPr lang="en-US" sz="100" dirty="0"/>
              <a:t>ure</a:t>
            </a:r>
            <a:r>
              <a:rPr lang="en-US" sz="2000" dirty="0"/>
              <a:t> 9.3 displays characters and strings with conversion specifiers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6443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DBE9-5119-4FD2-8F88-A0540C8B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5371"/>
            <a:ext cx="8353425" cy="1097279"/>
          </a:xfrm>
        </p:spPr>
        <p:txBody>
          <a:bodyPr/>
          <a:lstStyle/>
          <a:p>
            <a:r>
              <a:rPr lang="en-US" sz="3400" dirty="0"/>
              <a:t>9.6 </a:t>
            </a:r>
            <a:r>
              <a:rPr lang="en-US" sz="3400" b="1" dirty="0"/>
              <a:t>Printing Strings and Characters</a:t>
            </a:r>
            <a:r>
              <a:rPr lang="en-US" sz="3200" b="1" dirty="0"/>
              <a:t> </a:t>
            </a:r>
            <a:r>
              <a:rPr lang="en-US" sz="2000" b="0" dirty="0"/>
              <a:t>(2 of 4)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2089C9-2CEB-4D0B-92D4-277D6AF6D7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420099" cy="4663498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fig09_03.c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character and string conversion specifiers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character = 'A'; // initialize char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printf("%c\n", character);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printf("%s\n", "This is a string");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string[] = "This is a string"; // initialize char array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printf("%s\n", string);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const char *stringPtr = "This is also a string"; // char pointer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printf("%s\n", stringPtr);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3319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DBE9-5119-4FD2-8F88-A0540C8B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1"/>
            <a:ext cx="8401050" cy="1097279"/>
          </a:xfrm>
        </p:spPr>
        <p:txBody>
          <a:bodyPr/>
          <a:lstStyle/>
          <a:p>
            <a:r>
              <a:rPr lang="en-US" sz="3400" dirty="0"/>
              <a:t>9.6 </a:t>
            </a:r>
            <a:r>
              <a:rPr lang="en-US" sz="3400" b="1" dirty="0"/>
              <a:t>Printing Strings and Characters</a:t>
            </a:r>
            <a:r>
              <a:rPr lang="en-US" sz="3200" b="1" dirty="0"/>
              <a:t> </a:t>
            </a:r>
            <a:r>
              <a:rPr lang="en-US" sz="2000" b="0" dirty="0"/>
              <a:t>(3 of 4)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2089C9-2CEB-4D0B-92D4-277D6AF6D7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1524000" cy="6153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8E7B-9570-45CE-9F34-686BD18BC7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324101"/>
            <a:ext cx="4343400" cy="180975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string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string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also a string</a:t>
            </a:r>
          </a:p>
        </p:txBody>
      </p:sp>
    </p:spTree>
    <p:extLst>
      <p:ext uri="{BB962C8B-B14F-4D97-AF65-F5344CB8AC3E}">
        <p14:creationId xmlns:p14="http://schemas.microsoft.com/office/powerpoint/2010/main" val="62292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DBE9-5119-4FD2-8F88-A0540C8B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5371"/>
            <a:ext cx="8353425" cy="1097279"/>
          </a:xfrm>
        </p:spPr>
        <p:txBody>
          <a:bodyPr/>
          <a:lstStyle/>
          <a:p>
            <a:r>
              <a:rPr lang="en-US" sz="3400" dirty="0"/>
              <a:t>9.6 </a:t>
            </a:r>
            <a:r>
              <a:rPr lang="en-US" sz="3400" b="1" dirty="0"/>
              <a:t>Printing Strings and Characters</a:t>
            </a:r>
            <a:r>
              <a:rPr lang="en-US" sz="3200" b="1" dirty="0"/>
              <a:t> </a:t>
            </a:r>
            <a:r>
              <a:rPr lang="en-US" sz="2000" b="0" dirty="0"/>
              <a:t>(4 of 4)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2089C9-2CEB-4D0B-92D4-277D6AF6D7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420099" cy="4415848"/>
          </a:xfrm>
        </p:spPr>
        <p:txBody>
          <a:bodyPr/>
          <a:lstStyle/>
          <a:p>
            <a:r>
              <a:rPr lang="en-US" sz="2000" b="1" dirty="0"/>
              <a:t>Errors in Format Control Strings</a:t>
            </a:r>
            <a:endParaRPr lang="en-US" sz="2000" dirty="0"/>
          </a:p>
          <a:p>
            <a:pPr lvl="1"/>
            <a:r>
              <a:rPr lang="en-US" sz="2000" dirty="0"/>
              <a:t>Most compilers do not catch format-control-string errors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sz="2000" dirty="0"/>
              <a:t>to print a string is a logic error</a:t>
            </a:r>
            <a:r>
              <a:rPr lang="en-US" sz="2000" dirty="0">
                <a:cs typeface="Courier New" panose="02070309020205020404" pitchFamily="49" charset="0"/>
              </a:rPr>
              <a:t>—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sz="2000" dirty="0"/>
              <a:t> expects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/>
              <a:t>argument</a:t>
            </a:r>
          </a:p>
          <a:p>
            <a:pPr lvl="2"/>
            <a:r>
              <a:rPr lang="en-US" sz="2000" dirty="0"/>
              <a:t>A string is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000" dirty="0"/>
              <a:t> to print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 argument usually causes a fatal execution-time logic error called an access violation</a:t>
            </a:r>
          </a:p>
          <a:p>
            <a:pPr lvl="2"/>
            <a:r>
              <a:rPr lang="en-US" sz="2000" dirty="0"/>
              <a:t>The conversion specification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000" dirty="0"/>
              <a:t> expects an argument of type pointer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, so it treats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’s numeric value as a pointer</a:t>
            </a:r>
          </a:p>
          <a:p>
            <a:pPr lvl="2"/>
            <a:r>
              <a:rPr lang="en-US" sz="2000" dirty="0"/>
              <a:t>Such small numeric values often represent memory addresses that are restricted by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76566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EE28-6F08-42F2-B8C1-2A831030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9.7 </a:t>
            </a:r>
            <a:r>
              <a:rPr lang="en-US" b="1" dirty="0"/>
              <a:t>Other Conversion Specifiers </a:t>
            </a:r>
            <a:r>
              <a:rPr lang="en-US" sz="2000" b="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1C79-CABA-4278-8450-4FE762D2AC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4586896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/>
              <a:t> 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800" dirty="0"/>
              <a:t>conversion specifiers: 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/>
              <a:t>—Displays a pointer value in an implementation-defined manner.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800" dirty="0"/>
              <a:t>—Displays the percent character.</a:t>
            </a:r>
          </a:p>
          <a:p>
            <a:r>
              <a:rPr lang="en-US" sz="1800" dirty="0"/>
              <a:t>Figure 9.4’s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sz="1800" dirty="0"/>
              <a:t> prints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/>
              <a:t>’s value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/>
              <a:t>’s address in an implementation-defined manner, typically using hexadecimal notation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/>
              <a:t> have identical values because line 7 assigns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/>
              <a:t>’s address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lvl="1"/>
            <a:r>
              <a:rPr lang="en-US" sz="1800" dirty="0"/>
              <a:t>The addresses displayed on your system will vary</a:t>
            </a:r>
          </a:p>
          <a:p>
            <a:r>
              <a:rPr lang="en-US" sz="1800" dirty="0"/>
              <a:t>The last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/>
              <a:t> statement uses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sz="1800" dirty="0"/>
              <a:t> to display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800" dirty="0"/>
              <a:t> character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sz="1800" dirty="0"/>
              <a:t> is required because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/>
              <a:t> normally treats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800" dirty="0"/>
              <a:t> as the beginning of a conversion specification</a:t>
            </a:r>
          </a:p>
          <a:p>
            <a:pPr lvl="1"/>
            <a:r>
              <a:rPr lang="en-US" sz="1800" dirty="0"/>
              <a:t>When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800" dirty="0"/>
              <a:t> appears in a format control string, it must be followed by a conversion specifier</a:t>
            </a:r>
          </a:p>
        </p:txBody>
      </p:sp>
    </p:spTree>
    <p:extLst>
      <p:ext uri="{BB962C8B-B14F-4D97-AF65-F5344CB8AC3E}">
        <p14:creationId xmlns:p14="http://schemas.microsoft.com/office/powerpoint/2010/main" val="164147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EE28-6F08-42F2-B8C1-2A831030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9.7 </a:t>
            </a:r>
            <a:r>
              <a:rPr lang="en-US" b="1" dirty="0"/>
              <a:t>Other Conversion Specifiers </a:t>
            </a:r>
            <a:r>
              <a:rPr lang="en-US" sz="2000" b="0" dirty="0"/>
              <a:t>(2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D83E1-49BD-4DED-8405-76B8BDD891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fig09_04.c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p and % conversion specifiers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x = 12345;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*ptr = &amp;x;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printf("The value of ptr is %p\n", ptr);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printf("The address of x is %p\n\n", &amp;x);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printf("Printing a %% in a format control string\n");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72425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EE28-6F08-42F2-B8C1-2A831030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9.7 </a:t>
            </a:r>
            <a:r>
              <a:rPr lang="en-US" b="1" dirty="0"/>
              <a:t>Other Conversion Specifiers </a:t>
            </a:r>
            <a:r>
              <a:rPr lang="en-US" sz="2000" b="0" dirty="0"/>
              <a:t>(3 of 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F66C6-3162-43C4-B6B9-EAC51347C5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1438275" cy="462973"/>
          </a:xfrm>
        </p:spPr>
        <p:txBody>
          <a:bodyPr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/>
              <a:t>Output: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FEB759-BFB3-4135-B960-F169D2A3B9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238375"/>
            <a:ext cx="8229600" cy="210502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of ptr is 0x7ffff6eb911c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address of x is 0x7ffff6eb911c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Printing a % in a format control string</a:t>
            </a:r>
          </a:p>
        </p:txBody>
      </p:sp>
    </p:spTree>
    <p:extLst>
      <p:ext uri="{BB962C8B-B14F-4D97-AF65-F5344CB8AC3E}">
        <p14:creationId xmlns:p14="http://schemas.microsoft.com/office/powerpoint/2010/main" val="3001855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2226-8E3D-4FD2-B6A4-3251E03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9.8 </a:t>
            </a:r>
            <a:r>
              <a:rPr lang="en-US" sz="3200" b="1" dirty="0"/>
              <a:t>Printing With Field Widths and Precision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F4E4-C1F8-4C98-8F30-24A8849330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7734300" cy="4586896"/>
          </a:xfrm>
        </p:spPr>
        <p:txBody>
          <a:bodyPr/>
          <a:lstStyle/>
          <a:p>
            <a:r>
              <a:rPr lang="en-US" dirty="0"/>
              <a:t>If a field width is larger than the data being printed, the data will normally be right-aligned within that field</a:t>
            </a:r>
          </a:p>
          <a:p>
            <a:r>
              <a:rPr lang="en-US" dirty="0"/>
              <a:t>An integer representing the field width is inserted between the percent sign (%) and the conversion specifier (e.g., %4d)</a:t>
            </a:r>
          </a:p>
        </p:txBody>
      </p:sp>
    </p:spTree>
    <p:extLst>
      <p:ext uri="{BB962C8B-B14F-4D97-AF65-F5344CB8AC3E}">
        <p14:creationId xmlns:p14="http://schemas.microsoft.com/office/powerpoint/2010/main" val="4084027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75BF-5C9C-4076-AEAF-56A6F1E0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9.8.1 </a:t>
            </a:r>
            <a:r>
              <a:rPr lang="en-US" sz="3400" b="1" dirty="0"/>
              <a:t>Field Widths for Integers </a:t>
            </a:r>
            <a:r>
              <a:rPr lang="en-US" sz="2000" b="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7AFD-64FD-4A44-AAB0-5D161BBED5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4663498"/>
          </a:xfrm>
        </p:spPr>
        <p:txBody>
          <a:bodyPr/>
          <a:lstStyle/>
          <a:p>
            <a:r>
              <a:rPr lang="en-US" dirty="0"/>
              <a:t>Figure 9.5 prints two groups of five numbers each, right-aligning those numbers containing fewer digits than the field width</a:t>
            </a:r>
          </a:p>
          <a:p>
            <a:r>
              <a:rPr lang="en-US" dirty="0"/>
              <a:t>Values wider than the field still display in full</a:t>
            </a:r>
          </a:p>
          <a:p>
            <a:r>
              <a:rPr lang="en-US" dirty="0"/>
              <a:t>A minus sign for a negative value uses a character in the field width</a:t>
            </a:r>
          </a:p>
          <a:p>
            <a:r>
              <a:rPr lang="en-US" dirty="0"/>
              <a:t>Field widths can be used with all conversion specifiers</a:t>
            </a:r>
          </a:p>
          <a:p>
            <a:r>
              <a:rPr lang="en-US" dirty="0"/>
              <a:t>Not providing a sufficiently large field width to handle a printed value can offset other data being printed, producing confusing outputs</a:t>
            </a:r>
          </a:p>
        </p:txBody>
      </p:sp>
    </p:spTree>
    <p:extLst>
      <p:ext uri="{BB962C8B-B14F-4D97-AF65-F5344CB8AC3E}">
        <p14:creationId xmlns:p14="http://schemas.microsoft.com/office/powerpoint/2010/main" val="126892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75BF-5C9C-4076-AEAF-56A6F1E0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9.8.1 </a:t>
            </a:r>
            <a:r>
              <a:rPr lang="en-US" sz="3400" b="1" dirty="0"/>
              <a:t>Field Widths for Integers </a:t>
            </a:r>
            <a:r>
              <a:rPr lang="en-US" sz="2000" b="0" dirty="0"/>
              <a:t>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7AFD-64FD-4A44-AAB0-5D161BBED5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4720648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fig09_05.c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Right-aligning integers in a field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1);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12);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123);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1234);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printf("%4d\n\n", 12345);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-1);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-12);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-123);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-1234);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printf("%4d\n", -12345);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916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473D-4D6F-4A5D-9A53-F6A9003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r>
              <a:rPr lang="en-US" sz="2000" b="0" dirty="0"/>
              <a:t>(1 of 3)</a:t>
            </a:r>
            <a:endParaRPr lang="en-IN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457F-720A-4885-AD55-43B81F4D10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687719"/>
          </a:xfrm>
        </p:spPr>
        <p:txBody>
          <a:bodyPr/>
          <a:lstStyle/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9.1</a:t>
            </a:r>
            <a:r>
              <a:rPr lang="en-US" sz="2000" b="1" dirty="0"/>
              <a:t> Introduction</a:t>
            </a:r>
            <a:endParaRPr lang="en-US" sz="2000" dirty="0"/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9.2</a:t>
            </a:r>
            <a:r>
              <a:rPr lang="en-US" sz="2000" b="1" dirty="0"/>
              <a:t> Streams</a:t>
            </a:r>
            <a:endParaRPr lang="en-US" sz="2000" dirty="0"/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9.3</a:t>
            </a:r>
            <a:r>
              <a:rPr lang="en-US" sz="2000" b="1" dirty="0"/>
              <a:t> Formatting Output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9.4</a:t>
            </a:r>
            <a:r>
              <a:rPr lang="en-US" sz="2000" b="1" dirty="0"/>
              <a:t> Printing Integers</a:t>
            </a:r>
            <a:endParaRPr lang="en-US" sz="2000" dirty="0"/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9.5</a:t>
            </a:r>
            <a:r>
              <a:rPr lang="en-US" sz="2000" b="1" dirty="0"/>
              <a:t> Printing Floating-Point Numbers</a:t>
            </a:r>
            <a:endParaRPr lang="en-US" sz="2000" dirty="0"/>
          </a:p>
          <a:p>
            <a:pPr marL="3564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9.5.1</a:t>
            </a:r>
            <a:r>
              <a:rPr lang="en-US" sz="2000" dirty="0"/>
              <a:t> Conversion Specifiers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e,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alibri" panose="020F0502020204030204" pitchFamily="34" charset="0"/>
              </a:rPr>
              <a:t>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3564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9.5.2</a:t>
            </a:r>
            <a:r>
              <a:rPr lang="en-US" sz="2000" dirty="0"/>
              <a:t> Conversion Specifiers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3564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9.5.3</a:t>
            </a:r>
            <a:r>
              <a:rPr lang="en-US" sz="2000" dirty="0"/>
              <a:t> Demonstrating Floating-Point Conversion Specifiers</a:t>
            </a:r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9.6</a:t>
            </a:r>
            <a:r>
              <a:rPr lang="en-US" sz="2000" b="1" dirty="0"/>
              <a:t> Printing Strings and Characters</a:t>
            </a:r>
            <a:endParaRPr lang="en-US" sz="2000" dirty="0"/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9.7</a:t>
            </a:r>
            <a:r>
              <a:rPr lang="en-US" sz="2000" b="1" dirty="0"/>
              <a:t> Other Conversion Specifiers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3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73E4-AD9D-4159-A58D-D0772E21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9.8.1 </a:t>
            </a:r>
            <a:r>
              <a:rPr lang="en-US" sz="3400" b="1" dirty="0"/>
              <a:t>Field Widths for Integers </a:t>
            </a:r>
            <a:r>
              <a:rPr lang="en-US" sz="2000" b="0" dirty="0"/>
              <a:t>(3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5CBCC-394C-4D16-9D9B-2313AB4D40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1856509" cy="4404088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123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-12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-123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-1234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-12345</a:t>
            </a:r>
          </a:p>
        </p:txBody>
      </p:sp>
    </p:spTree>
    <p:extLst>
      <p:ext uri="{BB962C8B-B14F-4D97-AF65-F5344CB8AC3E}">
        <p14:creationId xmlns:p14="http://schemas.microsoft.com/office/powerpoint/2010/main" val="3480508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0283-6BAC-4F74-8EA3-BA7F795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9.8.2 </a:t>
            </a:r>
            <a:r>
              <a:rPr lang="en-US" sz="3000" b="1" dirty="0"/>
              <a:t>Precisions for Integers, Floating-Point Numbers and Strings </a:t>
            </a:r>
            <a:r>
              <a:rPr lang="en-US" sz="2000" b="0" dirty="0"/>
              <a:t>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52DE-FA95-462B-A8D3-6BA0FFBF0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/>
              <a:t>printf enables you to specify the precision with which data is printed</a:t>
            </a:r>
          </a:p>
          <a:p>
            <a:r>
              <a:rPr lang="en-US" sz="2200" dirty="0"/>
              <a:t>Different meanings for different types: </a:t>
            </a:r>
          </a:p>
          <a:p>
            <a:pPr lvl="1"/>
            <a:r>
              <a:rPr lang="en-US" sz="2200" dirty="0"/>
              <a:t>For integer conversion specifiers, indicates minimum number of digits to print</a:t>
            </a:r>
          </a:p>
          <a:p>
            <a:pPr lvl="2"/>
            <a:r>
              <a:rPr lang="en-US" sz="2200" dirty="0"/>
              <a:t>For fewer digits than the specified precision, if the precision value has a leading zero or decimal point, zeros are prefixed to the printed value until the total number of digits is equivalent to the precision. If neither a zero nor a decimal point is present in the precision value, spaces are inserted instead. The default precision for integers is 1. </a:t>
            </a:r>
          </a:p>
        </p:txBody>
      </p:sp>
    </p:spTree>
    <p:extLst>
      <p:ext uri="{BB962C8B-B14F-4D97-AF65-F5344CB8AC3E}">
        <p14:creationId xmlns:p14="http://schemas.microsoft.com/office/powerpoint/2010/main" val="305596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0283-6BAC-4F74-8EA3-BA7F795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9.8.2 </a:t>
            </a:r>
            <a:r>
              <a:rPr lang="en-US" sz="3000" b="1" dirty="0"/>
              <a:t>Precisions for Integers, Floating-Point Numbers and Strings </a:t>
            </a:r>
            <a:r>
              <a:rPr lang="en-US" sz="2000" b="0" dirty="0"/>
              <a:t>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52DE-FA95-462B-A8D3-6BA0FFBF0A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7989684" cy="4518548"/>
          </a:xfrm>
        </p:spPr>
        <p:txBody>
          <a:bodyPr/>
          <a:lstStyle/>
          <a:p>
            <a:pPr lvl="1"/>
            <a:r>
              <a:rPr lang="en-US" sz="2200" dirty="0"/>
              <a:t>For e, E and f, indicates the number of digits to appear after the decimal point</a:t>
            </a:r>
          </a:p>
          <a:p>
            <a:pPr lvl="1"/>
            <a:r>
              <a:rPr lang="en-US" sz="2200" dirty="0"/>
              <a:t>For g and G, indicates the maximum number of significant digits to print</a:t>
            </a:r>
          </a:p>
          <a:p>
            <a:pPr lvl="1"/>
            <a:r>
              <a:rPr lang="en-US" sz="2200" dirty="0"/>
              <a:t>For s, indicates the maximum number of characters written from the beginning of the string</a:t>
            </a:r>
          </a:p>
          <a:p>
            <a:r>
              <a:rPr lang="en-US" sz="2200" dirty="0"/>
              <a:t>To use precision, place a decimal point (.), followed by an integer representing the precision between the percent sign and the conversion specifier</a:t>
            </a:r>
          </a:p>
          <a:p>
            <a:r>
              <a:rPr lang="en-US" sz="2200" dirty="0"/>
              <a:t>Figure 9.6 demonstrates the use of precision in format control strings</a:t>
            </a:r>
          </a:p>
        </p:txBody>
      </p:sp>
    </p:spTree>
    <p:extLst>
      <p:ext uri="{BB962C8B-B14F-4D97-AF65-F5344CB8AC3E}">
        <p14:creationId xmlns:p14="http://schemas.microsoft.com/office/powerpoint/2010/main" val="1165042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0283-6BAC-4F74-8EA3-BA7F795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9.8.2 </a:t>
            </a:r>
            <a:r>
              <a:rPr lang="en-US" sz="3000" b="1" dirty="0"/>
              <a:t>Precisions for Integers, Floating-Point Numbers and Strings </a:t>
            </a:r>
            <a:r>
              <a:rPr lang="en-US" sz="2000" b="0" dirty="0"/>
              <a:t>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52DE-FA95-462B-A8D3-6BA0FFBF0A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556327"/>
            <a:ext cx="8372475" cy="4577773"/>
          </a:xfrm>
        </p:spPr>
        <p:txBody>
          <a:bodyPr/>
          <a:lstStyle/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fig09_06.c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Printing integers, floating-point numbers and strings with precisions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puts("Using precision for integers");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i = 873; // initialize int i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printf("\t%.4d\n\t%.9d\n\n", i, i);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puts("Using precision for floating-point numbers");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f = 123.94536; // initialize double f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printf("\t%.3f\n\t%.3e\n\t%.3g\n\n", f, f, f);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puts("Using precision for strings");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s[] = "Happy Birthday"; // initialize char array s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printf("\t%.11s\n", s);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04292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0283-6BAC-4F74-8EA3-BA7F795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9.8.2 </a:t>
            </a:r>
            <a:r>
              <a:rPr lang="en-US" sz="3000" b="1" dirty="0"/>
              <a:t>Precisions for Integers, Floating-Point Numbers and Strings </a:t>
            </a:r>
            <a:r>
              <a:rPr lang="en-US" sz="2000" b="0" dirty="0"/>
              <a:t>(4 of 4)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CAE855-568D-42FD-B6AE-1F450465E0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4629149" cy="8763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precision for integers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AE805-5709-4204-8532-AF22091E24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76824" y="2524126"/>
            <a:ext cx="1781175" cy="704850"/>
          </a:xfrm>
        </p:spPr>
        <p:txBody>
          <a:bodyPr lIns="0"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0873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000000873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8A1FCF-0712-47F0-B4EC-D6AFB196414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3382102"/>
            <a:ext cx="6800850" cy="389798"/>
          </a:xfrm>
        </p:spPr>
        <p:txBody>
          <a:bodyPr tIns="0" rIns="0" bIns="0"/>
          <a:lstStyle/>
          <a:p>
            <a:pPr marL="432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precision for floating-point numbers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67E4A-22FF-42B4-BDF9-D3164E57A87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76824" y="3858930"/>
            <a:ext cx="1657350" cy="1045356"/>
          </a:xfrm>
        </p:spPr>
        <p:txBody>
          <a:bodyPr lIns="0"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123.945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1.239e+02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43762C-5359-482C-98DF-12C030136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5133975"/>
            <a:ext cx="4514850" cy="371475"/>
          </a:xfrm>
        </p:spPr>
        <p:txBody>
          <a:bodyPr tIns="0" rIns="0" bIns="0"/>
          <a:lstStyle/>
          <a:p>
            <a:pPr marL="432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precision for strings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1719A4-08D8-42F0-A3D8-90D46C16432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776824" y="5596073"/>
            <a:ext cx="1876425" cy="381000"/>
          </a:xfrm>
        </p:spPr>
        <p:txBody>
          <a:bodyPr lIns="0" tIns="0" rIns="0" bIns="0"/>
          <a:lstStyle/>
          <a:p>
            <a:pPr marL="432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 Birth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62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BCA3-94D2-49E9-AFBF-E7F296A4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9.8.3 </a:t>
            </a:r>
            <a:r>
              <a:rPr lang="en-US" sz="3200" b="1" dirty="0"/>
              <a:t>Combining Field Widths and Precisions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12E9-75B0-47A9-9A9A-F5C9DC0E96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556327"/>
            <a:ext cx="8229601" cy="4586896"/>
          </a:xfrm>
        </p:spPr>
        <p:txBody>
          <a:bodyPr/>
          <a:lstStyle/>
          <a:p>
            <a:r>
              <a:rPr lang="en-US" sz="2000" dirty="0"/>
              <a:t>Combine field width and precision by placing the field width, followed by a decimal point, followed by a precision between the percent sign and the conversion specifier</a:t>
            </a:r>
          </a:p>
          <a:p>
            <a:r>
              <a:rPr lang="en-US" sz="2000" dirty="0"/>
              <a:t>Can specify field width and precision using integer expressions in the argument list following the format control string</a:t>
            </a:r>
          </a:p>
          <a:p>
            <a:pPr lvl="1"/>
            <a:r>
              <a:rPr lang="en-US" sz="2000" dirty="0"/>
              <a:t>Insert an asterisk (</a:t>
            </a:r>
            <a:r>
              <a:rPr lang="en-US" sz="2000" dirty="0">
                <a:cs typeface="Courier New" panose="02070309020205020404" pitchFamily="49" charset="0"/>
              </a:rPr>
              <a:t>*</a:t>
            </a:r>
            <a:r>
              <a:rPr lang="en-US" sz="2000" dirty="0"/>
              <a:t>) in place of the field width or precision (or both)</a:t>
            </a:r>
          </a:p>
          <a:p>
            <a:pPr lvl="1"/>
            <a:r>
              <a:rPr lang="en-US" sz="2000" dirty="0"/>
              <a:t>The matching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argument in the argument list is evaluated and used in place of the asterisk</a:t>
            </a:r>
          </a:p>
          <a:p>
            <a:pPr lvl="1"/>
            <a:r>
              <a:rPr lang="en-US" sz="2000" dirty="0"/>
              <a:t>Field width may be positive (right-align) or negative (left-align)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printf("%*.*f", 7, 2, 98.736);</a:t>
            </a:r>
          </a:p>
          <a:p>
            <a:pPr lvl="1"/>
            <a:r>
              <a:rPr lang="en-US" sz="2000" dirty="0"/>
              <a:t>Specifies field width 7, precision 2</a:t>
            </a:r>
          </a:p>
        </p:txBody>
      </p:sp>
    </p:spTree>
    <p:extLst>
      <p:ext uri="{BB962C8B-B14F-4D97-AF65-F5344CB8AC3E}">
        <p14:creationId xmlns:p14="http://schemas.microsoft.com/office/powerpoint/2010/main" val="195753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151D-2E9E-41AD-B3A6-B7AB5395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/>
              <a:t>Format Flags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54CF8-E92E-4A01-997B-9A7012C079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7781925" cy="49154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>
                <a:solidFill>
                  <a:schemeClr val="tx1"/>
                </a:solidFill>
              </a:rPr>
              <a:t> flags supplement its output formatting capabilities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C9F1455-7127-4728-9DBF-3DE5204BE3F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048133427"/>
              </p:ext>
            </p:extLst>
          </p:nvPr>
        </p:nvGraphicFramePr>
        <p:xfrm>
          <a:off x="468313" y="2253432"/>
          <a:ext cx="8229600" cy="362852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1665287">
                  <a:extLst>
                    <a:ext uri="{9D8B030D-6E8A-4147-A177-3AD203B41FA5}">
                      <a16:colId xmlns:a16="http://schemas.microsoft.com/office/drawing/2014/main" val="450465763"/>
                    </a:ext>
                  </a:extLst>
                </a:gridCol>
                <a:gridCol w="6564313">
                  <a:extLst>
                    <a:ext uri="{9D8B030D-6E8A-4147-A177-3AD203B41FA5}">
                      <a16:colId xmlns:a16="http://schemas.microsoft.com/office/drawing/2014/main" val="323742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Flag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03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    (minus sign)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Left-align the output within the specified field.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1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Display a plus sign preceding positive values and a minus sign preceding negative values.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8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space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Print a space before a positive value not printed with the + flag.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4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Prefix 0 to the output value when used with the octal conversion specifier o.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Prefix 0x or 0X to the output value when used with the hexadecimal conversion specifiers x or X.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5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Force a decimal point for a floating-point number printed with e, E, f, g or G that does not contain a fractional part. Normally, the decimal point is printed only if a digit follows it. For g and G specifiers, trailing zeros are not eliminated.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(zero)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Pad a field with leading zeros.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84408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64F1942-F5F6-4698-924D-EAEBE179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844176"/>
              </p:ext>
            </p:extLst>
          </p:nvPr>
        </p:nvGraphicFramePr>
        <p:xfrm>
          <a:off x="527955" y="2698941"/>
          <a:ext cx="247488" cy="19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6720" imgH="101520" progId="Equation.DSMT4">
                  <p:embed/>
                </p:oleObj>
              </mc:Choice>
              <mc:Fallback>
                <p:oleObj name="Equation" r:id="rId3" imgW="12672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955" y="2698941"/>
                        <a:ext cx="247488" cy="1979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709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E3EC-6D03-4C39-BC22-C0604D16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9.9.1 </a:t>
            </a:r>
            <a:r>
              <a:rPr lang="en-US" b="1" dirty="0"/>
              <a:t>Right- and Left-Alignment </a:t>
            </a:r>
            <a:r>
              <a:rPr lang="en-US" sz="2000" b="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4B3E-56E2-465A-8B47-9D214D0653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Flags in a conversion specification are placed immediately to the right of the % and before the format specifier</a:t>
            </a:r>
          </a:p>
          <a:p>
            <a:r>
              <a:rPr lang="en-US" dirty="0"/>
              <a:t>Flags may be combined in one conversion specifier</a:t>
            </a:r>
          </a:p>
          <a:p>
            <a:r>
              <a:rPr lang="en-US" dirty="0"/>
              <a:t>Figure 9.7 demonstrates right-alignment and left-alignment of a string, an integer, a character and a floating-point number</a:t>
            </a:r>
          </a:p>
          <a:p>
            <a:r>
              <a:rPr lang="en-US" dirty="0"/>
              <a:t>Lines 6 and 8 output lines of numbers representing the column positions, so you can confirm that the right- and left-alignment worked correctly</a:t>
            </a:r>
          </a:p>
        </p:txBody>
      </p:sp>
    </p:spTree>
    <p:extLst>
      <p:ext uri="{BB962C8B-B14F-4D97-AF65-F5344CB8AC3E}">
        <p14:creationId xmlns:p14="http://schemas.microsoft.com/office/powerpoint/2010/main" val="380767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1541D-258C-400D-B510-EF4463AF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9.9.1 </a:t>
            </a:r>
            <a:r>
              <a:rPr lang="en-US" b="1" dirty="0"/>
              <a:t>Right- and Left-Alignment </a:t>
            </a:r>
            <a:r>
              <a:rPr lang="en-US" sz="2000" b="0" dirty="0"/>
              <a:t>(2 of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682766-1E6D-4895-B6FD-4D51B904C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2810419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fig09_07.c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Right- and left-aligning values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puts("1234567890123456789012345678901234567890");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printf("%10s%10d%10c%10f\n\n", "hello", 7, 'a', 1.23);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puts("1234567890123456789012345678901234567890");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printf("%-10s%-10d%-10c%-10f\n", "hello", 7, 'a', 1.23);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E16A7-41A0-42F1-8EED-A5DB147B70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478013"/>
            <a:ext cx="1201783" cy="288565"/>
          </a:xfrm>
        </p:spPr>
        <p:txBody>
          <a:bodyPr tIns="0" rIns="0" bIns="0"/>
          <a:lstStyle/>
          <a:p>
            <a:pPr marL="432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E64C46-7419-44CB-8717-762721D331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8313" y="4851951"/>
            <a:ext cx="8229600" cy="1467159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1234567890123456789012345678901234567890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hello         7         a  1.230000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1234567890123456789012345678901234567890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     7         a         1.230000</a:t>
            </a:r>
          </a:p>
        </p:txBody>
      </p:sp>
    </p:spTree>
    <p:extLst>
      <p:ext uri="{BB962C8B-B14F-4D97-AF65-F5344CB8AC3E}">
        <p14:creationId xmlns:p14="http://schemas.microsoft.com/office/powerpoint/2010/main" val="2472064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630-8F50-4D2A-9E60-91101B6E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9.9.2 </a:t>
            </a:r>
            <a:r>
              <a:rPr lang="en-US" sz="3000" b="1" dirty="0"/>
              <a:t>Printing Positive and Negative Numbers With and Without the + Flag </a:t>
            </a:r>
            <a:r>
              <a:rPr lang="en-US" sz="2000" b="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B58C-0A01-49D0-B607-30E86BA727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Figure 9.8 prints a positive number and a negative number, each with and without the </a:t>
            </a:r>
            <a:r>
              <a:rPr lang="en-US" b="1" dirty="0"/>
              <a:t>+ flag</a:t>
            </a:r>
            <a:endParaRPr lang="en-US" dirty="0"/>
          </a:p>
          <a:p>
            <a:r>
              <a:rPr lang="en-US" dirty="0"/>
              <a:t>The plus sign is displayed for positive values only when the + flag is used</a:t>
            </a:r>
          </a:p>
        </p:txBody>
      </p:sp>
    </p:spTree>
    <p:extLst>
      <p:ext uri="{BB962C8B-B14F-4D97-AF65-F5344CB8AC3E}">
        <p14:creationId xmlns:p14="http://schemas.microsoft.com/office/powerpoint/2010/main" val="16145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1D84-93D5-4C2F-AA73-34B953E5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r>
              <a:rPr lang="en-US" sz="2000" b="0" dirty="0"/>
              <a:t>(2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BB72-56C3-403F-B918-F4D42650E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2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</a:rPr>
              <a:t>9.8</a:t>
            </a:r>
            <a:r>
              <a:rPr lang="en-US" sz="2000" b="1" dirty="0"/>
              <a:t> Printing with Field Widths and Precision</a:t>
            </a:r>
            <a:endParaRPr lang="en-US" sz="2000" dirty="0"/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9.8.1 </a:t>
            </a:r>
            <a:r>
              <a:rPr lang="en-US" sz="2000" dirty="0"/>
              <a:t>Field Widths for Integers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9.8.2 </a:t>
            </a:r>
            <a:r>
              <a:rPr lang="en-US" sz="2000" dirty="0"/>
              <a:t>Precisions for Integers, Floating-Point Numbers and Strings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9.8.3 </a:t>
            </a:r>
            <a:r>
              <a:rPr lang="en-US" sz="2000" dirty="0"/>
              <a:t>Combining Field Widths and Precisions</a:t>
            </a:r>
            <a:endParaRPr lang="en-US" sz="2000" b="1" dirty="0"/>
          </a:p>
          <a:p>
            <a:pPr marL="432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</a:rPr>
              <a:t>9.9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/>
              <a:t> Format Flags 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9.9.1</a:t>
            </a:r>
            <a:r>
              <a:rPr lang="en-US" sz="2000" dirty="0"/>
              <a:t> Right- and Left-Alignment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9.9.2</a:t>
            </a:r>
            <a:r>
              <a:rPr lang="en-US" sz="2000" dirty="0"/>
              <a:t> Printing Positive and Negative Numbers with and without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/>
              <a:t> Flag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9.9.3</a:t>
            </a:r>
            <a:r>
              <a:rPr lang="en-US" sz="2000" dirty="0"/>
              <a:t> Using the Space Flag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9.9.4</a:t>
            </a:r>
            <a:r>
              <a:rPr lang="en-US" sz="2000" dirty="0"/>
              <a:t> Using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/>
              <a:t> Flag</a:t>
            </a:r>
          </a:p>
          <a:p>
            <a:pPr marL="4320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9.9.5</a:t>
            </a:r>
            <a:r>
              <a:rPr lang="en-US" sz="2000" dirty="0"/>
              <a:t> Using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 Flag</a:t>
            </a:r>
          </a:p>
          <a:p>
            <a:pPr marL="432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</a:rPr>
              <a:t>9.10</a:t>
            </a:r>
            <a:r>
              <a:rPr lang="en-US" sz="2000" b="1" dirty="0"/>
              <a:t> Printing Literals and Escape Sequences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7159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630-8F50-4D2A-9E60-91101B6E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9.9.2 </a:t>
            </a:r>
            <a:r>
              <a:rPr lang="en-US" sz="3000" b="1" dirty="0"/>
              <a:t>Printing Positive and Negative Numbers With and Without the + Flag </a:t>
            </a:r>
            <a:r>
              <a:rPr lang="en-US" sz="2000" b="0" dirty="0"/>
              <a:t>(2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F6085-0D3B-466E-8DA8-517AD14744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815376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fig09_08.c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Printing positive and negative numbers with and without the + flag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printf("%d\n%d\n", 786, -786);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printf("%+d\n%+d\n", 786, -786);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F3CA5-8E03-45CE-8FDB-41A12F6007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516214"/>
            <a:ext cx="1345474" cy="180621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786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-786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+786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-786</a:t>
            </a:r>
          </a:p>
        </p:txBody>
      </p:sp>
    </p:spTree>
    <p:extLst>
      <p:ext uri="{BB962C8B-B14F-4D97-AF65-F5344CB8AC3E}">
        <p14:creationId xmlns:p14="http://schemas.microsoft.com/office/powerpoint/2010/main" val="3573241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C5CC-5B33-43EB-93F8-6EF8D2DC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9.9.3 </a:t>
            </a:r>
            <a:r>
              <a:rPr lang="en-US" b="1" dirty="0"/>
              <a:t>Using the Space Flag </a:t>
            </a:r>
            <a:r>
              <a:rPr lang="en-US" sz="2000" b="0" dirty="0"/>
              <a:t>(1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703A8-3379-4466-8FD1-769E313E32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8229600" cy="1817642"/>
          </a:xfrm>
        </p:spPr>
        <p:txBody>
          <a:bodyPr/>
          <a:lstStyle/>
          <a:p>
            <a:r>
              <a:rPr lang="en-US" dirty="0"/>
              <a:t>Figure 9.9 prefixes a space to the positive number with the </a:t>
            </a:r>
            <a:r>
              <a:rPr lang="en-US" b="1" dirty="0"/>
              <a:t>space flag</a:t>
            </a:r>
          </a:p>
          <a:p>
            <a:r>
              <a:rPr lang="en-US" dirty="0"/>
              <a:t>Useful for aligning positive and negative numbers with the same number of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F6B4ED-D799-47CA-BB8E-ED813B1233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435976"/>
            <a:ext cx="1838325" cy="448048"/>
          </a:xfrm>
        </p:spPr>
        <p:txBody>
          <a:bodyPr tIns="0" rIns="0" bIns="0"/>
          <a:lstStyle/>
          <a:p>
            <a:r>
              <a:rPr lang="en-US" dirty="0"/>
              <a:t>The value</a:t>
            </a:r>
          </a:p>
        </p:txBody>
      </p:sp>
      <p:graphicFrame>
        <p:nvGraphicFramePr>
          <p:cNvPr id="12" name="Object 11" descr="negative 547">
            <a:extLst>
              <a:ext uri="{FF2B5EF4-FFF2-40B4-BE49-F238E27FC236}">
                <a16:creationId xmlns:a16="http://schemas.microsoft.com/office/drawing/2014/main" id="{A694DB57-4420-42C4-865F-67F7892E4E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566495"/>
              </p:ext>
            </p:extLst>
          </p:nvPr>
        </p:nvGraphicFramePr>
        <p:xfrm>
          <a:off x="2392202" y="3472560"/>
          <a:ext cx="832081" cy="34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93480" imgH="164880" progId="Equation.DSMT4">
                  <p:embed/>
                </p:oleObj>
              </mc:Choice>
              <mc:Fallback>
                <p:oleObj name="Equation" r:id="rId3" imgW="393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202" y="3472560"/>
                        <a:ext cx="832081" cy="348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B6B0-7C3F-4D04-847A-6B39E291B3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25859" y="3432456"/>
            <a:ext cx="4637315" cy="451568"/>
          </a:xfrm>
        </p:spPr>
        <p:txBody>
          <a:bodyPr lIns="0" tIns="0" rIns="0" bIns="0"/>
          <a:lstStyle/>
          <a:p>
            <a:pPr marL="432" indent="0">
              <a:buNone/>
            </a:pPr>
            <a:r>
              <a:rPr lang="en-US" dirty="0"/>
              <a:t>is not preceded by a space in the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15AEF-2F28-45BE-9159-8715DF5BA56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3945747"/>
            <a:ext cx="5107577" cy="452078"/>
          </a:xfrm>
        </p:spPr>
        <p:txBody>
          <a:bodyPr tIns="0" rIns="0" bIns="0"/>
          <a:lstStyle/>
          <a:p>
            <a:pPr marL="255600" indent="0">
              <a:buNone/>
            </a:pPr>
            <a:r>
              <a:rPr lang="en-US" dirty="0"/>
              <a:t>output because of its minus sign.</a:t>
            </a:r>
          </a:p>
        </p:txBody>
      </p:sp>
    </p:spTree>
    <p:extLst>
      <p:ext uri="{BB962C8B-B14F-4D97-AF65-F5344CB8AC3E}">
        <p14:creationId xmlns:p14="http://schemas.microsoft.com/office/powerpoint/2010/main" val="517878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182F2-7A48-4552-8947-0BC67241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9.9.3 </a:t>
            </a:r>
            <a:r>
              <a:rPr lang="en-US" b="1" dirty="0"/>
              <a:t>Using the Space Flag </a:t>
            </a:r>
            <a:r>
              <a:rPr lang="en-US" sz="2000" b="0" dirty="0"/>
              <a:t>(2 of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8003A6-29FB-4EBD-AEF9-B5F1AAEBEA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3097154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fig09_09.c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space flag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preceded by + or -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 d\n% d\n", 547, -547);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1F6F8-DCDF-4A5E-A759-4AEE38521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4797734"/>
            <a:ext cx="1789610" cy="143325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547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-547</a:t>
            </a:r>
          </a:p>
        </p:txBody>
      </p:sp>
    </p:spTree>
    <p:extLst>
      <p:ext uri="{BB962C8B-B14F-4D97-AF65-F5344CB8AC3E}">
        <p14:creationId xmlns:p14="http://schemas.microsoft.com/office/powerpoint/2010/main" val="2832066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747F-7393-4757-B576-BAA7D76F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9.9.4 </a:t>
            </a:r>
            <a:r>
              <a:rPr lang="en-US" b="1" dirty="0"/>
              <a:t>Using the # Flag </a:t>
            </a:r>
            <a:r>
              <a:rPr lang="en-US" sz="2000" b="0" dirty="0"/>
              <a:t>(1 of 3)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09FF-31C3-4D69-A913-67B929B74C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Figure 9.10 uses the </a:t>
            </a:r>
            <a:r>
              <a:rPr lang="en-US" b="1" dirty="0"/>
              <a:t># flag</a:t>
            </a:r>
            <a:r>
              <a:rPr lang="en-US" dirty="0"/>
              <a:t> to prefix 0 to the octal value and 0x and 0X to the hexadecimal values.</a:t>
            </a:r>
          </a:p>
          <a:p>
            <a:r>
              <a:rPr lang="en-US" dirty="0"/>
              <a:t>For g, it forces the decimal point to print.</a:t>
            </a:r>
          </a:p>
        </p:txBody>
      </p:sp>
    </p:spTree>
    <p:extLst>
      <p:ext uri="{BB962C8B-B14F-4D97-AF65-F5344CB8AC3E}">
        <p14:creationId xmlns:p14="http://schemas.microsoft.com/office/powerpoint/2010/main" val="2796766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7ECB-3C0F-4CDA-8F36-D578AC25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9.9.4 </a:t>
            </a:r>
            <a:r>
              <a:rPr lang="en-US" b="1" dirty="0"/>
              <a:t>Using the # Flag </a:t>
            </a:r>
            <a:r>
              <a:rPr lang="en-US" sz="2000" b="0" dirty="0"/>
              <a:t>(2 of 3)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1318-06A0-4887-B831-6B32B62CBC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696427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fig09_10.c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# flag with conversion specifiers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o, x, X and any floating-point specifier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c = 1427; // initialize 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printf("%#o\n", c);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printf("%#x\n", c);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printf("%#X\n", c);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p = 1427.0; // initialize p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printf("\n%g\n", p);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printf("%#g\n", p);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76617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114F-00BF-4F64-87D6-A1A2FCD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9.9.4 </a:t>
            </a:r>
            <a:r>
              <a:rPr lang="en-US" b="1" dirty="0"/>
              <a:t>Using the # Flag </a:t>
            </a:r>
            <a:r>
              <a:rPr lang="en-US" sz="2000" b="0" dirty="0"/>
              <a:t>(3 of 3)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8826-DBC3-4F65-B1CA-15F0FDC7C0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8"/>
            <a:ext cx="1632857" cy="533730"/>
          </a:xfrm>
        </p:spPr>
        <p:txBody>
          <a:bodyPr/>
          <a:lstStyle/>
          <a:p>
            <a:pPr marL="432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BC89A0-F3FF-45D9-8597-3256E59CA2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182308"/>
            <a:ext cx="2085703" cy="2768511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02623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0x593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0X593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1427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1427.00</a:t>
            </a:r>
          </a:p>
        </p:txBody>
      </p:sp>
    </p:spTree>
    <p:extLst>
      <p:ext uri="{BB962C8B-B14F-4D97-AF65-F5344CB8AC3E}">
        <p14:creationId xmlns:p14="http://schemas.microsoft.com/office/powerpoint/2010/main" val="11214152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FCAA-AEF9-475D-984D-F4F2BA4D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9.9.5 Using the 0 Flag </a:t>
            </a:r>
            <a:r>
              <a:rPr lang="en-US" sz="2000" b="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ADF2-387C-4A5A-825F-89A55696ED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1631010"/>
          </a:xfrm>
        </p:spPr>
        <p:txBody>
          <a:bodyPr/>
          <a:lstStyle/>
          <a:p>
            <a:r>
              <a:rPr lang="en-US" dirty="0"/>
              <a:t>Figure 9.11 combines the + flag and the </a:t>
            </a:r>
            <a:r>
              <a:rPr lang="en-US" b="1" dirty="0"/>
              <a:t>0 (zero) flag</a:t>
            </a:r>
            <a:r>
              <a:rPr lang="en-US" dirty="0"/>
              <a:t> to print 452 in a nine-space field with a + sign and leading zeros, then prints 452 again using only the 0 flag and a nine-space field. </a:t>
            </a:r>
          </a:p>
        </p:txBody>
      </p:sp>
    </p:spTree>
    <p:extLst>
      <p:ext uri="{BB962C8B-B14F-4D97-AF65-F5344CB8AC3E}">
        <p14:creationId xmlns:p14="http://schemas.microsoft.com/office/powerpoint/2010/main" val="1268434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65D0-C9AD-4350-BBC9-AD4E4821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9.9.5 </a:t>
            </a:r>
            <a:r>
              <a:rPr lang="en-US" b="1" dirty="0"/>
              <a:t>Using the 0 Flag </a:t>
            </a:r>
            <a:r>
              <a:rPr lang="en-US" sz="2000" b="0" dirty="0"/>
              <a:t>(2 of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AA582-E310-4AAB-89FA-D317A3E63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3323492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fig09_11.c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the 0 (zero) flag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printf("%+09d\n", 452);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printf("%09d\n", 452);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4F214-31CE-493E-8644-2237018464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997415"/>
            <a:ext cx="2512337" cy="1367168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+00000452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000000452</a:t>
            </a:r>
          </a:p>
        </p:txBody>
      </p:sp>
    </p:spTree>
    <p:extLst>
      <p:ext uri="{BB962C8B-B14F-4D97-AF65-F5344CB8AC3E}">
        <p14:creationId xmlns:p14="http://schemas.microsoft.com/office/powerpoint/2010/main" val="312427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DDD1-6D78-4ACA-87FE-0CDC01A3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9.10 </a:t>
            </a:r>
            <a:r>
              <a:rPr lang="en-US" sz="3200" b="1" dirty="0"/>
              <a:t>Printing Literals and Escape Sequences </a:t>
            </a:r>
            <a:r>
              <a:rPr lang="en-US" sz="2000" b="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42DC-EDA4-4AA0-B17D-0F350CB1D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Literal characters included in the format control string are simply output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</a:p>
          <a:p>
            <a:r>
              <a:rPr lang="en-US" dirty="0"/>
              <a:t>There are several “problem” characters, such as the </a:t>
            </a:r>
            <a:r>
              <a:rPr lang="en-US" b="1" dirty="0"/>
              <a:t>quotation mark </a:t>
            </a:r>
            <a:r>
              <a:rPr lang="en-US" dirty="0"/>
              <a:t>(</a:t>
            </a:r>
            <a:r>
              <a:rPr lang="en-US" dirty="0">
                <a:cs typeface="Courier New" panose="02070309020205020404" pitchFamily="49" charset="0"/>
              </a:rPr>
              <a:t>"</a:t>
            </a:r>
            <a:r>
              <a:rPr lang="en-US" dirty="0"/>
              <a:t>) that delimits the format control string itself</a:t>
            </a:r>
          </a:p>
          <a:p>
            <a:r>
              <a:rPr lang="en-US" dirty="0"/>
              <a:t>Various control characters, such as </a:t>
            </a:r>
            <a:r>
              <a:rPr lang="en-US" b="1" dirty="0"/>
              <a:t>newline</a:t>
            </a:r>
            <a:r>
              <a:rPr lang="en-US" dirty="0"/>
              <a:t> and </a:t>
            </a:r>
            <a:r>
              <a:rPr lang="en-US" b="1" dirty="0"/>
              <a:t>tab</a:t>
            </a:r>
            <a:r>
              <a:rPr lang="en-US" dirty="0"/>
              <a:t>, must be represented by escape sequences</a:t>
            </a:r>
          </a:p>
          <a:p>
            <a:r>
              <a:rPr lang="en-US" dirty="0"/>
              <a:t>An escape sequence is represented by a backslash (\), followed by a particular escape character</a:t>
            </a:r>
          </a:p>
        </p:txBody>
      </p:sp>
    </p:spTree>
    <p:extLst>
      <p:ext uri="{BB962C8B-B14F-4D97-AF65-F5344CB8AC3E}">
        <p14:creationId xmlns:p14="http://schemas.microsoft.com/office/powerpoint/2010/main" val="480122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A07-5C1D-4944-B914-344E9AA2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9.10 </a:t>
            </a:r>
            <a:r>
              <a:rPr lang="en-US" sz="3200" b="1" dirty="0"/>
              <a:t>Printing Literals and Escape Sequences </a:t>
            </a:r>
            <a:r>
              <a:rPr lang="en-US" sz="2000" b="0" dirty="0"/>
              <a:t>(2 of 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0B4C4F-8724-448E-B599-EB824A80ABB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90019112"/>
              </p:ext>
            </p:extLst>
          </p:nvPr>
        </p:nvGraphicFramePr>
        <p:xfrm>
          <a:off x="457200" y="1555750"/>
          <a:ext cx="8229600" cy="4274682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2376535">
                  <a:extLst>
                    <a:ext uri="{9D8B030D-6E8A-4147-A177-3AD203B41FA5}">
                      <a16:colId xmlns:a16="http://schemas.microsoft.com/office/drawing/2014/main" val="3726745887"/>
                    </a:ext>
                  </a:extLst>
                </a:gridCol>
                <a:gridCol w="5853065">
                  <a:extLst>
                    <a:ext uri="{9D8B030D-6E8A-4147-A177-3AD203B41FA5}">
                      <a16:colId xmlns:a16="http://schemas.microsoft.com/office/drawing/2014/main" val="1493065973"/>
                    </a:ext>
                  </a:extLst>
                </a:gridCol>
              </a:tblGrid>
              <a:tr h="327371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Escape sequence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405084"/>
                  </a:ext>
                </a:extLst>
              </a:tr>
              <a:tr h="35091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\'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(single quote)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Output the single quote (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 character.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2298"/>
                  </a:ext>
                </a:extLst>
              </a:tr>
              <a:tr h="325925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\"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(double quote)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Output the double quote (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 character.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911744"/>
                  </a:ext>
                </a:extLst>
              </a:tr>
              <a:tr h="334978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\?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(question mark)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Output the question mark (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 character.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323061"/>
                  </a:ext>
                </a:extLst>
              </a:tr>
              <a:tr h="23539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(backslash)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Output the backslash (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 character.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9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\a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(alert or bell)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Cause an audible (bell) or visual alert (typically, flashing the window in which the program is running). 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2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(backspace)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Move the cursor back one position on the current line.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1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\f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(new page or form feed)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Move the cursor to the next logical page’s start.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6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(newline)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Move the cursor to the beginning of the </a:t>
                      </a:r>
                      <a:r>
                        <a:rPr lang="en-US" b="1" i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next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line.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40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(carriage return)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Move the cursor to the beginning of the </a:t>
                      </a:r>
                      <a:r>
                        <a:rPr lang="en-US" b="1" i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current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line.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44907"/>
                  </a:ext>
                </a:extLst>
              </a:tr>
              <a:tr h="317040">
                <a:tc>
                  <a:txBody>
                    <a:bodyPr/>
                    <a:lstStyle/>
                    <a:p>
                      <a:r>
                        <a:rPr lang="en-US" u="none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(horizontal tab)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Move the cursor to the next horizontal tab position.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84287"/>
                  </a:ext>
                </a:extLst>
              </a:tr>
              <a:tr h="307818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\v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(vertical tab)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Move the cursor to the next vertical tab position.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3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5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387F-F844-43D3-B0AD-A539C75C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r>
              <a:rPr lang="en-US" sz="2000" b="0" dirty="0"/>
              <a:t>(3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468A-6089-4E6D-9FC6-BAFC0B4E27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4192623"/>
          </a:xfrm>
        </p:spPr>
        <p:txBody>
          <a:bodyPr/>
          <a:lstStyle/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9.11</a:t>
            </a:r>
            <a:r>
              <a:rPr lang="en-US" sz="2000" b="1" dirty="0"/>
              <a:t> Formatted Input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9.11.1</a:t>
            </a:r>
            <a:r>
              <a:rPr lang="en-US" sz="2000" dirty="0"/>
              <a:t>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/>
              <a:t> Syntax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9.11.2</a:t>
            </a:r>
            <a:r>
              <a:rPr lang="en-US" sz="2000" dirty="0"/>
              <a:t> 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/>
              <a:t> Conversion Specifiers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9.11.3</a:t>
            </a:r>
            <a:r>
              <a:rPr lang="en-US" sz="2000" dirty="0"/>
              <a:t> Reading Integers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9.11.4 </a:t>
            </a:r>
            <a:r>
              <a:rPr lang="en-US" sz="2000" dirty="0"/>
              <a:t>Reading Floating-Point Numbers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9.11.5</a:t>
            </a:r>
            <a:r>
              <a:rPr lang="en-US" sz="2000" dirty="0"/>
              <a:t> Reading Characters and Strings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9.11.6</a:t>
            </a:r>
            <a:r>
              <a:rPr lang="en-US" sz="2000" dirty="0"/>
              <a:t> Using Scan Sets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9.11.7 </a:t>
            </a:r>
            <a:r>
              <a:rPr lang="en-US" sz="2000" dirty="0"/>
              <a:t>Using Field Widths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9.11.8 </a:t>
            </a:r>
            <a:r>
              <a:rPr lang="en-US" sz="2000" dirty="0"/>
              <a:t>Skipping Characters in an Input Stream</a:t>
            </a:r>
          </a:p>
          <a:p>
            <a:pPr marL="432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9.12</a:t>
            </a:r>
            <a:r>
              <a:rPr lang="en-US" sz="2000" b="1" dirty="0"/>
              <a:t> Secure C 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210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B90A-42E3-47BD-AB6A-FFAEF067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 </a:t>
            </a:r>
            <a:r>
              <a:rPr lang="en-US" b="1" dirty="0"/>
              <a:t>Formatted Input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D54B-AD1F-48C1-9218-A966912E72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Input formatting </a:t>
            </a:r>
            <a:r>
              <a:rPr lang="en-US" dirty="0"/>
              <a:t>can be accomplished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</a:p>
          <a:p>
            <a:r>
              <a:rPr lang="en-US" dirty="0"/>
              <a:t>Every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statement contains a format control string that describes the format of the data to be input</a:t>
            </a:r>
          </a:p>
          <a:p>
            <a:r>
              <a:rPr lang="en-US" dirty="0"/>
              <a:t>Some capabilities include</a:t>
            </a:r>
          </a:p>
          <a:p>
            <a:pPr lvl="1"/>
            <a:r>
              <a:rPr lang="en-US" dirty="0"/>
              <a:t>Inputting all types of data</a:t>
            </a:r>
          </a:p>
          <a:p>
            <a:pPr lvl="1"/>
            <a:r>
              <a:rPr lang="en-US" dirty="0"/>
              <a:t>Inputting specific characters from an input stream</a:t>
            </a:r>
          </a:p>
          <a:p>
            <a:pPr lvl="1"/>
            <a:r>
              <a:rPr lang="en-US" dirty="0"/>
              <a:t>Skipping specific characters in the input stream</a:t>
            </a:r>
          </a:p>
        </p:txBody>
      </p:sp>
    </p:spTree>
    <p:extLst>
      <p:ext uri="{BB962C8B-B14F-4D97-AF65-F5344CB8AC3E}">
        <p14:creationId xmlns:p14="http://schemas.microsoft.com/office/powerpoint/2010/main" val="2357480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3DFA-AE9B-4E0F-9B74-CBB7564A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b="1" dirty="0"/>
              <a:t>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C940-B565-41CC-AC04-544FC307A7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507604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is written in the following form: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2156187"/>
            <a:ext cx="8229600" cy="3682909"/>
          </a:xfrm>
        </p:spPr>
        <p:txBody>
          <a:bodyPr tIns="0"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scanf(</a:t>
            </a:r>
            <a:r>
              <a:rPr lang="en-US" b="1" dirty="0"/>
              <a:t>format-control-string, other-arguments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b="1" dirty="0"/>
              <a:t>format-control-string</a:t>
            </a:r>
            <a:r>
              <a:rPr lang="en-US" dirty="0"/>
              <a:t> describes the input formats</a:t>
            </a:r>
          </a:p>
          <a:p>
            <a:pPr lvl="1"/>
            <a:r>
              <a:rPr lang="en-US" b="1" dirty="0"/>
              <a:t>other-arguments</a:t>
            </a:r>
            <a:r>
              <a:rPr lang="en-US" dirty="0"/>
              <a:t> are pointers to variables in which inputs are stored</a:t>
            </a:r>
          </a:p>
          <a:p>
            <a:r>
              <a:rPr lang="en-US" dirty="0"/>
              <a:t>Avoid asking the user to enter many data items in response to a single prompt</a:t>
            </a:r>
          </a:p>
          <a:p>
            <a:r>
              <a:rPr lang="en-US" dirty="0"/>
              <a:t>Always consider what the user and your program will do when incorrect data is entered</a:t>
            </a:r>
          </a:p>
        </p:txBody>
      </p:sp>
    </p:spTree>
    <p:extLst>
      <p:ext uri="{BB962C8B-B14F-4D97-AF65-F5344CB8AC3E}">
        <p14:creationId xmlns:p14="http://schemas.microsoft.com/office/powerpoint/2010/main" val="1709763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F43-DFDD-4E45-92C9-CA35730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b="1" dirty="0"/>
              <a:t> Conversion Specifiers </a:t>
            </a:r>
            <a:r>
              <a:rPr lang="en-US" sz="2000" b="0" dirty="0"/>
              <a:t>(1 of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549F-FA66-4BE2-AED5-642F882122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following table summarizes the conversion specifiers used to input all types of data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 conversion specifiers have different meanings for input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but are interchangeable for output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</a:p>
        </p:txBody>
      </p:sp>
    </p:spTree>
    <p:extLst>
      <p:ext uri="{BB962C8B-B14F-4D97-AF65-F5344CB8AC3E}">
        <p14:creationId xmlns:p14="http://schemas.microsoft.com/office/powerpoint/2010/main" val="3674770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8887-8397-4652-9218-649A4A99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b="1" dirty="0"/>
              <a:t> Conversion Specifiers </a:t>
            </a:r>
            <a:r>
              <a:rPr lang="en-US" sz="2000" b="0" dirty="0"/>
              <a:t>(2 of 5)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4EDD1-3268-46C7-BAF1-68AF5EACB1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1099996" cy="480703"/>
          </a:xfrm>
        </p:spPr>
        <p:txBody>
          <a:bodyPr/>
          <a:lstStyle/>
          <a:p>
            <a:pPr marL="432" indent="0">
              <a:buNone/>
            </a:pPr>
            <a:r>
              <a:rPr lang="en-US" sz="1800" b="1" dirty="0">
                <a:effectLst/>
                <a:cs typeface="Calibri" panose="020F0502020204030204" pitchFamily="34" charset="0"/>
              </a:rPr>
              <a:t>Integers</a:t>
            </a:r>
            <a:endParaRPr lang="en-US" sz="1800" dirty="0">
              <a:effectLst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46B8ED-EBE8-4596-8D1C-F0C6A454069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41343318"/>
              </p:ext>
            </p:extLst>
          </p:nvPr>
        </p:nvGraphicFramePr>
        <p:xfrm>
          <a:off x="548640" y="2143514"/>
          <a:ext cx="8229600" cy="385852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2367481">
                  <a:extLst>
                    <a:ext uri="{9D8B030D-6E8A-4147-A177-3AD203B41FA5}">
                      <a16:colId xmlns:a16="http://schemas.microsoft.com/office/drawing/2014/main" val="2252509107"/>
                    </a:ext>
                  </a:extLst>
                </a:gridCol>
                <a:gridCol w="5862119">
                  <a:extLst>
                    <a:ext uri="{9D8B030D-6E8A-4147-A177-3AD203B41FA5}">
                      <a16:colId xmlns:a16="http://schemas.microsoft.com/office/drawing/2014/main" val="10751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Conversion specifier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an optionally signed decimal integer. The corresponding argument is a pointer to an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an optionally signed decimal, octal or hexadecimal integer. The corresponding argument is a pointer to an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an octal integer. The corresponding argument is a pointer to an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an unsigned decimal integer. The corresponding argument is a pointer to an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7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 hexadecimal integer. The corresponding argument is a pointer to an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39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h,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and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Place before any integer conversion specifier to indicate that a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short,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integer is to be input.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0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934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8887-8397-4652-9218-649A4A99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b="1" dirty="0"/>
              <a:t> Conversion Specifiers </a:t>
            </a:r>
            <a:r>
              <a:rPr lang="en-US" sz="2000" b="0" dirty="0"/>
              <a:t>(3 of 5)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4EDD1-3268-46C7-BAF1-68AF5EACB1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2747728" cy="480703"/>
          </a:xfrm>
        </p:spPr>
        <p:txBody>
          <a:bodyPr/>
          <a:lstStyle/>
          <a:p>
            <a:pPr marL="432" indent="0">
              <a:buNone/>
            </a:pPr>
            <a:r>
              <a:rPr lang="en-US" sz="1800" b="1" dirty="0">
                <a:effectLst/>
                <a:cs typeface="Calibri" panose="020F0502020204030204" pitchFamily="34" charset="0"/>
              </a:rPr>
              <a:t>Floating-point numbers</a:t>
            </a:r>
            <a:endParaRPr lang="en-US" sz="1800" dirty="0">
              <a:effectLst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46B8ED-EBE8-4596-8D1C-F0C6A454069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43750181"/>
              </p:ext>
            </p:extLst>
          </p:nvPr>
        </p:nvGraphicFramePr>
        <p:xfrm>
          <a:off x="457200" y="2287980"/>
          <a:ext cx="8229600" cy="202108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2367481">
                  <a:extLst>
                    <a:ext uri="{9D8B030D-6E8A-4147-A177-3AD203B41FA5}">
                      <a16:colId xmlns:a16="http://schemas.microsoft.com/office/drawing/2014/main" val="2252509107"/>
                    </a:ext>
                  </a:extLst>
                </a:gridCol>
                <a:gridCol w="5862119">
                  <a:extLst>
                    <a:ext uri="{9D8B030D-6E8A-4147-A177-3AD203B41FA5}">
                      <a16:colId xmlns:a16="http://schemas.microsoft.com/office/drawing/2014/main" val="10751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Conversion specifier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e,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E,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f,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 floating-point value. The corresponding argument is a pointer to a floating-point variable.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or</a:t>
                      </a:r>
                      <a:r>
                        <a:rPr lang="en-US" sz="1600" noProof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endParaRPr lang="en-US" sz="1600" noProof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Place before any floating-point conversion specifier to indicate that a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double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value is to be input. The corresponding argument is a pointer to a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or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double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variable.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172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8887-8397-4652-9218-649A4A99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b="1" dirty="0"/>
              <a:t> Conversion Specifiers </a:t>
            </a:r>
            <a:r>
              <a:rPr lang="en-US" sz="2000" b="0" dirty="0"/>
              <a:t>(4 of 5)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4EDD1-3268-46C7-BAF1-68AF5EACB1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5"/>
            <a:ext cx="2756780" cy="469408"/>
          </a:xfrm>
        </p:spPr>
        <p:txBody>
          <a:bodyPr/>
          <a:lstStyle/>
          <a:p>
            <a:pPr marL="432" indent="0">
              <a:buNone/>
            </a:pPr>
            <a:r>
              <a:rPr lang="en-US" sz="1800" b="1" dirty="0">
                <a:effectLst/>
                <a:cs typeface="Calibri" panose="020F0502020204030204" pitchFamily="34" charset="0"/>
              </a:rPr>
              <a:t>Characters and strings</a:t>
            </a:r>
            <a:endParaRPr lang="en-US" sz="1800" dirty="0">
              <a:effectLst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46B8ED-EBE8-4596-8D1C-F0C6A454069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17339323"/>
              </p:ext>
            </p:extLst>
          </p:nvPr>
        </p:nvGraphicFramePr>
        <p:xfrm>
          <a:off x="457200" y="2216150"/>
          <a:ext cx="8229600" cy="177724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2367481">
                  <a:extLst>
                    <a:ext uri="{9D8B030D-6E8A-4147-A177-3AD203B41FA5}">
                      <a16:colId xmlns:a16="http://schemas.microsoft.com/office/drawing/2014/main" val="2252509107"/>
                    </a:ext>
                  </a:extLst>
                </a:gridCol>
                <a:gridCol w="5862119">
                  <a:extLst>
                    <a:ext uri="{9D8B030D-6E8A-4147-A177-3AD203B41FA5}">
                      <a16:colId xmlns:a16="http://schemas.microsoft.com/office/drawing/2014/main" val="10751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Conversion specifier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endParaRPr lang="en-US" sz="1600" noProof="0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 character. The corresponding argument is a pointer to a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; no null ( is added.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 string. The corresponding argument is a pointer to an array of type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that’s large enough to hold the string and a terminating null ( character—which is automatically added.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102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576C-000D-4FBA-B516-DF5490D33D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4175704"/>
            <a:ext cx="1172424" cy="441566"/>
          </a:xfrm>
        </p:spPr>
        <p:txBody>
          <a:bodyPr/>
          <a:lstStyle/>
          <a:p>
            <a:pPr marL="432" indent="0">
              <a:buNone/>
            </a:pPr>
            <a:r>
              <a:rPr lang="en-US" sz="1800" b="1" dirty="0">
                <a:effectLst/>
                <a:cs typeface="Calibri" panose="020F0502020204030204" pitchFamily="34" charset="0"/>
              </a:rPr>
              <a:t>Scan set</a:t>
            </a:r>
            <a:endParaRPr lang="en-US" sz="1800" dirty="0">
              <a:effectLst/>
              <a:cs typeface="Calibri" panose="020F050202020403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4BBF791-28EF-4308-8608-609FB87871D2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178821976"/>
              </p:ext>
            </p:extLst>
          </p:nvPr>
        </p:nvGraphicFramePr>
        <p:xfrm>
          <a:off x="457200" y="4827729"/>
          <a:ext cx="8229600" cy="94996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2448962">
                  <a:extLst>
                    <a:ext uri="{9D8B030D-6E8A-4147-A177-3AD203B41FA5}">
                      <a16:colId xmlns:a16="http://schemas.microsoft.com/office/drawing/2014/main" val="883225649"/>
                    </a:ext>
                  </a:extLst>
                </a:gridCol>
                <a:gridCol w="5780638">
                  <a:extLst>
                    <a:ext uri="{9D8B030D-6E8A-4147-A177-3AD203B41FA5}">
                      <a16:colId xmlns:a16="http://schemas.microsoft.com/office/drawing/2014/main" val="284852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Conversion specifier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58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600" b="1" i="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scan characters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Scan a string for a set of characters that are stored in an array.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69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8887-8397-4652-9218-649A4A99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9.11.2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3200" b="1" dirty="0"/>
              <a:t> Conversion Specifiers </a:t>
            </a:r>
            <a:r>
              <a:rPr lang="en-US" sz="2000" b="0" dirty="0"/>
              <a:t>(5 of 5)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4EDD1-3268-46C7-BAF1-68AF5EACB1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1824274" cy="480703"/>
          </a:xfrm>
        </p:spPr>
        <p:txBody>
          <a:bodyPr/>
          <a:lstStyle/>
          <a:p>
            <a:pPr marL="432" indent="0">
              <a:buNone/>
            </a:pPr>
            <a:r>
              <a:rPr lang="en-US" sz="1800" b="1" dirty="0">
                <a:effectLst/>
                <a:cs typeface="Calibri" panose="020F0502020204030204" pitchFamily="34" charset="0"/>
              </a:rPr>
              <a:t>Miscellaneous</a:t>
            </a:r>
            <a:endParaRPr lang="en-US" sz="1800" dirty="0">
              <a:effectLst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46B8ED-EBE8-4596-8D1C-F0C6A454069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03641984"/>
              </p:ext>
            </p:extLst>
          </p:nvPr>
        </p:nvGraphicFramePr>
        <p:xfrm>
          <a:off x="457200" y="2287980"/>
          <a:ext cx="8229600" cy="214808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2295053">
                  <a:extLst>
                    <a:ext uri="{9D8B030D-6E8A-4147-A177-3AD203B41FA5}">
                      <a16:colId xmlns:a16="http://schemas.microsoft.com/office/drawing/2014/main" val="2252509107"/>
                    </a:ext>
                  </a:extLst>
                </a:gridCol>
                <a:gridCol w="5934547">
                  <a:extLst>
                    <a:ext uri="{9D8B030D-6E8A-4147-A177-3AD203B41FA5}">
                      <a16:colId xmlns:a16="http://schemas.microsoft.com/office/drawing/2014/main" val="10751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Conversion specifier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Read an address of the same form produced when an address is output with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%p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in a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statement. 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9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Store the number of characters input so far in this call to 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scanf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. The corresponding argument must be a pointer to an 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2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Skip a percent sign (</a:t>
                      </a:r>
                      <a:r>
                        <a:rPr lang="en-US" sz="1600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600" noProof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) in the input.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8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187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095-10BC-4083-ACC3-754600F1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9.11.3 </a:t>
            </a:r>
            <a:r>
              <a:rPr lang="en-US" b="1" dirty="0"/>
              <a:t>Reading Integers </a:t>
            </a:r>
            <a:r>
              <a:rPr lang="en-US" sz="2000" b="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A039-4470-48AC-8F51-A9C0CF6EA6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Figure 9.12 reads integers with the various integer conversion specifiers and displays the integers as decimal numbers</a:t>
            </a:r>
          </a:p>
          <a:p>
            <a:r>
              <a:rPr lang="en-US" dirty="0"/>
              <a:t>Conversion specification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can input decimal, octal and hexadecimal integers.</a:t>
            </a:r>
          </a:p>
        </p:txBody>
      </p:sp>
    </p:spTree>
    <p:extLst>
      <p:ext uri="{BB962C8B-B14F-4D97-AF65-F5344CB8AC3E}">
        <p14:creationId xmlns:p14="http://schemas.microsoft.com/office/powerpoint/2010/main" val="3655957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AE77-EAA8-4D5E-B5ED-FA420B86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9.11.3 </a:t>
            </a:r>
            <a:r>
              <a:rPr lang="en-US" b="1" dirty="0"/>
              <a:t>Reading Integers </a:t>
            </a:r>
            <a:r>
              <a:rPr lang="en-US" sz="2000" b="0" dirty="0"/>
              <a:t>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84F5-4BB8-46FB-A8FF-F545D4B9FE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788911"/>
          </a:xfrm>
        </p:spPr>
        <p:txBody>
          <a:bodyPr/>
          <a:lstStyle/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fig09_12.c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Reading input with integer conversion specifiers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a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b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c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d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e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f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g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puts("Enter seven integers: 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scanf("%d%i%i%i%o%u%x", &amp;a, &amp;b, &amp;c, &amp;d, &amp;e, &amp;f, &amp;g);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puts("\nThe input displayed as decimal integers is:");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printf("%d %d %d %d %d %d %d\n", a, b, c, d, e, f, g);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47826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62C7-DA9F-47CD-AF09-9A1EB172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9.11.3 </a:t>
            </a:r>
            <a:r>
              <a:rPr lang="en-US" b="1" dirty="0"/>
              <a:t>Reading Integers </a:t>
            </a:r>
            <a:r>
              <a:rPr lang="en-US" sz="2000" b="0" dirty="0"/>
              <a:t>(3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51A6-5A6B-4F9C-BBE8-4EE9840CB3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4"/>
            <a:ext cx="1498349" cy="547829"/>
          </a:xfrm>
        </p:spPr>
        <p:txBody>
          <a:bodyPr/>
          <a:lstStyle/>
          <a:p>
            <a:pPr marL="432" indent="0">
              <a:buNone/>
            </a:pPr>
            <a:r>
              <a:rPr lang="en-US" b="1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533A0-3495-4CC7-A84A-37BF48D4C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216771"/>
            <a:ext cx="8229600" cy="34786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seven integers: 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-70 -70 070 0x70 70 70 70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displayed as decimal integers is: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-70 -70 56 112 56 70 112</a:t>
            </a:r>
          </a:p>
        </p:txBody>
      </p:sp>
    </p:spTree>
    <p:extLst>
      <p:ext uri="{BB962C8B-B14F-4D97-AF65-F5344CB8AC3E}">
        <p14:creationId xmlns:p14="http://schemas.microsoft.com/office/powerpoint/2010/main" val="403360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7F38-8CF4-4CCA-8DE3-8F6E8F4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 </a:t>
            </a: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9BC2-1109-4D2C-9653-27760991C1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103326" cy="4586896"/>
          </a:xfrm>
        </p:spPr>
        <p:txBody>
          <a:bodyPr/>
          <a:lstStyle/>
          <a:p>
            <a:r>
              <a:rPr lang="en-US" dirty="0"/>
              <a:t>Presenting results is an important part of the solution to any problem</a:t>
            </a:r>
          </a:p>
          <a:p>
            <a:r>
              <a:rPr lang="en-US" dirty="0"/>
              <a:t>This chapter discusses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formatting features</a:t>
            </a:r>
          </a:p>
          <a:p>
            <a:r>
              <a:rPr lang="en-US" dirty="0"/>
              <a:t>Chapter 11 discusses several additional functions included in the standard input/output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r>
              <a:rPr lang="en-US" dirty="0"/>
              <a:t>) library</a:t>
            </a:r>
          </a:p>
        </p:txBody>
      </p:sp>
    </p:spTree>
    <p:extLst>
      <p:ext uri="{BB962C8B-B14F-4D97-AF65-F5344CB8AC3E}">
        <p14:creationId xmlns:p14="http://schemas.microsoft.com/office/powerpoint/2010/main" val="42540999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A61E-DE4C-4015-B2A2-49E3722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1"/>
            <a:ext cx="8351822" cy="1097279"/>
          </a:xfrm>
        </p:spPr>
        <p:txBody>
          <a:bodyPr/>
          <a:lstStyle/>
          <a:p>
            <a:r>
              <a:rPr lang="en-US" sz="3000" dirty="0"/>
              <a:t>9.11.4 </a:t>
            </a:r>
            <a:r>
              <a:rPr lang="en-US" sz="3000" b="1" dirty="0"/>
              <a:t>Reading Floating-Point Numbers </a:t>
            </a:r>
            <a:r>
              <a:rPr lang="en-US" sz="2000" b="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C4E2-5466-4924-A11B-82C8FF2461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351822" cy="4586896"/>
          </a:xfrm>
        </p:spPr>
        <p:txBody>
          <a:bodyPr/>
          <a:lstStyle/>
          <a:p>
            <a:r>
              <a:rPr lang="en-US" dirty="0"/>
              <a:t>When inputting floating-point numbers, any of the floating-point conversion specifiers e, E, f, g or G can be used</a:t>
            </a:r>
          </a:p>
          <a:p>
            <a:r>
              <a:rPr lang="en-US" dirty="0"/>
              <a:t>Figure 9.13 reads three floating-point numbers, one with each of the three types of floating conversion specifiers, and displays all three numbers with conversion specifier f</a:t>
            </a:r>
          </a:p>
        </p:txBody>
      </p:sp>
    </p:spTree>
    <p:extLst>
      <p:ext uri="{BB962C8B-B14F-4D97-AF65-F5344CB8AC3E}">
        <p14:creationId xmlns:p14="http://schemas.microsoft.com/office/powerpoint/2010/main" val="2398112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A61E-DE4C-4015-B2A2-49E3722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1"/>
            <a:ext cx="8351822" cy="1097279"/>
          </a:xfrm>
        </p:spPr>
        <p:txBody>
          <a:bodyPr/>
          <a:lstStyle/>
          <a:p>
            <a:r>
              <a:rPr lang="en-US" sz="3000" dirty="0"/>
              <a:t>9.11.4 </a:t>
            </a:r>
            <a:r>
              <a:rPr lang="en-US" sz="3000" b="1" dirty="0"/>
              <a:t>Reading Floating-Point Numbers </a:t>
            </a:r>
            <a:r>
              <a:rPr lang="en-US" sz="2000" b="0" dirty="0"/>
              <a:t>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C4E2-5466-4924-A11B-82C8FF2461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351822" cy="4586896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fig09_13.c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Reading input with floating-point conversion specifiers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a = 0.0;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b = 0.0;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c = 0.0;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puts("Enter three floating-point numbers:");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scanf("%le%lf%lg", &amp;a, &amp;b, &amp;c);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puts("\nUser input displayed in plain floating-point notation:");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printf("%f\n%f\n%f\n", a, b, c);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8651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A61E-DE4C-4015-B2A2-49E3722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9.11.4 </a:t>
            </a:r>
            <a:r>
              <a:rPr lang="en-US" sz="3000" b="1" dirty="0"/>
              <a:t>Reading Floating-Point Numbers </a:t>
            </a:r>
            <a:r>
              <a:rPr lang="en-US" sz="2000" b="0" dirty="0"/>
              <a:t>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C4E2-5466-4924-A11B-82C8FF2461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556327"/>
            <a:ext cx="8399417" cy="4586896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three floating-point numbers: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1.27987 1.27987e+03 3.38476e-06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 input displayed in plain floating-point notation: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1.279870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1279.870000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0.000003</a:t>
            </a:r>
          </a:p>
        </p:txBody>
      </p:sp>
    </p:spTree>
    <p:extLst>
      <p:ext uri="{BB962C8B-B14F-4D97-AF65-F5344CB8AC3E}">
        <p14:creationId xmlns:p14="http://schemas.microsoft.com/office/powerpoint/2010/main" val="6217257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BD7-0119-4EB3-AED3-DCB9304A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</p:spPr>
        <p:txBody>
          <a:bodyPr/>
          <a:lstStyle/>
          <a:p>
            <a:r>
              <a:rPr lang="en-US" sz="3000" dirty="0"/>
              <a:t>9.11.5 </a:t>
            </a:r>
            <a:r>
              <a:rPr lang="en-US" sz="3000" b="1" dirty="0"/>
              <a:t>Reading Characters and Strings </a:t>
            </a:r>
            <a:r>
              <a:rPr lang="en-US" sz="2000" b="0" dirty="0"/>
              <a:t>(1 of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7E10-B392-4B32-B364-891974E714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Characters and strings are input with conversion specifiers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dirty="0"/>
              <a:t>Figure 9.14 prompts the user to enter a string</a:t>
            </a:r>
          </a:p>
          <a:p>
            <a:pPr lvl="1"/>
            <a:r>
              <a:rPr lang="en-US" dirty="0"/>
              <a:t>Inputs the first character of the string with </a:t>
            </a:r>
            <a:r>
              <a:rPr lang="en-US" b="1" dirty="0"/>
              <a:t>%c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Inputs the remainder of the string with </a:t>
            </a:r>
            <a:r>
              <a:rPr lang="en-US" b="1" dirty="0"/>
              <a:t>%s</a:t>
            </a:r>
          </a:p>
        </p:txBody>
      </p:sp>
    </p:spTree>
    <p:extLst>
      <p:ext uri="{BB962C8B-B14F-4D97-AF65-F5344CB8AC3E}">
        <p14:creationId xmlns:p14="http://schemas.microsoft.com/office/powerpoint/2010/main" val="3851837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BD7-0119-4EB3-AED3-DCB9304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9.11.5 </a:t>
            </a:r>
            <a:r>
              <a:rPr lang="en-US" sz="3000" b="1" dirty="0"/>
              <a:t>Reading Characters and Strings </a:t>
            </a:r>
            <a:r>
              <a:rPr lang="en-US" sz="2000" b="0" dirty="0"/>
              <a:t>(2 of 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7E10-B392-4B32-B364-891974E714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3631309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fig09_14.c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Reading characters and strings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x = '\0';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y[9] = "";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printf("%s", "Enter a string: 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scanf("%c%8s", &amp;x, y);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printf("The input was '%c' and \"%s\"\n", x, y);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B5D7-D520-41AF-AA01-6DB68F17F4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5293728"/>
            <a:ext cx="3290935" cy="953163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string: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Sunday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was</a:t>
            </a:r>
          </a:p>
        </p:txBody>
      </p:sp>
    </p:spTree>
    <p:extLst>
      <p:ext uri="{BB962C8B-B14F-4D97-AF65-F5344CB8AC3E}">
        <p14:creationId xmlns:p14="http://schemas.microsoft.com/office/powerpoint/2010/main" val="3382824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D4A0-71AF-49DE-845C-61A4EB6E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9.11.6 </a:t>
            </a:r>
            <a:r>
              <a:rPr lang="en-US" b="1" dirty="0"/>
              <a:t>Using Scan Sets </a:t>
            </a:r>
            <a:r>
              <a:rPr lang="en-US" sz="2000" b="0" dirty="0"/>
              <a:t>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D2BB-4322-4145-860D-8875BFDB2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788911"/>
          </a:xfrm>
        </p:spPr>
        <p:txBody>
          <a:bodyPr/>
          <a:lstStyle/>
          <a:p>
            <a:r>
              <a:rPr lang="en-US" sz="2200" dirty="0"/>
              <a:t>A sequence of characters can be input using a </a:t>
            </a:r>
            <a:r>
              <a:rPr lang="en-US" sz="2200" b="1" dirty="0"/>
              <a:t>scan set</a:t>
            </a:r>
            <a:r>
              <a:rPr lang="en-US" sz="2200" dirty="0"/>
              <a:t>—a set of characters enclosed in square brackets, [], and preceded by %</a:t>
            </a:r>
          </a:p>
          <a:p>
            <a:r>
              <a:rPr lang="en-US" sz="2200" dirty="0"/>
              <a:t>Scans the characters in the input stream, looking only for those characters that match ones in the scan set</a:t>
            </a:r>
          </a:p>
          <a:p>
            <a:r>
              <a:rPr lang="en-US" sz="2200" dirty="0"/>
              <a:t>Each time a character is matched, it’s stored in the scan set’s corresponding character array argument</a:t>
            </a:r>
          </a:p>
          <a:p>
            <a:r>
              <a:rPr lang="en-US" sz="2200" dirty="0"/>
              <a:t>Stops inputting characters when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200" dirty="0"/>
              <a:t> encounters a character not contained in the scan set</a:t>
            </a:r>
          </a:p>
          <a:p>
            <a:r>
              <a:rPr lang="en-US" sz="2200" dirty="0"/>
              <a:t>Figure 9.15 uses the scan set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[aeiou]</a:t>
            </a:r>
            <a:r>
              <a:rPr lang="en-US" sz="2200" dirty="0"/>
              <a:t> to scan the input stream for vowels</a:t>
            </a:r>
          </a:p>
        </p:txBody>
      </p:sp>
    </p:spTree>
    <p:extLst>
      <p:ext uri="{BB962C8B-B14F-4D97-AF65-F5344CB8AC3E}">
        <p14:creationId xmlns:p14="http://schemas.microsoft.com/office/powerpoint/2010/main" val="2398030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BD7-0119-4EB3-AED3-DCB9304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9.11.6 </a:t>
            </a:r>
            <a:r>
              <a:rPr lang="en-US" b="1" dirty="0"/>
              <a:t>Using Scan Sets </a:t>
            </a:r>
            <a:r>
              <a:rPr lang="en-US" sz="2000" b="0" dirty="0"/>
              <a:t>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7E10-B392-4B32-B364-891974E714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3404973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fig09_15.c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a scan set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z[9] = "";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printf("%s", "Enter string: 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scanf("%8[aeiou]", z); // search for set of characters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printf("The input was \"%s\"\n", z);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B5D7-D520-41AF-AA01-6DB68F17F4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5103609"/>
            <a:ext cx="3852250" cy="1107068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string: ooeeooahah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input was "ooeeooa"</a:t>
            </a:r>
          </a:p>
        </p:txBody>
      </p:sp>
    </p:spTree>
    <p:extLst>
      <p:ext uri="{BB962C8B-B14F-4D97-AF65-F5344CB8AC3E}">
        <p14:creationId xmlns:p14="http://schemas.microsoft.com/office/powerpoint/2010/main" val="2046417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D4A0-71AF-49DE-845C-61A4EB6E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9.11.6 </a:t>
            </a:r>
            <a:r>
              <a:rPr lang="en-US" b="1" dirty="0"/>
              <a:t>Using Scan Sets </a:t>
            </a:r>
            <a:r>
              <a:rPr lang="en-US" sz="2000" b="0" dirty="0"/>
              <a:t>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D2BB-4322-4145-860D-8875BFDB2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788911"/>
          </a:xfrm>
        </p:spPr>
        <p:txBody>
          <a:bodyPr/>
          <a:lstStyle/>
          <a:p>
            <a:pPr>
              <a:tabLst>
                <a:tab pos="533400" algn="l"/>
              </a:tabLst>
            </a:pPr>
            <a:r>
              <a:rPr lang="en-US" sz="2400" dirty="0"/>
              <a:t>An </a:t>
            </a:r>
            <a:r>
              <a:rPr lang="en-US" sz="2400" b="1" dirty="0"/>
              <a:t>inverted scan set</a:t>
            </a:r>
            <a:r>
              <a:rPr lang="en-US" sz="2400" dirty="0"/>
              <a:t> can scan for characters </a:t>
            </a:r>
            <a:r>
              <a:rPr lang="en-US" sz="2400" b="1" dirty="0"/>
              <a:t>not</a:t>
            </a:r>
            <a:r>
              <a:rPr lang="en-US" sz="2400" dirty="0"/>
              <a:t> contained in the scan set</a:t>
            </a:r>
          </a:p>
          <a:p>
            <a:pPr>
              <a:tabLst>
                <a:tab pos="533400" algn="l"/>
              </a:tabLst>
            </a:pPr>
            <a:r>
              <a:rPr lang="en-US" sz="2400" dirty="0"/>
              <a:t>Place a </a:t>
            </a:r>
            <a:r>
              <a:rPr lang="en-US" sz="2400" b="1" dirty="0"/>
              <a:t>caret (^)</a:t>
            </a:r>
            <a:r>
              <a:rPr lang="en-US" sz="2400" dirty="0"/>
              <a:t> in the square brackets before the scan characters</a:t>
            </a:r>
          </a:p>
          <a:p>
            <a:pPr>
              <a:tabLst>
                <a:tab pos="533400" algn="l"/>
              </a:tabLst>
            </a:pPr>
            <a:r>
              <a:rPr lang="en-US" sz="2400" dirty="0"/>
              <a:t>When a character contained in the inverted scan set is encountered, input terminates</a:t>
            </a:r>
          </a:p>
          <a:p>
            <a:pPr>
              <a:tabLst>
                <a:tab pos="533400" algn="l"/>
              </a:tabLst>
            </a:pPr>
            <a:r>
              <a:rPr lang="en-US" sz="2400" dirty="0"/>
              <a:t>Figure 9.16 uses the inverted scan set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[^aeiou]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to search for “non-vowels”</a:t>
            </a:r>
          </a:p>
        </p:txBody>
      </p:sp>
    </p:spTree>
    <p:extLst>
      <p:ext uri="{BB962C8B-B14F-4D97-AF65-F5344CB8AC3E}">
        <p14:creationId xmlns:p14="http://schemas.microsoft.com/office/powerpoint/2010/main" val="6530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BD7-0119-4EB3-AED3-DCB9304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9.11.6 </a:t>
            </a:r>
            <a:r>
              <a:rPr lang="en-US" b="1" dirty="0"/>
              <a:t>Using Scan Sets </a:t>
            </a:r>
            <a:r>
              <a:rPr lang="en-US" sz="2000" b="0" dirty="0"/>
              <a:t>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7E10-B392-4B32-B364-891974E714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3746455"/>
          </a:xfrm>
        </p:spPr>
        <p:txBody>
          <a:bodyPr/>
          <a:lstStyle/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fig09_16.c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an inverted scan set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z[9] = "";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printf("%s", "Enter a string: ");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scanf("%8[^aeiou]", z); // inverted scan set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printf("The input was \"%s\"\n", z);</a:t>
            </a:r>
          </a:p>
          <a:p>
            <a:pPr marL="432000" indent="-4320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B5D7-D520-41AF-AA01-6DB68F17F4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5393312"/>
            <a:ext cx="3852250" cy="944110"/>
          </a:xfrm>
        </p:spPr>
        <p:txBody>
          <a:bodyPr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string: String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was "Str"</a:t>
            </a:r>
          </a:p>
        </p:txBody>
      </p:sp>
    </p:spTree>
    <p:extLst>
      <p:ext uri="{BB962C8B-B14F-4D97-AF65-F5344CB8AC3E}">
        <p14:creationId xmlns:p14="http://schemas.microsoft.com/office/powerpoint/2010/main" val="10109527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B28-89A0-4D07-B9D4-E15B350D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9.11.7 </a:t>
            </a:r>
            <a:r>
              <a:rPr lang="en-US" b="1" dirty="0"/>
              <a:t>Using Field Widths </a:t>
            </a:r>
            <a:r>
              <a:rPr lang="en-US" sz="2000" b="0" dirty="0"/>
              <a:t>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8535-86D6-4058-BD22-DEE2A4758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field width can be used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conversion specifier to read a specific number of characters from the input stream</a:t>
            </a:r>
          </a:p>
          <a:p>
            <a:r>
              <a:rPr lang="en-US" dirty="0"/>
              <a:t>Figure 9.17 inputs a series of consecutive digits as a two-digit integer and an integer consisting of the remaining digits in the input stream</a:t>
            </a:r>
          </a:p>
        </p:txBody>
      </p:sp>
    </p:spTree>
    <p:extLst>
      <p:ext uri="{BB962C8B-B14F-4D97-AF65-F5344CB8AC3E}">
        <p14:creationId xmlns:p14="http://schemas.microsoft.com/office/powerpoint/2010/main" val="43625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4148-DB10-4B23-B4CE-4001B6E6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9.2 </a:t>
            </a:r>
            <a:r>
              <a:rPr lang="en-US" b="1" dirty="0"/>
              <a:t>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95DD-6A72-447C-8C7E-5A5B47F45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556326"/>
            <a:ext cx="8521337" cy="4788911"/>
          </a:xfrm>
        </p:spPr>
        <p:txBody>
          <a:bodyPr/>
          <a:lstStyle/>
          <a:p>
            <a:r>
              <a:rPr lang="en-US" sz="2000" dirty="0"/>
              <a:t>Input and output are performed with sequences of bytes called </a:t>
            </a:r>
            <a:r>
              <a:rPr lang="en-US" sz="2000" b="1" dirty="0"/>
              <a:t>streams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In input operations, the bytes flow into main memory from a device, such as a keyboard, a solid-state drive, a network connection, and so on.</a:t>
            </a:r>
          </a:p>
          <a:p>
            <a:pPr lvl="1"/>
            <a:r>
              <a:rPr lang="en-US" sz="2000" dirty="0"/>
              <a:t>In output operations, bytes flow from main memory to a device, such as a computer’s screen, a printer, a solid-state drive, a network connection, and so on.</a:t>
            </a:r>
          </a:p>
          <a:p>
            <a:r>
              <a:rPr lang="en-US" sz="2000" dirty="0"/>
              <a:t>When program execution begins, the program has access to three streams:</a:t>
            </a:r>
          </a:p>
          <a:p>
            <a:pPr lvl="1"/>
            <a:r>
              <a:rPr lang="en-US" sz="2000" dirty="0"/>
              <a:t>the standard input stream, which is connected to the keyboard,</a:t>
            </a:r>
          </a:p>
          <a:p>
            <a:pPr lvl="1"/>
            <a:r>
              <a:rPr lang="en-US" sz="2000" dirty="0"/>
              <a:t>the standard output stream, which is connected to the screen, and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standard error stream</a:t>
            </a:r>
            <a:r>
              <a:rPr lang="en-US" sz="2000" dirty="0"/>
              <a:t>, which also is connected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30342521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2BD7-0119-4EB3-AED3-DCB9304A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9.11.7 </a:t>
            </a:r>
            <a:r>
              <a:rPr lang="en-US" b="1" dirty="0"/>
              <a:t>Using Field Widths </a:t>
            </a:r>
            <a:r>
              <a:rPr lang="en-US" sz="2000" b="0" dirty="0"/>
              <a:t>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7E10-B392-4B32-B364-891974E714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3703736"/>
          </a:xfrm>
        </p:spPr>
        <p:txBody>
          <a:bodyPr/>
          <a:lstStyle/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fig09_17.c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Inputting data with a field width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x = 0;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y = 0;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printf("%s", "Enter a six digit integer: 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scanf("%2d%d", &amp;x, &amp;y);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printf("The integers input were %d and %d\n", x, y);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6B5D7-D520-41AF-AA01-6DB68F17F4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1" y="5384258"/>
            <a:ext cx="5137841" cy="971271"/>
          </a:xfrm>
        </p:spPr>
        <p:txBody>
          <a:bodyPr tIns="0" rIns="0" bIns="0"/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six digit integer: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integers input were 12 and 3456</a:t>
            </a:r>
          </a:p>
        </p:txBody>
      </p:sp>
    </p:spTree>
    <p:extLst>
      <p:ext uri="{BB962C8B-B14F-4D97-AF65-F5344CB8AC3E}">
        <p14:creationId xmlns:p14="http://schemas.microsoft.com/office/powerpoint/2010/main" val="29275617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8A7-6206-4BD4-B0E5-79CF82F6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9.11.8 </a:t>
            </a:r>
            <a:r>
              <a:rPr lang="en-US" sz="3200" b="1" dirty="0"/>
              <a:t>Skipping Characters in an Input Stream </a:t>
            </a:r>
            <a:r>
              <a:rPr lang="en-US" sz="2000" b="0" dirty="0"/>
              <a:t>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78C4-1A82-40B8-B555-847DDB7E2F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Whitespace characters, such as space, newline and tab, at the beginning of a format control string skip all leading whitespace</a:t>
            </a:r>
          </a:p>
          <a:p>
            <a:r>
              <a:rPr lang="en-US" sz="2000" dirty="0"/>
              <a:t>Other literal characters ignore those characters at specific positions in the input</a:t>
            </a:r>
          </a:p>
          <a:p>
            <a:r>
              <a:rPr lang="en-US" sz="2000" dirty="0"/>
              <a:t>To eliminate unnecessary characters, include them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/>
              <a:t>’s format control string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assignment suppression character</a:t>
            </a:r>
            <a:r>
              <a:rPr lang="en-US" sz="2000" dirty="0"/>
              <a:t> </a:t>
            </a:r>
            <a:r>
              <a:rPr lang="en-US" sz="2000" b="1" dirty="0"/>
              <a:t>*</a:t>
            </a:r>
            <a:r>
              <a:rPr lang="en-US" sz="2000" dirty="0"/>
              <a:t> enables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/>
              <a:t> to read and discard data from the input without assigning it to a variable</a:t>
            </a:r>
          </a:p>
          <a:p>
            <a:r>
              <a:rPr lang="en-US" sz="2000" dirty="0"/>
              <a:t>Figure 9.18 uses the assignment suppression character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sz="2000" dirty="0"/>
              <a:t> conversion specification to indicate that a character appearing in the input stream should be read and discarded</a:t>
            </a:r>
          </a:p>
        </p:txBody>
      </p:sp>
    </p:spTree>
    <p:extLst>
      <p:ext uri="{BB962C8B-B14F-4D97-AF65-F5344CB8AC3E}">
        <p14:creationId xmlns:p14="http://schemas.microsoft.com/office/powerpoint/2010/main" val="4402665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CD86-E01C-4BC6-90B2-09A1EF69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9.11.8 </a:t>
            </a:r>
            <a:r>
              <a:rPr lang="en-US" sz="3200" b="1" dirty="0"/>
              <a:t>Skipping Characters in an Input Stream </a:t>
            </a:r>
            <a:r>
              <a:rPr lang="en-US" sz="2000" b="0" dirty="0"/>
              <a:t>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87168-5FE7-424A-AE04-DAA9870E46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fig09_18.c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Reading and discarding characters from the input stream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month = 0;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day = 0;  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year = 0; 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printf("%s", "Enter a date in the form mm-dd-yyyy: 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scanf("%d%*c%d%*c%d", &amp;month, &amp;day, &amp;year);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printf("month = %d  day = %d  year = %d\n\n", month, day, year);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printf("%s", "Enter a date in the form mm/dd/yyyy: ");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scanf("%d%*c%d%*c%d", &amp;month, &amp;day, &amp;year);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printf("month = %d  day = %d  year = %d\n", month, day, year);</a:t>
            </a:r>
          </a:p>
          <a:p>
            <a:pPr marL="432000" indent="-432000">
              <a:spcBef>
                <a:spcPts val="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42952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06A4-D036-44AB-983E-DCAD3527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9.11.8 </a:t>
            </a:r>
            <a:r>
              <a:rPr lang="en-US" sz="3200" b="1" dirty="0"/>
              <a:t>Skipping Characters in an Input Stream </a:t>
            </a:r>
            <a:r>
              <a:rPr lang="en-US" sz="2000" b="0" dirty="0"/>
              <a:t>(3 of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81FFF-A137-4134-8C8C-94360BBA87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2574"/>
            <a:ext cx="1480242" cy="538775"/>
          </a:xfrm>
        </p:spPr>
        <p:txBody>
          <a:bodyPr/>
          <a:lstStyle/>
          <a:p>
            <a:pPr marL="432" indent="0">
              <a:buNone/>
            </a:pPr>
            <a:r>
              <a:rPr lang="en-US" sz="2200" b="1" dirty="0"/>
              <a:t>Output: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AD5BD5-7854-4507-9CAD-FBCBF0E88D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216772"/>
            <a:ext cx="8229600" cy="970048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date in the form mm-dd-yyyy: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07-04-2021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month = 7  day = 4  year = 2021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5FD8F-F088-487A-8A5E-2011ABE18BC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3388040"/>
            <a:ext cx="8229600" cy="1066262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date in the form mm/dd/yyyy: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01/01/2021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month = 1  day = 1  year = 2021</a:t>
            </a:r>
          </a:p>
        </p:txBody>
      </p:sp>
    </p:spTree>
    <p:extLst>
      <p:ext uri="{BB962C8B-B14F-4D97-AF65-F5344CB8AC3E}">
        <p14:creationId xmlns:p14="http://schemas.microsoft.com/office/powerpoint/2010/main" val="23701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BA3C-E4AA-425F-9A68-82EFE662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8913"/>
            <a:ext cx="8229600" cy="1097279"/>
          </a:xfrm>
        </p:spPr>
        <p:txBody>
          <a:bodyPr/>
          <a:lstStyle/>
          <a:p>
            <a:r>
              <a:rPr lang="en-US" dirty="0"/>
              <a:t>9.3 </a:t>
            </a:r>
            <a:r>
              <a:rPr lang="en-US" b="1" dirty="0"/>
              <a:t>Formatting Output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BC8A-F440-4639-A556-25240C2568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6"/>
            <a:ext cx="8229600" cy="4687719"/>
          </a:xfrm>
        </p:spPr>
        <p:txBody>
          <a:bodyPr/>
          <a:lstStyle/>
          <a:p>
            <a:r>
              <a:rPr lang="en-US" sz="1800" dirty="0"/>
              <a:t>Every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/>
              <a:t> call contains a </a:t>
            </a:r>
            <a:r>
              <a:rPr lang="en-US" sz="1800" b="1" dirty="0"/>
              <a:t>format control string</a:t>
            </a:r>
            <a:r>
              <a:rPr lang="en-US" sz="1800" dirty="0"/>
              <a:t> that describes the output format</a:t>
            </a:r>
          </a:p>
          <a:p>
            <a:r>
              <a:rPr lang="en-US" sz="1800" dirty="0"/>
              <a:t>The format control string consists of </a:t>
            </a:r>
            <a:r>
              <a:rPr lang="en-US" sz="1800" b="1" dirty="0"/>
              <a:t>conversion specifiers</a:t>
            </a:r>
            <a:r>
              <a:rPr lang="en-US" sz="1800" dirty="0"/>
              <a:t>,</a:t>
            </a:r>
            <a:r>
              <a:rPr lang="en-US" sz="1800" b="1" dirty="0"/>
              <a:t> flags</a:t>
            </a:r>
            <a:r>
              <a:rPr lang="en-US" sz="1800" dirty="0"/>
              <a:t>,</a:t>
            </a:r>
            <a:r>
              <a:rPr lang="en-US" sz="1800" b="1" dirty="0"/>
              <a:t> field widths</a:t>
            </a:r>
            <a:r>
              <a:rPr lang="en-US" sz="1800" dirty="0"/>
              <a:t>,</a:t>
            </a:r>
            <a:r>
              <a:rPr lang="en-US" sz="1800" b="1" dirty="0"/>
              <a:t> precisions </a:t>
            </a:r>
            <a:r>
              <a:rPr lang="en-US" sz="1800" dirty="0"/>
              <a:t>and </a:t>
            </a:r>
            <a:r>
              <a:rPr lang="en-US" sz="1800" b="1" dirty="0"/>
              <a:t>literal characters</a:t>
            </a:r>
          </a:p>
          <a:p>
            <a:r>
              <a:rPr lang="en-US" sz="1800" dirty="0"/>
              <a:t>Together with the percent sign (</a:t>
            </a:r>
            <a:r>
              <a:rPr lang="en-US" sz="1800" b="1" dirty="0"/>
              <a:t>%</a:t>
            </a:r>
            <a:r>
              <a:rPr lang="en-US" sz="1800" dirty="0"/>
              <a:t>), these form </a:t>
            </a:r>
            <a:r>
              <a:rPr lang="en-US" sz="1800" b="1" dirty="0"/>
              <a:t>conversion specifications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Rounding</a:t>
            </a:r>
            <a:r>
              <a:rPr lang="en-US" sz="1800" dirty="0"/>
              <a:t> floating-point values to an indicated number of decimal places</a:t>
            </a:r>
          </a:p>
          <a:p>
            <a:pPr lvl="1"/>
            <a:r>
              <a:rPr lang="en-US" sz="1800" dirty="0"/>
              <a:t>Aligning columns of numbers at their decimal points</a:t>
            </a:r>
          </a:p>
          <a:p>
            <a:pPr lvl="1"/>
            <a:r>
              <a:rPr lang="en-US" sz="1800" b="1" dirty="0"/>
              <a:t>right-aligning</a:t>
            </a:r>
            <a:r>
              <a:rPr lang="en-US" sz="1800" dirty="0"/>
              <a:t> and </a:t>
            </a:r>
            <a:r>
              <a:rPr lang="en-US" sz="1800" b="1" dirty="0"/>
              <a:t>left-aligning</a:t>
            </a:r>
            <a:r>
              <a:rPr lang="en-US" sz="1800" dirty="0"/>
              <a:t> outputs</a:t>
            </a:r>
          </a:p>
          <a:p>
            <a:pPr lvl="1"/>
            <a:r>
              <a:rPr lang="en-US" sz="1800" dirty="0"/>
              <a:t>Inserting literal characters at precise locations in a line of output</a:t>
            </a:r>
          </a:p>
          <a:p>
            <a:pPr lvl="1"/>
            <a:r>
              <a:rPr lang="en-US" sz="1800" dirty="0"/>
              <a:t>Representing floating-point numbers in exponential format</a:t>
            </a:r>
          </a:p>
          <a:p>
            <a:pPr lvl="1"/>
            <a:r>
              <a:rPr lang="en-US" sz="1800" dirty="0"/>
              <a:t>Representing unsigned integers in octal and hexadecimal format</a:t>
            </a:r>
          </a:p>
          <a:p>
            <a:pPr lvl="1"/>
            <a:r>
              <a:rPr lang="en-US" sz="1800" dirty="0"/>
              <a:t>Displaying data with fixed-size field widths and precisions</a:t>
            </a:r>
          </a:p>
        </p:txBody>
      </p:sp>
    </p:spTree>
    <p:extLst>
      <p:ext uri="{BB962C8B-B14F-4D97-AF65-F5344CB8AC3E}">
        <p14:creationId xmlns:p14="http://schemas.microsoft.com/office/powerpoint/2010/main" val="382157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735C-2271-48B2-9D56-4E28339E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 </a:t>
            </a:r>
            <a:r>
              <a:rPr lang="en-US" b="1" dirty="0"/>
              <a:t>Printing Integers </a:t>
            </a:r>
            <a:r>
              <a:rPr lang="en-US" sz="2000" b="0" dirty="0"/>
              <a:t>(1 of 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C78B-4BB0-4E10-9697-C40F37F7D1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552575"/>
            <a:ext cx="5229497" cy="502648"/>
          </a:xfrm>
        </p:spPr>
        <p:txBody>
          <a:bodyPr/>
          <a:lstStyle/>
          <a:p>
            <a:r>
              <a:rPr lang="en-US" sz="2200" dirty="0"/>
              <a:t>An integer is a whole number, such as</a:t>
            </a:r>
          </a:p>
        </p:txBody>
      </p:sp>
      <p:graphicFrame>
        <p:nvGraphicFramePr>
          <p:cNvPr id="12" name="Object 11" descr="776, 0 or negative 52">
            <a:extLst>
              <a:ext uri="{FF2B5EF4-FFF2-40B4-BE49-F238E27FC236}">
                <a16:creationId xmlns:a16="http://schemas.microsoft.com/office/drawing/2014/main" id="{E8B4B030-CBA1-4220-B30E-5148DF505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72827"/>
              </p:ext>
            </p:extLst>
          </p:nvPr>
        </p:nvGraphicFramePr>
        <p:xfrm>
          <a:off x="5737575" y="1700281"/>
          <a:ext cx="1567295" cy="31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28520" imgH="203040" progId="Equation.DSMT4">
                  <p:embed/>
                </p:oleObj>
              </mc:Choice>
              <mc:Fallback>
                <p:oleObj name="Equation" r:id="rId3" imgW="1028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7575" y="1700281"/>
                        <a:ext cx="1567295" cy="310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44B821-B961-4ACA-BB98-2075DEEDC24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129684"/>
            <a:ext cx="7903029" cy="744148"/>
          </a:xfrm>
        </p:spPr>
        <p:txBody>
          <a:bodyPr tIns="0" rIns="0" bIns="0"/>
          <a:lstStyle/>
          <a:p>
            <a:pPr marL="255600" indent="0">
              <a:buNone/>
            </a:pPr>
            <a:r>
              <a:rPr lang="en-US" sz="2200" dirty="0"/>
              <a:t>Integer values are displayed in one of several formats described by the following </a:t>
            </a:r>
            <a:r>
              <a:rPr lang="en-US" sz="2200" b="1" dirty="0"/>
              <a:t>integer conversion specifiers</a:t>
            </a:r>
            <a:endParaRPr lang="en-US" sz="22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EB63577-BD33-4711-BD7D-3E0065A883E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858061422"/>
              </p:ext>
            </p:extLst>
          </p:nvPr>
        </p:nvGraphicFramePr>
        <p:xfrm>
          <a:off x="535578" y="2978877"/>
          <a:ext cx="8112033" cy="3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786">
                  <a:extLst>
                    <a:ext uri="{9D8B030D-6E8A-4147-A177-3AD203B41FA5}">
                      <a16:colId xmlns:a16="http://schemas.microsoft.com/office/drawing/2014/main" val="2623032509"/>
                    </a:ext>
                  </a:extLst>
                </a:gridCol>
                <a:gridCol w="5862247">
                  <a:extLst>
                    <a:ext uri="{9D8B030D-6E8A-4147-A177-3AD203B41FA5}">
                      <a16:colId xmlns:a16="http://schemas.microsoft.com/office/drawing/2014/main" val="132405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Conversion specifier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059525"/>
                  </a:ext>
                </a:extLst>
              </a:tr>
              <a:tr h="2870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Display as a signed decimal integer.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315275"/>
                  </a:ext>
                </a:extLst>
              </a:tr>
              <a:tr h="32749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Display as a signed decimal integer.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06438"/>
                  </a:ext>
                </a:extLst>
              </a:tr>
              <a:tr h="32969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Display as an unsigned octal integer.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286477"/>
                  </a:ext>
                </a:extLst>
              </a:tr>
              <a:tr h="33188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Display as an unsigned decimal integer.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7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or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Display as an unsigned hexadecimal integer. X uses the digits 0-9 and the uppercase letters A-F, and x uses the digits 0-9 and the lowercase letters a-f.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34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h,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or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(letter “ell”)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These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length modifiers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are placed before any integer conversion specifier to indicate that the value to display is a short, long or long long integer.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09586"/>
      </p:ext>
    </p:extLst>
  </p:cSld>
  <p:clrMapOvr>
    <a:masterClrMapping/>
  </p:clrMapOvr>
</p:sld>
</file>

<file path=ppt/theme/theme1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151720</TotalTime>
  <Words>6218</Words>
  <Application>Microsoft Office PowerPoint</Application>
  <PresentationFormat>On-screen Show (4:3)</PresentationFormat>
  <Paragraphs>732</Paragraphs>
  <Slides>73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Courier New</vt:lpstr>
      <vt:lpstr>Times New Roman</vt:lpstr>
      <vt:lpstr>Times</vt:lpstr>
      <vt:lpstr>Noto Sans Symbols</vt:lpstr>
      <vt:lpstr>Verdana</vt:lpstr>
      <vt:lpstr>Calibri</vt:lpstr>
      <vt:lpstr>USHE</vt:lpstr>
      <vt:lpstr>USHE_slide options</vt:lpstr>
      <vt:lpstr>Equation</vt:lpstr>
      <vt:lpstr>C How to Program</vt:lpstr>
      <vt:lpstr>Objectives</vt:lpstr>
      <vt:lpstr>Outline (1 of 3)</vt:lpstr>
      <vt:lpstr>Outline (2 of 3)</vt:lpstr>
      <vt:lpstr>Outline (3 of 3)</vt:lpstr>
      <vt:lpstr>9.1 Introduction</vt:lpstr>
      <vt:lpstr>9.2 Streams</vt:lpstr>
      <vt:lpstr>9.3 Formatting Output With printf</vt:lpstr>
      <vt:lpstr>9.4 Printing Integers (1 of 4)</vt:lpstr>
      <vt:lpstr>9.4 Printing Integers (2 of 4)</vt:lpstr>
      <vt:lpstr>9.4 Printing Integers (3 of 4)</vt:lpstr>
      <vt:lpstr>9.4 Printing Integers (4 of 4)</vt:lpstr>
      <vt:lpstr>9.5 Printing Floating-Point Numbers (1 of 2)</vt:lpstr>
      <vt:lpstr>9.5 Printing Floating-Point Numbers (2 of 2)</vt:lpstr>
      <vt:lpstr>9.5.1 Conversion Specifiers e, E and f </vt:lpstr>
      <vt:lpstr>9.5.2 Conversion Specifiers g and G </vt:lpstr>
      <vt:lpstr>9.5.3 Demonstrating Floating-Point Conversion Specifiers (1 of 3)</vt:lpstr>
      <vt:lpstr>9.5.3 Demonstrating Floating-Point Conversion Specifiers (2 of 3)</vt:lpstr>
      <vt:lpstr>9.5.3 Demonstrating Floating-Point Conversion Specifiers (3 of 3)</vt:lpstr>
      <vt:lpstr>9.6 Printing Strings and Characters (1 of 4)</vt:lpstr>
      <vt:lpstr>9.6 Printing Strings and Characters (2 of 4)</vt:lpstr>
      <vt:lpstr>9.6 Printing Strings and Characters (3 of 4)</vt:lpstr>
      <vt:lpstr>9.6 Printing Strings and Characters (4 of 4)</vt:lpstr>
      <vt:lpstr>9.7 Other Conversion Specifiers (1 of 3)</vt:lpstr>
      <vt:lpstr>9.7 Other Conversion Specifiers (2 of 3)</vt:lpstr>
      <vt:lpstr>9.7 Other Conversion Specifiers (3 of 3)</vt:lpstr>
      <vt:lpstr>9.8 Printing With Field Widths and Precision</vt:lpstr>
      <vt:lpstr>9.8.1 Field Widths for Integers (1 of 3)</vt:lpstr>
      <vt:lpstr>9.8.1 Field Widths for Integers (2 of 3)</vt:lpstr>
      <vt:lpstr>9.8.1 Field Widths for Integers (3 of 3)</vt:lpstr>
      <vt:lpstr>9.8.2 Precisions for Integers, Floating-Point Numbers and Strings (1 of 4)</vt:lpstr>
      <vt:lpstr>9.8.2 Precisions for Integers, Floating-Point Numbers and Strings (2 of 4)</vt:lpstr>
      <vt:lpstr>9.8.2 Precisions for Integers, Floating-Point Numbers and Strings (3 of 4)</vt:lpstr>
      <vt:lpstr>9.8.2 Precisions for Integers, Floating-Point Numbers and Strings (4 of 4)</vt:lpstr>
      <vt:lpstr>9.8.3 Combining Field Widths and Precisions</vt:lpstr>
      <vt:lpstr>9.9 printf Format Flags</vt:lpstr>
      <vt:lpstr>9.9.1 Right- and Left-Alignment (1 of 2)</vt:lpstr>
      <vt:lpstr>9.9.1 Right- and Left-Alignment (2 of 2)</vt:lpstr>
      <vt:lpstr>9.9.2 Printing Positive and Negative Numbers With and Without the + Flag (1 of 2)</vt:lpstr>
      <vt:lpstr>9.9.2 Printing Positive and Negative Numbers With and Without the + Flag (2 of 2)</vt:lpstr>
      <vt:lpstr>9.9.3 Using the Space Flag (1 of 2)</vt:lpstr>
      <vt:lpstr>9.9.3 Using the Space Flag (2 of 2)</vt:lpstr>
      <vt:lpstr>9.9.4 Using the # Flag (1 of 3) </vt:lpstr>
      <vt:lpstr>9.9.4 Using the # Flag (2 of 3) </vt:lpstr>
      <vt:lpstr>9.9.4 Using the # Flag (3 of 3) </vt:lpstr>
      <vt:lpstr>9.9.5 Using the 0 Flag (1 of 2)</vt:lpstr>
      <vt:lpstr>9.9.5 Using the 0 Flag (2 of 2)</vt:lpstr>
      <vt:lpstr>9.10 Printing Literals and Escape Sequences (1 of 2)</vt:lpstr>
      <vt:lpstr>9.10 Printing Literals and Escape Sequences (2 of 2)</vt:lpstr>
      <vt:lpstr>9.11 Formatted Input With scanf</vt:lpstr>
      <vt:lpstr>9.11.1 scanf Syntax</vt:lpstr>
      <vt:lpstr>9.11.2 scanf Conversion Specifiers (1 of 5)</vt:lpstr>
      <vt:lpstr>9.11.2 scanf Conversion Specifiers (2 of 5)</vt:lpstr>
      <vt:lpstr>9.11.2 scanf Conversion Specifiers (3 of 5)</vt:lpstr>
      <vt:lpstr>9.11.2 scanf Conversion Specifiers (4 of 5)</vt:lpstr>
      <vt:lpstr>9.11.2 scanf Conversion Specifiers (5 of 5)</vt:lpstr>
      <vt:lpstr>9.11.3 Reading Integers (1 of 3)</vt:lpstr>
      <vt:lpstr>9.11.3 Reading Integers (2 of 3)</vt:lpstr>
      <vt:lpstr>9.11.3 Reading Integers (3 of 3)</vt:lpstr>
      <vt:lpstr>9.11.4 Reading Floating-Point Numbers (1 of 3)</vt:lpstr>
      <vt:lpstr>9.11.4 Reading Floating-Point Numbers (2 of 3)</vt:lpstr>
      <vt:lpstr>9.11.4 Reading Floating-Point Numbers (3 of 3)</vt:lpstr>
      <vt:lpstr>9.11.5 Reading Characters and Strings (1 of 2) </vt:lpstr>
      <vt:lpstr>9.11.5 Reading Characters and Strings (2 of 2) </vt:lpstr>
      <vt:lpstr>9.11.6 Using Scan Sets (1 of 4)</vt:lpstr>
      <vt:lpstr>9.11.6 Using Scan Sets (2 of 4)</vt:lpstr>
      <vt:lpstr>9.11.6 Using Scan Sets (3 of 4)</vt:lpstr>
      <vt:lpstr>9.11.6 Using Scan Sets (4 of 4)</vt:lpstr>
      <vt:lpstr>9.11.7 Using Field Widths (1 of 2)</vt:lpstr>
      <vt:lpstr>9.11.7 Using Field Widths (2 of 2)</vt:lpstr>
      <vt:lpstr>9.11.8 Skipping Characters in an Input Stream (1 of 3)</vt:lpstr>
      <vt:lpstr>9.11.8 Skipping Characters in an Input Stream (2 of 3)</vt:lpstr>
      <vt:lpstr>9.11.8 Skipping Characters in an Input Stream (3 of 3)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How to Program, Ninth Edition, Chapter 9, Formatted Input/Output</dc:title>
  <dc:subject>STEMS</dc:subject>
  <dc:creator>Deitel/Deitel</dc:creator>
  <cp:keywords>C How to Program</cp:keywords>
  <dc:description>This deck contains code snippets and screen reader users may need to increase verbosity levels; Alt text for images/math equations within table cells have been placed behind the object intentionally to provide a better screen reader user experience.</dc:description>
  <cp:lastModifiedBy>Visualizer</cp:lastModifiedBy>
  <cp:revision>1531</cp:revision>
  <dcterms:modified xsi:type="dcterms:W3CDTF">2022-03-28T09:41:24Z</dcterms:modified>
</cp:coreProperties>
</file>