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3"/>
  </p:notesMasterIdLst>
  <p:sldIdLst>
    <p:sldId id="256" r:id="rId2"/>
    <p:sldId id="258" r:id="rId3"/>
    <p:sldId id="259" r:id="rId4"/>
    <p:sldId id="260" r:id="rId5"/>
    <p:sldId id="278" r:id="rId6"/>
    <p:sldId id="285" r:id="rId7"/>
    <p:sldId id="286" r:id="rId8"/>
    <p:sldId id="292" r:id="rId9"/>
    <p:sldId id="288" r:id="rId10"/>
    <p:sldId id="289" r:id="rId11"/>
    <p:sldId id="290" r:id="rId12"/>
    <p:sldId id="293" r:id="rId13"/>
    <p:sldId id="297" r:id="rId14"/>
    <p:sldId id="298" r:id="rId15"/>
    <p:sldId id="294" r:id="rId16"/>
    <p:sldId id="327" r:id="rId17"/>
    <p:sldId id="316" r:id="rId18"/>
    <p:sldId id="317" r:id="rId19"/>
    <p:sldId id="318" r:id="rId20"/>
    <p:sldId id="319" r:id="rId21"/>
    <p:sldId id="321" r:id="rId22"/>
    <p:sldId id="322" r:id="rId23"/>
    <p:sldId id="323" r:id="rId24"/>
    <p:sldId id="324" r:id="rId25"/>
    <p:sldId id="325" r:id="rId26"/>
    <p:sldId id="295" r:id="rId27"/>
    <p:sldId id="309" r:id="rId28"/>
    <p:sldId id="310" r:id="rId29"/>
    <p:sldId id="311" r:id="rId30"/>
    <p:sldId id="312" r:id="rId31"/>
    <p:sldId id="313" r:id="rId32"/>
    <p:sldId id="314" r:id="rId33"/>
    <p:sldId id="296" r:id="rId34"/>
    <p:sldId id="303" r:id="rId35"/>
    <p:sldId id="315" r:id="rId36"/>
    <p:sldId id="304" r:id="rId37"/>
    <p:sldId id="305" r:id="rId38"/>
    <p:sldId id="306" r:id="rId39"/>
    <p:sldId id="307" r:id="rId40"/>
    <p:sldId id="308" r:id="rId41"/>
    <p:sldId id="291" r:id="rId42"/>
  </p:sldIdLst>
  <p:sldSz cx="9144000" cy="5143500" type="screen16x9"/>
  <p:notesSz cx="6858000" cy="9144000"/>
  <p:embeddedFontLst>
    <p:embeddedFont>
      <p:font typeface="Fjalla One" panose="020B0604020202020204" charset="0"/>
      <p:regular r:id="rId44"/>
    </p:embeddedFont>
    <p:embeddedFont>
      <p:font typeface="Barlow Semi Condensed Medium" panose="020B0604020202020204" charset="0"/>
      <p:regular r:id="rId45"/>
      <p:bold r:id="rId46"/>
      <p:italic r:id="rId47"/>
      <p:boldItalic r:id="rId48"/>
    </p:embeddedFont>
    <p:embeddedFont>
      <p:font typeface="Abel" panose="020B0604020202020204" charset="0"/>
      <p:regular r:id="rId49"/>
    </p:embeddedFont>
    <p:embeddedFont>
      <p:font typeface="Barlow Semi Condensed" panose="020B0604020202020204" charset="0"/>
      <p:regular r:id="rId50"/>
      <p:bold r:id="rId51"/>
      <p:italic r:id="rId52"/>
      <p:boldItalic r:id="rId53"/>
    </p:embeddedFont>
    <p:embeddedFont>
      <p:font typeface="Barlow Semi Condensed Light"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6658AB-57E9-47CE-BCB1-32D90B1D271A}">
  <a:tblStyle styleId="{646658AB-57E9-47CE-BCB1-32D90B1D27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87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314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964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1165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230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505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5881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242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119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818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138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39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4369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2873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117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01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460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698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119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015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96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59" r:id="rId6"/>
    <p:sldLayoutId id="2147483664" r:id="rId7"/>
    <p:sldLayoutId id="2147483673" r:id="rId8"/>
    <p:sldLayoutId id="2147483674" r:id="rId9"/>
    <p:sldLayoutId id="2147483675" r:id="rId10"/>
    <p:sldLayoutId id="2147483676"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1.jp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smtClean="0">
                <a:solidFill>
                  <a:schemeClr val="dk2"/>
                </a:solidFill>
              </a:rPr>
              <a:t>ARM-</a:t>
            </a:r>
            <a:r>
              <a:rPr lang="en" sz="5000" dirty="0" smtClean="0"/>
              <a:t>FINAL PROJECT</a:t>
            </a:r>
            <a:endParaRPr sz="5000" dirty="0">
              <a:solidFill>
                <a:schemeClr val="dk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a:t>LCD-Connection</a:t>
            </a:r>
            <a:endParaRPr dirty="0"/>
          </a:p>
        </p:txBody>
      </p:sp>
      <p:sp>
        <p:nvSpPr>
          <p:cNvPr id="3214" name="Google Shape;3214;p57"/>
          <p:cNvSpPr txBox="1">
            <a:spLocks noGrp="1"/>
          </p:cNvSpPr>
          <p:nvPr>
            <p:ph type="subTitle" idx="1"/>
          </p:nvPr>
        </p:nvSpPr>
        <p:spPr>
          <a:xfrm>
            <a:off x="4769817" y="1093135"/>
            <a:ext cx="3557100" cy="2656200"/>
          </a:xfrm>
          <a:prstGeom prst="rect">
            <a:avLst/>
          </a:prstGeom>
        </p:spPr>
        <p:txBody>
          <a:bodyPr spcFirstLastPara="1" wrap="square" lIns="91425" tIns="91425" rIns="91425" bIns="91425" anchor="t" anchorCtr="0">
            <a:noAutofit/>
          </a:bodyPr>
          <a:lstStyle/>
          <a:p>
            <a:pPr>
              <a:buClr>
                <a:schemeClr val="dk1"/>
              </a:buClr>
              <a:buSzPts val="1100"/>
            </a:pPr>
            <a:r>
              <a:rPr lang="en-US" b="1" dirty="0"/>
              <a:t>LCD Data Lines</a:t>
            </a:r>
            <a:r>
              <a:rPr lang="en-US" b="1" dirty="0" smtClean="0"/>
              <a:t>:</a:t>
            </a:r>
          </a:p>
          <a:p>
            <a:pPr>
              <a:buClr>
                <a:schemeClr val="dk1"/>
              </a:buClr>
              <a:buSzPts val="1100"/>
            </a:pPr>
            <a:r>
              <a:rPr lang="en-US" dirty="0" smtClean="0"/>
              <a:t> </a:t>
            </a:r>
            <a:r>
              <a:rPr lang="en-US" dirty="0"/>
              <a:t>Port A, Pins 0 to 7 are used for connecting the data lines of the LCD module. These pins facilitate bi-directional communication between the microcontroller and the LCD, allowing for the transmission of characters and commands to the display.</a:t>
            </a:r>
          </a:p>
          <a:p>
            <a:pPr lvl="0">
              <a:buClr>
                <a:schemeClr val="dk1"/>
              </a:buClr>
              <a:buSzPts val="1100"/>
            </a:pPr>
            <a:endParaRPr lang="en-US" dirty="0"/>
          </a:p>
        </p:txBody>
      </p:sp>
      <p:pic>
        <p:nvPicPr>
          <p:cNvPr id="3" name="Picture 2"/>
          <p:cNvPicPr>
            <a:picLocks noChangeAspect="1"/>
          </p:cNvPicPr>
          <p:nvPr/>
        </p:nvPicPr>
        <p:blipFill>
          <a:blip r:embed="rId3"/>
          <a:stretch>
            <a:fillRect/>
          </a:stretch>
        </p:blipFill>
        <p:spPr>
          <a:xfrm>
            <a:off x="243696" y="922761"/>
            <a:ext cx="4152198" cy="2066494"/>
          </a:xfrm>
          <a:prstGeom prst="rect">
            <a:avLst/>
          </a:prstGeom>
        </p:spPr>
      </p:pic>
      <p:pic>
        <p:nvPicPr>
          <p:cNvPr id="4" name="Picture 3"/>
          <p:cNvPicPr>
            <a:picLocks noChangeAspect="1"/>
          </p:cNvPicPr>
          <p:nvPr/>
        </p:nvPicPr>
        <p:blipFill>
          <a:blip r:embed="rId4"/>
          <a:stretch>
            <a:fillRect/>
          </a:stretch>
        </p:blipFill>
        <p:spPr>
          <a:xfrm>
            <a:off x="1590244" y="3039325"/>
            <a:ext cx="2224223" cy="2104175"/>
          </a:xfrm>
          <a:prstGeom prst="rect">
            <a:avLst/>
          </a:prstGeom>
        </p:spPr>
      </p:pic>
    </p:spTree>
    <p:extLst>
      <p:ext uri="{BB962C8B-B14F-4D97-AF65-F5344CB8AC3E}">
        <p14:creationId xmlns:p14="http://schemas.microsoft.com/office/powerpoint/2010/main" val="24872990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a:t>LCD-Connection</a:t>
            </a:r>
            <a:endParaRPr dirty="0"/>
          </a:p>
        </p:txBody>
      </p:sp>
      <p:sp>
        <p:nvSpPr>
          <p:cNvPr id="3214" name="Google Shape;3214;p57"/>
          <p:cNvSpPr txBox="1">
            <a:spLocks noGrp="1"/>
          </p:cNvSpPr>
          <p:nvPr>
            <p:ph type="subTitle" idx="1"/>
          </p:nvPr>
        </p:nvSpPr>
        <p:spPr>
          <a:xfrm>
            <a:off x="4763238" y="922761"/>
            <a:ext cx="3557100" cy="2656200"/>
          </a:xfrm>
          <a:prstGeom prst="rect">
            <a:avLst/>
          </a:prstGeom>
        </p:spPr>
        <p:txBody>
          <a:bodyPr spcFirstLastPara="1" wrap="square" lIns="91425" tIns="91425" rIns="91425" bIns="91425" anchor="t" anchorCtr="0">
            <a:noAutofit/>
          </a:bodyPr>
          <a:lstStyle/>
          <a:p>
            <a:r>
              <a:rPr lang="en-US" b="1" dirty="0"/>
              <a:t>Button Inputs:</a:t>
            </a:r>
            <a:r>
              <a:rPr lang="en-US" dirty="0"/>
              <a:t> </a:t>
            </a:r>
            <a:endParaRPr lang="en-US" dirty="0" smtClean="0"/>
          </a:p>
          <a:p>
            <a:r>
              <a:rPr lang="en-US" dirty="0" smtClean="0"/>
              <a:t>Four </a:t>
            </a:r>
            <a:r>
              <a:rPr lang="en-US" dirty="0"/>
              <a:t>buttons are connected to Port B, Pins 0 to 3 on the microcontroller. These buttons are configured as digital inputs and allow users to navigate through available show options and make selections within the TV-Show Selector Program.</a:t>
            </a:r>
          </a:p>
        </p:txBody>
      </p:sp>
      <p:pic>
        <p:nvPicPr>
          <p:cNvPr id="3" name="Picture 2"/>
          <p:cNvPicPr>
            <a:picLocks noChangeAspect="1"/>
          </p:cNvPicPr>
          <p:nvPr/>
        </p:nvPicPr>
        <p:blipFill>
          <a:blip r:embed="rId3"/>
          <a:stretch>
            <a:fillRect/>
          </a:stretch>
        </p:blipFill>
        <p:spPr>
          <a:xfrm>
            <a:off x="243696" y="922761"/>
            <a:ext cx="4152198" cy="2066494"/>
          </a:xfrm>
          <a:prstGeom prst="rect">
            <a:avLst/>
          </a:prstGeom>
        </p:spPr>
      </p:pic>
      <p:pic>
        <p:nvPicPr>
          <p:cNvPr id="2" name="Picture 1"/>
          <p:cNvPicPr>
            <a:picLocks noChangeAspect="1"/>
          </p:cNvPicPr>
          <p:nvPr/>
        </p:nvPicPr>
        <p:blipFill>
          <a:blip r:embed="rId4"/>
          <a:stretch>
            <a:fillRect/>
          </a:stretch>
        </p:blipFill>
        <p:spPr>
          <a:xfrm>
            <a:off x="423054" y="3401041"/>
            <a:ext cx="1896741" cy="1199910"/>
          </a:xfrm>
          <a:prstGeom prst="rect">
            <a:avLst/>
          </a:prstGeom>
        </p:spPr>
      </p:pic>
      <p:pic>
        <p:nvPicPr>
          <p:cNvPr id="5" name="Picture 4"/>
          <p:cNvPicPr>
            <a:picLocks noChangeAspect="1"/>
          </p:cNvPicPr>
          <p:nvPr/>
        </p:nvPicPr>
        <p:blipFill>
          <a:blip r:embed="rId5"/>
          <a:stretch>
            <a:fillRect/>
          </a:stretch>
        </p:blipFill>
        <p:spPr>
          <a:xfrm>
            <a:off x="2641090" y="3254037"/>
            <a:ext cx="3773270" cy="1300865"/>
          </a:xfrm>
          <a:prstGeom prst="rect">
            <a:avLst/>
          </a:prstGeom>
        </p:spPr>
      </p:pic>
    </p:spTree>
    <p:extLst>
      <p:ext uri="{BB962C8B-B14F-4D97-AF65-F5344CB8AC3E}">
        <p14:creationId xmlns:p14="http://schemas.microsoft.com/office/powerpoint/2010/main" val="32430323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LCD-Connection</a:t>
            </a:r>
            <a:endParaRPr dirty="0"/>
          </a:p>
          <a:p>
            <a:pPr marL="0" lvl="0" indent="0" algn="ctr" rtl="0">
              <a:spcBef>
                <a:spcPts val="0"/>
              </a:spcBef>
              <a:spcAft>
                <a:spcPts val="0"/>
              </a:spcAft>
              <a:buNone/>
            </a:pPr>
            <a:endParaRPr dirty="0"/>
          </a:p>
        </p:txBody>
      </p:sp>
      <p:pic>
        <p:nvPicPr>
          <p:cNvPr id="6" name="Picture 5"/>
          <p:cNvPicPr>
            <a:picLocks noChangeAspect="1"/>
          </p:cNvPicPr>
          <p:nvPr/>
        </p:nvPicPr>
        <p:blipFill>
          <a:blip r:embed="rId3"/>
          <a:stretch>
            <a:fillRect/>
          </a:stretch>
        </p:blipFill>
        <p:spPr>
          <a:xfrm>
            <a:off x="119743" y="2250830"/>
            <a:ext cx="4208853" cy="884642"/>
          </a:xfrm>
          <a:prstGeom prst="rect">
            <a:avLst/>
          </a:prstGeom>
        </p:spPr>
      </p:pic>
      <p:pic>
        <p:nvPicPr>
          <p:cNvPr id="7" name="Picture 6"/>
          <p:cNvPicPr>
            <a:picLocks noChangeAspect="1"/>
          </p:cNvPicPr>
          <p:nvPr/>
        </p:nvPicPr>
        <p:blipFill>
          <a:blip r:embed="rId4"/>
          <a:stretch>
            <a:fillRect/>
          </a:stretch>
        </p:blipFill>
        <p:spPr>
          <a:xfrm>
            <a:off x="4262742" y="1164537"/>
            <a:ext cx="4881258" cy="966665"/>
          </a:xfrm>
          <a:prstGeom prst="rect">
            <a:avLst/>
          </a:prstGeom>
        </p:spPr>
      </p:pic>
      <p:pic>
        <p:nvPicPr>
          <p:cNvPr id="8" name="Picture 7"/>
          <p:cNvPicPr>
            <a:picLocks noChangeAspect="1"/>
          </p:cNvPicPr>
          <p:nvPr/>
        </p:nvPicPr>
        <p:blipFill>
          <a:blip r:embed="rId5"/>
          <a:stretch>
            <a:fillRect/>
          </a:stretch>
        </p:blipFill>
        <p:spPr>
          <a:xfrm>
            <a:off x="4576566" y="2408711"/>
            <a:ext cx="4525275" cy="800800"/>
          </a:xfrm>
          <a:prstGeom prst="rect">
            <a:avLst/>
          </a:prstGeom>
        </p:spPr>
      </p:pic>
      <p:pic>
        <p:nvPicPr>
          <p:cNvPr id="9" name="Picture 8"/>
          <p:cNvPicPr>
            <a:picLocks noChangeAspect="1"/>
          </p:cNvPicPr>
          <p:nvPr/>
        </p:nvPicPr>
        <p:blipFill>
          <a:blip r:embed="rId6"/>
          <a:stretch>
            <a:fillRect/>
          </a:stretch>
        </p:blipFill>
        <p:spPr>
          <a:xfrm>
            <a:off x="4011581" y="3555944"/>
            <a:ext cx="5090260" cy="897281"/>
          </a:xfrm>
          <a:prstGeom prst="rect">
            <a:avLst/>
          </a:prstGeom>
        </p:spPr>
      </p:pic>
      <p:sp>
        <p:nvSpPr>
          <p:cNvPr id="13" name="Google Shape;3214;p57"/>
          <p:cNvSpPr txBox="1">
            <a:spLocks noGrp="1"/>
          </p:cNvSpPr>
          <p:nvPr>
            <p:ph type="subTitle" idx="1"/>
          </p:nvPr>
        </p:nvSpPr>
        <p:spPr>
          <a:xfrm>
            <a:off x="3184418" y="1376559"/>
            <a:ext cx="986298" cy="384739"/>
          </a:xfrm>
          <a:prstGeom prst="rect">
            <a:avLst/>
          </a:prstGeom>
        </p:spPr>
        <p:txBody>
          <a:bodyPr spcFirstLastPara="1" wrap="square" lIns="91425" tIns="91425" rIns="91425" bIns="91425" anchor="t" anchorCtr="0">
            <a:noAutofit/>
          </a:bodyPr>
          <a:lstStyle/>
          <a:p>
            <a:r>
              <a:rPr lang="en-US" b="1" dirty="0" smtClean="0"/>
              <a:t>Button1</a:t>
            </a:r>
            <a:endParaRPr lang="en-US" dirty="0"/>
          </a:p>
        </p:txBody>
      </p:sp>
      <p:sp>
        <p:nvSpPr>
          <p:cNvPr id="15" name="Google Shape;3214;p57"/>
          <p:cNvSpPr txBox="1">
            <a:spLocks/>
          </p:cNvSpPr>
          <p:nvPr/>
        </p:nvSpPr>
        <p:spPr>
          <a:xfrm>
            <a:off x="3010873" y="3812214"/>
            <a:ext cx="986298"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Button3</a:t>
            </a:r>
            <a:endParaRPr lang="en-US" dirty="0"/>
          </a:p>
        </p:txBody>
      </p:sp>
      <p:sp>
        <p:nvSpPr>
          <p:cNvPr id="16" name="Google Shape;3214;p57"/>
          <p:cNvSpPr txBox="1">
            <a:spLocks/>
          </p:cNvSpPr>
          <p:nvPr/>
        </p:nvSpPr>
        <p:spPr>
          <a:xfrm>
            <a:off x="4453514" y="2077587"/>
            <a:ext cx="986298"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Button2</a:t>
            </a:r>
            <a:endParaRPr lang="en-US" dirty="0"/>
          </a:p>
        </p:txBody>
      </p:sp>
      <p:sp>
        <p:nvSpPr>
          <p:cNvPr id="17" name="Google Shape;3214;p57"/>
          <p:cNvSpPr txBox="1">
            <a:spLocks/>
          </p:cNvSpPr>
          <p:nvPr/>
        </p:nvSpPr>
        <p:spPr>
          <a:xfrm>
            <a:off x="698873" y="1851550"/>
            <a:ext cx="986298"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Button4</a:t>
            </a:r>
            <a:endParaRPr lang="en-US" dirty="0"/>
          </a:p>
        </p:txBody>
      </p:sp>
    </p:spTree>
    <p:extLst>
      <p:ext uri="{BB962C8B-B14F-4D97-AF65-F5344CB8AC3E}">
        <p14:creationId xmlns:p14="http://schemas.microsoft.com/office/powerpoint/2010/main" val="1091455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a:t>LCD-Code	(main)(</a:t>
            </a:r>
            <a:r>
              <a:rPr lang="en-US" dirty="0" smtClean="0"/>
              <a:t>initialization)</a:t>
            </a:r>
            <a:r>
              <a:rPr lang="en-US" dirty="0"/>
              <a:t/>
            </a:r>
            <a:br>
              <a:rPr lang="en-US" dirty="0"/>
            </a:br>
            <a:endParaRPr dirty="0" smtClean="0"/>
          </a:p>
          <a:p>
            <a:pPr marL="0" lvl="0" indent="0" algn="ctr" rtl="0">
              <a:spcBef>
                <a:spcPts val="0"/>
              </a:spcBef>
              <a:spcAft>
                <a:spcPts val="0"/>
              </a:spcAft>
              <a:buNone/>
            </a:pPr>
            <a:endParaRPr dirty="0"/>
          </a:p>
        </p:txBody>
      </p:sp>
      <p:sp>
        <p:nvSpPr>
          <p:cNvPr id="17" name="Google Shape;3214;p57"/>
          <p:cNvSpPr txBox="1">
            <a:spLocks/>
          </p:cNvSpPr>
          <p:nvPr/>
        </p:nvSpPr>
        <p:spPr>
          <a:xfrm>
            <a:off x="6336577" y="1299364"/>
            <a:ext cx="1300965"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a:t>initialization</a:t>
            </a:r>
            <a:endParaRPr lang="en-US" dirty="0"/>
          </a:p>
        </p:txBody>
      </p:sp>
      <p:pic>
        <p:nvPicPr>
          <p:cNvPr id="3" name="Picture 2"/>
          <p:cNvPicPr>
            <a:picLocks noChangeAspect="1"/>
          </p:cNvPicPr>
          <p:nvPr/>
        </p:nvPicPr>
        <p:blipFill>
          <a:blip r:embed="rId3"/>
          <a:stretch>
            <a:fillRect/>
          </a:stretch>
        </p:blipFill>
        <p:spPr>
          <a:xfrm>
            <a:off x="763318" y="1439106"/>
            <a:ext cx="4999153" cy="1988992"/>
          </a:xfrm>
          <a:prstGeom prst="rect">
            <a:avLst/>
          </a:prstGeom>
        </p:spPr>
      </p:pic>
      <p:sp>
        <p:nvSpPr>
          <p:cNvPr id="14" name="Google Shape;3214;p57"/>
          <p:cNvSpPr txBox="1">
            <a:spLocks/>
          </p:cNvSpPr>
          <p:nvPr/>
        </p:nvSpPr>
        <p:spPr>
          <a:xfrm>
            <a:off x="6336577" y="1805392"/>
            <a:ext cx="1899601"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Send The String and set its position </a:t>
            </a:r>
            <a:endParaRPr lang="en-US" dirty="0"/>
          </a:p>
        </p:txBody>
      </p:sp>
      <p:sp>
        <p:nvSpPr>
          <p:cNvPr id="18" name="Google Shape;3214;p57"/>
          <p:cNvSpPr txBox="1">
            <a:spLocks/>
          </p:cNvSpPr>
          <p:nvPr/>
        </p:nvSpPr>
        <p:spPr>
          <a:xfrm>
            <a:off x="6402361" y="2602467"/>
            <a:ext cx="1899601"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Clear then Send The String and set its position </a:t>
            </a:r>
            <a:endParaRPr lang="en-US" dirty="0"/>
          </a:p>
        </p:txBody>
      </p:sp>
    </p:spTree>
    <p:extLst>
      <p:ext uri="{BB962C8B-B14F-4D97-AF65-F5344CB8AC3E}">
        <p14:creationId xmlns:p14="http://schemas.microsoft.com/office/powerpoint/2010/main" val="2010673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LCD-Code	(main)(Show-Example)</a:t>
            </a:r>
            <a:endParaRPr dirty="0"/>
          </a:p>
          <a:p>
            <a:pPr marL="0" lvl="0" indent="0" algn="ctr" rtl="0">
              <a:spcBef>
                <a:spcPts val="0"/>
              </a:spcBef>
              <a:spcAft>
                <a:spcPts val="0"/>
              </a:spcAft>
              <a:buNone/>
            </a:pPr>
            <a:endParaRPr dirty="0"/>
          </a:p>
        </p:txBody>
      </p:sp>
      <p:sp>
        <p:nvSpPr>
          <p:cNvPr id="17" name="Google Shape;3214;p57"/>
          <p:cNvSpPr txBox="1">
            <a:spLocks/>
          </p:cNvSpPr>
          <p:nvPr/>
        </p:nvSpPr>
        <p:spPr>
          <a:xfrm>
            <a:off x="6099754" y="1825637"/>
            <a:ext cx="1300965"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Clear</a:t>
            </a:r>
            <a:endParaRPr lang="en-US" dirty="0"/>
          </a:p>
        </p:txBody>
      </p:sp>
      <p:sp>
        <p:nvSpPr>
          <p:cNvPr id="14" name="Google Shape;3214;p57"/>
          <p:cNvSpPr txBox="1">
            <a:spLocks/>
          </p:cNvSpPr>
          <p:nvPr/>
        </p:nvSpPr>
        <p:spPr>
          <a:xfrm>
            <a:off x="6099754" y="3409610"/>
            <a:ext cx="1899601"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/*Same for other buttons*/</a:t>
            </a:r>
            <a:endParaRPr lang="en-US" dirty="0"/>
          </a:p>
        </p:txBody>
      </p:sp>
      <p:pic>
        <p:nvPicPr>
          <p:cNvPr id="2" name="Picture 1"/>
          <p:cNvPicPr>
            <a:picLocks noChangeAspect="1"/>
          </p:cNvPicPr>
          <p:nvPr/>
        </p:nvPicPr>
        <p:blipFill>
          <a:blip r:embed="rId3"/>
          <a:stretch>
            <a:fillRect/>
          </a:stretch>
        </p:blipFill>
        <p:spPr>
          <a:xfrm>
            <a:off x="541086" y="1213549"/>
            <a:ext cx="4785775" cy="3162574"/>
          </a:xfrm>
          <a:prstGeom prst="rect">
            <a:avLst/>
          </a:prstGeom>
        </p:spPr>
      </p:pic>
      <p:sp>
        <p:nvSpPr>
          <p:cNvPr id="8" name="Google Shape;3214;p57"/>
          <p:cNvSpPr txBox="1">
            <a:spLocks/>
          </p:cNvSpPr>
          <p:nvPr/>
        </p:nvSpPr>
        <p:spPr>
          <a:xfrm>
            <a:off x="6099754" y="2471001"/>
            <a:ext cx="1899601" cy="3847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dirty="0" smtClean="0"/>
              <a:t>Send The String and set its position </a:t>
            </a:r>
            <a:endParaRPr lang="en-US" dirty="0"/>
          </a:p>
        </p:txBody>
      </p:sp>
    </p:spTree>
    <p:extLst>
      <p:ext uri="{BB962C8B-B14F-4D97-AF65-F5344CB8AC3E}">
        <p14:creationId xmlns:p14="http://schemas.microsoft.com/office/powerpoint/2010/main" val="18846641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855400" y="2586371"/>
            <a:ext cx="3200400" cy="804600"/>
          </a:xfrm>
          <a:prstGeom prst="rect">
            <a:avLst/>
          </a:prstGeom>
        </p:spPr>
        <p:txBody>
          <a:bodyPr spcFirstLastPara="1" wrap="square" lIns="91425" tIns="91425" rIns="91425" bIns="91425" anchor="ctr" anchorCtr="0">
            <a:noAutofit/>
          </a:bodyPr>
          <a:lstStyle/>
          <a:p>
            <a:pPr lvl="0"/>
            <a:r>
              <a:rPr lang="en-US" sz="4700" dirty="0"/>
              <a:t>Buttons &amp; </a:t>
            </a:r>
            <a:r>
              <a:rPr lang="en-US" sz="4700" dirty="0" err="1"/>
              <a:t>Leds</a:t>
            </a:r>
            <a:endParaRPr lang="en-US"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Tree>
    <p:extLst>
      <p:ext uri="{BB962C8B-B14F-4D97-AF65-F5344CB8AC3E}">
        <p14:creationId xmlns:p14="http://schemas.microsoft.com/office/powerpoint/2010/main" val="266173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Buttons-LEDs	(Drivers) </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263137" y="1388048"/>
            <a:ext cx="9058481" cy="2622248"/>
          </a:xfrm>
          <a:prstGeom prst="rect">
            <a:avLst/>
          </a:prstGeom>
        </p:spPr>
        <p:txBody>
          <a:bodyPr spcFirstLastPara="1" wrap="square" lIns="91425" tIns="91425" rIns="91425" bIns="91425" anchor="t" anchorCtr="0">
            <a:noAutofit/>
          </a:bodyPr>
          <a:lstStyle/>
          <a:p>
            <a:r>
              <a:rPr lang="en-US" sz="2400" b="1" dirty="0" smtClean="0"/>
              <a:t>GPIO:</a:t>
            </a:r>
            <a:r>
              <a:rPr lang="en-US" dirty="0"/>
              <a:t>GPIO pins on microcontrollers serve as versatile interfaces that can be configured as either inputs or outputs. They are used to connect and communicate with various external devices, such as sensors, buttons, LEDs, and displays</a:t>
            </a:r>
            <a:r>
              <a:rPr lang="en-US" dirty="0" smtClean="0"/>
              <a:t>.</a:t>
            </a:r>
          </a:p>
          <a:p>
            <a:endParaRPr lang="en-US" dirty="0"/>
          </a:p>
          <a:p>
            <a:r>
              <a:rPr lang="en-US" sz="2400" b="1" dirty="0"/>
              <a:t>RCC: </a:t>
            </a:r>
            <a:r>
              <a:rPr lang="en-US" dirty="0"/>
              <a:t>RCC is a peripheral found in many microcontrollers, responsible for controlling the clock system. It manages clock sources, clock distribution, and clock gating for various peripherals and the CPU.</a:t>
            </a:r>
          </a:p>
          <a:p>
            <a:endParaRPr lang="ar-EG" sz="2400" b="1" dirty="0" smtClean="0"/>
          </a:p>
          <a:p>
            <a:r>
              <a:rPr lang="en-US" sz="2400" b="1" dirty="0" smtClean="0"/>
              <a:t>USART :</a:t>
            </a:r>
            <a:r>
              <a:rPr lang="en-US" dirty="0"/>
              <a:t>USART is a versatile communication peripheral found in microcontrollers, enabling serial communication with external devices such as sensors, GPS modules, and other microcontrollers</a:t>
            </a:r>
            <a:r>
              <a:rPr lang="en-US" dirty="0" smtClean="0"/>
              <a:t>. USART </a:t>
            </a:r>
            <a:r>
              <a:rPr lang="en-US" dirty="0"/>
              <a:t>supports both synchronous and asynchronous serial communication protocols</a:t>
            </a:r>
            <a:r>
              <a:rPr lang="en-US" dirty="0" smtClean="0"/>
              <a:t>.</a:t>
            </a:r>
            <a:endParaRPr lang="en-US" sz="2400" b="1" dirty="0"/>
          </a:p>
        </p:txBody>
      </p:sp>
    </p:spTree>
    <p:extLst>
      <p:ext uri="{BB962C8B-B14F-4D97-AF65-F5344CB8AC3E}">
        <p14:creationId xmlns:p14="http://schemas.microsoft.com/office/powerpoint/2010/main" val="9845697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8817-045C-C76D-0271-C10637639237}"/>
              </a:ext>
            </a:extLst>
          </p:cNvPr>
          <p:cNvSpPr>
            <a:spLocks noGrp="1"/>
          </p:cNvSpPr>
          <p:nvPr>
            <p:ph type="title"/>
          </p:nvPr>
        </p:nvSpPr>
        <p:spPr/>
        <p:txBody>
          <a:bodyPr/>
          <a:lstStyle/>
          <a:p>
            <a:r>
              <a:rPr lang="en-US" sz="2800" dirty="0" smtClean="0"/>
              <a:t>Buttons-LEDs</a:t>
            </a:r>
            <a:endParaRPr lang="en-US" dirty="0"/>
          </a:p>
        </p:txBody>
      </p:sp>
      <p:sp>
        <p:nvSpPr>
          <p:cNvPr id="3" name="Subtitle 2">
            <a:extLst>
              <a:ext uri="{FF2B5EF4-FFF2-40B4-BE49-F238E27FC236}">
                <a16:creationId xmlns:a16="http://schemas.microsoft.com/office/drawing/2014/main" id="{027A4A95-368C-3F93-D615-D6DC983D1CB5}"/>
              </a:ext>
            </a:extLst>
          </p:cNvPr>
          <p:cNvSpPr>
            <a:spLocks noGrp="1"/>
          </p:cNvSpPr>
          <p:nvPr>
            <p:ph type="subTitle" idx="1"/>
          </p:nvPr>
        </p:nvSpPr>
        <p:spPr>
          <a:xfrm>
            <a:off x="60036" y="1491351"/>
            <a:ext cx="8187939" cy="2656200"/>
          </a:xfrm>
        </p:spPr>
        <p:txBody>
          <a:bodyPr/>
          <a:lstStyle/>
          <a:p>
            <a:r>
              <a:rPr lang="en-US" b="1" dirty="0"/>
              <a:t>Usage of the Buttons and LEDs Screen:</a:t>
            </a:r>
          </a:p>
          <a:p>
            <a:endParaRPr lang="en-US" dirty="0"/>
          </a:p>
          <a:p>
            <a:r>
              <a:rPr lang="en-US" dirty="0" smtClean="0"/>
              <a:t>- It </a:t>
            </a:r>
            <a:r>
              <a:rPr lang="en-US" dirty="0"/>
              <a:t>introduces a synchronized display system utilizing USART communication to control LCD, LED Matrix, and TFT display components simultaneously. </a:t>
            </a:r>
          </a:p>
          <a:p>
            <a:endParaRPr lang="en-US" dirty="0"/>
          </a:p>
          <a:p>
            <a:r>
              <a:rPr lang="en-US" dirty="0" smtClean="0"/>
              <a:t>- The </a:t>
            </a:r>
            <a:r>
              <a:rPr lang="en-US" dirty="0"/>
              <a:t>system enables users to trigger the display of predefined content by pressing one of four buttons, with the selected content appearing on the LED Matrix and corresponding images transmitted to the TFT display.</a:t>
            </a:r>
          </a:p>
          <a:p>
            <a:endParaRPr lang="en-US" dirty="0"/>
          </a:p>
          <a:p>
            <a:r>
              <a:rPr lang="en-US" dirty="0"/>
              <a:t> </a:t>
            </a:r>
            <a:r>
              <a:rPr lang="en-US" dirty="0" smtClean="0"/>
              <a:t>- Key </a:t>
            </a:r>
            <a:r>
              <a:rPr lang="en-US" dirty="0"/>
              <a:t>components include a microcontroller unit (MCU) with USART modules, LCD, LED Matrix, TFT displays, and user input buttons. </a:t>
            </a:r>
          </a:p>
        </p:txBody>
      </p:sp>
    </p:spTree>
    <p:extLst>
      <p:ext uri="{BB962C8B-B14F-4D97-AF65-F5344CB8AC3E}">
        <p14:creationId xmlns:p14="http://schemas.microsoft.com/office/powerpoint/2010/main" val="11744107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8660-D9B4-C768-EDB8-2815F1E4B227}"/>
              </a:ext>
            </a:extLst>
          </p:cNvPr>
          <p:cNvSpPr>
            <a:spLocks noGrp="1"/>
          </p:cNvSpPr>
          <p:nvPr>
            <p:ph type="title"/>
          </p:nvPr>
        </p:nvSpPr>
        <p:spPr/>
        <p:txBody>
          <a:bodyPr/>
          <a:lstStyle/>
          <a:p>
            <a:r>
              <a:rPr lang="en-US" sz="2800" dirty="0" smtClean="0"/>
              <a:t>Buttons-LEDs	</a:t>
            </a:r>
            <a:r>
              <a:rPr lang="en-US" dirty="0" smtClean="0"/>
              <a:t>(Connection)</a:t>
            </a:r>
            <a:endParaRPr lang="en-US" dirty="0"/>
          </a:p>
        </p:txBody>
      </p:sp>
      <p:sp>
        <p:nvSpPr>
          <p:cNvPr id="3" name="Subtitle 2">
            <a:extLst>
              <a:ext uri="{FF2B5EF4-FFF2-40B4-BE49-F238E27FC236}">
                <a16:creationId xmlns:a16="http://schemas.microsoft.com/office/drawing/2014/main" id="{AF68E0DE-7D74-C892-9711-B949DC611648}"/>
              </a:ext>
            </a:extLst>
          </p:cNvPr>
          <p:cNvSpPr>
            <a:spLocks noGrp="1"/>
          </p:cNvSpPr>
          <p:nvPr>
            <p:ph type="subTitle" idx="1"/>
          </p:nvPr>
        </p:nvSpPr>
        <p:spPr>
          <a:xfrm>
            <a:off x="966496" y="1180526"/>
            <a:ext cx="4447541" cy="2604655"/>
          </a:xfrm>
        </p:spPr>
        <p:txBody>
          <a:bodyPr/>
          <a:lstStyle/>
          <a:p>
            <a:r>
              <a:rPr lang="en-US" b="1" dirty="0" smtClean="0"/>
              <a:t>4 Buttons </a:t>
            </a:r>
            <a:r>
              <a:rPr lang="en-US" b="1" dirty="0"/>
              <a:t>:</a:t>
            </a:r>
            <a:r>
              <a:rPr lang="en-US" dirty="0"/>
              <a:t> They are connected to the Tx microcontroller's Port B. Pressing the first button triggers the display of predefined content on the LCD, LED Matrix, and TFT displays simultaneously. This functionality facilitates user interaction and seamless content presentation across all components.</a:t>
            </a:r>
          </a:p>
          <a:p>
            <a:endParaRPr lang="en-US" dirty="0"/>
          </a:p>
          <a:p>
            <a:endParaRPr lang="en-US" b="1" dirty="0"/>
          </a:p>
          <a:p>
            <a:endParaRPr lang="en-US" b="1" dirty="0"/>
          </a:p>
        </p:txBody>
      </p:sp>
      <p:pic>
        <p:nvPicPr>
          <p:cNvPr id="7" name="Picture 6" descr="A screenshot of a computer&#10;&#10;Description automatically generated">
            <a:extLst>
              <a:ext uri="{FF2B5EF4-FFF2-40B4-BE49-F238E27FC236}">
                <a16:creationId xmlns:a16="http://schemas.microsoft.com/office/drawing/2014/main" id="{D483B5D2-D3DF-C2CC-D493-CE8252887851}"/>
              </a:ext>
            </a:extLst>
          </p:cNvPr>
          <p:cNvPicPr>
            <a:picLocks noChangeAspect="1"/>
          </p:cNvPicPr>
          <p:nvPr/>
        </p:nvPicPr>
        <p:blipFill>
          <a:blip r:embed="rId2"/>
          <a:stretch>
            <a:fillRect/>
          </a:stretch>
        </p:blipFill>
        <p:spPr>
          <a:xfrm>
            <a:off x="5558763" y="1121320"/>
            <a:ext cx="1565562" cy="3517899"/>
          </a:xfrm>
          <a:prstGeom prst="rect">
            <a:avLst/>
          </a:prstGeom>
        </p:spPr>
      </p:pic>
    </p:spTree>
    <p:extLst>
      <p:ext uri="{BB962C8B-B14F-4D97-AF65-F5344CB8AC3E}">
        <p14:creationId xmlns:p14="http://schemas.microsoft.com/office/powerpoint/2010/main" val="2757434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79C62-43C8-D7FF-0E5B-0D8A52984313}"/>
              </a:ext>
            </a:extLst>
          </p:cNvPr>
          <p:cNvSpPr>
            <a:spLocks noGrp="1"/>
          </p:cNvSpPr>
          <p:nvPr>
            <p:ph type="title"/>
          </p:nvPr>
        </p:nvSpPr>
        <p:spPr/>
        <p:txBody>
          <a:bodyPr/>
          <a:lstStyle/>
          <a:p>
            <a:r>
              <a:rPr lang="en-US" dirty="0" smtClean="0"/>
              <a:t>Buttons-LEDs</a:t>
            </a:r>
            <a:r>
              <a:rPr lang="en-US" dirty="0"/>
              <a:t>	(Connection)</a:t>
            </a:r>
          </a:p>
        </p:txBody>
      </p:sp>
      <p:sp>
        <p:nvSpPr>
          <p:cNvPr id="3" name="Subtitle 2">
            <a:extLst>
              <a:ext uri="{FF2B5EF4-FFF2-40B4-BE49-F238E27FC236}">
                <a16:creationId xmlns:a16="http://schemas.microsoft.com/office/drawing/2014/main" id="{08777F00-B4C5-0AA0-8343-04EB2F121E34}"/>
              </a:ext>
            </a:extLst>
          </p:cNvPr>
          <p:cNvSpPr>
            <a:spLocks noGrp="1"/>
          </p:cNvSpPr>
          <p:nvPr>
            <p:ph type="subTitle" idx="1"/>
          </p:nvPr>
        </p:nvSpPr>
        <p:spPr>
          <a:xfrm>
            <a:off x="886124" y="1451881"/>
            <a:ext cx="3557100" cy="2656200"/>
          </a:xfrm>
        </p:spPr>
        <p:txBody>
          <a:bodyPr/>
          <a:lstStyle/>
          <a:p>
            <a:r>
              <a:rPr lang="en-US" b="1" dirty="0" smtClean="0"/>
              <a:t>3 LEDS</a:t>
            </a:r>
            <a:r>
              <a:rPr lang="en-US" b="1" dirty="0"/>
              <a:t>: </a:t>
            </a:r>
            <a:r>
              <a:rPr lang="en-US" dirty="0"/>
              <a:t>Three LEDs are integrated into the system, connected to the Rx microcontroller's Port A. Each LED illuminates in response to button presses from the four buttons available, indicating user interaction and providing visual feedback within the system.</a:t>
            </a:r>
          </a:p>
        </p:txBody>
      </p:sp>
      <p:pic>
        <p:nvPicPr>
          <p:cNvPr id="5" name="Picture 4" descr="A screenshot of a computer&#10;&#10;Description automatically generated">
            <a:extLst>
              <a:ext uri="{FF2B5EF4-FFF2-40B4-BE49-F238E27FC236}">
                <a16:creationId xmlns:a16="http://schemas.microsoft.com/office/drawing/2014/main" id="{2D0FEC6E-DFDC-6BD6-7797-0DA2C9211CD6}"/>
              </a:ext>
            </a:extLst>
          </p:cNvPr>
          <p:cNvPicPr>
            <a:picLocks noChangeAspect="1"/>
          </p:cNvPicPr>
          <p:nvPr/>
        </p:nvPicPr>
        <p:blipFill>
          <a:blip r:embed="rId2"/>
          <a:stretch>
            <a:fillRect/>
          </a:stretch>
        </p:blipFill>
        <p:spPr>
          <a:xfrm>
            <a:off x="5147899" y="1083096"/>
            <a:ext cx="2372405" cy="3775317"/>
          </a:xfrm>
          <a:prstGeom prst="rect">
            <a:avLst/>
          </a:prstGeom>
        </p:spPr>
      </p:pic>
    </p:spTree>
    <p:extLst>
      <p:ext uri="{BB962C8B-B14F-4D97-AF65-F5344CB8AC3E}">
        <p14:creationId xmlns:p14="http://schemas.microsoft.com/office/powerpoint/2010/main" val="34691369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3994598" y="1510458"/>
            <a:ext cx="4430405" cy="3106404"/>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731647" y="200777"/>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4" name="Google Shape;2114;p37"/>
          <p:cNvGrpSpPr/>
          <p:nvPr/>
        </p:nvGrpSpPr>
        <p:grpSpPr>
          <a:xfrm>
            <a:off x="712288" y="1123382"/>
            <a:ext cx="635100" cy="733490"/>
            <a:chOff x="731647" y="1650460"/>
            <a:chExt cx="635100" cy="733490"/>
          </a:xfrm>
        </p:grpSpPr>
        <p:grpSp>
          <p:nvGrpSpPr>
            <p:cNvPr id="2115" name="Google Shape;2115;p37"/>
            <p:cNvGrpSpPr/>
            <p:nvPr/>
          </p:nvGrpSpPr>
          <p:grpSpPr>
            <a:xfrm>
              <a:off x="731647" y="1650460"/>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961679" y="2356951"/>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2" name="Google Shape;2122;p37"/>
          <p:cNvGrpSpPr/>
          <p:nvPr/>
        </p:nvGrpSpPr>
        <p:grpSpPr>
          <a:xfrm>
            <a:off x="731048" y="2007743"/>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30" name="Google Shape;2130;p37"/>
          <p:cNvGrpSpPr/>
          <p:nvPr/>
        </p:nvGrpSpPr>
        <p:grpSpPr>
          <a:xfrm>
            <a:off x="758403" y="2871253"/>
            <a:ext cx="635100" cy="734704"/>
            <a:chOff x="731647" y="3806675"/>
            <a:chExt cx="635100" cy="734704"/>
          </a:xfrm>
        </p:grpSpPr>
        <p:grpSp>
          <p:nvGrpSpPr>
            <p:cNvPr id="2131" name="Google Shape;2131;p37"/>
            <p:cNvGrpSpPr/>
            <p:nvPr/>
          </p:nvGrpSpPr>
          <p:grpSpPr>
            <a:xfrm>
              <a:off x="731647" y="3806675"/>
              <a:ext cx="635100" cy="635100"/>
              <a:chOff x="917231" y="3983097"/>
              <a:chExt cx="635100" cy="635100"/>
            </a:xfrm>
          </p:grpSpPr>
          <p:sp>
            <p:nvSpPr>
              <p:cNvPr id="2132"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4" name="Google Shape;2134;p37"/>
            <p:cNvGrpSpPr/>
            <p:nvPr/>
          </p:nvGrpSpPr>
          <p:grpSpPr>
            <a:xfrm>
              <a:off x="961679" y="4514379"/>
              <a:ext cx="175013" cy="27000"/>
              <a:chOff x="5662375" y="212375"/>
              <a:chExt cx="175013" cy="27000"/>
            </a:xfrm>
          </p:grpSpPr>
          <p:sp>
            <p:nvSpPr>
              <p:cNvPr id="2135"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6"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37"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Table of Contents</a:t>
            </a:r>
            <a:endParaRPr dirty="0"/>
          </a:p>
        </p:txBody>
      </p:sp>
      <p:sp>
        <p:nvSpPr>
          <p:cNvPr id="2139" name="Google Shape;2139;p37"/>
          <p:cNvSpPr txBox="1">
            <a:spLocks noGrp="1"/>
          </p:cNvSpPr>
          <p:nvPr>
            <p:ph type="subTitle" idx="2"/>
          </p:nvPr>
        </p:nvSpPr>
        <p:spPr>
          <a:xfrm>
            <a:off x="1664208" y="340436"/>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Brief description of the project idea </a:t>
            </a:r>
            <a:endParaRPr dirty="0">
              <a:latin typeface="Barlow Semi Condensed"/>
              <a:ea typeface="Barlow Semi Condensed"/>
              <a:cs typeface="Barlow Semi Condensed"/>
              <a:sym typeface="Barlow Semi Condensed"/>
            </a:endParaRPr>
          </a:p>
        </p:txBody>
      </p:sp>
      <p:sp>
        <p:nvSpPr>
          <p:cNvPr id="2140" name="Google Shape;2140;p37"/>
          <p:cNvSpPr txBox="1">
            <a:spLocks noGrp="1"/>
          </p:cNvSpPr>
          <p:nvPr>
            <p:ph type="subTitle" idx="1"/>
          </p:nvPr>
        </p:nvSpPr>
        <p:spPr>
          <a:xfrm>
            <a:off x="1664208" y="5697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Project Idea</a:t>
            </a:r>
            <a:endParaRPr dirty="0"/>
          </a:p>
        </p:txBody>
      </p:sp>
      <p:sp>
        <p:nvSpPr>
          <p:cNvPr id="2141" name="Google Shape;2141;p37"/>
          <p:cNvSpPr txBox="1">
            <a:spLocks noGrp="1"/>
          </p:cNvSpPr>
          <p:nvPr>
            <p:ph type="subTitle" idx="3"/>
          </p:nvPr>
        </p:nvSpPr>
        <p:spPr>
          <a:xfrm>
            <a:off x="1666427" y="2790425"/>
            <a:ext cx="2615100" cy="384000"/>
          </a:xfrm>
          <a:prstGeom prst="rect">
            <a:avLst/>
          </a:prstGeom>
        </p:spPr>
        <p:txBody>
          <a:bodyPr spcFirstLastPara="1" wrap="square" lIns="91425" tIns="91425" rIns="91425" bIns="91425" anchor="t" anchorCtr="0">
            <a:noAutofit/>
          </a:bodyPr>
          <a:lstStyle/>
          <a:p>
            <a:pPr>
              <a:lnSpc>
                <a:spcPct val="115000"/>
              </a:lnSpc>
            </a:pPr>
            <a:r>
              <a:rPr lang="en-US" dirty="0"/>
              <a:t>LED-MATRIX</a:t>
            </a:r>
          </a:p>
          <a:p>
            <a:pPr marL="0" lvl="0" indent="0" algn="l" rtl="0">
              <a:lnSpc>
                <a:spcPct val="115000"/>
              </a:lnSpc>
              <a:spcBef>
                <a:spcPts val="0"/>
              </a:spcBef>
              <a:spcAft>
                <a:spcPts val="0"/>
              </a:spcAft>
              <a:buNone/>
            </a:pPr>
            <a:endParaRPr dirty="0"/>
          </a:p>
        </p:txBody>
      </p:sp>
      <p:sp>
        <p:nvSpPr>
          <p:cNvPr id="2142" name="Google Shape;2142;p37"/>
          <p:cNvSpPr txBox="1">
            <a:spLocks noGrp="1"/>
          </p:cNvSpPr>
          <p:nvPr>
            <p:ph type="subTitle" idx="4"/>
          </p:nvPr>
        </p:nvSpPr>
        <p:spPr>
          <a:xfrm>
            <a:off x="1666427" y="3073889"/>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smtClean="0"/>
              <a:t>What is the led-matrix and usage in the project</a:t>
            </a:r>
            <a:endParaRPr dirty="0"/>
          </a:p>
        </p:txBody>
      </p:sp>
      <p:sp>
        <p:nvSpPr>
          <p:cNvPr id="2143" name="Google Shape;2143;p37"/>
          <p:cNvSpPr txBox="1">
            <a:spLocks noGrp="1"/>
          </p:cNvSpPr>
          <p:nvPr>
            <p:ph type="subTitle" idx="5"/>
          </p:nvPr>
        </p:nvSpPr>
        <p:spPr>
          <a:xfrm>
            <a:off x="1663609" y="186721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smtClean="0">
                <a:solidFill>
                  <a:schemeClr val="accent1"/>
                </a:solidFill>
              </a:rPr>
              <a:t>Buttons &amp; Leds</a:t>
            </a:r>
            <a:endParaRPr dirty="0"/>
          </a:p>
        </p:txBody>
      </p:sp>
      <p:sp>
        <p:nvSpPr>
          <p:cNvPr id="2144" name="Google Shape;2144;p37"/>
          <p:cNvSpPr txBox="1">
            <a:spLocks noGrp="1"/>
          </p:cNvSpPr>
          <p:nvPr>
            <p:ph type="subTitle" idx="6"/>
          </p:nvPr>
        </p:nvSpPr>
        <p:spPr>
          <a:xfrm>
            <a:off x="1663609" y="2150682"/>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Description and </a:t>
            </a:r>
            <a:r>
              <a:rPr lang="en-US" dirty="0"/>
              <a:t>usage in the project</a:t>
            </a:r>
          </a:p>
        </p:txBody>
      </p:sp>
      <p:sp>
        <p:nvSpPr>
          <p:cNvPr id="2145" name="Google Shape;2145;p37"/>
          <p:cNvSpPr txBox="1">
            <a:spLocks noGrp="1"/>
          </p:cNvSpPr>
          <p:nvPr>
            <p:ph type="subTitle" idx="7"/>
          </p:nvPr>
        </p:nvSpPr>
        <p:spPr>
          <a:xfrm>
            <a:off x="1704910" y="10266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smtClean="0"/>
              <a:t>LCD</a:t>
            </a:r>
            <a:endParaRPr dirty="0"/>
          </a:p>
        </p:txBody>
      </p:sp>
      <p:sp>
        <p:nvSpPr>
          <p:cNvPr id="2146" name="Google Shape;2146;p37"/>
          <p:cNvSpPr txBox="1">
            <a:spLocks noGrp="1"/>
          </p:cNvSpPr>
          <p:nvPr>
            <p:ph type="subTitle" idx="8"/>
          </p:nvPr>
        </p:nvSpPr>
        <p:spPr>
          <a:xfrm>
            <a:off x="1704910" y="1310124"/>
            <a:ext cx="2615100" cy="576000"/>
          </a:xfrm>
          <a:prstGeom prst="rect">
            <a:avLst/>
          </a:prstGeom>
        </p:spPr>
        <p:txBody>
          <a:bodyPr spcFirstLastPara="1" wrap="square" lIns="91425" tIns="91425" rIns="91425" bIns="91425" anchor="t" anchorCtr="0">
            <a:noAutofit/>
          </a:bodyPr>
          <a:lstStyle/>
          <a:p>
            <a:pPr lvl="0">
              <a:buClr>
                <a:schemeClr val="dk1"/>
              </a:buClr>
              <a:buSzPts val="1100"/>
            </a:pPr>
            <a:r>
              <a:rPr lang="en-US" dirty="0"/>
              <a:t>U</a:t>
            </a:r>
            <a:r>
              <a:rPr lang="en-US" dirty="0" smtClean="0"/>
              <a:t>sage </a:t>
            </a:r>
            <a:r>
              <a:rPr lang="en-US" dirty="0"/>
              <a:t>in the </a:t>
            </a:r>
            <a:r>
              <a:rPr lang="en-US" dirty="0" smtClean="0"/>
              <a:t>project and how it works</a:t>
            </a:r>
            <a:endParaRPr lang="en-US" dirty="0"/>
          </a:p>
        </p:txBody>
      </p:sp>
      <p:sp>
        <p:nvSpPr>
          <p:cNvPr id="2147" name="Google Shape;2147;p37"/>
          <p:cNvSpPr txBox="1">
            <a:spLocks noGrp="1"/>
          </p:cNvSpPr>
          <p:nvPr>
            <p:ph type="title" idx="9"/>
          </p:nvPr>
        </p:nvSpPr>
        <p:spPr>
          <a:xfrm>
            <a:off x="813816" y="34958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794457" y="127429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813217" y="215982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0" name="Google Shape;2150;p37"/>
          <p:cNvSpPr txBox="1">
            <a:spLocks noGrp="1"/>
          </p:cNvSpPr>
          <p:nvPr>
            <p:ph type="title" idx="15"/>
          </p:nvPr>
        </p:nvSpPr>
        <p:spPr>
          <a:xfrm>
            <a:off x="840572" y="302393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68" name="Google Shape;2130;p37"/>
          <p:cNvGrpSpPr/>
          <p:nvPr/>
        </p:nvGrpSpPr>
        <p:grpSpPr>
          <a:xfrm>
            <a:off x="772349" y="3752009"/>
            <a:ext cx="635100" cy="734704"/>
            <a:chOff x="731647" y="3806675"/>
            <a:chExt cx="635100" cy="734704"/>
          </a:xfrm>
        </p:grpSpPr>
        <p:grpSp>
          <p:nvGrpSpPr>
            <p:cNvPr id="269" name="Google Shape;2131;p37"/>
            <p:cNvGrpSpPr/>
            <p:nvPr/>
          </p:nvGrpSpPr>
          <p:grpSpPr>
            <a:xfrm>
              <a:off x="731647" y="3806675"/>
              <a:ext cx="635100" cy="635100"/>
              <a:chOff x="917231" y="3983097"/>
              <a:chExt cx="635100" cy="635100"/>
            </a:xfrm>
          </p:grpSpPr>
          <p:sp>
            <p:nvSpPr>
              <p:cNvPr id="274" name="Google Shape;2132;p37"/>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133;p37"/>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134;p37"/>
            <p:cNvGrpSpPr/>
            <p:nvPr/>
          </p:nvGrpSpPr>
          <p:grpSpPr>
            <a:xfrm>
              <a:off x="961679" y="4514379"/>
              <a:ext cx="175013" cy="27000"/>
              <a:chOff x="5662375" y="212375"/>
              <a:chExt cx="175013" cy="27000"/>
            </a:xfrm>
          </p:grpSpPr>
          <p:sp>
            <p:nvSpPr>
              <p:cNvPr id="271" name="Google Shape;2135;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2" name="Google Shape;2136;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137;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76" name="Google Shape;2145;p37"/>
          <p:cNvSpPr txBox="1">
            <a:spLocks/>
          </p:cNvSpPr>
          <p:nvPr/>
        </p:nvSpPr>
        <p:spPr>
          <a:xfrm>
            <a:off x="1704910" y="3612078"/>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dirty="0" smtClean="0"/>
              <a:t>TFT</a:t>
            </a:r>
            <a:endParaRPr lang="en-US" dirty="0"/>
          </a:p>
        </p:txBody>
      </p:sp>
      <p:sp>
        <p:nvSpPr>
          <p:cNvPr id="277" name="Google Shape;2146;p37"/>
          <p:cNvSpPr txBox="1">
            <a:spLocks/>
          </p:cNvSpPr>
          <p:nvPr/>
        </p:nvSpPr>
        <p:spPr>
          <a:xfrm>
            <a:off x="1704910" y="3895542"/>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lvl="0">
              <a:buClr>
                <a:schemeClr val="dk1"/>
              </a:buClr>
              <a:buSzPts val="1100"/>
            </a:pPr>
            <a:r>
              <a:rPr lang="en-US" dirty="0"/>
              <a:t>What is the </a:t>
            </a:r>
            <a:r>
              <a:rPr lang="en-US" dirty="0" smtClean="0"/>
              <a:t>TFT </a:t>
            </a:r>
            <a:r>
              <a:rPr lang="en-US" dirty="0"/>
              <a:t>and usage in the project</a:t>
            </a:r>
          </a:p>
        </p:txBody>
      </p:sp>
      <p:sp>
        <p:nvSpPr>
          <p:cNvPr id="278" name="Google Shape;2150;p37"/>
          <p:cNvSpPr txBox="1">
            <a:spLocks/>
          </p:cNvSpPr>
          <p:nvPr/>
        </p:nvSpPr>
        <p:spPr>
          <a:xfrm>
            <a:off x="854518" y="3904686"/>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dirty="0" smtClean="0"/>
              <a:t>05</a:t>
            </a:r>
            <a:endParaRPr lang="e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8EF3777-C324-116D-12B3-8C1337A5F72A}"/>
              </a:ext>
            </a:extLst>
          </p:cNvPr>
          <p:cNvSpPr>
            <a:spLocks noGrp="1"/>
          </p:cNvSpPr>
          <p:nvPr>
            <p:ph type="subTitle" idx="1"/>
          </p:nvPr>
        </p:nvSpPr>
        <p:spPr>
          <a:xfrm>
            <a:off x="868814" y="1254528"/>
            <a:ext cx="3557100" cy="2656200"/>
          </a:xfrm>
        </p:spPr>
        <p:txBody>
          <a:bodyPr/>
          <a:lstStyle/>
          <a:p>
            <a:r>
              <a:rPr lang="en-US" b="1" dirty="0"/>
              <a:t>LCD: </a:t>
            </a:r>
            <a:r>
              <a:rPr lang="en-US" dirty="0"/>
              <a:t>as mentioned before Port A, Pins 0 to 7 are used for connecting the data lines of the LCD module</a:t>
            </a:r>
            <a:endParaRPr lang="en-US" b="1" dirty="0"/>
          </a:p>
        </p:txBody>
      </p:sp>
      <p:pic>
        <p:nvPicPr>
          <p:cNvPr id="5" name="Picture 4" descr="A screenshot of a computer&#10;&#10;Description automatically generated">
            <a:extLst>
              <a:ext uri="{FF2B5EF4-FFF2-40B4-BE49-F238E27FC236}">
                <a16:creationId xmlns:a16="http://schemas.microsoft.com/office/drawing/2014/main" id="{16228E60-F413-7AF7-C7FB-AAADBC4CB697}"/>
              </a:ext>
            </a:extLst>
          </p:cNvPr>
          <p:cNvPicPr>
            <a:picLocks noChangeAspect="1"/>
          </p:cNvPicPr>
          <p:nvPr/>
        </p:nvPicPr>
        <p:blipFill>
          <a:blip r:embed="rId2"/>
          <a:stretch>
            <a:fillRect/>
          </a:stretch>
        </p:blipFill>
        <p:spPr>
          <a:xfrm>
            <a:off x="643836" y="2437452"/>
            <a:ext cx="4007056" cy="1473276"/>
          </a:xfrm>
          <a:prstGeom prst="rect">
            <a:avLst/>
          </a:prstGeom>
        </p:spPr>
      </p:pic>
      <p:sp>
        <p:nvSpPr>
          <p:cNvPr id="6" name="Title 1">
            <a:extLst>
              <a:ext uri="{FF2B5EF4-FFF2-40B4-BE49-F238E27FC236}">
                <a16:creationId xmlns:a16="http://schemas.microsoft.com/office/drawing/2014/main" id="{F5779C62-43C8-D7FF-0E5B-0D8A52984313}"/>
              </a:ext>
            </a:extLst>
          </p:cNvPr>
          <p:cNvSpPr>
            <a:spLocks noGrp="1"/>
          </p:cNvSpPr>
          <p:nvPr>
            <p:ph type="title"/>
          </p:nvPr>
        </p:nvSpPr>
        <p:spPr>
          <a:xfrm>
            <a:off x="1271016" y="338328"/>
            <a:ext cx="6611100" cy="548700"/>
          </a:xfrm>
        </p:spPr>
        <p:txBody>
          <a:bodyPr/>
          <a:lstStyle/>
          <a:p>
            <a:r>
              <a:rPr lang="en-US" dirty="0" smtClean="0"/>
              <a:t>Buttons-LEDs</a:t>
            </a:r>
            <a:r>
              <a:rPr lang="en-US" dirty="0"/>
              <a:t>	(Connection)</a:t>
            </a:r>
          </a:p>
        </p:txBody>
      </p:sp>
      <p:sp>
        <p:nvSpPr>
          <p:cNvPr id="7" name="Subtitle 2">
            <a:extLst>
              <a:ext uri="{FF2B5EF4-FFF2-40B4-BE49-F238E27FC236}">
                <a16:creationId xmlns:a16="http://schemas.microsoft.com/office/drawing/2014/main" id="{57D69110-87F2-EEBA-2DB4-ED2B246E3C38}"/>
              </a:ext>
            </a:extLst>
          </p:cNvPr>
          <p:cNvSpPr txBox="1">
            <a:spLocks/>
          </p:cNvSpPr>
          <p:nvPr/>
        </p:nvSpPr>
        <p:spPr>
          <a:xfrm>
            <a:off x="5098737" y="1208479"/>
            <a:ext cx="3557100" cy="10150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b="1" smtClean="0"/>
              <a:t>LED Matrix: </a:t>
            </a:r>
            <a:r>
              <a:rPr lang="en-US" smtClean="0"/>
              <a:t>Upon pressing the designated button, the LED Matrix component within the system displays the selected show. </a:t>
            </a:r>
            <a:endParaRPr lang="en-US" dirty="0"/>
          </a:p>
        </p:txBody>
      </p:sp>
      <p:pic>
        <p:nvPicPr>
          <p:cNvPr id="8" name="Picture 7" descr="A computer screen shot of a computer chip&#10;&#10;Description automatically generated">
            <a:extLst>
              <a:ext uri="{FF2B5EF4-FFF2-40B4-BE49-F238E27FC236}">
                <a16:creationId xmlns:a16="http://schemas.microsoft.com/office/drawing/2014/main" id="{C1833400-E600-93DB-F27F-A891B3D05700}"/>
              </a:ext>
            </a:extLst>
          </p:cNvPr>
          <p:cNvPicPr>
            <a:picLocks noChangeAspect="1"/>
          </p:cNvPicPr>
          <p:nvPr/>
        </p:nvPicPr>
        <p:blipFill>
          <a:blip r:embed="rId3"/>
          <a:stretch>
            <a:fillRect/>
          </a:stretch>
        </p:blipFill>
        <p:spPr>
          <a:xfrm>
            <a:off x="5323715" y="2170878"/>
            <a:ext cx="2758121" cy="2080977"/>
          </a:xfrm>
          <a:prstGeom prst="rect">
            <a:avLst/>
          </a:prstGeom>
        </p:spPr>
      </p:pic>
    </p:spTree>
    <p:extLst>
      <p:ext uri="{BB962C8B-B14F-4D97-AF65-F5344CB8AC3E}">
        <p14:creationId xmlns:p14="http://schemas.microsoft.com/office/powerpoint/2010/main" val="882293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66005D-9595-50DC-D720-6B2ED6FD2DD5}"/>
              </a:ext>
            </a:extLst>
          </p:cNvPr>
          <p:cNvSpPr>
            <a:spLocks noGrp="1"/>
          </p:cNvSpPr>
          <p:nvPr>
            <p:ph type="subTitle" idx="1"/>
          </p:nvPr>
        </p:nvSpPr>
        <p:spPr>
          <a:xfrm>
            <a:off x="572785" y="1103223"/>
            <a:ext cx="3663715" cy="3712177"/>
          </a:xfrm>
        </p:spPr>
        <p:txBody>
          <a:bodyPr/>
          <a:lstStyle/>
          <a:p>
            <a:r>
              <a:rPr lang="en-US" b="1" dirty="0"/>
              <a:t>TFT:</a:t>
            </a:r>
            <a:r>
              <a:rPr lang="en-US" dirty="0"/>
              <a:t> Upon pressing any of the four buttons, the system concurrently displays the selected show on the LCD and LED Matrix components. </a:t>
            </a:r>
            <a:endParaRPr lang="en-US" dirty="0" smtClean="0"/>
          </a:p>
          <a:p>
            <a:endParaRPr lang="en-US" dirty="0"/>
          </a:p>
          <a:p>
            <a:r>
              <a:rPr lang="en-US" dirty="0" smtClean="0"/>
              <a:t>Additionally</a:t>
            </a:r>
            <a:r>
              <a:rPr lang="en-US" dirty="0"/>
              <a:t>, it transmits the corresponding picture of the chosen show to the TFT screen. </a:t>
            </a:r>
            <a:endParaRPr lang="en-US" dirty="0" smtClean="0"/>
          </a:p>
          <a:p>
            <a:endParaRPr lang="en-US" dirty="0"/>
          </a:p>
          <a:p>
            <a:r>
              <a:rPr lang="en-US" dirty="0" smtClean="0"/>
              <a:t>This </a:t>
            </a:r>
            <a:r>
              <a:rPr lang="en-US" dirty="0"/>
              <a:t>synchronized operation ensures seamless user interaction and consistent content presentation across all display components. how on the screen of the </a:t>
            </a:r>
            <a:r>
              <a:rPr lang="en-US" dirty="0" err="1"/>
              <a:t>tft</a:t>
            </a:r>
            <a:r>
              <a:rPr lang="en-US" dirty="0"/>
              <a:t>.</a:t>
            </a:r>
          </a:p>
        </p:txBody>
      </p:sp>
      <p:pic>
        <p:nvPicPr>
          <p:cNvPr id="5" name="Picture 4" descr="A computer screen shot of a circuit board&#10;&#10;Description automatically generated">
            <a:extLst>
              <a:ext uri="{FF2B5EF4-FFF2-40B4-BE49-F238E27FC236}">
                <a16:creationId xmlns:a16="http://schemas.microsoft.com/office/drawing/2014/main" id="{0EC02AE5-9113-511E-D855-6B84423D00A5}"/>
              </a:ext>
            </a:extLst>
          </p:cNvPr>
          <p:cNvPicPr>
            <a:picLocks noChangeAspect="1"/>
          </p:cNvPicPr>
          <p:nvPr/>
        </p:nvPicPr>
        <p:blipFill>
          <a:blip r:embed="rId2"/>
          <a:stretch>
            <a:fillRect/>
          </a:stretch>
        </p:blipFill>
        <p:spPr>
          <a:xfrm>
            <a:off x="5111430" y="887028"/>
            <a:ext cx="2512956" cy="1705514"/>
          </a:xfrm>
          <a:prstGeom prst="rect">
            <a:avLst/>
          </a:prstGeom>
        </p:spPr>
      </p:pic>
      <p:pic>
        <p:nvPicPr>
          <p:cNvPr id="7" name="Picture 6" descr="A group of people standing around a table&#10;&#10;Description automatically generated">
            <a:extLst>
              <a:ext uri="{FF2B5EF4-FFF2-40B4-BE49-F238E27FC236}">
                <a16:creationId xmlns:a16="http://schemas.microsoft.com/office/drawing/2014/main" id="{260D2D9F-B200-C278-0DCA-18B547EECD4C}"/>
              </a:ext>
            </a:extLst>
          </p:cNvPr>
          <p:cNvPicPr>
            <a:picLocks noChangeAspect="1"/>
          </p:cNvPicPr>
          <p:nvPr/>
        </p:nvPicPr>
        <p:blipFill>
          <a:blip r:embed="rId3"/>
          <a:stretch>
            <a:fillRect/>
          </a:stretch>
        </p:blipFill>
        <p:spPr>
          <a:xfrm>
            <a:off x="5025911" y="2645169"/>
            <a:ext cx="3009936" cy="2291484"/>
          </a:xfrm>
          <a:prstGeom prst="rect">
            <a:avLst/>
          </a:prstGeom>
        </p:spPr>
      </p:pic>
      <p:sp>
        <p:nvSpPr>
          <p:cNvPr id="6" name="Title 1">
            <a:extLst>
              <a:ext uri="{FF2B5EF4-FFF2-40B4-BE49-F238E27FC236}">
                <a16:creationId xmlns:a16="http://schemas.microsoft.com/office/drawing/2014/main" id="{F5779C62-43C8-D7FF-0E5B-0D8A52984313}"/>
              </a:ext>
            </a:extLst>
          </p:cNvPr>
          <p:cNvSpPr>
            <a:spLocks noGrp="1"/>
          </p:cNvSpPr>
          <p:nvPr>
            <p:ph type="title"/>
          </p:nvPr>
        </p:nvSpPr>
        <p:spPr>
          <a:xfrm>
            <a:off x="1271016" y="338328"/>
            <a:ext cx="6611100" cy="548700"/>
          </a:xfrm>
        </p:spPr>
        <p:txBody>
          <a:bodyPr/>
          <a:lstStyle/>
          <a:p>
            <a:r>
              <a:rPr lang="en-US" dirty="0" smtClean="0"/>
              <a:t>Buttons-LEDs</a:t>
            </a:r>
            <a:r>
              <a:rPr lang="en-US" dirty="0"/>
              <a:t>	(Connection)</a:t>
            </a:r>
          </a:p>
        </p:txBody>
      </p:sp>
    </p:spTree>
    <p:extLst>
      <p:ext uri="{BB962C8B-B14F-4D97-AF65-F5344CB8AC3E}">
        <p14:creationId xmlns:p14="http://schemas.microsoft.com/office/powerpoint/2010/main" val="20915360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41FE-1408-160C-8A9D-7705186AC22A}"/>
              </a:ext>
            </a:extLst>
          </p:cNvPr>
          <p:cNvSpPr>
            <a:spLocks noGrp="1"/>
          </p:cNvSpPr>
          <p:nvPr>
            <p:ph type="title"/>
          </p:nvPr>
        </p:nvSpPr>
        <p:spPr/>
        <p:txBody>
          <a:bodyPr/>
          <a:lstStyle/>
          <a:p>
            <a:r>
              <a:rPr lang="en-US" dirty="0"/>
              <a:t>Buttons-LEDs	(</a:t>
            </a:r>
            <a:r>
              <a:rPr lang="en-US" dirty="0" smtClean="0"/>
              <a:t>Code)</a:t>
            </a:r>
            <a:endParaRPr lang="en-US" dirty="0"/>
          </a:p>
        </p:txBody>
      </p:sp>
      <p:sp>
        <p:nvSpPr>
          <p:cNvPr id="3" name="Subtitle 2">
            <a:extLst>
              <a:ext uri="{FF2B5EF4-FFF2-40B4-BE49-F238E27FC236}">
                <a16:creationId xmlns:a16="http://schemas.microsoft.com/office/drawing/2014/main" id="{CB0A433E-5238-54BC-9717-4872752384C7}"/>
              </a:ext>
            </a:extLst>
          </p:cNvPr>
          <p:cNvSpPr>
            <a:spLocks noGrp="1"/>
          </p:cNvSpPr>
          <p:nvPr>
            <p:ph type="subTitle" idx="1"/>
          </p:nvPr>
        </p:nvSpPr>
        <p:spPr>
          <a:xfrm>
            <a:off x="369638" y="1020390"/>
            <a:ext cx="8413855" cy="3024909"/>
          </a:xfrm>
        </p:spPr>
        <p:txBody>
          <a:bodyPr/>
          <a:lstStyle/>
          <a:p>
            <a:r>
              <a:rPr lang="en-US" b="1" dirty="0"/>
              <a:t>This code configures three pins (PIN0 </a:t>
            </a:r>
            <a:r>
              <a:rPr lang="en-US" dirty="0"/>
              <a:t>(GPIO_PIN11)</a:t>
            </a:r>
            <a:r>
              <a:rPr lang="en-US" b="1" dirty="0"/>
              <a:t>, PIN1 </a:t>
            </a:r>
            <a:r>
              <a:rPr lang="en-US" dirty="0"/>
              <a:t>(GPIO_PIN12)</a:t>
            </a:r>
            <a:r>
              <a:rPr lang="en-US" b="1" dirty="0"/>
              <a:t>, PIN2 </a:t>
            </a:r>
            <a:r>
              <a:rPr lang="en-US" dirty="0"/>
              <a:t>(GPIO_PIN13)</a:t>
            </a:r>
            <a:r>
              <a:rPr lang="en-US" b="1" dirty="0"/>
              <a:t>)</a:t>
            </a:r>
            <a:r>
              <a:rPr lang="en-US" dirty="0"/>
              <a:t> of GPIO port A as output </a:t>
            </a:r>
            <a:r>
              <a:rPr lang="en-US" dirty="0" smtClean="0"/>
              <a:t>pins for </a:t>
            </a:r>
            <a:r>
              <a:rPr lang="en-US" dirty="0" err="1" smtClean="0"/>
              <a:t>leds</a:t>
            </a:r>
            <a:r>
              <a:rPr lang="en-US" b="1" dirty="0" smtClean="0"/>
              <a:t> </a:t>
            </a:r>
            <a:endParaRPr lang="en-US" b="1" dirty="0"/>
          </a:p>
        </p:txBody>
      </p:sp>
      <p:pic>
        <p:nvPicPr>
          <p:cNvPr id="5" name="Picture 4" descr="A close up of text&#10;&#10;Description automatically generated">
            <a:extLst>
              <a:ext uri="{FF2B5EF4-FFF2-40B4-BE49-F238E27FC236}">
                <a16:creationId xmlns:a16="http://schemas.microsoft.com/office/drawing/2014/main" id="{7D2B17A1-F8A5-976A-5AF3-58FF0149F264}"/>
              </a:ext>
            </a:extLst>
          </p:cNvPr>
          <p:cNvPicPr>
            <a:picLocks noChangeAspect="1"/>
          </p:cNvPicPr>
          <p:nvPr/>
        </p:nvPicPr>
        <p:blipFill>
          <a:blip r:embed="rId2"/>
          <a:stretch>
            <a:fillRect/>
          </a:stretch>
        </p:blipFill>
        <p:spPr>
          <a:xfrm>
            <a:off x="1328211" y="1812593"/>
            <a:ext cx="5664536" cy="2017010"/>
          </a:xfrm>
          <a:prstGeom prst="rect">
            <a:avLst/>
          </a:prstGeom>
        </p:spPr>
      </p:pic>
    </p:spTree>
    <p:extLst>
      <p:ext uri="{BB962C8B-B14F-4D97-AF65-F5344CB8AC3E}">
        <p14:creationId xmlns:p14="http://schemas.microsoft.com/office/powerpoint/2010/main" val="6176743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9D2F7E-5BE0-CEA0-2CC7-861DA4B24DE6}"/>
              </a:ext>
            </a:extLst>
          </p:cNvPr>
          <p:cNvSpPr>
            <a:spLocks noGrp="1"/>
          </p:cNvSpPr>
          <p:nvPr>
            <p:ph type="subTitle" idx="1"/>
          </p:nvPr>
        </p:nvSpPr>
        <p:spPr>
          <a:xfrm>
            <a:off x="290945" y="1205346"/>
            <a:ext cx="8271164" cy="3394364"/>
          </a:xfrm>
        </p:spPr>
        <p:txBody>
          <a:bodyPr/>
          <a:lstStyle/>
          <a:p>
            <a:endParaRPr lang="en-US" dirty="0"/>
          </a:p>
          <a:p>
            <a:r>
              <a:rPr lang="en-US" dirty="0"/>
              <a:t>1-Pin0 (GPIO_PIN11): It's configured as an output pin using the functions </a:t>
            </a:r>
            <a:r>
              <a:rPr lang="en-US" dirty="0" err="1"/>
              <a:t>MGPIO_voidSetPinMode</a:t>
            </a:r>
            <a:r>
              <a:rPr lang="en-US" dirty="0"/>
              <a:t>() and </a:t>
            </a:r>
            <a:r>
              <a:rPr lang="en-US" dirty="0" err="1"/>
              <a:t>MGPIO_voidSetPinOutputMode</a:t>
            </a:r>
            <a:r>
              <a:rPr lang="en-US" dirty="0"/>
              <a:t>(). This pin will be set to drive output signals. The configuration specifies GPIO_PUSH_PULL mode. Additionally, it's set to operate at GPIO_MEDIUM_SPEED.</a:t>
            </a:r>
          </a:p>
          <a:p>
            <a:endParaRPr lang="en-US" dirty="0"/>
          </a:p>
          <a:p>
            <a:r>
              <a:rPr lang="en-US" dirty="0"/>
              <a:t>2-Pin1 (GPIO_PIN12): Similar to pin0, pin1 is configured as an output pin on GPIO port A. It's set to operate in GPIO_PUSH_PULL mode with GPIO_MEDIUM_SPEED.</a:t>
            </a:r>
          </a:p>
          <a:p>
            <a:endParaRPr lang="en-US" dirty="0"/>
          </a:p>
          <a:p>
            <a:r>
              <a:rPr lang="en-US" dirty="0"/>
              <a:t>3-Pin2 (GPIO_PIN13): Again, like pin0 and pin1, pin2 is configured as an output pin on GPIO port A. It operates in GPIO_PUSH_PULL mode at GPIO_MEDIUM_SPEED.</a:t>
            </a:r>
          </a:p>
        </p:txBody>
      </p:sp>
      <p:sp>
        <p:nvSpPr>
          <p:cNvPr id="6" name="Title 1">
            <a:extLst>
              <a:ext uri="{FF2B5EF4-FFF2-40B4-BE49-F238E27FC236}">
                <a16:creationId xmlns:a16="http://schemas.microsoft.com/office/drawing/2014/main" id="{F5779C62-43C8-D7FF-0E5B-0D8A52984313}"/>
              </a:ext>
            </a:extLst>
          </p:cNvPr>
          <p:cNvSpPr>
            <a:spLocks noGrp="1"/>
          </p:cNvSpPr>
          <p:nvPr>
            <p:ph type="title"/>
          </p:nvPr>
        </p:nvSpPr>
        <p:spPr>
          <a:xfrm>
            <a:off x="1198654" y="417269"/>
            <a:ext cx="6611100" cy="548700"/>
          </a:xfrm>
        </p:spPr>
        <p:txBody>
          <a:bodyPr/>
          <a:lstStyle/>
          <a:p>
            <a:r>
              <a:rPr lang="en-US" dirty="0" smtClean="0"/>
              <a:t>Buttons-LEDs</a:t>
            </a:r>
            <a:r>
              <a:rPr lang="en-US" dirty="0"/>
              <a:t>	(</a:t>
            </a:r>
            <a:r>
              <a:rPr lang="en-US" dirty="0" smtClean="0"/>
              <a:t>Code)</a:t>
            </a:r>
            <a:endParaRPr lang="en-US" dirty="0"/>
          </a:p>
        </p:txBody>
      </p:sp>
    </p:spTree>
    <p:extLst>
      <p:ext uri="{BB962C8B-B14F-4D97-AF65-F5344CB8AC3E}">
        <p14:creationId xmlns:p14="http://schemas.microsoft.com/office/powerpoint/2010/main" val="2203128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4F1894E-1602-52B1-F646-0BD8107C8F7E}"/>
              </a:ext>
            </a:extLst>
          </p:cNvPr>
          <p:cNvSpPr>
            <a:spLocks noGrp="1"/>
          </p:cNvSpPr>
          <p:nvPr>
            <p:ph type="subTitle" idx="1"/>
          </p:nvPr>
        </p:nvSpPr>
        <p:spPr>
          <a:xfrm>
            <a:off x="666910" y="1083014"/>
            <a:ext cx="3740630" cy="2988387"/>
          </a:xfrm>
        </p:spPr>
        <p:txBody>
          <a:bodyPr/>
          <a:lstStyle/>
          <a:p>
            <a:r>
              <a:rPr lang="en-US" dirty="0" smtClean="0"/>
              <a:t>- Activates </a:t>
            </a:r>
            <a:r>
              <a:rPr lang="en-US" dirty="0"/>
              <a:t>the USART1 peripheral by enabling its interrupt. </a:t>
            </a:r>
          </a:p>
          <a:p>
            <a:endParaRPr lang="en-US" dirty="0"/>
          </a:p>
          <a:p>
            <a:r>
              <a:rPr lang="en-US" dirty="0" smtClean="0"/>
              <a:t>- This </a:t>
            </a:r>
            <a:r>
              <a:rPr lang="en-US" dirty="0"/>
              <a:t>sets up a callback function named "</a:t>
            </a:r>
            <a:r>
              <a:rPr lang="en-US" dirty="0" err="1"/>
              <a:t>Call_back</a:t>
            </a:r>
            <a:r>
              <a:rPr lang="en-US" dirty="0"/>
              <a:t>" to be executed when the USART1 interrupt fires</a:t>
            </a:r>
          </a:p>
          <a:p>
            <a:endParaRPr lang="en-US" dirty="0"/>
          </a:p>
          <a:p>
            <a:r>
              <a:rPr lang="en-US" dirty="0" smtClean="0"/>
              <a:t>-</a:t>
            </a:r>
            <a:r>
              <a:rPr lang="en-US" dirty="0"/>
              <a:t>I</a:t>
            </a:r>
            <a:r>
              <a:rPr lang="en-US" dirty="0" smtClean="0"/>
              <a:t>nitializes </a:t>
            </a:r>
            <a:r>
              <a:rPr lang="en-US" dirty="0"/>
              <a:t>the USART1 module with default </a:t>
            </a:r>
            <a:r>
              <a:rPr lang="en-US" dirty="0" smtClean="0"/>
              <a:t>settings</a:t>
            </a:r>
          </a:p>
          <a:p>
            <a:endParaRPr lang="en-US" dirty="0"/>
          </a:p>
          <a:p>
            <a:r>
              <a:rPr lang="en-US" dirty="0" smtClean="0"/>
              <a:t>-Enables </a:t>
            </a:r>
            <a:r>
              <a:rPr lang="en-US" dirty="0"/>
              <a:t>the USART1 module after initialization.</a:t>
            </a:r>
          </a:p>
          <a:p>
            <a:endParaRPr lang="en-US" sz="1200" dirty="0"/>
          </a:p>
          <a:p>
            <a:endParaRPr lang="en-US" sz="1200" dirty="0"/>
          </a:p>
        </p:txBody>
      </p:sp>
      <p:pic>
        <p:nvPicPr>
          <p:cNvPr id="6" name="Picture 5" descr="A computer code on a white background&#10;&#10;Description automatically generated">
            <a:extLst>
              <a:ext uri="{FF2B5EF4-FFF2-40B4-BE49-F238E27FC236}">
                <a16:creationId xmlns:a16="http://schemas.microsoft.com/office/drawing/2014/main" id="{D7E9DFD1-DBE2-EE68-208A-E689D2315664}"/>
              </a:ext>
            </a:extLst>
          </p:cNvPr>
          <p:cNvPicPr>
            <a:picLocks noChangeAspect="1"/>
          </p:cNvPicPr>
          <p:nvPr/>
        </p:nvPicPr>
        <p:blipFill rotWithShape="1">
          <a:blip r:embed="rId2"/>
          <a:srcRect r="23763"/>
          <a:stretch/>
        </p:blipFill>
        <p:spPr>
          <a:xfrm>
            <a:off x="4669760" y="1468181"/>
            <a:ext cx="3869026" cy="2218051"/>
          </a:xfrm>
          <a:prstGeom prst="rect">
            <a:avLst/>
          </a:prstGeom>
        </p:spPr>
      </p:pic>
      <p:sp>
        <p:nvSpPr>
          <p:cNvPr id="7" name="Title 1">
            <a:extLst>
              <a:ext uri="{FF2B5EF4-FFF2-40B4-BE49-F238E27FC236}">
                <a16:creationId xmlns:a16="http://schemas.microsoft.com/office/drawing/2014/main" id="{F5779C62-43C8-D7FF-0E5B-0D8A52984313}"/>
              </a:ext>
            </a:extLst>
          </p:cNvPr>
          <p:cNvSpPr txBox="1">
            <a:spLocks/>
          </p:cNvSpPr>
          <p:nvPr/>
        </p:nvSpPr>
        <p:spPr>
          <a:xfrm>
            <a:off x="1364210" y="306532"/>
            <a:ext cx="66111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Buttons-LEDs	(Code)</a:t>
            </a:r>
            <a:endParaRPr lang="en-US" dirty="0"/>
          </a:p>
        </p:txBody>
      </p:sp>
    </p:spTree>
    <p:extLst>
      <p:ext uri="{BB962C8B-B14F-4D97-AF65-F5344CB8AC3E}">
        <p14:creationId xmlns:p14="http://schemas.microsoft.com/office/powerpoint/2010/main" val="2708130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4DEECB-4E69-5D64-7E0D-BF361D39B490}"/>
              </a:ext>
            </a:extLst>
          </p:cNvPr>
          <p:cNvSpPr>
            <a:spLocks noGrp="1"/>
          </p:cNvSpPr>
          <p:nvPr>
            <p:ph type="subTitle" idx="1"/>
          </p:nvPr>
        </p:nvSpPr>
        <p:spPr>
          <a:xfrm>
            <a:off x="208059" y="1006534"/>
            <a:ext cx="4570097" cy="3624671"/>
          </a:xfrm>
        </p:spPr>
        <p:txBody>
          <a:bodyPr/>
          <a:lstStyle/>
          <a:p>
            <a:r>
              <a:rPr lang="en-US" sz="1400" dirty="0" smtClean="0"/>
              <a:t>-Defines </a:t>
            </a:r>
            <a:r>
              <a:rPr lang="en-US" sz="1400" dirty="0"/>
              <a:t>a callback function named </a:t>
            </a:r>
            <a:r>
              <a:rPr lang="en-US" sz="1400" dirty="0" err="1"/>
              <a:t>Call_back</a:t>
            </a:r>
            <a:r>
              <a:rPr lang="en-US" sz="1400" dirty="0"/>
              <a:t>, which is executed upon receiving data via USART1</a:t>
            </a:r>
            <a:r>
              <a:rPr lang="en-US" sz="1400" dirty="0" smtClean="0"/>
              <a:t>.</a:t>
            </a:r>
          </a:p>
          <a:p>
            <a:endParaRPr lang="en-US" sz="1400" dirty="0" smtClean="0"/>
          </a:p>
          <a:p>
            <a:r>
              <a:rPr lang="en-US" sz="1400" dirty="0" smtClean="0"/>
              <a:t>-</a:t>
            </a:r>
            <a:r>
              <a:rPr lang="en-US" sz="1400" dirty="0"/>
              <a:t>The callback function receives data from USART1 using </a:t>
            </a:r>
            <a:r>
              <a:rPr lang="en-US" sz="1400" dirty="0" err="1"/>
              <a:t>MUSART_voidReceive</a:t>
            </a:r>
            <a:r>
              <a:rPr lang="en-US" sz="1400" dirty="0"/>
              <a:t>() and stores it in </a:t>
            </a:r>
            <a:r>
              <a:rPr lang="en-US" sz="1400" dirty="0" smtClean="0"/>
              <a:t>Global_u8RX</a:t>
            </a:r>
          </a:p>
          <a:p>
            <a:endParaRPr lang="en-US" sz="1400" dirty="0"/>
          </a:p>
          <a:p>
            <a:r>
              <a:rPr lang="en-US" sz="1400" dirty="0"/>
              <a:t>-global variable used to store the received data from USART1</a:t>
            </a:r>
            <a:r>
              <a:rPr lang="en-US" sz="1400" dirty="0" smtClean="0"/>
              <a:t>.</a:t>
            </a:r>
          </a:p>
          <a:p>
            <a:endParaRPr lang="en-US" sz="1400" dirty="0"/>
          </a:p>
          <a:p>
            <a:r>
              <a:rPr lang="en-US" sz="1400" dirty="0"/>
              <a:t>-The LED Matrix is </a:t>
            </a:r>
            <a:r>
              <a:rPr lang="en-US" sz="1400" dirty="0" smtClean="0"/>
              <a:t>initialized</a:t>
            </a:r>
          </a:p>
          <a:p>
            <a:endParaRPr lang="en-US" sz="1400" dirty="0"/>
          </a:p>
          <a:p>
            <a:r>
              <a:rPr lang="en-US" sz="1400" dirty="0"/>
              <a:t>-GPIO pins on Port A are configured to control the LED Matrix display</a:t>
            </a:r>
            <a:r>
              <a:rPr lang="en-US" sz="1400" dirty="0" smtClean="0"/>
              <a:t>.</a:t>
            </a:r>
          </a:p>
          <a:p>
            <a:endParaRPr lang="en-US" sz="1400" dirty="0"/>
          </a:p>
          <a:p>
            <a:r>
              <a:rPr lang="en-US" sz="1400" dirty="0"/>
              <a:t>-Upon receiving 'a' through USART1, the LED Matrix is initialized and displays a specific pattern, enhancing user interaction and visual feedback.</a:t>
            </a:r>
          </a:p>
          <a:p>
            <a:endParaRPr lang="en-US" sz="900" dirty="0"/>
          </a:p>
          <a:p>
            <a:endParaRPr lang="en-US" sz="1200" dirty="0"/>
          </a:p>
        </p:txBody>
      </p:sp>
      <p:pic>
        <p:nvPicPr>
          <p:cNvPr id="5" name="Picture 4" descr="A screenshot of a computer code&#10;&#10;Description automatically generated">
            <a:extLst>
              <a:ext uri="{FF2B5EF4-FFF2-40B4-BE49-F238E27FC236}">
                <a16:creationId xmlns:a16="http://schemas.microsoft.com/office/drawing/2014/main" id="{E196C5ED-9A05-C4AC-6681-B87C5A965E9D}"/>
              </a:ext>
            </a:extLst>
          </p:cNvPr>
          <p:cNvPicPr>
            <a:picLocks noChangeAspect="1"/>
          </p:cNvPicPr>
          <p:nvPr/>
        </p:nvPicPr>
        <p:blipFill>
          <a:blip r:embed="rId2"/>
          <a:stretch>
            <a:fillRect/>
          </a:stretch>
        </p:blipFill>
        <p:spPr>
          <a:xfrm>
            <a:off x="4661648" y="1671978"/>
            <a:ext cx="4418482" cy="2179781"/>
          </a:xfrm>
          <a:prstGeom prst="rect">
            <a:avLst/>
          </a:prstGeom>
        </p:spPr>
      </p:pic>
      <p:sp>
        <p:nvSpPr>
          <p:cNvPr id="6" name="Title 1">
            <a:extLst>
              <a:ext uri="{FF2B5EF4-FFF2-40B4-BE49-F238E27FC236}">
                <a16:creationId xmlns:a16="http://schemas.microsoft.com/office/drawing/2014/main" id="{F5779C62-43C8-D7FF-0E5B-0D8A52984313}"/>
              </a:ext>
            </a:extLst>
          </p:cNvPr>
          <p:cNvSpPr txBox="1">
            <a:spLocks/>
          </p:cNvSpPr>
          <p:nvPr/>
        </p:nvSpPr>
        <p:spPr>
          <a:xfrm>
            <a:off x="1356098" y="457835"/>
            <a:ext cx="6611100" cy="548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dirty="0" smtClean="0"/>
              <a:t>Buttons-LEDs	(Code)</a:t>
            </a:r>
            <a:endParaRPr lang="en-US" dirty="0"/>
          </a:p>
        </p:txBody>
      </p:sp>
    </p:spTree>
    <p:extLst>
      <p:ext uri="{BB962C8B-B14F-4D97-AF65-F5344CB8AC3E}">
        <p14:creationId xmlns:p14="http://schemas.microsoft.com/office/powerpoint/2010/main" val="2896712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737675"/>
            <a:ext cx="3200400" cy="804600"/>
          </a:xfrm>
          <a:prstGeom prst="rect">
            <a:avLst/>
          </a:prstGeom>
        </p:spPr>
        <p:txBody>
          <a:bodyPr spcFirstLastPara="1" wrap="square" lIns="91425" tIns="91425" rIns="91425" bIns="91425" anchor="ctr" anchorCtr="0">
            <a:noAutofit/>
          </a:bodyPr>
          <a:lstStyle/>
          <a:p>
            <a:r>
              <a:rPr lang="en-US" sz="4800" dirty="0"/>
              <a:t>LED-MATRIX</a:t>
            </a:r>
            <a:br>
              <a:rPr lang="en-US" sz="4800" dirty="0"/>
            </a:b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Tree>
    <p:extLst>
      <p:ext uri="{BB962C8B-B14F-4D97-AF65-F5344CB8AC3E}">
        <p14:creationId xmlns:p14="http://schemas.microsoft.com/office/powerpoint/2010/main" val="694786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LED-MATRIX(Drivers) </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157882" y="887028"/>
            <a:ext cx="9058481" cy="2622248"/>
          </a:xfrm>
          <a:prstGeom prst="rect">
            <a:avLst/>
          </a:prstGeom>
        </p:spPr>
        <p:txBody>
          <a:bodyPr spcFirstLastPara="1" wrap="square" lIns="91425" tIns="91425" rIns="91425" bIns="91425" anchor="t" anchorCtr="0">
            <a:noAutofit/>
          </a:bodyPr>
          <a:lstStyle/>
          <a:p>
            <a:r>
              <a:rPr lang="en-US" sz="2400" b="1" dirty="0" smtClean="0"/>
              <a:t>GPIO:</a:t>
            </a:r>
            <a:r>
              <a:rPr lang="en-US" dirty="0"/>
              <a:t>GPIO pins on microcontrollers serve as versatile interfaces that can be configured as either inputs or outputs. They are used to connect and communicate with various external devices, such as sensors, buttons, LEDs, and displays</a:t>
            </a:r>
            <a:r>
              <a:rPr lang="en-US" dirty="0" smtClean="0"/>
              <a:t>.</a:t>
            </a:r>
          </a:p>
          <a:p>
            <a:endParaRPr lang="en-US" dirty="0" smtClean="0"/>
          </a:p>
          <a:p>
            <a:r>
              <a:rPr lang="en-US" sz="2400" b="1" dirty="0"/>
              <a:t>RCC: </a:t>
            </a:r>
            <a:r>
              <a:rPr lang="en-US" dirty="0"/>
              <a:t>RCC is a peripheral found in many microcontrollers, responsible for controlling the clock system. It manages clock sources, clock distribution, and clock gating for various peripherals and the CPU</a:t>
            </a:r>
            <a:r>
              <a:rPr lang="en-US" dirty="0" smtClean="0"/>
              <a:t>.</a:t>
            </a:r>
            <a:endParaRPr lang="ar-EG" sz="2400" b="1" dirty="0" smtClean="0"/>
          </a:p>
          <a:p>
            <a:r>
              <a:rPr lang="en-US" sz="2400" b="1" dirty="0"/>
              <a:t>STK </a:t>
            </a:r>
            <a:r>
              <a:rPr lang="en-US" sz="2400" b="1" dirty="0" smtClean="0"/>
              <a:t>:</a:t>
            </a:r>
            <a:r>
              <a:rPr lang="en-US" dirty="0"/>
              <a:t>The clock signal is essential for synchronizing the operations of the microcontroller and its peripherals. It provides timing information for various tasks, including data processing, communication, and peripheral control</a:t>
            </a:r>
            <a:r>
              <a:rPr lang="en-US" dirty="0" smtClean="0"/>
              <a:t>.</a:t>
            </a:r>
          </a:p>
          <a:p>
            <a:endParaRPr lang="en-US" sz="2400" b="1" dirty="0"/>
          </a:p>
          <a:p>
            <a:r>
              <a:rPr lang="en-US" sz="2400" b="1" dirty="0" smtClean="0"/>
              <a:t>LEDMATRIX:</a:t>
            </a:r>
            <a:r>
              <a:rPr lang="en-US" dirty="0"/>
              <a:t> An LED matrix driver is a hardware component or software module used to control LED matrices, which are arrays of LEDs arranged in rows and columns. LED matrices are commonly used for displaying text, graphics, and animations in various applications, including signs, displays, and decorative lighting.</a:t>
            </a:r>
            <a:endParaRPr lang="en-US" sz="2400" b="1" dirty="0"/>
          </a:p>
        </p:txBody>
      </p:sp>
    </p:spTree>
    <p:extLst>
      <p:ext uri="{BB962C8B-B14F-4D97-AF65-F5344CB8AC3E}">
        <p14:creationId xmlns:p14="http://schemas.microsoft.com/office/powerpoint/2010/main" val="3808448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a:t>
            </a:r>
            <a:endParaRPr dirty="0"/>
          </a:p>
          <a:p>
            <a:pPr marL="0" lvl="0" indent="0" algn="ctr" rtl="0">
              <a:spcBef>
                <a:spcPts val="0"/>
              </a:spcBef>
              <a:spcAft>
                <a:spcPts val="0"/>
              </a:spcAft>
              <a:buNone/>
            </a:pPr>
            <a:endParaRPr dirty="0"/>
          </a:p>
        </p:txBody>
      </p:sp>
      <p:sp>
        <p:nvSpPr>
          <p:cNvPr id="5" name="Google Shape;1195;p28"/>
          <p:cNvSpPr txBox="1">
            <a:spLocks/>
          </p:cNvSpPr>
          <p:nvPr/>
        </p:nvSpPr>
        <p:spPr>
          <a:xfrm>
            <a:off x="867239" y="1926043"/>
            <a:ext cx="4650900" cy="11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dirty="0"/>
              <a:t>N</a:t>
            </a:r>
            <a:r>
              <a:rPr lang="en-US" dirty="0" smtClean="0"/>
              <a:t>umber of </a:t>
            </a:r>
            <a:r>
              <a:rPr lang="en-US" dirty="0" err="1" smtClean="0"/>
              <a:t>leds</a:t>
            </a:r>
            <a:r>
              <a:rPr lang="en-US" dirty="0" smtClean="0"/>
              <a:t>=8*8</a:t>
            </a:r>
          </a:p>
          <a:p>
            <a:r>
              <a:rPr lang="en-US" dirty="0"/>
              <a:t>S</a:t>
            </a:r>
            <a:r>
              <a:rPr lang="en-US" dirty="0" smtClean="0"/>
              <a:t>creen refresh (</a:t>
            </a:r>
            <a:r>
              <a:rPr lang="en-US" dirty="0" err="1" smtClean="0"/>
              <a:t>persistance</a:t>
            </a:r>
            <a:r>
              <a:rPr lang="en-US" dirty="0" smtClean="0"/>
              <a:t> of vision)=40:60</a:t>
            </a:r>
          </a:p>
          <a:p>
            <a:r>
              <a:rPr lang="en-US" dirty="0"/>
              <a:t>F</a:t>
            </a:r>
            <a:r>
              <a:rPr lang="en-US" dirty="0" smtClean="0"/>
              <a:t>rame=8*50=400fps</a:t>
            </a:r>
          </a:p>
          <a:p>
            <a:r>
              <a:rPr lang="en-US" dirty="0"/>
              <a:t>T</a:t>
            </a:r>
            <a:r>
              <a:rPr lang="en-US" dirty="0" smtClean="0"/>
              <a:t>ime delay =1/400fps=2.5msec=2500usec</a:t>
            </a:r>
          </a:p>
          <a:p>
            <a:pPr algn="ctr"/>
            <a:endParaRPr lang="en-US" dirty="0"/>
          </a:p>
        </p:txBody>
      </p:sp>
      <p:pic>
        <p:nvPicPr>
          <p:cNvPr id="3" name="Picture 2"/>
          <p:cNvPicPr>
            <a:picLocks noChangeAspect="1"/>
          </p:cNvPicPr>
          <p:nvPr/>
        </p:nvPicPr>
        <p:blipFill>
          <a:blip r:embed="rId3"/>
          <a:stretch>
            <a:fillRect/>
          </a:stretch>
        </p:blipFill>
        <p:spPr>
          <a:xfrm>
            <a:off x="4943380" y="1151222"/>
            <a:ext cx="2687584" cy="2798489"/>
          </a:xfrm>
          <a:prstGeom prst="rect">
            <a:avLst/>
          </a:prstGeom>
        </p:spPr>
      </p:pic>
    </p:spTree>
    <p:extLst>
      <p:ext uri="{BB962C8B-B14F-4D97-AF65-F5344CB8AC3E}">
        <p14:creationId xmlns:p14="http://schemas.microsoft.com/office/powerpoint/2010/main" val="5875063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LED-MATRIX(Arrays)</a:t>
            </a:r>
            <a:endParaRPr dirty="0"/>
          </a:p>
          <a:p>
            <a:pPr marL="0" lvl="0" indent="0" algn="ctr" rtl="0">
              <a:spcBef>
                <a:spcPts val="0"/>
              </a:spcBef>
              <a:spcAft>
                <a:spcPts val="0"/>
              </a:spcAft>
              <a:buNone/>
            </a:pPr>
            <a:endParaRPr dirty="0"/>
          </a:p>
        </p:txBody>
      </p:sp>
      <p:sp>
        <p:nvSpPr>
          <p:cNvPr id="5" name="Google Shape;1195;p28"/>
          <p:cNvSpPr txBox="1">
            <a:spLocks/>
          </p:cNvSpPr>
          <p:nvPr/>
        </p:nvSpPr>
        <p:spPr>
          <a:xfrm>
            <a:off x="630416" y="1116898"/>
            <a:ext cx="4650900" cy="1121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US" sz="1800" dirty="0" smtClean="0"/>
              <a:t>1- </a:t>
            </a:r>
            <a:r>
              <a:rPr lang="en-US" sz="1800" dirty="0"/>
              <a:t>Use LED Matrix </a:t>
            </a:r>
            <a:r>
              <a:rPr lang="en-US" sz="1800" dirty="0" smtClean="0"/>
              <a:t>Studio to get the desired characters, and take the array values form it for given char like </a:t>
            </a:r>
            <a:r>
              <a:rPr lang="en-US" sz="1800" b="1" dirty="0" smtClean="0"/>
              <a:t>(E)</a:t>
            </a:r>
          </a:p>
          <a:p>
            <a:endParaRPr lang="en-US" sz="1800" b="1" dirty="0"/>
          </a:p>
          <a:p>
            <a:r>
              <a:rPr lang="en-US" sz="1800" dirty="0" smtClean="0"/>
              <a:t>2- Instead of doing the combinations of the all the chars manually,  a python script was built to doing all the shifting by taking only the chars of the desired string and give us the whole array of the chars.</a:t>
            </a:r>
          </a:p>
          <a:p>
            <a:endParaRPr lang="en-US" b="1" dirty="0" smtClean="0"/>
          </a:p>
          <a:p>
            <a:pPr algn="ctr"/>
            <a:endParaRPr lang="en-US" dirty="0"/>
          </a:p>
        </p:txBody>
      </p:sp>
      <p:pic>
        <p:nvPicPr>
          <p:cNvPr id="6" name="Google Shape;1196;p28"/>
          <p:cNvPicPr preferRelativeResize="0"/>
          <p:nvPr/>
        </p:nvPicPr>
        <p:blipFill>
          <a:blip r:embed="rId3">
            <a:alphaModFix/>
          </a:blip>
          <a:stretch>
            <a:fillRect/>
          </a:stretch>
        </p:blipFill>
        <p:spPr>
          <a:xfrm>
            <a:off x="5585076" y="1295949"/>
            <a:ext cx="2685582" cy="2423913"/>
          </a:xfrm>
          <a:prstGeom prst="rect">
            <a:avLst/>
          </a:prstGeom>
          <a:noFill/>
          <a:ln>
            <a:noFill/>
          </a:ln>
        </p:spPr>
      </p:pic>
    </p:spTree>
    <p:extLst>
      <p:ext uri="{BB962C8B-B14F-4D97-AF65-F5344CB8AC3E}">
        <p14:creationId xmlns:p14="http://schemas.microsoft.com/office/powerpoint/2010/main" val="29556588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lvl="0"/>
            <a:r>
              <a:rPr lang="en" sz="4700" dirty="0"/>
              <a:t/>
            </a:r>
            <a:br>
              <a:rPr lang="en" sz="4700" dirty="0"/>
            </a:br>
            <a:r>
              <a:rPr lang="en-US" sz="4700" dirty="0" smtClean="0"/>
              <a:t>Project </a:t>
            </a:r>
            <a:r>
              <a:rPr lang="en-US" sz="4700" dirty="0"/>
              <a:t>Idea</a:t>
            </a:r>
            <a:br>
              <a:rPr lang="en-US" sz="4700" dirty="0"/>
            </a:b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LED-MATRIX(Python-Script)</a:t>
            </a:r>
            <a:endParaRPr dirty="0"/>
          </a:p>
          <a:p>
            <a:pPr marL="0" lvl="0" indent="0" algn="ctr" rtl="0">
              <a:spcBef>
                <a:spcPts val="0"/>
              </a:spcBef>
              <a:spcAft>
                <a:spcPts val="0"/>
              </a:spcAft>
              <a:buNone/>
            </a:pPr>
            <a:endParaRPr dirty="0"/>
          </a:p>
        </p:txBody>
      </p:sp>
      <p:pic>
        <p:nvPicPr>
          <p:cNvPr id="2" name="Picture 1"/>
          <p:cNvPicPr>
            <a:picLocks noChangeAspect="1"/>
          </p:cNvPicPr>
          <p:nvPr/>
        </p:nvPicPr>
        <p:blipFill>
          <a:blip r:embed="rId3"/>
          <a:stretch>
            <a:fillRect/>
          </a:stretch>
        </p:blipFill>
        <p:spPr>
          <a:xfrm>
            <a:off x="205245" y="1269634"/>
            <a:ext cx="4016088" cy="2225233"/>
          </a:xfrm>
          <a:prstGeom prst="rect">
            <a:avLst/>
          </a:prstGeom>
        </p:spPr>
      </p:pic>
      <p:pic>
        <p:nvPicPr>
          <p:cNvPr id="3" name="Picture 2"/>
          <p:cNvPicPr>
            <a:picLocks noChangeAspect="1"/>
          </p:cNvPicPr>
          <p:nvPr/>
        </p:nvPicPr>
        <p:blipFill rotWithShape="1">
          <a:blip r:embed="rId4"/>
          <a:srcRect r="13110"/>
          <a:stretch/>
        </p:blipFill>
        <p:spPr>
          <a:xfrm>
            <a:off x="4320009" y="1374889"/>
            <a:ext cx="4343767" cy="2598737"/>
          </a:xfrm>
          <a:prstGeom prst="rect">
            <a:avLst/>
          </a:prstGeom>
        </p:spPr>
      </p:pic>
    </p:spTree>
    <p:extLst>
      <p:ext uri="{BB962C8B-B14F-4D97-AF65-F5344CB8AC3E}">
        <p14:creationId xmlns:p14="http://schemas.microsoft.com/office/powerpoint/2010/main" val="36173185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LED-MATRIX(Display)</a:t>
            </a:r>
            <a:endParaRPr dirty="0"/>
          </a:p>
          <a:p>
            <a:pPr marL="0" lvl="0" indent="0" algn="ctr" rtl="0">
              <a:spcBef>
                <a:spcPts val="0"/>
              </a:spcBef>
              <a:spcAft>
                <a:spcPts val="0"/>
              </a:spcAft>
              <a:buNone/>
            </a:pPr>
            <a:endParaRPr dirty="0"/>
          </a:p>
        </p:txBody>
      </p:sp>
      <p:pic>
        <p:nvPicPr>
          <p:cNvPr id="6" name="Google Shape;1211;p30"/>
          <p:cNvPicPr preferRelativeResize="0"/>
          <p:nvPr/>
        </p:nvPicPr>
        <p:blipFill>
          <a:blip r:embed="rId3">
            <a:alphaModFix/>
          </a:blip>
          <a:stretch>
            <a:fillRect/>
          </a:stretch>
        </p:blipFill>
        <p:spPr>
          <a:xfrm>
            <a:off x="1170405" y="1868271"/>
            <a:ext cx="6617888" cy="2675223"/>
          </a:xfrm>
          <a:prstGeom prst="rect">
            <a:avLst/>
          </a:prstGeom>
          <a:noFill/>
          <a:ln>
            <a:noFill/>
          </a:ln>
        </p:spPr>
      </p:pic>
      <p:sp>
        <p:nvSpPr>
          <p:cNvPr id="7" name="Google Shape;1210;p30"/>
          <p:cNvSpPr txBox="1">
            <a:spLocks noGrp="1"/>
          </p:cNvSpPr>
          <p:nvPr>
            <p:ph type="subTitle" idx="1"/>
          </p:nvPr>
        </p:nvSpPr>
        <p:spPr>
          <a:xfrm>
            <a:off x="1018549" y="917399"/>
            <a:ext cx="6921600" cy="804600"/>
          </a:xfrm>
          <a:prstGeom prst="rect">
            <a:avLst/>
          </a:prstGeom>
        </p:spPr>
        <p:txBody>
          <a:bodyPr spcFirstLastPara="1" wrap="square" lIns="91425" tIns="91425" rIns="91425" bIns="91425" anchor="t" anchorCtr="0">
            <a:noAutofit/>
          </a:bodyPr>
          <a:lstStyle/>
          <a:p>
            <a:pPr marL="127000" lvl="0" algn="ctr" rtl="0">
              <a:spcBef>
                <a:spcPts val="0"/>
              </a:spcBef>
              <a:spcAft>
                <a:spcPts val="0"/>
              </a:spcAft>
              <a:buSzPts val="1600"/>
            </a:pPr>
            <a:r>
              <a:rPr lang="en-US" dirty="0"/>
              <a:t>A</a:t>
            </a:r>
            <a:r>
              <a:rPr lang="en-US" dirty="0" smtClean="0"/>
              <a:t>fter </a:t>
            </a:r>
            <a:r>
              <a:rPr lang="en-US" dirty="0"/>
              <a:t>button is clicked the array of </a:t>
            </a:r>
            <a:r>
              <a:rPr lang="en-US" dirty="0" smtClean="0"/>
              <a:t>String </a:t>
            </a:r>
            <a:r>
              <a:rPr lang="en-US" dirty="0"/>
              <a:t>been sent to LED MATRIX </a:t>
            </a:r>
            <a:r>
              <a:rPr lang="en-US" dirty="0" smtClean="0"/>
              <a:t>From RX by using the display function in LED-MATRIX driver, frames are changing smoothly to achieve the display of the whole word.</a:t>
            </a:r>
            <a:endParaRPr dirty="0"/>
          </a:p>
          <a:p>
            <a:pPr marL="0" lvl="0" indent="0" algn="ctr" rtl="0">
              <a:spcBef>
                <a:spcPts val="0"/>
              </a:spcBef>
              <a:spcAft>
                <a:spcPts val="0"/>
              </a:spcAft>
              <a:buNone/>
            </a:pPr>
            <a:endParaRPr dirty="0"/>
          </a:p>
        </p:txBody>
      </p:sp>
    </p:spTree>
    <p:extLst>
      <p:ext uri="{BB962C8B-B14F-4D97-AF65-F5344CB8AC3E}">
        <p14:creationId xmlns:p14="http://schemas.microsoft.com/office/powerpoint/2010/main" val="178213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lvl="0">
              <a:buClr>
                <a:schemeClr val="dk1"/>
              </a:buClr>
              <a:buSzPts val="1100"/>
            </a:pPr>
            <a:r>
              <a:rPr lang="en-US" dirty="0" smtClean="0"/>
              <a:t>LED-MATRIX(Display)</a:t>
            </a:r>
            <a:endParaRPr dirty="0"/>
          </a:p>
          <a:p>
            <a:pPr marL="0" lvl="0" indent="0" algn="ctr" rtl="0">
              <a:spcBef>
                <a:spcPts val="0"/>
              </a:spcBef>
              <a:spcAft>
                <a:spcPts val="0"/>
              </a:spcAft>
              <a:buNone/>
            </a:pPr>
            <a:endParaRPr dirty="0"/>
          </a:p>
        </p:txBody>
      </p:sp>
      <p:pic>
        <p:nvPicPr>
          <p:cNvPr id="2" name="Picture 1"/>
          <p:cNvPicPr>
            <a:picLocks noChangeAspect="1"/>
          </p:cNvPicPr>
          <p:nvPr/>
        </p:nvPicPr>
        <p:blipFill>
          <a:blip r:embed="rId3"/>
          <a:stretch>
            <a:fillRect/>
          </a:stretch>
        </p:blipFill>
        <p:spPr>
          <a:xfrm>
            <a:off x="0" y="1278724"/>
            <a:ext cx="5150901" cy="2609121"/>
          </a:xfrm>
          <a:prstGeom prst="rect">
            <a:avLst/>
          </a:prstGeom>
        </p:spPr>
      </p:pic>
      <p:sp>
        <p:nvSpPr>
          <p:cNvPr id="3" name="Subtitle 2"/>
          <p:cNvSpPr>
            <a:spLocks noGrp="1"/>
          </p:cNvSpPr>
          <p:nvPr>
            <p:ph type="subTitle" idx="1"/>
          </p:nvPr>
        </p:nvSpPr>
        <p:spPr>
          <a:xfrm>
            <a:off x="5207375" y="1278724"/>
            <a:ext cx="3557100" cy="2656200"/>
          </a:xfrm>
        </p:spPr>
        <p:txBody>
          <a:bodyPr/>
          <a:lstStyle/>
          <a:p>
            <a:r>
              <a:rPr lang="en-US" b="1" dirty="0" smtClean="0"/>
              <a:t>Initialization</a:t>
            </a:r>
          </a:p>
          <a:p>
            <a:endParaRPr lang="en-US" b="1" dirty="0"/>
          </a:p>
          <a:p>
            <a:r>
              <a:rPr lang="en-US" b="1" dirty="0" smtClean="0"/>
              <a:t>(set pins for </a:t>
            </a:r>
            <a:r>
              <a:rPr lang="en-US" b="1" dirty="0" err="1" smtClean="0"/>
              <a:t>leds</a:t>
            </a:r>
            <a:r>
              <a:rPr lang="en-US" b="1" dirty="0" smtClean="0"/>
              <a:t>)</a:t>
            </a:r>
          </a:p>
          <a:p>
            <a:endParaRPr lang="en-US" b="1" dirty="0"/>
          </a:p>
          <a:p>
            <a:r>
              <a:rPr lang="en-US" b="1" dirty="0" smtClean="0"/>
              <a:t>Loop over the array of the arrays and display it sequentially using </a:t>
            </a:r>
          </a:p>
          <a:p>
            <a:r>
              <a:rPr lang="en-US" dirty="0" err="1" smtClean="0"/>
              <a:t>HLEDMATRIX_voidDisplay</a:t>
            </a:r>
            <a:r>
              <a:rPr lang="en-US" dirty="0" smtClean="0"/>
              <a:t>(ARR)</a:t>
            </a:r>
            <a:endParaRPr lang="ar-EG" dirty="0"/>
          </a:p>
        </p:txBody>
      </p:sp>
    </p:spTree>
    <p:extLst>
      <p:ext uri="{BB962C8B-B14F-4D97-AF65-F5344CB8AC3E}">
        <p14:creationId xmlns:p14="http://schemas.microsoft.com/office/powerpoint/2010/main" val="29576202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a:lnSpc>
                <a:spcPct val="115000"/>
              </a:lnSpc>
            </a:pPr>
            <a:r>
              <a:rPr lang="en-US" sz="4800" dirty="0"/>
              <a:t>TFT</a:t>
            </a:r>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dirty="0"/>
          </a:p>
        </p:txBody>
      </p:sp>
    </p:spTree>
    <p:extLst>
      <p:ext uri="{BB962C8B-B14F-4D97-AF65-F5344CB8AC3E}">
        <p14:creationId xmlns:p14="http://schemas.microsoft.com/office/powerpoint/2010/main" val="2396912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9D2AE-D865-FCEA-A593-1ED62BC97D74}"/>
              </a:ext>
            </a:extLst>
          </p:cNvPr>
          <p:cNvSpPr>
            <a:spLocks noGrp="1"/>
          </p:cNvSpPr>
          <p:nvPr>
            <p:ph type="title"/>
          </p:nvPr>
        </p:nvSpPr>
        <p:spPr/>
        <p:txBody>
          <a:bodyPr/>
          <a:lstStyle/>
          <a:p>
            <a:r>
              <a:rPr lang="en-GB" dirty="0"/>
              <a:t>TFT</a:t>
            </a:r>
          </a:p>
        </p:txBody>
      </p:sp>
      <p:sp>
        <p:nvSpPr>
          <p:cNvPr id="3" name="Subtitle 2">
            <a:extLst>
              <a:ext uri="{FF2B5EF4-FFF2-40B4-BE49-F238E27FC236}">
                <a16:creationId xmlns:a16="http://schemas.microsoft.com/office/drawing/2014/main" id="{D22696B7-FBDF-DD25-50BB-B73B93DC3545}"/>
              </a:ext>
            </a:extLst>
          </p:cNvPr>
          <p:cNvSpPr>
            <a:spLocks noGrp="1"/>
          </p:cNvSpPr>
          <p:nvPr>
            <p:ph type="subTitle" idx="1"/>
          </p:nvPr>
        </p:nvSpPr>
        <p:spPr>
          <a:xfrm>
            <a:off x="579863" y="887028"/>
            <a:ext cx="8021444" cy="3918144"/>
          </a:xfrm>
        </p:spPr>
        <p:txBody>
          <a:bodyPr/>
          <a:lstStyle/>
          <a:p>
            <a:pPr algn="l"/>
            <a:r>
              <a:rPr lang="en-GB" b="0" i="0" dirty="0">
                <a:solidFill>
                  <a:srgbClr val="0D0D0D"/>
                </a:solidFill>
                <a:effectLst/>
                <a:highlight>
                  <a:srgbClr val="FFFFFF"/>
                </a:highlight>
                <a:latin typeface="Söhne"/>
              </a:rPr>
              <a:t>TFT (Thin Film Transistor) is a type of LCD that uses in </a:t>
            </a:r>
            <a:r>
              <a:rPr lang="en-GB" b="0" i="0" dirty="0" err="1">
                <a:solidFill>
                  <a:srgbClr val="0D0D0D"/>
                </a:solidFill>
                <a:effectLst/>
                <a:highlight>
                  <a:srgbClr val="FFFFFF"/>
                </a:highlight>
                <a:latin typeface="Söhne"/>
              </a:rPr>
              <a:t>controling</a:t>
            </a:r>
            <a:r>
              <a:rPr lang="en-GB" b="0" i="0" dirty="0">
                <a:solidFill>
                  <a:srgbClr val="0D0D0D"/>
                </a:solidFill>
                <a:effectLst/>
                <a:highlight>
                  <a:srgbClr val="FFFFFF"/>
                </a:highlight>
                <a:latin typeface="Söhne"/>
              </a:rPr>
              <a:t> individual pixels on the screen. These transistors are integrated directly onto the glass substrate of the display panel. TFT technology </a:t>
            </a:r>
            <a:r>
              <a:rPr lang="en-GB" i="0" dirty="0">
                <a:solidFill>
                  <a:srgbClr val="0D0D0D"/>
                </a:solidFill>
                <a:effectLst/>
                <a:highlight>
                  <a:srgbClr val="FFFFFF"/>
                </a:highlight>
                <a:latin typeface="Söhne"/>
              </a:rPr>
              <a:t>improve image quality, an</a:t>
            </a:r>
            <a:r>
              <a:rPr lang="en-GB" dirty="0">
                <a:solidFill>
                  <a:srgbClr val="0D0D0D"/>
                </a:solidFill>
                <a:highlight>
                  <a:srgbClr val="FFFFFF"/>
                </a:highlight>
                <a:latin typeface="Söhne"/>
              </a:rPr>
              <a:t>d</a:t>
            </a:r>
            <a:r>
              <a:rPr lang="en-GB" b="0" i="0" dirty="0">
                <a:solidFill>
                  <a:srgbClr val="0D0D0D"/>
                </a:solidFill>
                <a:effectLst/>
                <a:highlight>
                  <a:srgbClr val="FFFFFF"/>
                </a:highlight>
                <a:latin typeface="Söhne"/>
              </a:rPr>
              <a:t> enables higher resolution.</a:t>
            </a:r>
            <a:r>
              <a:rPr lang="en-GB" b="1" i="0" dirty="0">
                <a:solidFill>
                  <a:srgbClr val="0D0D0D"/>
                </a:solidFill>
                <a:effectLst/>
                <a:highlight>
                  <a:srgbClr val="FFFFFF"/>
                </a:highlight>
                <a:latin typeface="Söhne"/>
              </a:rPr>
              <a:t> </a:t>
            </a:r>
          </a:p>
          <a:p>
            <a:pPr algn="l"/>
            <a:endParaRPr lang="en-GB" b="1" dirty="0">
              <a:solidFill>
                <a:srgbClr val="0D0D0D"/>
              </a:solidFill>
              <a:highlight>
                <a:srgbClr val="FFFFFF"/>
              </a:highlight>
              <a:latin typeface="Söhne"/>
            </a:endParaRPr>
          </a:p>
          <a:p>
            <a:pPr algn="l"/>
            <a:r>
              <a:rPr lang="en-GB" b="1" i="0" dirty="0">
                <a:solidFill>
                  <a:srgbClr val="0D0D0D"/>
                </a:solidFill>
                <a:effectLst/>
                <a:highlight>
                  <a:srgbClr val="FFFFFF"/>
                </a:highlight>
                <a:latin typeface="Söhne"/>
              </a:rPr>
              <a:t>Usage of TFT:</a:t>
            </a:r>
          </a:p>
          <a:p>
            <a:pPr algn="l"/>
            <a:endParaRPr lang="en-GB" b="1" dirty="0">
              <a:solidFill>
                <a:srgbClr val="0D0D0D"/>
              </a:solidFill>
              <a:highlight>
                <a:srgbClr val="FFFFFF"/>
              </a:highlight>
              <a:latin typeface="Söhne"/>
            </a:endParaRPr>
          </a:p>
          <a:p>
            <a:pPr algn="l"/>
            <a:r>
              <a:rPr lang="en-GB" b="1" dirty="0">
                <a:solidFill>
                  <a:srgbClr val="0D0D0D"/>
                </a:solidFill>
                <a:highlight>
                  <a:srgbClr val="FFFFFF"/>
                </a:highlight>
                <a:latin typeface="Söhne"/>
              </a:rPr>
              <a:t>Image</a:t>
            </a:r>
            <a:r>
              <a:rPr lang="en-GB" b="1" i="0" dirty="0">
                <a:solidFill>
                  <a:srgbClr val="0D0D0D"/>
                </a:solidFill>
                <a:effectLst/>
                <a:highlight>
                  <a:srgbClr val="FFFFFF"/>
                </a:highlight>
                <a:latin typeface="Söhne"/>
              </a:rPr>
              <a:t> Resize:</a:t>
            </a:r>
            <a:r>
              <a:rPr lang="en-GB" b="0" i="0" dirty="0">
                <a:solidFill>
                  <a:srgbClr val="0D0D0D"/>
                </a:solidFill>
                <a:effectLst/>
                <a:highlight>
                  <a:srgbClr val="FFFFFF"/>
                </a:highlight>
                <a:latin typeface="Söhne"/>
              </a:rPr>
              <a:t> First, determine the resolution of the TFT display in terms of width and height</a:t>
            </a:r>
            <a:r>
              <a:rPr lang="en-GB" b="0" dirty="0">
                <a:solidFill>
                  <a:srgbClr val="0D0D0D"/>
                </a:solidFill>
                <a:highlight>
                  <a:srgbClr val="FFFFFF"/>
                </a:highlight>
                <a:latin typeface="Söhne"/>
              </a:rPr>
              <a:t>, and calculate </a:t>
            </a:r>
            <a:r>
              <a:rPr lang="en-GB" b="0" i="0" dirty="0">
                <a:solidFill>
                  <a:srgbClr val="0D0D0D"/>
                </a:solidFill>
                <a:effectLst/>
                <a:highlight>
                  <a:srgbClr val="FFFFFF"/>
                </a:highlight>
                <a:latin typeface="Söhne"/>
              </a:rPr>
              <a:t>the scaling factors</a:t>
            </a:r>
            <a:r>
              <a:rPr lang="en-GB" b="0" dirty="0">
                <a:solidFill>
                  <a:srgbClr val="0D0D0D"/>
                </a:solidFill>
                <a:highlight>
                  <a:srgbClr val="FFFFFF"/>
                </a:highlight>
                <a:latin typeface="Söhne"/>
              </a:rPr>
              <a:t>,</a:t>
            </a:r>
            <a:r>
              <a:rPr lang="en-GB" dirty="0">
                <a:solidFill>
                  <a:srgbClr val="0D0D0D"/>
                </a:solidFill>
                <a:highlight>
                  <a:srgbClr val="FFFFFF"/>
                </a:highlight>
                <a:latin typeface="Söhne"/>
              </a:rPr>
              <a:t> then decide which method to use for resizing the image.</a:t>
            </a:r>
          </a:p>
          <a:p>
            <a:pPr algn="l"/>
            <a:endParaRPr lang="en-GB" dirty="0">
              <a:solidFill>
                <a:srgbClr val="0D0D0D"/>
              </a:solidFill>
              <a:highlight>
                <a:srgbClr val="FFFFFF"/>
              </a:highlight>
              <a:latin typeface="Söhne"/>
            </a:endParaRPr>
          </a:p>
          <a:p>
            <a:pPr algn="l"/>
            <a:r>
              <a:rPr lang="en-GB" b="1" dirty="0">
                <a:solidFill>
                  <a:srgbClr val="0D0D0D"/>
                </a:solidFill>
                <a:highlight>
                  <a:srgbClr val="FFFFFF"/>
                </a:highlight>
                <a:latin typeface="Söhne"/>
              </a:rPr>
              <a:t>Convert image to Array: </a:t>
            </a:r>
            <a:r>
              <a:rPr lang="en-GB" dirty="0">
                <a:solidFill>
                  <a:srgbClr val="0D0D0D"/>
                </a:solidFill>
                <a:highlight>
                  <a:srgbClr val="FFFFFF"/>
                </a:highlight>
                <a:latin typeface="Söhne"/>
              </a:rPr>
              <a:t>After loading the image and choosing the </a:t>
            </a:r>
            <a:r>
              <a:rPr lang="en-GB" dirty="0" err="1">
                <a:solidFill>
                  <a:srgbClr val="0D0D0D"/>
                </a:solidFill>
                <a:highlight>
                  <a:srgbClr val="FFFFFF"/>
                </a:highlight>
                <a:latin typeface="Söhne"/>
              </a:rPr>
              <a:t>color</a:t>
            </a:r>
            <a:r>
              <a:rPr lang="en-GB" dirty="0">
                <a:solidFill>
                  <a:srgbClr val="0D0D0D"/>
                </a:solidFill>
                <a:highlight>
                  <a:srgbClr val="FFFFFF"/>
                </a:highlight>
                <a:latin typeface="Söhne"/>
              </a:rPr>
              <a:t> format, we convert the image to the desired format with the TFT display, storing these pixels in an array, then transfer the array to the TFT using SPI driver.</a:t>
            </a:r>
            <a:endParaRPr lang="en-GB" b="1" dirty="0">
              <a:solidFill>
                <a:srgbClr val="0D0D0D"/>
              </a:solidFill>
              <a:highlight>
                <a:srgbClr val="FFFFFF"/>
              </a:highlight>
              <a:latin typeface="Söhne"/>
            </a:endParaRPr>
          </a:p>
          <a:p>
            <a:pPr algn="l"/>
            <a:endParaRPr lang="en-GB" dirty="0">
              <a:solidFill>
                <a:srgbClr val="0D0D0D"/>
              </a:solidFill>
              <a:highlight>
                <a:srgbClr val="FFFFFF"/>
              </a:highlight>
              <a:latin typeface="Söhne"/>
            </a:endParaRPr>
          </a:p>
          <a:p>
            <a:pPr algn="l"/>
            <a:endParaRPr lang="en-GB" dirty="0">
              <a:solidFill>
                <a:srgbClr val="0D0D0D"/>
              </a:solidFill>
              <a:highlight>
                <a:srgbClr val="FFFFFF"/>
              </a:highlight>
              <a:latin typeface="Söhne"/>
            </a:endParaRPr>
          </a:p>
          <a:p>
            <a:pPr algn="l"/>
            <a:endParaRPr lang="en-GB"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003520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TFT-Drivers </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138148" y="795989"/>
            <a:ext cx="9058481" cy="2622248"/>
          </a:xfrm>
          <a:prstGeom prst="rect">
            <a:avLst/>
          </a:prstGeom>
        </p:spPr>
        <p:txBody>
          <a:bodyPr spcFirstLastPara="1" wrap="square" lIns="91425" tIns="91425" rIns="91425" bIns="91425" anchor="t" anchorCtr="0">
            <a:noAutofit/>
          </a:bodyPr>
          <a:lstStyle/>
          <a:p>
            <a:r>
              <a:rPr lang="en-US" sz="1800" b="1" dirty="0" smtClean="0"/>
              <a:t>GPIO:</a:t>
            </a:r>
            <a:r>
              <a:rPr lang="en-US" sz="1200" dirty="0"/>
              <a:t>GPIO pins on microcontrollers serve as versatile interfaces that can be configured as either inputs or outputs. They are used to connect and communicate with various external devices, such as sensors, buttons, LEDs, and displays</a:t>
            </a:r>
            <a:r>
              <a:rPr lang="en-US" sz="1200" dirty="0" smtClean="0"/>
              <a:t>.</a:t>
            </a:r>
            <a:endParaRPr lang="ar-EG" sz="1200" dirty="0" smtClean="0"/>
          </a:p>
          <a:p>
            <a:endParaRPr lang="ar-EG" sz="1800" b="1" dirty="0" smtClean="0"/>
          </a:p>
          <a:p>
            <a:r>
              <a:rPr lang="en-US" sz="1800" b="1" dirty="0"/>
              <a:t>STK </a:t>
            </a:r>
            <a:r>
              <a:rPr lang="en-US" sz="1800" b="1" dirty="0" smtClean="0"/>
              <a:t>:</a:t>
            </a:r>
            <a:r>
              <a:rPr lang="en-US" sz="1200" dirty="0"/>
              <a:t>The clock signal is essential for synchronizing the operations of the microcontroller and its peripherals. It provides timing information for various tasks, including data processing, communication, and peripheral control</a:t>
            </a:r>
            <a:r>
              <a:rPr lang="en-US" sz="1200" dirty="0" smtClean="0"/>
              <a:t>.</a:t>
            </a:r>
          </a:p>
          <a:p>
            <a:endParaRPr lang="en-US" sz="1800" b="1" dirty="0"/>
          </a:p>
          <a:p>
            <a:r>
              <a:rPr lang="en-US" sz="1800" b="1" dirty="0"/>
              <a:t>RCC: </a:t>
            </a:r>
            <a:r>
              <a:rPr lang="en-US" sz="1200" dirty="0" smtClean="0"/>
              <a:t>RCC </a:t>
            </a:r>
            <a:r>
              <a:rPr lang="en-US" sz="1200" dirty="0"/>
              <a:t>is a peripheral found in many microcontrollers, responsible for controlling the clock system. It manages clock sources, clock distribution, and clock gating for various peripherals and the CPU.</a:t>
            </a:r>
          </a:p>
          <a:p>
            <a:endParaRPr lang="en-US" sz="1800" b="1" dirty="0"/>
          </a:p>
          <a:p>
            <a:r>
              <a:rPr lang="en-US" sz="1800" b="1" dirty="0" smtClean="0"/>
              <a:t>SPI: </a:t>
            </a:r>
            <a:r>
              <a:rPr lang="en-US" sz="1200" dirty="0"/>
              <a:t>SPI is a synchronous serial communication interface commonly used for short-distance communication between microcontrollers and peripheral devices such as sensors, displays, and memory chips.</a:t>
            </a:r>
          </a:p>
          <a:p>
            <a:endParaRPr lang="en-US" sz="1800" b="1" dirty="0"/>
          </a:p>
          <a:p>
            <a:r>
              <a:rPr lang="en-US" sz="1800" b="1" dirty="0" smtClean="0"/>
              <a:t>TFT:</a:t>
            </a:r>
            <a:r>
              <a:rPr lang="en-US" sz="1200" dirty="0" smtClean="0"/>
              <a:t>TFT </a:t>
            </a:r>
            <a:r>
              <a:rPr lang="en-US" sz="1200" dirty="0"/>
              <a:t>displays use a matrix of thin-film transistors to control individual pixels on the screen. Each pixel consists of red, green, and blue subpixels, allowing for full-color displays. TFT displays offer high resolution, fast response times, and excellent color reproduction..</a:t>
            </a:r>
          </a:p>
        </p:txBody>
      </p:sp>
    </p:spTree>
    <p:extLst>
      <p:ext uri="{BB962C8B-B14F-4D97-AF65-F5344CB8AC3E}">
        <p14:creationId xmlns:p14="http://schemas.microsoft.com/office/powerpoint/2010/main" val="42435205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976C-F0C1-D4A2-AD50-DFCA2FDC5F3E}"/>
              </a:ext>
            </a:extLst>
          </p:cNvPr>
          <p:cNvSpPr>
            <a:spLocks noGrp="1"/>
          </p:cNvSpPr>
          <p:nvPr>
            <p:ph type="title"/>
          </p:nvPr>
        </p:nvSpPr>
        <p:spPr/>
        <p:txBody>
          <a:bodyPr/>
          <a:lstStyle/>
          <a:p>
            <a:r>
              <a:rPr lang="en-GB" dirty="0"/>
              <a:t>TFT-connection</a:t>
            </a:r>
          </a:p>
        </p:txBody>
      </p:sp>
      <p:sp>
        <p:nvSpPr>
          <p:cNvPr id="3" name="Subtitle 2">
            <a:extLst>
              <a:ext uri="{FF2B5EF4-FFF2-40B4-BE49-F238E27FC236}">
                <a16:creationId xmlns:a16="http://schemas.microsoft.com/office/drawing/2014/main" id="{5281A907-7E69-525D-D56C-0120D32FB121}"/>
              </a:ext>
            </a:extLst>
          </p:cNvPr>
          <p:cNvSpPr>
            <a:spLocks noGrp="1"/>
          </p:cNvSpPr>
          <p:nvPr>
            <p:ph type="subTitle" idx="1"/>
          </p:nvPr>
        </p:nvSpPr>
        <p:spPr>
          <a:xfrm>
            <a:off x="4690875" y="975361"/>
            <a:ext cx="3557100" cy="2143760"/>
          </a:xfrm>
        </p:spPr>
        <p:txBody>
          <a:bodyPr/>
          <a:lstStyle/>
          <a:p>
            <a:pPr>
              <a:buClr>
                <a:schemeClr val="dk1"/>
              </a:buClr>
              <a:buSzPts val="1100"/>
            </a:pPr>
            <a:r>
              <a:rPr lang="en-US" b="1" dirty="0"/>
              <a:t>TFT Data Lines:</a:t>
            </a:r>
          </a:p>
          <a:p>
            <a:pPr>
              <a:buClr>
                <a:schemeClr val="dk1"/>
              </a:buClr>
              <a:buSzPts val="1100"/>
            </a:pPr>
            <a:r>
              <a:rPr lang="en-US" dirty="0"/>
              <a:t> Port B, Pins 9,8,10 are used for connecting the data lines of the TFT module. These pins communication between the TX and the TFT , allowing for sending the image and display on the TFT.</a:t>
            </a:r>
            <a:endParaRPr lang="en-GB" dirty="0"/>
          </a:p>
        </p:txBody>
      </p:sp>
      <p:pic>
        <p:nvPicPr>
          <p:cNvPr id="5" name="Picture 4" descr="A circuit board with many wires&#10;&#10;Description automatically generated">
            <a:extLst>
              <a:ext uri="{FF2B5EF4-FFF2-40B4-BE49-F238E27FC236}">
                <a16:creationId xmlns:a16="http://schemas.microsoft.com/office/drawing/2014/main" id="{3B1CF154-D09E-F13C-CA3F-21577D412B2B}"/>
              </a:ext>
            </a:extLst>
          </p:cNvPr>
          <p:cNvPicPr>
            <a:picLocks noChangeAspect="1"/>
          </p:cNvPicPr>
          <p:nvPr/>
        </p:nvPicPr>
        <p:blipFill>
          <a:blip r:embed="rId2"/>
          <a:stretch>
            <a:fillRect/>
          </a:stretch>
        </p:blipFill>
        <p:spPr>
          <a:xfrm>
            <a:off x="91441" y="508001"/>
            <a:ext cx="3230879" cy="280416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178043A-698D-BFB3-9F54-3934A9F6CF90}"/>
              </a:ext>
            </a:extLst>
          </p:cNvPr>
          <p:cNvPicPr>
            <a:picLocks noChangeAspect="1"/>
          </p:cNvPicPr>
          <p:nvPr/>
        </p:nvPicPr>
        <p:blipFill>
          <a:blip r:embed="rId3"/>
          <a:stretch>
            <a:fillRect/>
          </a:stretch>
        </p:blipFill>
        <p:spPr>
          <a:xfrm>
            <a:off x="1528951" y="3481834"/>
            <a:ext cx="2924175" cy="1539746"/>
          </a:xfrm>
          <a:prstGeom prst="rect">
            <a:avLst/>
          </a:prstGeom>
        </p:spPr>
      </p:pic>
    </p:spTree>
    <p:extLst>
      <p:ext uri="{BB962C8B-B14F-4D97-AF65-F5344CB8AC3E}">
        <p14:creationId xmlns:p14="http://schemas.microsoft.com/office/powerpoint/2010/main" val="7445594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DB125-BE7C-0982-D850-2FB667A129DD}"/>
              </a:ext>
            </a:extLst>
          </p:cNvPr>
          <p:cNvSpPr>
            <a:spLocks noGrp="1"/>
          </p:cNvSpPr>
          <p:nvPr>
            <p:ph type="title"/>
          </p:nvPr>
        </p:nvSpPr>
        <p:spPr/>
        <p:txBody>
          <a:bodyPr/>
          <a:lstStyle/>
          <a:p>
            <a:r>
              <a:rPr lang="en-GB" dirty="0"/>
              <a:t>TFT-Connection</a:t>
            </a:r>
            <a:br>
              <a:rPr lang="en-GB" dirty="0"/>
            </a:br>
            <a:r>
              <a:rPr lang="en-GB" dirty="0"/>
              <a:t/>
            </a:r>
            <a:br>
              <a:rPr lang="en-GB" dirty="0"/>
            </a:br>
            <a:r>
              <a:rPr lang="en-GB" b="1" dirty="0"/>
              <a:t> </a:t>
            </a:r>
            <a:endParaRPr lang="en-GB" dirty="0"/>
          </a:p>
        </p:txBody>
      </p:sp>
      <p:sp>
        <p:nvSpPr>
          <p:cNvPr id="3" name="Subtitle 2">
            <a:extLst>
              <a:ext uri="{FF2B5EF4-FFF2-40B4-BE49-F238E27FC236}">
                <a16:creationId xmlns:a16="http://schemas.microsoft.com/office/drawing/2014/main" id="{1EC35E7A-CFE8-7B72-F3AB-1AC458CB1EC9}"/>
              </a:ext>
            </a:extLst>
          </p:cNvPr>
          <p:cNvSpPr>
            <a:spLocks noGrp="1"/>
          </p:cNvSpPr>
          <p:nvPr>
            <p:ph type="subTitle" idx="1"/>
          </p:nvPr>
        </p:nvSpPr>
        <p:spPr>
          <a:xfrm>
            <a:off x="4713178" y="887028"/>
            <a:ext cx="3557100" cy="548700"/>
          </a:xfrm>
        </p:spPr>
        <p:txBody>
          <a:bodyPr/>
          <a:lstStyle/>
          <a:p>
            <a:r>
              <a:rPr lang="en-GB" dirty="0"/>
              <a:t>When clicking on button 1,2 images will display on TFT</a:t>
            </a:r>
          </a:p>
        </p:txBody>
      </p:sp>
      <p:pic>
        <p:nvPicPr>
          <p:cNvPr id="4" name="Picture 3">
            <a:extLst>
              <a:ext uri="{FF2B5EF4-FFF2-40B4-BE49-F238E27FC236}">
                <a16:creationId xmlns:a16="http://schemas.microsoft.com/office/drawing/2014/main" id="{388A7722-5AC7-E4E6-ABF1-2BA35809DA33}"/>
              </a:ext>
            </a:extLst>
          </p:cNvPr>
          <p:cNvPicPr>
            <a:picLocks noChangeAspect="1"/>
          </p:cNvPicPr>
          <p:nvPr/>
        </p:nvPicPr>
        <p:blipFill>
          <a:blip r:embed="rId2"/>
          <a:stretch>
            <a:fillRect/>
          </a:stretch>
        </p:blipFill>
        <p:spPr>
          <a:xfrm>
            <a:off x="226000" y="887028"/>
            <a:ext cx="4346000" cy="956641"/>
          </a:xfrm>
          <a:prstGeom prst="rect">
            <a:avLst/>
          </a:prstGeom>
        </p:spPr>
      </p:pic>
      <p:pic>
        <p:nvPicPr>
          <p:cNvPr id="6" name="Picture 5" descr="A group of people standing around a table">
            <a:extLst>
              <a:ext uri="{FF2B5EF4-FFF2-40B4-BE49-F238E27FC236}">
                <a16:creationId xmlns:a16="http://schemas.microsoft.com/office/drawing/2014/main" id="{157D377A-F589-39A6-D1FA-85E4FBDAFAD1}"/>
              </a:ext>
            </a:extLst>
          </p:cNvPr>
          <p:cNvPicPr>
            <a:picLocks noChangeAspect="1"/>
          </p:cNvPicPr>
          <p:nvPr/>
        </p:nvPicPr>
        <p:blipFill>
          <a:blip r:embed="rId3"/>
          <a:stretch>
            <a:fillRect/>
          </a:stretch>
        </p:blipFill>
        <p:spPr>
          <a:xfrm>
            <a:off x="364505" y="2057980"/>
            <a:ext cx="3790950" cy="2886075"/>
          </a:xfrm>
          <a:prstGeom prst="rect">
            <a:avLst/>
          </a:prstGeom>
        </p:spPr>
      </p:pic>
      <p:pic>
        <p:nvPicPr>
          <p:cNvPr id="7" name="Picture 6">
            <a:extLst>
              <a:ext uri="{FF2B5EF4-FFF2-40B4-BE49-F238E27FC236}">
                <a16:creationId xmlns:a16="http://schemas.microsoft.com/office/drawing/2014/main" id="{51501877-FAF2-89C8-0D47-F1011AB2908D}"/>
              </a:ext>
            </a:extLst>
          </p:cNvPr>
          <p:cNvPicPr>
            <a:picLocks noChangeAspect="1"/>
          </p:cNvPicPr>
          <p:nvPr/>
        </p:nvPicPr>
        <p:blipFill>
          <a:blip r:embed="rId4"/>
          <a:stretch>
            <a:fillRect/>
          </a:stretch>
        </p:blipFill>
        <p:spPr>
          <a:xfrm>
            <a:off x="4618725" y="1495544"/>
            <a:ext cx="4525275" cy="800800"/>
          </a:xfrm>
          <a:prstGeom prst="rect">
            <a:avLst/>
          </a:prstGeom>
        </p:spPr>
      </p:pic>
      <p:pic>
        <p:nvPicPr>
          <p:cNvPr id="9" name="Picture 8" descr="A person sitting on a computer screen&#10;&#10;Description automatically generated">
            <a:extLst>
              <a:ext uri="{FF2B5EF4-FFF2-40B4-BE49-F238E27FC236}">
                <a16:creationId xmlns:a16="http://schemas.microsoft.com/office/drawing/2014/main" id="{65F6B2C2-B6B0-35B6-C13D-5833D76AD455}"/>
              </a:ext>
            </a:extLst>
          </p:cNvPr>
          <p:cNvPicPr>
            <a:picLocks noChangeAspect="1"/>
          </p:cNvPicPr>
          <p:nvPr/>
        </p:nvPicPr>
        <p:blipFill>
          <a:blip r:embed="rId5"/>
          <a:stretch>
            <a:fillRect/>
          </a:stretch>
        </p:blipFill>
        <p:spPr>
          <a:xfrm>
            <a:off x="4572001" y="2544562"/>
            <a:ext cx="2661423" cy="2399493"/>
          </a:xfrm>
          <a:prstGeom prst="rect">
            <a:avLst/>
          </a:prstGeom>
        </p:spPr>
      </p:pic>
    </p:spTree>
    <p:extLst>
      <p:ext uri="{BB962C8B-B14F-4D97-AF65-F5344CB8AC3E}">
        <p14:creationId xmlns:p14="http://schemas.microsoft.com/office/powerpoint/2010/main" val="3499853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3996-4C36-4AA4-D53E-0A22A24D1B98}"/>
              </a:ext>
            </a:extLst>
          </p:cNvPr>
          <p:cNvSpPr>
            <a:spLocks noGrp="1"/>
          </p:cNvSpPr>
          <p:nvPr>
            <p:ph type="title"/>
          </p:nvPr>
        </p:nvSpPr>
        <p:spPr/>
        <p:txBody>
          <a:bodyPr/>
          <a:lstStyle/>
          <a:p>
            <a:r>
              <a:rPr lang="en-GB" dirty="0"/>
              <a:t>TFT-Connection</a:t>
            </a:r>
          </a:p>
        </p:txBody>
      </p:sp>
      <p:sp>
        <p:nvSpPr>
          <p:cNvPr id="3" name="Subtitle 2">
            <a:extLst>
              <a:ext uri="{FF2B5EF4-FFF2-40B4-BE49-F238E27FC236}">
                <a16:creationId xmlns:a16="http://schemas.microsoft.com/office/drawing/2014/main" id="{D7DB0C92-5D75-AD83-D3EE-103B1604368F}"/>
              </a:ext>
            </a:extLst>
          </p:cNvPr>
          <p:cNvSpPr>
            <a:spLocks noGrp="1"/>
          </p:cNvSpPr>
          <p:nvPr>
            <p:ph type="subTitle" idx="1"/>
          </p:nvPr>
        </p:nvSpPr>
        <p:spPr>
          <a:xfrm>
            <a:off x="197864" y="959942"/>
            <a:ext cx="1884346" cy="285410"/>
          </a:xfrm>
        </p:spPr>
        <p:txBody>
          <a:bodyPr/>
          <a:lstStyle/>
          <a:p>
            <a:r>
              <a:rPr lang="en-GB" b="1" dirty="0"/>
              <a:t>Button 3</a:t>
            </a:r>
          </a:p>
        </p:txBody>
      </p:sp>
      <p:pic>
        <p:nvPicPr>
          <p:cNvPr id="4" name="Picture 3">
            <a:extLst>
              <a:ext uri="{FF2B5EF4-FFF2-40B4-BE49-F238E27FC236}">
                <a16:creationId xmlns:a16="http://schemas.microsoft.com/office/drawing/2014/main" id="{5198461E-37CA-0CF7-7B53-EAE351D8DCC3}"/>
              </a:ext>
            </a:extLst>
          </p:cNvPr>
          <p:cNvPicPr>
            <a:picLocks noChangeAspect="1"/>
          </p:cNvPicPr>
          <p:nvPr/>
        </p:nvPicPr>
        <p:blipFill>
          <a:blip r:embed="rId2"/>
          <a:stretch>
            <a:fillRect/>
          </a:stretch>
        </p:blipFill>
        <p:spPr>
          <a:xfrm>
            <a:off x="197864" y="1385173"/>
            <a:ext cx="4441043" cy="897281"/>
          </a:xfrm>
          <a:prstGeom prst="rect">
            <a:avLst/>
          </a:prstGeom>
        </p:spPr>
      </p:pic>
      <p:pic>
        <p:nvPicPr>
          <p:cNvPr id="6" name="Picture 5" descr="A computer screen shot of a black mirror&#10;&#10;Description automatically generated">
            <a:extLst>
              <a:ext uri="{FF2B5EF4-FFF2-40B4-BE49-F238E27FC236}">
                <a16:creationId xmlns:a16="http://schemas.microsoft.com/office/drawing/2014/main" id="{0A131C43-1876-1604-3808-80B28FF3FD88}"/>
              </a:ext>
            </a:extLst>
          </p:cNvPr>
          <p:cNvPicPr>
            <a:picLocks noChangeAspect="1"/>
          </p:cNvPicPr>
          <p:nvPr/>
        </p:nvPicPr>
        <p:blipFill>
          <a:blip r:embed="rId3"/>
          <a:stretch>
            <a:fillRect/>
          </a:stretch>
        </p:blipFill>
        <p:spPr>
          <a:xfrm>
            <a:off x="5088511" y="1449658"/>
            <a:ext cx="3857625" cy="2765503"/>
          </a:xfrm>
          <a:prstGeom prst="rect">
            <a:avLst/>
          </a:prstGeom>
        </p:spPr>
      </p:pic>
    </p:spTree>
    <p:extLst>
      <p:ext uri="{BB962C8B-B14F-4D97-AF65-F5344CB8AC3E}">
        <p14:creationId xmlns:p14="http://schemas.microsoft.com/office/powerpoint/2010/main" val="31607314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BAC-812E-64C0-4DDA-0D9833AE8DB4}"/>
              </a:ext>
            </a:extLst>
          </p:cNvPr>
          <p:cNvSpPr>
            <a:spLocks noGrp="1"/>
          </p:cNvSpPr>
          <p:nvPr>
            <p:ph type="title"/>
          </p:nvPr>
        </p:nvSpPr>
        <p:spPr/>
        <p:txBody>
          <a:bodyPr/>
          <a:lstStyle/>
          <a:p>
            <a:r>
              <a:rPr lang="en-GB" dirty="0"/>
              <a:t>TFT-Code (main) (</a:t>
            </a:r>
            <a:r>
              <a:rPr lang="en-US" dirty="0"/>
              <a:t>initialization)</a:t>
            </a:r>
            <a:endParaRPr lang="en-GB" dirty="0"/>
          </a:p>
        </p:txBody>
      </p:sp>
      <p:sp>
        <p:nvSpPr>
          <p:cNvPr id="3" name="Subtitle 2">
            <a:extLst>
              <a:ext uri="{FF2B5EF4-FFF2-40B4-BE49-F238E27FC236}">
                <a16:creationId xmlns:a16="http://schemas.microsoft.com/office/drawing/2014/main" id="{F1EB54DA-AF47-E19C-E668-ACC475DF9E81}"/>
              </a:ext>
            </a:extLst>
          </p:cNvPr>
          <p:cNvSpPr>
            <a:spLocks noGrp="1"/>
          </p:cNvSpPr>
          <p:nvPr>
            <p:ph type="subTitle" idx="1"/>
          </p:nvPr>
        </p:nvSpPr>
        <p:spPr>
          <a:xfrm>
            <a:off x="5049520" y="926398"/>
            <a:ext cx="3495040" cy="3290704"/>
          </a:xfrm>
        </p:spPr>
        <p:txBody>
          <a:bodyPr/>
          <a:lstStyle/>
          <a:p>
            <a:r>
              <a:rPr lang="en-GB" b="0" i="0" dirty="0">
                <a:solidFill>
                  <a:srgbClr val="0D0D0D"/>
                </a:solidFill>
                <a:effectLst/>
                <a:highlight>
                  <a:srgbClr val="FFFFFF"/>
                </a:highlight>
                <a:latin typeface="Söhne"/>
              </a:rPr>
              <a:t>initializes the TFT display, initializes SPI, and sends initialization commands to set up the display parameters.</a:t>
            </a:r>
          </a:p>
          <a:p>
            <a:endParaRPr lang="en-GB" dirty="0">
              <a:solidFill>
                <a:srgbClr val="0D0D0D"/>
              </a:solidFill>
              <a:highlight>
                <a:srgbClr val="FFFFFF"/>
              </a:highlight>
              <a:latin typeface="Söhne"/>
            </a:endParaRPr>
          </a:p>
          <a:p>
            <a:r>
              <a:rPr lang="en-GB" b="0" i="0" dirty="0">
                <a:solidFill>
                  <a:srgbClr val="0D0D0D"/>
                </a:solidFill>
                <a:effectLst/>
                <a:highlight>
                  <a:srgbClr val="FFFFFF"/>
                </a:highlight>
                <a:latin typeface="Söhne"/>
              </a:rPr>
              <a:t>checks the state of a button connected to GPIO port B, pin 0 using ‘</a:t>
            </a:r>
            <a:r>
              <a:rPr lang="en-GB" i="1" dirty="0" err="1">
                <a:solidFill>
                  <a:srgbClr val="0D0D0D"/>
                </a:solidFill>
                <a:effectLst/>
                <a:highlight>
                  <a:srgbClr val="FFFFFF"/>
                </a:highlight>
                <a:latin typeface="Söhne Mono"/>
              </a:rPr>
              <a:t>MGPIO_voidGetPinValue</a:t>
            </a:r>
            <a:r>
              <a:rPr lang="en-GB" i="1" dirty="0">
                <a:solidFill>
                  <a:srgbClr val="0D0D0D"/>
                </a:solidFill>
                <a:effectLst/>
                <a:highlight>
                  <a:srgbClr val="FFFFFF"/>
                </a:highlight>
                <a:latin typeface="Söhne Mono"/>
              </a:rPr>
              <a:t>()</a:t>
            </a:r>
            <a:r>
              <a:rPr lang="en-GB" b="1" i="0" dirty="0">
                <a:solidFill>
                  <a:srgbClr val="0D0D0D"/>
                </a:solidFill>
                <a:effectLst/>
                <a:highlight>
                  <a:srgbClr val="FFFFFF"/>
                </a:highlight>
                <a:latin typeface="Söhne Mono"/>
              </a:rPr>
              <a:t>’ function.</a:t>
            </a:r>
            <a:endParaRPr lang="en-GB" b="0" i="0" dirty="0">
              <a:solidFill>
                <a:srgbClr val="0D0D0D"/>
              </a:solidFill>
              <a:effectLst/>
              <a:highlight>
                <a:srgbClr val="FFFFFF"/>
              </a:highlight>
              <a:latin typeface="Söhne"/>
            </a:endParaRPr>
          </a:p>
          <a:p>
            <a:endParaRPr lang="en-GB" dirty="0">
              <a:solidFill>
                <a:srgbClr val="0D0D0D"/>
              </a:solidFill>
              <a:highlight>
                <a:srgbClr val="FFFFFF"/>
              </a:highlight>
              <a:latin typeface="Söhne"/>
            </a:endParaRPr>
          </a:p>
          <a:p>
            <a:r>
              <a:rPr lang="en-GB" b="1" dirty="0"/>
              <a:t>  </a:t>
            </a:r>
          </a:p>
        </p:txBody>
      </p:sp>
      <p:pic>
        <p:nvPicPr>
          <p:cNvPr id="5" name="Picture 4" descr="A screenshot of a computer code">
            <a:extLst>
              <a:ext uri="{FF2B5EF4-FFF2-40B4-BE49-F238E27FC236}">
                <a16:creationId xmlns:a16="http://schemas.microsoft.com/office/drawing/2014/main" id="{6082DFDE-12B6-07B9-F9F9-9FD64190CC70}"/>
              </a:ext>
            </a:extLst>
          </p:cNvPr>
          <p:cNvPicPr>
            <a:picLocks noChangeAspect="1"/>
          </p:cNvPicPr>
          <p:nvPr/>
        </p:nvPicPr>
        <p:blipFill>
          <a:blip r:embed="rId2"/>
          <a:stretch>
            <a:fillRect/>
          </a:stretch>
        </p:blipFill>
        <p:spPr>
          <a:xfrm>
            <a:off x="355599" y="834928"/>
            <a:ext cx="4798273" cy="3382174"/>
          </a:xfrm>
          <a:prstGeom prst="rect">
            <a:avLst/>
          </a:prstGeom>
        </p:spPr>
      </p:pic>
    </p:spTree>
    <p:extLst>
      <p:ext uri="{BB962C8B-B14F-4D97-AF65-F5344CB8AC3E}">
        <p14:creationId xmlns:p14="http://schemas.microsoft.com/office/powerpoint/2010/main" val="568860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5" name="Google Shape;2165;p39"/>
          <p:cNvSpPr txBox="1"/>
          <p:nvPr/>
        </p:nvSpPr>
        <p:spPr>
          <a:xfrm>
            <a:off x="4039175" y="1473608"/>
            <a:ext cx="1065600" cy="32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2"/>
                </a:solidFill>
                <a:latin typeface="Abel"/>
                <a:ea typeface="Abel"/>
                <a:cs typeface="Abel"/>
                <a:sym typeface="Abel"/>
              </a:rPr>
              <a:t>Your logo</a:t>
            </a:r>
            <a:endParaRPr>
              <a:solidFill>
                <a:schemeClr val="dk2"/>
              </a:solidFill>
              <a:latin typeface="Abel"/>
              <a:ea typeface="Abel"/>
              <a:cs typeface="Abel"/>
              <a:sym typeface="Abel"/>
            </a:endParaRPr>
          </a:p>
        </p:txBody>
      </p:sp>
      <p:grpSp>
        <p:nvGrpSpPr>
          <p:cNvPr id="2166" name="Google Shape;2166;p39"/>
          <p:cNvGrpSpPr/>
          <p:nvPr/>
        </p:nvGrpSpPr>
        <p:grpSpPr>
          <a:xfrm>
            <a:off x="4276542" y="950661"/>
            <a:ext cx="591455" cy="59063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lvl="0"/>
            <a:r>
              <a:rPr lang="en-US" dirty="0" smtClean="0"/>
              <a:t>Project </a:t>
            </a:r>
            <a:r>
              <a:rPr lang="en-US" dirty="0"/>
              <a:t>Idea</a:t>
            </a:r>
            <a:br>
              <a:rPr lang="en-US" dirty="0"/>
            </a:br>
            <a:endParaRPr dirty="0"/>
          </a:p>
        </p:txBody>
      </p:sp>
      <p:sp>
        <p:nvSpPr>
          <p:cNvPr id="2178" name="Google Shape;2178;p39"/>
          <p:cNvSpPr txBox="1">
            <a:spLocks noGrp="1"/>
          </p:cNvSpPr>
          <p:nvPr>
            <p:ph type="subTitle" idx="1"/>
          </p:nvPr>
        </p:nvSpPr>
        <p:spPr>
          <a:xfrm>
            <a:off x="2167128" y="3054096"/>
            <a:ext cx="4809600" cy="1642894"/>
          </a:xfrm>
          <a:prstGeom prst="rect">
            <a:avLst/>
          </a:prstGeom>
        </p:spPr>
        <p:txBody>
          <a:bodyPr spcFirstLastPara="1" wrap="square" lIns="91425" tIns="91425" rIns="91425" bIns="91425" anchor="t" anchorCtr="0">
            <a:noAutofit/>
          </a:bodyPr>
          <a:lstStyle/>
          <a:p>
            <a:pPr lvl="0"/>
            <a:r>
              <a:rPr lang="en-US" dirty="0"/>
              <a:t>Our project revolves around implementing a TV-Show Selector Program using two microcontrollers, </a:t>
            </a:r>
            <a:r>
              <a:rPr lang="en-US" dirty="0" smtClean="0"/>
              <a:t>ARM</a:t>
            </a:r>
            <a:r>
              <a:rPr lang="en-US" dirty="0"/>
              <a:t>, and the drivers we've developed for various hardware components. These components include LED matrix displays, TFT screens, LCDs, LEDs, and buttons.</a:t>
            </a:r>
            <a:endParaRPr dirty="0">
              <a:latin typeface="Barlow Semi Condensed"/>
              <a:ea typeface="Barlow Semi Condensed"/>
              <a:cs typeface="Barlow Semi Condensed"/>
              <a:sym typeface="Barlow Semi Condensed"/>
            </a:endParaRPr>
          </a:p>
        </p:txBody>
      </p:sp>
      <p:pic>
        <p:nvPicPr>
          <p:cNvPr id="1026" name="Picture 2" descr="100+ Channel Selector Stock Photos, Pictures &amp; Royalty-Free Images - iStock"/>
          <p:cNvPicPr>
            <a:picLocks noChangeAspect="1" noChangeArrowheads="1"/>
          </p:cNvPicPr>
          <p:nvPr/>
        </p:nvPicPr>
        <p:blipFill rotWithShape="1">
          <a:blip r:embed="rId3">
            <a:extLst>
              <a:ext uri="{28A0092B-C50C-407E-A947-70E740481C1C}">
                <a14:useLocalDpi xmlns:a14="http://schemas.microsoft.com/office/drawing/2010/main" val="0"/>
              </a:ext>
            </a:extLst>
          </a:blip>
          <a:srcRect l="6836" t="8193" r="10711" b="13661"/>
          <a:stretch/>
        </p:blipFill>
        <p:spPr bwMode="auto">
          <a:xfrm>
            <a:off x="4118089" y="947292"/>
            <a:ext cx="881508" cy="8354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1218-5447-5D68-C9EE-A643149234DE}"/>
              </a:ext>
            </a:extLst>
          </p:cNvPr>
          <p:cNvSpPr>
            <a:spLocks noGrp="1"/>
          </p:cNvSpPr>
          <p:nvPr>
            <p:ph type="title"/>
          </p:nvPr>
        </p:nvSpPr>
        <p:spPr/>
        <p:txBody>
          <a:bodyPr/>
          <a:lstStyle/>
          <a:p>
            <a:r>
              <a:rPr lang="en-GB" dirty="0"/>
              <a:t>TFT-Code (main) (</a:t>
            </a:r>
            <a:r>
              <a:rPr lang="en-US" dirty="0"/>
              <a:t>initialization)</a:t>
            </a:r>
            <a:endParaRPr lang="en-GB" dirty="0"/>
          </a:p>
        </p:txBody>
      </p:sp>
      <p:sp>
        <p:nvSpPr>
          <p:cNvPr id="3" name="Subtitle 2">
            <a:extLst>
              <a:ext uri="{FF2B5EF4-FFF2-40B4-BE49-F238E27FC236}">
                <a16:creationId xmlns:a16="http://schemas.microsoft.com/office/drawing/2014/main" id="{143E0EC3-6AEE-9875-5421-8CD5B48BAD8F}"/>
              </a:ext>
            </a:extLst>
          </p:cNvPr>
          <p:cNvSpPr>
            <a:spLocks noGrp="1"/>
          </p:cNvSpPr>
          <p:nvPr>
            <p:ph type="subTitle" idx="1"/>
          </p:nvPr>
        </p:nvSpPr>
        <p:spPr/>
        <p:txBody>
          <a:bodyPr/>
          <a:lstStyle/>
          <a:p>
            <a:r>
              <a:rPr lang="en-GB" b="0" i="0" dirty="0">
                <a:solidFill>
                  <a:srgbClr val="0D0D0D"/>
                </a:solidFill>
                <a:effectLst/>
                <a:highlight>
                  <a:srgbClr val="FFFFFF"/>
                </a:highlight>
                <a:latin typeface="Söhne"/>
              </a:rPr>
              <a:t>checks the state of a second button connected to GPIO port B, pin 1, </a:t>
            </a:r>
          </a:p>
          <a:p>
            <a:endParaRPr lang="en-GB" dirty="0">
              <a:solidFill>
                <a:srgbClr val="0D0D0D"/>
              </a:solidFill>
              <a:highlight>
                <a:srgbClr val="FFFFFF"/>
              </a:highlight>
              <a:latin typeface="Söhne"/>
            </a:endParaRPr>
          </a:p>
          <a:p>
            <a:r>
              <a:rPr lang="en-GB" b="0" i="0" dirty="0">
                <a:solidFill>
                  <a:srgbClr val="0D0D0D"/>
                </a:solidFill>
                <a:effectLst/>
                <a:highlight>
                  <a:srgbClr val="FFFFFF"/>
                </a:highlight>
                <a:latin typeface="Söhne"/>
              </a:rPr>
              <a:t>transmit the character 'c' via USART1 using ‘</a:t>
            </a:r>
            <a:r>
              <a:rPr lang="en-GB" b="1" i="0" dirty="0" err="1">
                <a:solidFill>
                  <a:srgbClr val="0D0D0D"/>
                </a:solidFill>
                <a:effectLst/>
                <a:highlight>
                  <a:srgbClr val="FFFFFF"/>
                </a:highlight>
                <a:latin typeface="Söhne Mono"/>
              </a:rPr>
              <a:t>MUSART_voidTransmit</a:t>
            </a:r>
            <a:r>
              <a:rPr lang="en-GB" b="1" i="0" dirty="0">
                <a:solidFill>
                  <a:srgbClr val="0D0D0D"/>
                </a:solidFill>
                <a:effectLst/>
                <a:highlight>
                  <a:srgbClr val="FFFFFF"/>
                </a:highlight>
                <a:latin typeface="Söhne Mono"/>
              </a:rPr>
              <a:t>()’ function.</a:t>
            </a:r>
            <a:endParaRPr lang="en-GB" b="0" i="0" dirty="0">
              <a:solidFill>
                <a:srgbClr val="0D0D0D"/>
              </a:solidFill>
              <a:effectLst/>
              <a:highlight>
                <a:srgbClr val="FFFFFF"/>
              </a:highlight>
              <a:latin typeface="Söhne"/>
            </a:endParaRPr>
          </a:p>
        </p:txBody>
      </p:sp>
      <p:pic>
        <p:nvPicPr>
          <p:cNvPr id="5" name="Picture 4" descr="A screenshot of a computer code">
            <a:extLst>
              <a:ext uri="{FF2B5EF4-FFF2-40B4-BE49-F238E27FC236}">
                <a16:creationId xmlns:a16="http://schemas.microsoft.com/office/drawing/2014/main" id="{ACADF19A-BBC1-2943-5DF3-D045EF049F88}"/>
              </a:ext>
            </a:extLst>
          </p:cNvPr>
          <p:cNvPicPr>
            <a:picLocks noChangeAspect="1"/>
          </p:cNvPicPr>
          <p:nvPr/>
        </p:nvPicPr>
        <p:blipFill>
          <a:blip r:embed="rId2"/>
          <a:stretch>
            <a:fillRect/>
          </a:stretch>
        </p:blipFill>
        <p:spPr>
          <a:xfrm>
            <a:off x="347099" y="995949"/>
            <a:ext cx="4343776" cy="3596952"/>
          </a:xfrm>
          <a:prstGeom prst="rect">
            <a:avLst/>
          </a:prstGeom>
        </p:spPr>
      </p:pic>
    </p:spTree>
    <p:extLst>
      <p:ext uri="{BB962C8B-B14F-4D97-AF65-F5344CB8AC3E}">
        <p14:creationId xmlns:p14="http://schemas.microsoft.com/office/powerpoint/2010/main" val="24323453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sp>
        <p:nvSpPr>
          <p:cNvPr id="3606" name="Google Shape;3606;p63"/>
          <p:cNvSpPr txBox="1">
            <a:spLocks noGrp="1"/>
          </p:cNvSpPr>
          <p:nvPr>
            <p:ph type="subTitle" idx="1"/>
          </p:nvPr>
        </p:nvSpPr>
        <p:spPr>
          <a:xfrm>
            <a:off x="2954467" y="1386062"/>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accent1"/>
                </a:solidFill>
                <a:latin typeface="Barlow Semi Condensed"/>
                <a:ea typeface="Barlow Semi Condensed"/>
                <a:cs typeface="Barlow Semi Condensed"/>
                <a:sym typeface="Barlow Semi Condensed"/>
              </a:rPr>
              <a:t>Do you have any questions</a:t>
            </a:r>
            <a:r>
              <a:rPr lang="en" dirty="0" smtClean="0">
                <a:solidFill>
                  <a:schemeClr val="accent1"/>
                </a:solidFill>
                <a:latin typeface="Barlow Semi Condensed"/>
                <a:ea typeface="Barlow Semi Condensed"/>
                <a:cs typeface="Barlow Semi Condensed"/>
                <a:sym typeface="Barlow Semi Condensed"/>
              </a:rPr>
              <a:t>?</a:t>
            </a:r>
            <a:endParaRPr dirty="0">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dirty="0">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US" dirty="0" smtClean="0">
                <a:solidFill>
                  <a:schemeClr val="dk2"/>
                </a:solidFill>
                <a:latin typeface="Barlow Semi Condensed"/>
                <a:ea typeface="Barlow Semi Condensed"/>
                <a:cs typeface="Barlow Semi Condensed"/>
                <a:sym typeface="Barlow Semi Condensed"/>
              </a:rPr>
              <a:t>Mohamed Omar</a:t>
            </a:r>
          </a:p>
          <a:p>
            <a:pPr lvl="0">
              <a:buClr>
                <a:schemeClr val="dk1"/>
              </a:buClr>
              <a:buSzPts val="1100"/>
            </a:pPr>
            <a:r>
              <a:rPr lang="en-US" dirty="0" err="1" smtClean="0">
                <a:solidFill>
                  <a:schemeClr val="dk2"/>
                </a:solidFill>
                <a:ea typeface="Barlow Semi Condensed Light"/>
                <a:cs typeface="Barlow Semi Condensed Light"/>
              </a:rPr>
              <a:t>Arwaa</a:t>
            </a:r>
            <a:r>
              <a:rPr lang="en-US" dirty="0" smtClean="0">
                <a:solidFill>
                  <a:schemeClr val="dk2"/>
                </a:solidFill>
                <a:ea typeface="Barlow Semi Condensed Light"/>
                <a:cs typeface="Barlow Semi Condensed Light"/>
              </a:rPr>
              <a:t> Ashraf</a:t>
            </a:r>
          </a:p>
          <a:p>
            <a:pPr lvl="0">
              <a:buClr>
                <a:schemeClr val="dk1"/>
              </a:buClr>
              <a:buSzPts val="1100"/>
            </a:pPr>
            <a:r>
              <a:rPr lang="en-US" dirty="0" err="1">
                <a:solidFill>
                  <a:schemeClr val="dk2"/>
                </a:solidFill>
                <a:ea typeface="Barlow Semi Condensed Light"/>
                <a:cs typeface="Barlow Semi Condensed Light"/>
              </a:rPr>
              <a:t>Shahd</a:t>
            </a:r>
            <a:r>
              <a:rPr lang="en-US" dirty="0">
                <a:solidFill>
                  <a:schemeClr val="dk2"/>
                </a:solidFill>
                <a:ea typeface="Barlow Semi Condensed Light"/>
                <a:cs typeface="Barlow Semi Condensed Light"/>
              </a:rPr>
              <a:t> </a:t>
            </a:r>
            <a:r>
              <a:rPr lang="en-US" dirty="0" err="1">
                <a:solidFill>
                  <a:schemeClr val="dk2"/>
                </a:solidFill>
                <a:ea typeface="Barlow Semi Condensed Light"/>
                <a:cs typeface="Barlow Semi Condensed Light"/>
              </a:rPr>
              <a:t>Haitham</a:t>
            </a:r>
            <a:r>
              <a:rPr lang="en-US" dirty="0">
                <a:solidFill>
                  <a:schemeClr val="dk2"/>
                </a:solidFill>
                <a:ea typeface="Barlow Semi Condensed Light"/>
                <a:cs typeface="Barlow Semi Condensed Light"/>
              </a:rPr>
              <a:t> </a:t>
            </a:r>
            <a:r>
              <a:rPr lang="en-US" dirty="0" err="1" smtClean="0">
                <a:solidFill>
                  <a:schemeClr val="dk2"/>
                </a:solidFill>
                <a:ea typeface="Barlow Semi Condensed Light"/>
                <a:cs typeface="Barlow Semi Condensed Light"/>
              </a:rPr>
              <a:t>Elghazaly</a:t>
            </a:r>
            <a:endParaRPr lang="en-US" dirty="0" smtClean="0">
              <a:solidFill>
                <a:schemeClr val="dk2"/>
              </a:solidFill>
              <a:ea typeface="Barlow Semi Condensed Light"/>
              <a:cs typeface="Barlow Semi Condensed Light"/>
            </a:endParaRPr>
          </a:p>
          <a:p>
            <a:pPr lvl="0">
              <a:buClr>
                <a:schemeClr val="dk1"/>
              </a:buClr>
              <a:buSzPts val="1100"/>
            </a:pPr>
            <a:r>
              <a:rPr lang="en-US" dirty="0" err="1">
                <a:solidFill>
                  <a:schemeClr val="dk2"/>
                </a:solidFill>
                <a:ea typeface="Barlow Semi Condensed Light"/>
                <a:cs typeface="Barlow Semi Condensed Light"/>
              </a:rPr>
              <a:t>Shahd</a:t>
            </a:r>
            <a:r>
              <a:rPr lang="en-US" dirty="0">
                <a:solidFill>
                  <a:schemeClr val="dk2"/>
                </a:solidFill>
                <a:ea typeface="Barlow Semi Condensed Light"/>
                <a:cs typeface="Barlow Semi Condensed Light"/>
              </a:rPr>
              <a:t> </a:t>
            </a:r>
            <a:r>
              <a:rPr lang="en-US" dirty="0" err="1">
                <a:solidFill>
                  <a:schemeClr val="dk2"/>
                </a:solidFill>
                <a:ea typeface="Barlow Semi Condensed Light"/>
                <a:cs typeface="Barlow Semi Condensed Light"/>
              </a:rPr>
              <a:t>Samy</a:t>
            </a:r>
            <a:r>
              <a:rPr lang="en-US" dirty="0">
                <a:solidFill>
                  <a:schemeClr val="dk2"/>
                </a:solidFill>
                <a:ea typeface="Barlow Semi Condensed Light"/>
                <a:cs typeface="Barlow Semi Condensed Light"/>
              </a:rPr>
              <a:t> Mohamed</a:t>
            </a:r>
          </a:p>
          <a:p>
            <a:pPr lvl="0">
              <a:buClr>
                <a:schemeClr val="dk1"/>
              </a:buClr>
              <a:buSzPts val="1100"/>
            </a:pPr>
            <a:endParaRPr lang="en-US" dirty="0" smtClean="0">
              <a:solidFill>
                <a:schemeClr val="dk2"/>
              </a:solidFill>
              <a:ea typeface="Barlow Semi Condensed Light"/>
              <a:cs typeface="Barlow Semi Condensed Light"/>
            </a:endParaRPr>
          </a:p>
          <a:p>
            <a:pPr lvl="0">
              <a:buClr>
                <a:schemeClr val="dk1"/>
              </a:buClr>
              <a:buSzPts val="1100"/>
            </a:pPr>
            <a:endParaRPr lang="en-US" dirty="0">
              <a:solidFill>
                <a:schemeClr val="dk2"/>
              </a:solidFill>
              <a:ea typeface="Barlow Semi Condensed Light"/>
              <a:cs typeface="Barlow Semi Condensed Light"/>
            </a:endParaRPr>
          </a:p>
          <a:p>
            <a:pPr marL="0" lvl="0" indent="0" algn="ctr" rtl="0">
              <a:spcBef>
                <a:spcPts val="0"/>
              </a:spcBef>
              <a:spcAft>
                <a:spcPts val="0"/>
              </a:spcAft>
              <a:buClr>
                <a:schemeClr val="dk1"/>
              </a:buClr>
              <a:buSzPts val="1100"/>
              <a:buFont typeface="Arial"/>
              <a:buNone/>
            </a:pPr>
            <a:endParaRPr dirty="0">
              <a:solidFill>
                <a:schemeClr val="dk2"/>
              </a:solidFill>
              <a:latin typeface="Barlow Semi Condensed Light"/>
              <a:ea typeface="Barlow Semi Condensed Light"/>
              <a:cs typeface="Barlow Semi Condensed Light"/>
              <a:sym typeface="Barlow Semi Condensed Light"/>
            </a:endParaRPr>
          </a:p>
        </p:txBody>
      </p:sp>
      <p:sp>
        <p:nvSpPr>
          <p:cNvPr id="3607" name="Google Shape;3607;p63"/>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latin typeface="Barlow Semi Condensed"/>
                <a:ea typeface="Barlow Semi Condensed"/>
                <a:cs typeface="Barlow Semi Condensed"/>
                <a:sym typeface="Barlow Semi Condensed"/>
              </a:rPr>
              <a:t>Please keep this slide for attribution</a:t>
            </a:r>
            <a:endParaRPr sz="1100" dirty="0">
              <a:latin typeface="Barlow Semi Condensed"/>
              <a:ea typeface="Barlow Semi Condensed"/>
              <a:cs typeface="Barlow Semi Condensed"/>
              <a:sym typeface="Barlow Semi Condensed"/>
            </a:endParaRPr>
          </a:p>
        </p:txBody>
      </p:sp>
      <p:grpSp>
        <p:nvGrpSpPr>
          <p:cNvPr id="3608" name="Google Shape;3608;p63"/>
          <p:cNvGrpSpPr/>
          <p:nvPr/>
        </p:nvGrpSpPr>
        <p:grpSpPr>
          <a:xfrm>
            <a:off x="3733763" y="3221625"/>
            <a:ext cx="1681025" cy="338359"/>
            <a:chOff x="3733763" y="3183525"/>
            <a:chExt cx="1681025" cy="338359"/>
          </a:xfrm>
        </p:grpSpPr>
        <p:sp>
          <p:nvSpPr>
            <p:cNvPr id="3609" name="Google Shape;3609;p63"/>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0" name="Google Shape;3610;p63"/>
            <p:cNvGrpSpPr/>
            <p:nvPr/>
          </p:nvGrpSpPr>
          <p:grpSpPr>
            <a:xfrm>
              <a:off x="4166051" y="3183552"/>
              <a:ext cx="338366" cy="338332"/>
              <a:chOff x="812101" y="2571761"/>
              <a:chExt cx="417066" cy="417024"/>
            </a:xfrm>
          </p:grpSpPr>
          <p:sp>
            <p:nvSpPr>
              <p:cNvPr id="3611" name="Google Shape;3611;p6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5" name="Google Shape;3615;p63"/>
            <p:cNvGrpSpPr/>
            <p:nvPr/>
          </p:nvGrpSpPr>
          <p:grpSpPr>
            <a:xfrm>
              <a:off x="4598397" y="3183552"/>
              <a:ext cx="338332" cy="338332"/>
              <a:chOff x="1323129" y="2571761"/>
              <a:chExt cx="417024" cy="417024"/>
            </a:xfrm>
          </p:grpSpPr>
          <p:sp>
            <p:nvSpPr>
              <p:cNvPr id="3616" name="Google Shape;3616;p6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0" name="Google Shape;3620;p63"/>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3927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Project Overview</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5072423" y="781773"/>
            <a:ext cx="3557100" cy="2656200"/>
          </a:xfrm>
          <a:prstGeom prst="rect">
            <a:avLst/>
          </a:prstGeom>
        </p:spPr>
        <p:txBody>
          <a:bodyPr spcFirstLastPara="1" wrap="square" lIns="91425" tIns="91425" rIns="91425" bIns="91425" anchor="t" anchorCtr="0">
            <a:noAutofit/>
          </a:bodyPr>
          <a:lstStyle/>
          <a:p>
            <a:pPr lvl="0">
              <a:buClr>
                <a:schemeClr val="dk1"/>
              </a:buClr>
              <a:buSzPts val="1100"/>
            </a:pPr>
            <a:r>
              <a:rPr lang="en-US" dirty="0"/>
              <a:t>TV-Show Selector Program Features</a:t>
            </a:r>
            <a:r>
              <a:rPr lang="en-US" dirty="0" smtClean="0"/>
              <a:t>:</a:t>
            </a:r>
          </a:p>
          <a:p>
            <a:pPr lvl="0">
              <a:buClr>
                <a:schemeClr val="dk1"/>
              </a:buClr>
              <a:buSzPts val="1100"/>
            </a:pPr>
            <a:endParaRPr dirty="0" smtClean="0"/>
          </a:p>
          <a:p>
            <a:pPr marL="285750" indent="-285750">
              <a:buFont typeface="Arial" panose="020B0604020202020204" pitchFamily="34" charset="0"/>
              <a:buChar char="•"/>
            </a:pPr>
            <a:r>
              <a:rPr lang="en-US" b="1" dirty="0"/>
              <a:t>Intuitive Navigation:</a:t>
            </a:r>
            <a:r>
              <a:rPr lang="en-US" dirty="0"/>
              <a:t> Four buttons allow easy selection of shows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Visual Feedback:</a:t>
            </a:r>
            <a:r>
              <a:rPr lang="en-US" dirty="0"/>
              <a:t> Show names appear on LCD and LED matrix upon selection</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Interactive Indication:</a:t>
            </a:r>
            <a:r>
              <a:rPr lang="en-US" dirty="0"/>
              <a:t> LED lights up to highlight the chosen show</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Immersive Experience:</a:t>
            </a:r>
            <a:r>
              <a:rPr lang="en-US" dirty="0"/>
              <a:t> TFT screen displays show photos for enhanced engagement</a:t>
            </a:r>
            <a:r>
              <a:rPr lang="en-US" dirty="0" smtClean="0"/>
              <a:t>.</a:t>
            </a:r>
            <a:endParaRPr lang="en-US" dirty="0"/>
          </a:p>
        </p:txBody>
      </p:sp>
      <p:pic>
        <p:nvPicPr>
          <p:cNvPr id="2" name="Picture 1"/>
          <p:cNvPicPr>
            <a:picLocks noChangeAspect="1"/>
          </p:cNvPicPr>
          <p:nvPr/>
        </p:nvPicPr>
        <p:blipFill>
          <a:blip r:embed="rId3"/>
          <a:stretch>
            <a:fillRect/>
          </a:stretch>
        </p:blipFill>
        <p:spPr>
          <a:xfrm>
            <a:off x="226052" y="1190693"/>
            <a:ext cx="4771612" cy="330713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lvl="0"/>
            <a:r>
              <a:rPr lang="en-US" sz="4700" dirty="0" smtClean="0"/>
              <a:t>LCD</a:t>
            </a:r>
            <a:endParaRPr sz="47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Tree>
    <p:extLst>
      <p:ext uri="{BB962C8B-B14F-4D97-AF65-F5344CB8AC3E}">
        <p14:creationId xmlns:p14="http://schemas.microsoft.com/office/powerpoint/2010/main" val="3308845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LCD</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302607" y="887027"/>
            <a:ext cx="8326916" cy="2550945"/>
          </a:xfrm>
          <a:prstGeom prst="rect">
            <a:avLst/>
          </a:prstGeom>
        </p:spPr>
        <p:txBody>
          <a:bodyPr spcFirstLastPara="1" wrap="square" lIns="91425" tIns="91425" rIns="91425" bIns="91425" anchor="t" anchorCtr="0">
            <a:noAutofit/>
          </a:bodyPr>
          <a:lstStyle/>
          <a:p>
            <a:r>
              <a:rPr lang="en-US" b="1" dirty="0"/>
              <a:t>Usage of the LCD Screen</a:t>
            </a:r>
            <a:r>
              <a:rPr lang="en-US" b="1" dirty="0" smtClean="0"/>
              <a:t>:</a:t>
            </a:r>
          </a:p>
          <a:p>
            <a:endParaRPr lang="en-US" dirty="0"/>
          </a:p>
          <a:p>
            <a:r>
              <a:rPr lang="en-US" b="1" dirty="0"/>
              <a:t>Show Selection Display:</a:t>
            </a:r>
            <a:r>
              <a:rPr lang="en-US" dirty="0"/>
              <a:t> Upon selecting a show using the buttons, the LCD screen dynamically updates to display the name of the chosen show. This feature provides users with immediate feedback, confirming their selection and aiding in navigation</a:t>
            </a:r>
            <a:r>
              <a:rPr lang="en-US" dirty="0" smtClean="0"/>
              <a:t>.</a:t>
            </a:r>
          </a:p>
          <a:p>
            <a:endParaRPr lang="en-US" dirty="0"/>
          </a:p>
          <a:p>
            <a:r>
              <a:rPr lang="en-US" b="1" dirty="0"/>
              <a:t>Home Menu Interface:</a:t>
            </a:r>
            <a:r>
              <a:rPr lang="en-US" dirty="0"/>
              <a:t> Additionally, the LCD screen serves as the interface for the home menu. Users can navigate through different options and menus using the buttons, and the LCD screen displays these options in a clear and organized manner. This allows users to easily access various functionalities of the TV-Show Selector Program.</a:t>
            </a:r>
          </a:p>
        </p:txBody>
      </p:sp>
    </p:spTree>
    <p:extLst>
      <p:ext uri="{BB962C8B-B14F-4D97-AF65-F5344CB8AC3E}">
        <p14:creationId xmlns:p14="http://schemas.microsoft.com/office/powerpoint/2010/main" val="512173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LCD-Drivers </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256558" y="887028"/>
            <a:ext cx="9058481" cy="2622248"/>
          </a:xfrm>
          <a:prstGeom prst="rect">
            <a:avLst/>
          </a:prstGeom>
        </p:spPr>
        <p:txBody>
          <a:bodyPr spcFirstLastPara="1" wrap="square" lIns="91425" tIns="91425" rIns="91425" bIns="91425" anchor="t" anchorCtr="0">
            <a:noAutofit/>
          </a:bodyPr>
          <a:lstStyle/>
          <a:p>
            <a:r>
              <a:rPr lang="en-US" sz="2400" b="1" dirty="0" smtClean="0"/>
              <a:t>GPIO:</a:t>
            </a:r>
            <a:r>
              <a:rPr lang="en-US" dirty="0"/>
              <a:t>GPIO pins on microcontrollers serve as versatile interfaces that can be configured as either inputs or outputs. They are used to connect and communicate with various external devices, such as sensors, buttons, LEDs, and displays</a:t>
            </a:r>
            <a:r>
              <a:rPr lang="en-US" dirty="0" smtClean="0"/>
              <a:t>.</a:t>
            </a:r>
          </a:p>
          <a:p>
            <a:r>
              <a:rPr lang="en-US" sz="2400" b="1" dirty="0"/>
              <a:t>RCC: </a:t>
            </a:r>
            <a:r>
              <a:rPr lang="en-US" dirty="0"/>
              <a:t>RCC is a peripheral found in many microcontrollers, responsible for controlling the clock system. It manages clock sources, clock distribution, and clock gating for various peripherals and the CPU</a:t>
            </a:r>
            <a:r>
              <a:rPr lang="en-US" dirty="0" smtClean="0"/>
              <a:t>.</a:t>
            </a:r>
            <a:endParaRPr lang="ar-EG" sz="2400" b="1" dirty="0" smtClean="0"/>
          </a:p>
          <a:p>
            <a:r>
              <a:rPr lang="en-US" sz="2400" b="1" dirty="0"/>
              <a:t>STK </a:t>
            </a:r>
            <a:r>
              <a:rPr lang="en-US" sz="2400" b="1" dirty="0" smtClean="0"/>
              <a:t>:</a:t>
            </a:r>
            <a:r>
              <a:rPr lang="en-US" dirty="0"/>
              <a:t>The clock signal is essential for synchronizing the operations of the microcontroller and its peripherals. It provides timing information for various tasks, including data processing, communication, and peripheral control</a:t>
            </a:r>
            <a:r>
              <a:rPr lang="en-US" dirty="0" smtClean="0"/>
              <a:t>.</a:t>
            </a:r>
            <a:endParaRPr lang="en-US" sz="2400" b="1" dirty="0"/>
          </a:p>
          <a:p>
            <a:r>
              <a:rPr lang="en-US" sz="2400" b="1" dirty="0" err="1" smtClean="0"/>
              <a:t>LCD:</a:t>
            </a:r>
            <a:r>
              <a:rPr lang="en-US" dirty="0" err="1" smtClean="0"/>
              <a:t>The</a:t>
            </a:r>
            <a:r>
              <a:rPr lang="en-US" dirty="0" smtClean="0"/>
              <a:t> </a:t>
            </a:r>
            <a:r>
              <a:rPr lang="en-US" dirty="0"/>
              <a:t>LCD driver initializes and controls the liquid crystal display (LCD) module, enabling the microcontroller to send commands and data to the display for showing text, numbers, and custom characters, and providing functions for clearing the screen and setting cursor position.</a:t>
            </a:r>
            <a:endParaRPr lang="en-US" sz="2400" b="1" dirty="0"/>
          </a:p>
        </p:txBody>
      </p:sp>
    </p:spTree>
    <p:extLst>
      <p:ext uri="{BB962C8B-B14F-4D97-AF65-F5344CB8AC3E}">
        <p14:creationId xmlns:p14="http://schemas.microsoft.com/office/powerpoint/2010/main" val="3175629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smtClean="0"/>
              <a:t>LCD</a:t>
            </a:r>
            <a:endParaRPr dirty="0"/>
          </a:p>
          <a:p>
            <a:pPr marL="0" lvl="0" indent="0" algn="ctr" rtl="0">
              <a:spcBef>
                <a:spcPts val="0"/>
              </a:spcBef>
              <a:spcAft>
                <a:spcPts val="0"/>
              </a:spcAft>
              <a:buNone/>
            </a:pPr>
            <a:endParaRPr dirty="0"/>
          </a:p>
        </p:txBody>
      </p:sp>
      <p:sp>
        <p:nvSpPr>
          <p:cNvPr id="3214" name="Google Shape;3214;p57"/>
          <p:cNvSpPr txBox="1">
            <a:spLocks noGrp="1"/>
          </p:cNvSpPr>
          <p:nvPr>
            <p:ph type="subTitle" idx="1"/>
          </p:nvPr>
        </p:nvSpPr>
        <p:spPr>
          <a:xfrm>
            <a:off x="302607" y="815725"/>
            <a:ext cx="9058481" cy="2622248"/>
          </a:xfrm>
          <a:prstGeom prst="rect">
            <a:avLst/>
          </a:prstGeom>
        </p:spPr>
        <p:txBody>
          <a:bodyPr spcFirstLastPara="1" wrap="square" lIns="91425" tIns="91425" rIns="91425" bIns="91425" anchor="t" anchorCtr="0">
            <a:noAutofit/>
          </a:bodyPr>
          <a:lstStyle/>
          <a:p>
            <a:r>
              <a:rPr lang="en-US" b="1" dirty="0"/>
              <a:t>VSS:</a:t>
            </a:r>
            <a:r>
              <a:rPr lang="en-US" dirty="0"/>
              <a:t> </a:t>
            </a:r>
            <a:r>
              <a:rPr lang="en-US" dirty="0" smtClean="0"/>
              <a:t>Ground					</a:t>
            </a:r>
            <a:r>
              <a:rPr lang="en-US" b="1" dirty="0" smtClean="0"/>
              <a:t>VDD</a:t>
            </a:r>
            <a:r>
              <a:rPr lang="en-US" b="1" dirty="0"/>
              <a:t>:</a:t>
            </a:r>
            <a:r>
              <a:rPr lang="en-US" dirty="0"/>
              <a:t> Power Supply (+5V)</a:t>
            </a:r>
          </a:p>
          <a:p>
            <a:r>
              <a:rPr lang="en-US" b="1" dirty="0"/>
              <a:t>V0:</a:t>
            </a:r>
            <a:r>
              <a:rPr lang="en-US" dirty="0"/>
              <a:t> Contrast </a:t>
            </a:r>
            <a:r>
              <a:rPr lang="en-US" dirty="0" smtClean="0"/>
              <a:t>Adjustment 				</a:t>
            </a:r>
            <a:r>
              <a:rPr lang="en-US" b="1" dirty="0" smtClean="0"/>
              <a:t>RS</a:t>
            </a:r>
            <a:r>
              <a:rPr lang="en-US" b="1" dirty="0"/>
              <a:t>:</a:t>
            </a:r>
            <a:r>
              <a:rPr lang="en-US" dirty="0"/>
              <a:t> Register Select</a:t>
            </a:r>
          </a:p>
          <a:p>
            <a:r>
              <a:rPr lang="en-US" b="1" dirty="0"/>
              <a:t>R/W:</a:t>
            </a:r>
            <a:r>
              <a:rPr lang="en-US" dirty="0"/>
              <a:t> Read/Write (usually </a:t>
            </a:r>
            <a:r>
              <a:rPr lang="en-US" dirty="0" smtClean="0"/>
              <a:t>grounded) 			</a:t>
            </a:r>
            <a:r>
              <a:rPr lang="en-US" b="1" dirty="0" smtClean="0"/>
              <a:t>E</a:t>
            </a:r>
            <a:r>
              <a:rPr lang="en-US" b="1" dirty="0"/>
              <a:t>:</a:t>
            </a:r>
            <a:r>
              <a:rPr lang="en-US" dirty="0"/>
              <a:t> Enable</a:t>
            </a:r>
          </a:p>
          <a:p>
            <a:r>
              <a:rPr lang="en-US" b="1" dirty="0" smtClean="0"/>
              <a:t>D0-D7</a:t>
            </a:r>
            <a:r>
              <a:rPr lang="en-US" b="1" dirty="0"/>
              <a:t>:</a:t>
            </a:r>
            <a:r>
              <a:rPr lang="en-US" dirty="0"/>
              <a:t> Data Lines </a:t>
            </a:r>
            <a:r>
              <a:rPr lang="en-US" dirty="0" smtClean="0"/>
              <a:t>(8-bit </a:t>
            </a:r>
            <a:r>
              <a:rPr lang="en-US" dirty="0"/>
              <a:t>mode</a:t>
            </a:r>
            <a:r>
              <a:rPr lang="en-US" dirty="0" smtClean="0"/>
              <a:t>)				</a:t>
            </a:r>
            <a:r>
              <a:rPr lang="en-US" b="1" dirty="0" smtClean="0"/>
              <a:t>D4-D7</a:t>
            </a:r>
            <a:r>
              <a:rPr lang="en-US" b="1" dirty="0"/>
              <a:t>:</a:t>
            </a:r>
            <a:r>
              <a:rPr lang="en-US" dirty="0"/>
              <a:t> Data Lines </a:t>
            </a:r>
            <a:r>
              <a:rPr lang="en-US" dirty="0" smtClean="0"/>
              <a:t>(4-bit </a:t>
            </a:r>
            <a:r>
              <a:rPr lang="en-US" dirty="0"/>
              <a:t>mode</a:t>
            </a:r>
            <a:r>
              <a:rPr lang="en-US" dirty="0" smtClean="0"/>
              <a:t>)</a:t>
            </a:r>
            <a:endParaRPr lang="en-US" dirty="0"/>
          </a:p>
          <a:p>
            <a:r>
              <a:rPr lang="en-US" b="1" dirty="0"/>
              <a:t>A:</a:t>
            </a:r>
            <a:r>
              <a:rPr lang="en-US" dirty="0"/>
              <a:t> Anode (</a:t>
            </a:r>
            <a:r>
              <a:rPr lang="en-US" dirty="0" smtClean="0"/>
              <a:t>backlight)					</a:t>
            </a:r>
            <a:r>
              <a:rPr lang="en-US" b="1" dirty="0" smtClean="0"/>
              <a:t>K</a:t>
            </a:r>
            <a:r>
              <a:rPr lang="en-US" b="1" dirty="0"/>
              <a:t>:</a:t>
            </a:r>
            <a:r>
              <a:rPr lang="en-US" dirty="0"/>
              <a:t> Cathode (backlight)</a:t>
            </a:r>
          </a:p>
        </p:txBody>
      </p:sp>
      <p:pic>
        <p:nvPicPr>
          <p:cNvPr id="3074" name="Picture 2" descr="Sensors Modules Lcd 16x2 Display Module | Sensors Modu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399" y="2467928"/>
            <a:ext cx="5296798" cy="2410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867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2207</Words>
  <Application>Microsoft Office PowerPoint</Application>
  <PresentationFormat>On-screen Show (16:9)</PresentationFormat>
  <Paragraphs>204</Paragraphs>
  <Slides>41</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Fjalla One</vt:lpstr>
      <vt:lpstr>Barlow Semi Condensed Medium</vt:lpstr>
      <vt:lpstr>Abel</vt:lpstr>
      <vt:lpstr>Söhne</vt:lpstr>
      <vt:lpstr>Barlow Semi Condensed</vt:lpstr>
      <vt:lpstr>Barlow Semi Condensed Light</vt:lpstr>
      <vt:lpstr>Arial</vt:lpstr>
      <vt:lpstr>Söhne Mono</vt:lpstr>
      <vt:lpstr>Technology Consulting by Slidesgo</vt:lpstr>
      <vt:lpstr>ARM-FINAL PROJECT</vt:lpstr>
      <vt:lpstr>Table of Contents</vt:lpstr>
      <vt:lpstr> Project Idea </vt:lpstr>
      <vt:lpstr>Project Idea </vt:lpstr>
      <vt:lpstr>Project Overview </vt:lpstr>
      <vt:lpstr>LCD</vt:lpstr>
      <vt:lpstr>LCD </vt:lpstr>
      <vt:lpstr>LCD-Drivers  </vt:lpstr>
      <vt:lpstr>LCD </vt:lpstr>
      <vt:lpstr>LCD-Connection</vt:lpstr>
      <vt:lpstr>LCD-Connection</vt:lpstr>
      <vt:lpstr>LCD-Connection </vt:lpstr>
      <vt:lpstr>LCD-Code (main)(initialization)  </vt:lpstr>
      <vt:lpstr>LCD-Code (main)(Show-Example) </vt:lpstr>
      <vt:lpstr>Buttons &amp; Leds</vt:lpstr>
      <vt:lpstr>Buttons-LEDs (Drivers)  </vt:lpstr>
      <vt:lpstr>Buttons-LEDs</vt:lpstr>
      <vt:lpstr>Buttons-LEDs (Connection)</vt:lpstr>
      <vt:lpstr>Buttons-LEDs (Connection)</vt:lpstr>
      <vt:lpstr>Buttons-LEDs (Connection)</vt:lpstr>
      <vt:lpstr>Buttons-LEDs (Connection)</vt:lpstr>
      <vt:lpstr>Buttons-LEDs (Code)</vt:lpstr>
      <vt:lpstr>Buttons-LEDs (Code)</vt:lpstr>
      <vt:lpstr>PowerPoint Presentation</vt:lpstr>
      <vt:lpstr>PowerPoint Presentation</vt:lpstr>
      <vt:lpstr>LED-MATRIX </vt:lpstr>
      <vt:lpstr>LED-MATRIX(Drivers)  </vt:lpstr>
      <vt:lpstr>LED-MATRIX </vt:lpstr>
      <vt:lpstr>LED-MATRIX(Arrays) </vt:lpstr>
      <vt:lpstr>LED-MATRIX(Python-Script) </vt:lpstr>
      <vt:lpstr>LED-MATRIX(Display) </vt:lpstr>
      <vt:lpstr>LED-MATRIX(Display) </vt:lpstr>
      <vt:lpstr>TFT</vt:lpstr>
      <vt:lpstr>TFT</vt:lpstr>
      <vt:lpstr>TFT-Drivers  </vt:lpstr>
      <vt:lpstr>TFT-connection</vt:lpstr>
      <vt:lpstr>TFT-Connection   </vt:lpstr>
      <vt:lpstr>TFT-Connection</vt:lpstr>
      <vt:lpstr>TFT-Code (main) (initialization)</vt:lpstr>
      <vt:lpstr>TFT-Code (main) (initialization)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ARM-FINAL PROJECT</dc:title>
  <dc:creator>MO7A</dc:creator>
  <cp:lastModifiedBy>El-Wattaneya</cp:lastModifiedBy>
  <cp:revision>213</cp:revision>
  <dcterms:modified xsi:type="dcterms:W3CDTF">2024-04-27T15:52:07Z</dcterms:modified>
</cp:coreProperties>
</file>