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
      <p:font typeface="Open Sans" panose="020B0606030504020204"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32" d="100"/>
          <a:sy n="32" d="100"/>
        </p:scale>
        <p:origin x="77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3859721" y="3774648"/>
            <a:ext cx="9879625" cy="2847639"/>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Content Analysis for 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44753" y="811665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50123" y="371583"/>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34376963-373B-C647-4829-A27A54B6080A}"/>
              </a:ext>
            </a:extLst>
          </p:cNvPr>
          <p:cNvSpPr txBox="1"/>
          <p:nvPr/>
        </p:nvSpPr>
        <p:spPr>
          <a:xfrm>
            <a:off x="11581833" y="2448047"/>
            <a:ext cx="5677467" cy="5570756"/>
          </a:xfrm>
          <a:prstGeom prst="rect">
            <a:avLst/>
          </a:prstGeom>
          <a:noFill/>
        </p:spPr>
        <p:txBody>
          <a:bodyPr wrap="square" rtlCol="0">
            <a:spAutoFit/>
          </a:bodyPr>
          <a:lstStyle/>
          <a:p>
            <a:r>
              <a:rPr lang="en-US" sz="3200" dirty="0"/>
              <a:t>THE TOP 5 CATEGORY </a:t>
            </a:r>
          </a:p>
          <a:p>
            <a:r>
              <a:rPr lang="en-US" sz="3200" dirty="0"/>
              <a:t>ANIMALS = 1805</a:t>
            </a:r>
          </a:p>
          <a:p>
            <a:r>
              <a:rPr lang="en-US" sz="3200" dirty="0"/>
              <a:t>HEALTHY EATING = 1711</a:t>
            </a:r>
          </a:p>
          <a:p>
            <a:r>
              <a:rPr lang="en-US" sz="3200" dirty="0"/>
              <a:t>TECHNOLOGY = 1695</a:t>
            </a:r>
          </a:p>
          <a:p>
            <a:r>
              <a:rPr lang="en-US" sz="3200" dirty="0"/>
              <a:t>SCIENCE = 1680</a:t>
            </a:r>
          </a:p>
          <a:p>
            <a:r>
              <a:rPr lang="en-US" sz="3200" dirty="0"/>
              <a:t> COOKING =  1664</a:t>
            </a:r>
          </a:p>
          <a:p>
            <a:endParaRPr lang="en-US" sz="3200" dirty="0"/>
          </a:p>
          <a:p>
            <a:r>
              <a:rPr lang="en-US" sz="3200" dirty="0"/>
              <a:t>TOP CONTENT</a:t>
            </a:r>
          </a:p>
          <a:p>
            <a:r>
              <a:rPr lang="en-US" sz="3200" dirty="0"/>
              <a:t>PHOTO = 6589</a:t>
            </a:r>
          </a:p>
          <a:p>
            <a:r>
              <a:rPr lang="en-US" sz="3200" dirty="0"/>
              <a:t>VIDEO = 6245</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1357551"/>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a:p>
            <a:pPr>
              <a:lnSpc>
                <a:spcPts val="3640"/>
              </a:lnSpc>
            </a:pPr>
            <a:r>
              <a:rPr lang="en-US" sz="2600" spc="-26" dirty="0">
                <a:solidFill>
                  <a:srgbClr val="FFFFFF"/>
                </a:solidFill>
                <a:latin typeface="Graphik Regular" panose="020B0503030202060203" pitchFamily="34" charset="0"/>
              </a:rPr>
              <a:t>FIND MORE DETAILS ON THE TASK HERE:</a:t>
            </a:r>
          </a:p>
          <a:p>
            <a:pPr>
              <a:lnSpc>
                <a:spcPts val="3640"/>
              </a:lnSpc>
            </a:pPr>
            <a:r>
              <a:rPr lang="en-US" sz="2600" spc="-26" dirty="0">
                <a:solidFill>
                  <a:srgbClr val="FFFFFF"/>
                </a:solidFill>
                <a:latin typeface="Graphik Regular" panose="020B0503030202060203" pitchFamily="34" charset="0"/>
              </a:rPr>
              <a:t>https://github.com/MoAbbazi</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2" y="737412"/>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304800" y="7702543"/>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2" name="Group 2"/>
          <p:cNvGrpSpPr/>
          <p:nvPr/>
        </p:nvGrpSpPr>
        <p:grpSpPr>
          <a:xfrm>
            <a:off x="3607067" y="2815668"/>
            <a:ext cx="11632933" cy="6215064"/>
            <a:chOff x="0" y="0"/>
            <a:chExt cx="13376978" cy="6182999"/>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Agenda</a:t>
              </a:r>
            </a:p>
          </p:txBody>
        </p:sp>
        <p:sp>
          <p:nvSpPr>
            <p:cNvPr id="4" name="TextBox 4"/>
            <p:cNvSpPr txBox="1"/>
            <p:nvPr/>
          </p:nvSpPr>
          <p:spPr>
            <a:xfrm>
              <a:off x="0" y="2298166"/>
              <a:ext cx="13376978" cy="3884833"/>
            </a:xfrm>
            <a:prstGeom prst="rect">
              <a:avLst/>
            </a:prstGeom>
          </p:spPr>
          <p:txBody>
            <a:bodyPr wrap="square" lIns="0" tIns="0" rIns="0" bIns="0" rtlCol="0" anchor="t">
              <a:spAutoFit/>
            </a:bodyPr>
            <a:lstStyle/>
            <a:p>
              <a:pPr>
                <a:lnSpc>
                  <a:spcPts val="2660"/>
                </a:lnSpc>
              </a:pPr>
              <a:r>
                <a:rPr lang="en-US" sz="5400" spc="-19" dirty="0">
                  <a:solidFill>
                    <a:srgbClr val="000000"/>
                  </a:solidFill>
                  <a:latin typeface="Graphik Regular" panose="020B0503030202060203" pitchFamily="34" charset="0"/>
                </a:rPr>
                <a:t>Project recap</a:t>
              </a:r>
            </a:p>
            <a:p>
              <a:pPr>
                <a:lnSpc>
                  <a:spcPts val="2660"/>
                </a:lnSpc>
              </a:pPr>
              <a:endParaRPr lang="en-US" sz="5400" spc="-19" dirty="0">
                <a:solidFill>
                  <a:srgbClr val="000000"/>
                </a:solidFill>
                <a:latin typeface="Graphik Regular" panose="020B0503030202060203" pitchFamily="34" charset="0"/>
              </a:endParaRPr>
            </a:p>
            <a:p>
              <a:pPr>
                <a:lnSpc>
                  <a:spcPts val="2660"/>
                </a:lnSpc>
              </a:pPr>
              <a:r>
                <a:rPr lang="en-US" sz="5400" spc="-19" dirty="0">
                  <a:solidFill>
                    <a:srgbClr val="000000"/>
                  </a:solidFill>
                  <a:latin typeface="Graphik Regular" panose="020B0503030202060203" pitchFamily="34" charset="0"/>
                </a:rPr>
                <a:t>Problem</a:t>
              </a:r>
            </a:p>
            <a:p>
              <a:pPr>
                <a:lnSpc>
                  <a:spcPts val="2660"/>
                </a:lnSpc>
              </a:pPr>
              <a:endParaRPr lang="en-US" sz="5400" spc="-19" dirty="0">
                <a:solidFill>
                  <a:srgbClr val="000000"/>
                </a:solidFill>
                <a:latin typeface="Graphik Regular" panose="020B0503030202060203" pitchFamily="34" charset="0"/>
              </a:endParaRPr>
            </a:p>
            <a:p>
              <a:pPr>
                <a:lnSpc>
                  <a:spcPts val="2660"/>
                </a:lnSpc>
              </a:pPr>
              <a:r>
                <a:rPr lang="en-US" sz="5400" spc="-19" dirty="0">
                  <a:solidFill>
                    <a:srgbClr val="000000"/>
                  </a:solidFill>
                  <a:latin typeface="Graphik Regular" panose="020B0503030202060203" pitchFamily="34" charset="0"/>
                </a:rPr>
                <a:t>The Analytics team</a:t>
              </a:r>
            </a:p>
            <a:p>
              <a:pPr>
                <a:lnSpc>
                  <a:spcPts val="2660"/>
                </a:lnSpc>
              </a:pPr>
              <a:endParaRPr lang="en-US" sz="5400" spc="-19" dirty="0">
                <a:solidFill>
                  <a:srgbClr val="000000"/>
                </a:solidFill>
                <a:latin typeface="Graphik Regular" panose="020B0503030202060203" pitchFamily="34" charset="0"/>
              </a:endParaRPr>
            </a:p>
            <a:p>
              <a:pPr>
                <a:lnSpc>
                  <a:spcPts val="2660"/>
                </a:lnSpc>
              </a:pPr>
              <a:r>
                <a:rPr lang="en-US" sz="5400" spc="-19" dirty="0">
                  <a:solidFill>
                    <a:srgbClr val="000000"/>
                  </a:solidFill>
                  <a:latin typeface="Graphik Regular" panose="020B0503030202060203" pitchFamily="34" charset="0"/>
                </a:rPr>
                <a:t>Process</a:t>
              </a:r>
            </a:p>
            <a:p>
              <a:pPr>
                <a:lnSpc>
                  <a:spcPts val="2660"/>
                </a:lnSpc>
              </a:pPr>
              <a:endParaRPr lang="en-US" sz="5400" spc="-19" dirty="0">
                <a:solidFill>
                  <a:srgbClr val="000000"/>
                </a:solidFill>
                <a:latin typeface="Graphik Regular" panose="020B0503030202060203" pitchFamily="34" charset="0"/>
              </a:endParaRPr>
            </a:p>
            <a:p>
              <a:pPr>
                <a:lnSpc>
                  <a:spcPts val="2660"/>
                </a:lnSpc>
              </a:pPr>
              <a:r>
                <a:rPr lang="en-US" sz="5400" spc="-19" dirty="0">
                  <a:solidFill>
                    <a:srgbClr val="000000"/>
                  </a:solidFill>
                  <a:latin typeface="Graphik Regular" panose="020B0503030202060203" pitchFamily="34" charset="0"/>
                </a:rPr>
                <a:t>Insights</a:t>
              </a:r>
            </a:p>
            <a:p>
              <a:pPr>
                <a:lnSpc>
                  <a:spcPts val="2660"/>
                </a:lnSpc>
              </a:pPr>
              <a:endParaRPr lang="en-US" sz="5400" spc="-19" dirty="0">
                <a:solidFill>
                  <a:srgbClr val="000000"/>
                </a:solidFill>
                <a:latin typeface="Graphik Regular" panose="020B0503030202060203" pitchFamily="34" charset="0"/>
              </a:endParaRPr>
            </a:p>
            <a:p>
              <a:pPr>
                <a:lnSpc>
                  <a:spcPts val="2660"/>
                </a:lnSpc>
              </a:pPr>
              <a:r>
                <a:rPr lang="en-US" sz="5400" spc="-19" dirty="0">
                  <a:solidFill>
                    <a:srgbClr val="000000"/>
                  </a:solidFill>
                  <a:latin typeface="Graphik Regular" panose="020B0503030202060203" pitchFamily="34" charset="0"/>
                </a:rPr>
                <a:t>Summary</a:t>
              </a:r>
            </a:p>
          </p:txBody>
        </p:sp>
      </p:grpSp>
      <p:grpSp>
        <p:nvGrpSpPr>
          <p:cNvPr id="5" name="Group 5"/>
          <p:cNvGrpSpPr/>
          <p:nvPr/>
        </p:nvGrpSpPr>
        <p:grpSpPr>
          <a:xfrm>
            <a:off x="14415961" y="166553"/>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2643207" y="341919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0902351" y="6796030"/>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535871" y="439845"/>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62670" y="2005583"/>
            <a:ext cx="11342283"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CB425AFA-A5B2-867E-0942-8A68B974C3FD}"/>
              </a:ext>
            </a:extLst>
          </p:cNvPr>
          <p:cNvSpPr txBox="1"/>
          <p:nvPr/>
        </p:nvSpPr>
        <p:spPr>
          <a:xfrm>
            <a:off x="8436952" y="2350650"/>
            <a:ext cx="7789981" cy="5632311"/>
          </a:xfrm>
          <a:prstGeom prst="rect">
            <a:avLst/>
          </a:prstGeom>
          <a:noFill/>
        </p:spPr>
        <p:txBody>
          <a:bodyPr wrap="square" rtlCol="0">
            <a:spAutoFit/>
          </a:bodyPr>
          <a:lstStyle/>
          <a:p>
            <a:r>
              <a:rPr lang="en-US" sz="4000" dirty="0"/>
              <a:t>An audit of their big data practice</a:t>
            </a:r>
          </a:p>
          <a:p>
            <a:endParaRPr lang="en-US" sz="4000" dirty="0"/>
          </a:p>
          <a:p>
            <a:r>
              <a:rPr lang="en-US" sz="4000" dirty="0"/>
              <a:t>Recommendations for a successful IPO</a:t>
            </a:r>
          </a:p>
          <a:p>
            <a:endParaRPr lang="en-US" sz="4000" dirty="0"/>
          </a:p>
          <a:p>
            <a:r>
              <a:rPr lang="en-US" sz="4000" dirty="0"/>
              <a:t>An analysis of their content categories that highlights the top 5 categories with the largest aggregate popularity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984336" y="6769092"/>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6" name="Group 16"/>
          <p:cNvGrpSpPr/>
          <p:nvPr/>
        </p:nvGrpSpPr>
        <p:grpSpPr>
          <a:xfrm>
            <a:off x="14478000" y="147606"/>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1" name="TextBox 21"/>
          <p:cNvSpPr txBox="1"/>
          <p:nvPr/>
        </p:nvSpPr>
        <p:spPr>
          <a:xfrm>
            <a:off x="3406208" y="1088257"/>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715DF96C-82D3-0B61-7DBB-8A9B2B17DA3F}"/>
              </a:ext>
            </a:extLst>
          </p:cNvPr>
          <p:cNvSpPr txBox="1"/>
          <p:nvPr/>
        </p:nvSpPr>
        <p:spPr>
          <a:xfrm>
            <a:off x="1064088" y="2502186"/>
            <a:ext cx="8781590" cy="6740307"/>
          </a:xfrm>
          <a:prstGeom prst="rect">
            <a:avLst/>
          </a:prstGeom>
          <a:noFill/>
        </p:spPr>
        <p:txBody>
          <a:bodyPr wrap="square" rtlCol="0">
            <a:spAutoFit/>
          </a:bodyPr>
          <a:lstStyle/>
          <a:p>
            <a:r>
              <a:rPr lang="en-US" sz="3600" dirty="0">
                <a:solidFill>
                  <a:schemeClr val="bg1"/>
                </a:solidFill>
              </a:rPr>
              <a:t>Over the past 5 years, Social Buzz has reached over 500 million active users each month. They have scaled quicker than anticipated and need the help of an advisory firm to oversee their scaling process effectively.</a:t>
            </a:r>
          </a:p>
          <a:p>
            <a:endParaRPr lang="en-US" sz="3600" dirty="0">
              <a:solidFill>
                <a:schemeClr val="bg1"/>
              </a:solidFill>
            </a:endParaRPr>
          </a:p>
          <a:p>
            <a:r>
              <a:rPr lang="en-US" sz="3600" dirty="0">
                <a:solidFill>
                  <a:schemeClr val="bg1"/>
                </a:solidFill>
              </a:rPr>
              <a:t>Every day over 100,000 pieces of content, ranging from text, images, videos and GIFs are posted. All of this data is highly unstructured and requires extremely sophisticated and expensive technology to manage and maintain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392685" y="1008391"/>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E5E44327-4261-8A68-732A-441DFCC7A3B1}"/>
              </a:ext>
            </a:extLst>
          </p:cNvPr>
          <p:cNvSpPr txBox="1"/>
          <p:nvPr/>
        </p:nvSpPr>
        <p:spPr>
          <a:xfrm>
            <a:off x="14249400" y="1454169"/>
            <a:ext cx="3352799" cy="1569660"/>
          </a:xfrm>
          <a:prstGeom prst="rect">
            <a:avLst/>
          </a:prstGeom>
          <a:noFill/>
        </p:spPr>
        <p:txBody>
          <a:bodyPr wrap="square" rtlCol="0">
            <a:spAutoFit/>
          </a:bodyPr>
          <a:lstStyle/>
          <a:p>
            <a:r>
              <a:rPr lang="en-US" sz="3200" b="0" i="0" dirty="0">
                <a:solidFill>
                  <a:srgbClr val="333333"/>
                </a:solidFill>
                <a:effectLst/>
                <a:latin typeface="Open Sans" panose="020B0604020202020204" pitchFamily="34" charset="0"/>
              </a:rPr>
              <a:t>Andrew Fleming (Chief Technical Architect)</a:t>
            </a:r>
            <a:endParaRPr lang="en-US" sz="3200" dirty="0"/>
          </a:p>
        </p:txBody>
      </p:sp>
      <p:sp>
        <p:nvSpPr>
          <p:cNvPr id="33" name="TextBox 32">
            <a:extLst>
              <a:ext uri="{FF2B5EF4-FFF2-40B4-BE49-F238E27FC236}">
                <a16:creationId xmlns:a16="http://schemas.microsoft.com/office/drawing/2014/main" id="{FA502AAC-FA63-C1AB-EFC5-0255CC928F24}"/>
              </a:ext>
            </a:extLst>
          </p:cNvPr>
          <p:cNvSpPr txBox="1"/>
          <p:nvPr/>
        </p:nvSpPr>
        <p:spPr>
          <a:xfrm>
            <a:off x="14182104" y="4639849"/>
            <a:ext cx="3309107" cy="1077218"/>
          </a:xfrm>
          <a:prstGeom prst="rect">
            <a:avLst/>
          </a:prstGeom>
          <a:noFill/>
        </p:spPr>
        <p:txBody>
          <a:bodyPr wrap="square" rtlCol="0">
            <a:spAutoFit/>
          </a:bodyPr>
          <a:lstStyle/>
          <a:p>
            <a:r>
              <a:rPr lang="en-US" sz="3200" dirty="0"/>
              <a:t>Marcus Rompton (Senior Principle) </a:t>
            </a:r>
          </a:p>
        </p:txBody>
      </p:sp>
      <p:sp>
        <p:nvSpPr>
          <p:cNvPr id="34" name="TextBox 33">
            <a:extLst>
              <a:ext uri="{FF2B5EF4-FFF2-40B4-BE49-F238E27FC236}">
                <a16:creationId xmlns:a16="http://schemas.microsoft.com/office/drawing/2014/main" id="{8EBAEA9C-6945-6757-FB31-8E126BAD58E7}"/>
              </a:ext>
            </a:extLst>
          </p:cNvPr>
          <p:cNvSpPr txBox="1"/>
          <p:nvPr/>
        </p:nvSpPr>
        <p:spPr>
          <a:xfrm>
            <a:off x="14363699" y="7677122"/>
            <a:ext cx="3124199" cy="1077218"/>
          </a:xfrm>
          <a:prstGeom prst="rect">
            <a:avLst/>
          </a:prstGeom>
          <a:noFill/>
        </p:spPr>
        <p:txBody>
          <a:bodyPr wrap="square" rtlCol="0">
            <a:spAutoFit/>
          </a:bodyPr>
          <a:lstStyle/>
          <a:p>
            <a:r>
              <a:rPr lang="en-US" sz="3200" dirty="0"/>
              <a:t>Tola Abrahams</a:t>
            </a:r>
          </a:p>
          <a:p>
            <a:r>
              <a:rPr lang="en-US" sz="3200" dirty="0"/>
              <a:t> (Data Analyst)</a:t>
            </a:r>
          </a:p>
        </p:txBody>
      </p:sp>
      <p:pic>
        <p:nvPicPr>
          <p:cNvPr id="36" name="Picture 35">
            <a:extLst>
              <a:ext uri="{FF2B5EF4-FFF2-40B4-BE49-F238E27FC236}">
                <a16:creationId xmlns:a16="http://schemas.microsoft.com/office/drawing/2014/main" id="{30D7CBF7-5942-5F5C-BC6C-80CFB6A391F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29170" y="6934024"/>
            <a:ext cx="2037556" cy="2123082"/>
          </a:xfrm>
          <a:prstGeom prst="ellipse">
            <a:avLst/>
          </a:prstGeom>
          <a:ln w="63500" cap="rnd">
            <a:solidFill>
              <a:srgbClr val="0033CC"/>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12F5439E-5E9A-D55A-44DB-DDC673FE419D}"/>
              </a:ext>
            </a:extLst>
          </p:cNvPr>
          <p:cNvSpPr txBox="1"/>
          <p:nvPr/>
        </p:nvSpPr>
        <p:spPr>
          <a:xfrm>
            <a:off x="4520916" y="1657007"/>
            <a:ext cx="9787410" cy="646331"/>
          </a:xfrm>
          <a:prstGeom prst="rect">
            <a:avLst/>
          </a:prstGeom>
          <a:noFill/>
        </p:spPr>
        <p:txBody>
          <a:bodyPr wrap="square" rtlCol="0">
            <a:spAutoFit/>
          </a:bodyPr>
          <a:lstStyle/>
          <a:p>
            <a:r>
              <a:rPr lang="en-US" sz="3600" dirty="0"/>
              <a:t>DATA COLLECTION &amp; MERGING TABLES</a:t>
            </a:r>
          </a:p>
        </p:txBody>
      </p:sp>
      <p:sp>
        <p:nvSpPr>
          <p:cNvPr id="40" name="TextBox 39">
            <a:extLst>
              <a:ext uri="{FF2B5EF4-FFF2-40B4-BE49-F238E27FC236}">
                <a16:creationId xmlns:a16="http://schemas.microsoft.com/office/drawing/2014/main" id="{8CC76D11-681F-AB63-A805-C8B981C80B06}"/>
              </a:ext>
            </a:extLst>
          </p:cNvPr>
          <p:cNvSpPr txBox="1"/>
          <p:nvPr/>
        </p:nvSpPr>
        <p:spPr>
          <a:xfrm>
            <a:off x="6224054" y="3169634"/>
            <a:ext cx="8694448" cy="646331"/>
          </a:xfrm>
          <a:prstGeom prst="rect">
            <a:avLst/>
          </a:prstGeom>
          <a:noFill/>
        </p:spPr>
        <p:txBody>
          <a:bodyPr wrap="square" rtlCol="0">
            <a:spAutoFit/>
          </a:bodyPr>
          <a:lstStyle/>
          <a:p>
            <a:r>
              <a:rPr lang="en-US" sz="3600" dirty="0"/>
              <a:t>DATA CLEANING AND FORMATTING</a:t>
            </a:r>
          </a:p>
        </p:txBody>
      </p:sp>
      <p:sp>
        <p:nvSpPr>
          <p:cNvPr id="41" name="TextBox 40">
            <a:extLst>
              <a:ext uri="{FF2B5EF4-FFF2-40B4-BE49-F238E27FC236}">
                <a16:creationId xmlns:a16="http://schemas.microsoft.com/office/drawing/2014/main" id="{1FC2D812-1BC5-927B-0085-BCD8526CC792}"/>
              </a:ext>
            </a:extLst>
          </p:cNvPr>
          <p:cNvSpPr txBox="1"/>
          <p:nvPr/>
        </p:nvSpPr>
        <p:spPr>
          <a:xfrm>
            <a:off x="7626236" y="4742684"/>
            <a:ext cx="10216467" cy="646331"/>
          </a:xfrm>
          <a:prstGeom prst="rect">
            <a:avLst/>
          </a:prstGeom>
          <a:noFill/>
        </p:spPr>
        <p:txBody>
          <a:bodyPr wrap="square" rtlCol="0">
            <a:spAutoFit/>
          </a:bodyPr>
          <a:lstStyle/>
          <a:p>
            <a:r>
              <a:rPr lang="en-US" sz="3600" dirty="0"/>
              <a:t>DATA ANALYSIS FOR TOP CATEGORIES AND CONTENT</a:t>
            </a:r>
          </a:p>
        </p:txBody>
      </p:sp>
      <p:sp>
        <p:nvSpPr>
          <p:cNvPr id="42" name="TextBox 41">
            <a:extLst>
              <a:ext uri="{FF2B5EF4-FFF2-40B4-BE49-F238E27FC236}">
                <a16:creationId xmlns:a16="http://schemas.microsoft.com/office/drawing/2014/main" id="{C199CA27-8263-7FAB-F6F1-5F0E026FE010}"/>
              </a:ext>
            </a:extLst>
          </p:cNvPr>
          <p:cNvSpPr txBox="1"/>
          <p:nvPr/>
        </p:nvSpPr>
        <p:spPr>
          <a:xfrm>
            <a:off x="9559347" y="6079641"/>
            <a:ext cx="7493033" cy="1200329"/>
          </a:xfrm>
          <a:prstGeom prst="rect">
            <a:avLst/>
          </a:prstGeom>
          <a:noFill/>
        </p:spPr>
        <p:txBody>
          <a:bodyPr wrap="square" rtlCol="0">
            <a:spAutoFit/>
          </a:bodyPr>
          <a:lstStyle/>
          <a:p>
            <a:r>
              <a:rPr lang="en-US" sz="3600" dirty="0"/>
              <a:t>VISUALIZATIONS OF TOP CONTENT AND TOP 5 CATEGORIES</a:t>
            </a:r>
          </a:p>
        </p:txBody>
      </p:sp>
      <p:sp>
        <p:nvSpPr>
          <p:cNvPr id="43" name="TextBox 42">
            <a:extLst>
              <a:ext uri="{FF2B5EF4-FFF2-40B4-BE49-F238E27FC236}">
                <a16:creationId xmlns:a16="http://schemas.microsoft.com/office/drawing/2014/main" id="{651C05E9-EF85-CFD3-9F66-F88EAFB4F145}"/>
              </a:ext>
            </a:extLst>
          </p:cNvPr>
          <p:cNvSpPr txBox="1"/>
          <p:nvPr/>
        </p:nvSpPr>
        <p:spPr>
          <a:xfrm>
            <a:off x="11353747" y="7784814"/>
            <a:ext cx="6137205" cy="1200329"/>
          </a:xfrm>
          <a:prstGeom prst="rect">
            <a:avLst/>
          </a:prstGeom>
          <a:noFill/>
        </p:spPr>
        <p:txBody>
          <a:bodyPr wrap="square" rtlCol="0">
            <a:spAutoFit/>
          </a:bodyPr>
          <a:lstStyle/>
          <a:p>
            <a:r>
              <a:rPr lang="en-US" sz="3600" dirty="0"/>
              <a:t>PRESENTATION OF ANALYSIS AND 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915900" y="461078"/>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pic>
        <p:nvPicPr>
          <p:cNvPr id="1026" name="Picture 2">
            <a:extLst>
              <a:ext uri="{FF2B5EF4-FFF2-40B4-BE49-F238E27FC236}">
                <a16:creationId xmlns:a16="http://schemas.microsoft.com/office/drawing/2014/main" id="{22AD0765-527D-1E60-1B06-DB17487A02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637" y="1457115"/>
            <a:ext cx="8841363" cy="836880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6316136-6B91-4700-5E32-3CFE92C94571}"/>
              </a:ext>
            </a:extLst>
          </p:cNvPr>
          <p:cNvSpPr txBox="1"/>
          <p:nvPr/>
        </p:nvSpPr>
        <p:spPr>
          <a:xfrm>
            <a:off x="9677400" y="2400300"/>
            <a:ext cx="8093487" cy="3108543"/>
          </a:xfrm>
          <a:prstGeom prst="rect">
            <a:avLst/>
          </a:prstGeom>
          <a:noFill/>
        </p:spPr>
        <p:txBody>
          <a:bodyPr wrap="square" rtlCol="0">
            <a:spAutoFit/>
          </a:bodyPr>
          <a:lstStyle/>
          <a:p>
            <a:r>
              <a:rPr lang="en-US" sz="2800" dirty="0"/>
              <a:t>THE TOP PERFORMING CATEGORIES:</a:t>
            </a:r>
          </a:p>
          <a:p>
            <a:r>
              <a:rPr lang="en-US" sz="2800" dirty="0"/>
              <a:t>ANIMALS, HEALTHY EATING,TECHNOLOGY, SCIENCE, COOKING</a:t>
            </a:r>
          </a:p>
          <a:p>
            <a:endParaRPr lang="en-US" sz="2800" dirty="0"/>
          </a:p>
          <a:p>
            <a:r>
              <a:rPr lang="en-US" sz="2800" dirty="0"/>
              <a:t>THE LEAST PERFORMING CATEGORIES:</a:t>
            </a:r>
          </a:p>
          <a:p>
            <a:r>
              <a:rPr lang="en-US" sz="2800" dirty="0"/>
              <a:t>PUBLIC SPEAKING, VEGANISM, FITNESS, STUDYING, TENNIS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7765786"/>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58970" y="6426898"/>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787342" y="627360"/>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4230695" y="342900"/>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050" name="Picture 2">
            <a:extLst>
              <a:ext uri="{FF2B5EF4-FFF2-40B4-BE49-F238E27FC236}">
                <a16:creationId xmlns:a16="http://schemas.microsoft.com/office/drawing/2014/main" id="{BD36AD12-99A9-0721-36FE-8997DEAC51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2413" y="1684758"/>
            <a:ext cx="9381254" cy="717183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B07547F6-DF68-184F-CBCC-1B0065BE98D2}"/>
              </a:ext>
            </a:extLst>
          </p:cNvPr>
          <p:cNvSpPr txBox="1"/>
          <p:nvPr/>
        </p:nvSpPr>
        <p:spPr>
          <a:xfrm>
            <a:off x="12504266" y="4160902"/>
            <a:ext cx="5181600" cy="2554545"/>
          </a:xfrm>
          <a:prstGeom prst="rect">
            <a:avLst/>
          </a:prstGeom>
          <a:noFill/>
        </p:spPr>
        <p:txBody>
          <a:bodyPr wrap="square" rtlCol="0">
            <a:spAutoFit/>
          </a:bodyPr>
          <a:lstStyle/>
          <a:p>
            <a:r>
              <a:rPr lang="en-US" sz="3200" dirty="0"/>
              <a:t>THE MOST ENGAGING CONENTS IS PHOTO</a:t>
            </a:r>
          </a:p>
          <a:p>
            <a:endParaRPr lang="en-US" sz="3200" dirty="0"/>
          </a:p>
          <a:p>
            <a:r>
              <a:rPr lang="en-US" sz="3200" dirty="0"/>
              <a:t>THE LEAST ENGAGING CONENT IS AUDIO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784465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1130840" y="6700101"/>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67579" y="37529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4138620" y="382699"/>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74" name="Picture 2">
            <a:extLst>
              <a:ext uri="{FF2B5EF4-FFF2-40B4-BE49-F238E27FC236}">
                <a16:creationId xmlns:a16="http://schemas.microsoft.com/office/drawing/2014/main" id="{DF193145-197F-C19F-4EAB-A160A9DD49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7614" y="1362296"/>
            <a:ext cx="9901156" cy="7924800"/>
          </a:xfrm>
          <a:prstGeom prst="rect">
            <a:avLst/>
          </a:prstGeom>
          <a:noFill/>
          <a:extLst>
            <a:ext uri="{909E8E84-426E-40DD-AFC4-6F175D3DCCD1}">
              <a14:hiddenFill xmlns:a14="http://schemas.microsoft.com/office/drawing/2010/main">
                <a:solidFill>
                  <a:srgbClr val="FFFFFF"/>
                </a:solidFill>
              </a14:hiddenFill>
            </a:ext>
          </a:extLst>
        </p:spPr>
      </p:pic>
      <p:sp>
        <p:nvSpPr>
          <p:cNvPr id="22" name="AutoShape 22"/>
          <p:cNvSpPr/>
          <p:nvPr/>
        </p:nvSpPr>
        <p:spPr>
          <a:xfrm>
            <a:off x="0" y="0"/>
            <a:ext cx="2386482" cy="10287000"/>
          </a:xfrm>
          <a:prstGeom prst="rect">
            <a:avLst/>
          </a:prstGeom>
          <a:solidFill>
            <a:srgbClr val="A100FF"/>
          </a:solidFill>
        </p:spPr>
      </p:sp>
      <p:sp>
        <p:nvSpPr>
          <p:cNvPr id="27" name="TextBox 26">
            <a:extLst>
              <a:ext uri="{FF2B5EF4-FFF2-40B4-BE49-F238E27FC236}">
                <a16:creationId xmlns:a16="http://schemas.microsoft.com/office/drawing/2014/main" id="{9828B3C9-6CE2-0215-5838-B4140CB31CAC}"/>
              </a:ext>
            </a:extLst>
          </p:cNvPr>
          <p:cNvSpPr txBox="1"/>
          <p:nvPr/>
        </p:nvSpPr>
        <p:spPr>
          <a:xfrm>
            <a:off x="12496800" y="4533900"/>
            <a:ext cx="5017196" cy="2246769"/>
          </a:xfrm>
          <a:prstGeom prst="rect">
            <a:avLst/>
          </a:prstGeom>
          <a:noFill/>
        </p:spPr>
        <p:txBody>
          <a:bodyPr wrap="square" rtlCol="0">
            <a:spAutoFit/>
          </a:bodyPr>
          <a:lstStyle/>
          <a:p>
            <a:r>
              <a:rPr lang="en-US" sz="2800" dirty="0"/>
              <a:t>TOP 5 CATEGORIES IN ORDER OF THEIR PERFORMANCE WITH ANIMALS THE MOST AND COOKING LEAST IN THE TOP 5 CATEGORY</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TotalTime>
  <Words>318</Words>
  <Application>Microsoft Office PowerPoint</Application>
  <PresentationFormat>Custom</PresentationFormat>
  <Paragraphs>86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Open Sans</vt:lpstr>
      <vt:lpstr>Calibri</vt:lpstr>
      <vt:lpstr>Graphik Regular</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Olutola Abrahams</cp:lastModifiedBy>
  <cp:revision>12</cp:revision>
  <dcterms:created xsi:type="dcterms:W3CDTF">2006-08-16T00:00:00Z</dcterms:created>
  <dcterms:modified xsi:type="dcterms:W3CDTF">2023-05-04T00:42:07Z</dcterms:modified>
  <dc:identifier>DAEhDyfaYKE</dc:identifier>
</cp:coreProperties>
</file>