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b0b43d3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b0b43d3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f65c4d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f65c4d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f65c4de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f65c4de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f65c4d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f65c4d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f65c4de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f65c4de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3f65c4d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3f65c4d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3f65c4d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3f65c4d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f65c4de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3f65c4de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f65c4de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f65c4de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Pneumonia</a:t>
            </a:r>
            <a:r>
              <a:rPr lang="en"/>
              <a:t> Detector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Carlos Lopez, Salam Othman, Mohamad Abboud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900">
                <a:solidFill>
                  <a:schemeClr val="dk1"/>
                </a:solidFill>
              </a:rPr>
              <a:t>Thank you!</a:t>
            </a:r>
            <a:endParaRPr sz="5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Pneumonia?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82354" lvl="0" marL="457200" rtl="0" algn="l">
              <a:spcBef>
                <a:spcPts val="0"/>
              </a:spcBef>
              <a:spcAft>
                <a:spcPts val="0"/>
              </a:spcAft>
              <a:buSzPct val="140157"/>
              <a:buChar char="●"/>
            </a:pPr>
            <a:r>
              <a:rPr lang="en" sz="1867">
                <a:solidFill>
                  <a:schemeClr val="dk1"/>
                </a:solidFill>
              </a:rPr>
              <a:t>An </a:t>
            </a:r>
            <a:r>
              <a:rPr lang="en" sz="1867">
                <a:solidFill>
                  <a:schemeClr val="dk1"/>
                </a:solidFill>
              </a:rPr>
              <a:t>inflammation in</a:t>
            </a:r>
            <a:r>
              <a:rPr lang="en" sz="1867">
                <a:solidFill>
                  <a:schemeClr val="dk1"/>
                </a:solidFill>
              </a:rPr>
              <a:t> the air sacs in the lungs </a:t>
            </a:r>
            <a:endParaRPr sz="1867">
              <a:solidFill>
                <a:schemeClr val="dk1"/>
              </a:solidFill>
            </a:endParaRPr>
          </a:p>
          <a:p>
            <a:pPr indent="-382354" lvl="0" marL="457200" rtl="0" algn="l">
              <a:spcBef>
                <a:spcPts val="0"/>
              </a:spcBef>
              <a:spcAft>
                <a:spcPts val="0"/>
              </a:spcAft>
              <a:buSzPct val="140157"/>
              <a:buChar char="●"/>
            </a:pPr>
            <a:r>
              <a:rPr lang="en" sz="1867">
                <a:solidFill>
                  <a:schemeClr val="dk1"/>
                </a:solidFill>
              </a:rPr>
              <a:t>Result of an infection caused by bacteria, viruses or fungi that are breathed into the alveoli</a:t>
            </a:r>
            <a:endParaRPr sz="1867">
              <a:solidFill>
                <a:schemeClr val="dk1"/>
              </a:solidFill>
            </a:endParaRPr>
          </a:p>
          <a:p>
            <a:pPr indent="-382354" lvl="0" marL="457200" rtl="0" algn="l">
              <a:spcBef>
                <a:spcPts val="0"/>
              </a:spcBef>
              <a:spcAft>
                <a:spcPts val="0"/>
              </a:spcAft>
              <a:buSzPct val="140157"/>
              <a:buChar char="●"/>
            </a:pPr>
            <a:r>
              <a:rPr lang="en" sz="1867">
                <a:solidFill>
                  <a:schemeClr val="dk1"/>
                </a:solidFill>
              </a:rPr>
              <a:t>Pathogens could be spread through coughing, sneezing or contaminated surfaces</a:t>
            </a:r>
            <a:endParaRPr sz="1867">
              <a:solidFill>
                <a:schemeClr val="dk1"/>
              </a:solidFill>
            </a:endParaRPr>
          </a:p>
          <a:p>
            <a:pPr indent="-382354" lvl="0" marL="457200" rtl="0" algn="l">
              <a:spcBef>
                <a:spcPts val="0"/>
              </a:spcBef>
              <a:spcAft>
                <a:spcPts val="0"/>
              </a:spcAft>
              <a:buSzPct val="140157"/>
              <a:buChar char="●"/>
            </a:pPr>
            <a:r>
              <a:rPr lang="en" sz="1867">
                <a:solidFill>
                  <a:schemeClr val="dk1"/>
                </a:solidFill>
              </a:rPr>
              <a:t>Best detected by chest X-rays</a:t>
            </a:r>
            <a:endParaRPr sz="1867">
              <a:solidFill>
                <a:schemeClr val="dk1"/>
              </a:solidFill>
            </a:endParaRPr>
          </a:p>
          <a:p>
            <a:pPr indent="-382354" lvl="0" marL="457200" rtl="0" algn="l">
              <a:spcBef>
                <a:spcPts val="0"/>
              </a:spcBef>
              <a:spcAft>
                <a:spcPts val="0"/>
              </a:spcAft>
              <a:buSzPct val="140157"/>
              <a:buChar char="●"/>
            </a:pPr>
            <a:r>
              <a:rPr lang="en" sz="1867">
                <a:solidFill>
                  <a:schemeClr val="dk1"/>
                </a:solidFill>
              </a:rPr>
              <a:t>Positive pneumonia X-rays exhibits one or more of the following symptoms: hemidiaphragm elevation , Mediastinal shift , Rib crowding, or Bronchovascular crowding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prototype mission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X-Rays Classifier: Normal, Pneumonia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Assist doctors or medical professionals with the evaluation of chest X-rays and provide a highly accurate diagnosis on Pneumonia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user friendly application that displays the diagnosis result when given an X-ray image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Easy upload of the X-ray image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X-ray scans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Convolution Neural Network model is trained on a data set consisting of 5,219 </a:t>
            </a:r>
            <a:r>
              <a:rPr lang="en">
                <a:solidFill>
                  <a:schemeClr val="dk1"/>
                </a:solidFill>
              </a:rPr>
              <a:t>pneumonia</a:t>
            </a:r>
            <a:r>
              <a:rPr lang="en">
                <a:solidFill>
                  <a:schemeClr val="dk1"/>
                </a:solidFill>
              </a:rPr>
              <a:t> and normal chest X-ray scans.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CNN model is also tested on 627 images of </a:t>
            </a:r>
            <a:r>
              <a:rPr lang="en">
                <a:solidFill>
                  <a:schemeClr val="dk1"/>
                </a:solidFill>
              </a:rPr>
              <a:t>pneumonia and normal chest X-ray scans to verify accuracy using known and predicted results.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Primary purpose: Pneumonia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315300" y="1152475"/>
            <a:ext cx="35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UI is </a:t>
            </a:r>
            <a:r>
              <a:rPr lang="en">
                <a:solidFill>
                  <a:schemeClr val="dk1"/>
                </a:solidFill>
              </a:rPr>
              <a:t>convenient and easy to use for the end users. The user simply uploads a chest X-ray image and clicks submit to retrieve the results from the CNN model.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0036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purpose: </a:t>
            </a:r>
            <a:r>
              <a:rPr lang="en"/>
              <a:t>Pneumonia</a:t>
            </a:r>
            <a:r>
              <a:rPr lang="en"/>
              <a:t> detection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X-ray scan of normal lungs	</a:t>
            </a:r>
            <a:r>
              <a:rPr lang="en"/>
              <a:t>			</a:t>
            </a:r>
            <a:r>
              <a:rPr lang="en">
                <a:solidFill>
                  <a:schemeClr val="dk1"/>
                </a:solidFill>
              </a:rPr>
              <a:t>X-ray scan of lungs with </a:t>
            </a:r>
            <a:r>
              <a:rPr lang="en">
                <a:solidFill>
                  <a:schemeClr val="dk1"/>
                </a:solidFill>
              </a:rPr>
              <a:t>pneumonia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6738"/>
            <a:ext cx="3881174" cy="256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725" y="1576750"/>
            <a:ext cx="4383575" cy="25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visualization of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Implementation of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CNN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-5170" r="5169" t="0"/>
          <a:stretch/>
        </p:blipFill>
        <p:spPr>
          <a:xfrm>
            <a:off x="2558825" y="0"/>
            <a:ext cx="3322400" cy="514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589" y="0"/>
            <a:ext cx="33224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68725" y="1111375"/>
            <a:ext cx="8520600" cy="18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accuracy visualized: The model provides an 88.94% accuracy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5729"/>
            <a:ext cx="9144000" cy="1532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UI can easily be modified to allow for selection of an alternative deep learning model. This allows for a continuous </a:t>
            </a:r>
            <a:r>
              <a:rPr lang="en">
                <a:solidFill>
                  <a:schemeClr val="dk1"/>
                </a:solidFill>
              </a:rPr>
              <a:t>development</a:t>
            </a:r>
            <a:r>
              <a:rPr lang="en">
                <a:solidFill>
                  <a:schemeClr val="dk1"/>
                </a:solidFill>
              </a:rPr>
              <a:t> of a higher performance model and an allowance for easy integration into the UI.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program can also be expanded to allow for classification of other medical image types other than chest X-ray scans.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