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0a3f89d13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60a3f89d13_2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0a3f89d13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60a3f89d13_2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0a3f89d13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60a3f89d13_2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a3f89d13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60a3f89d13_2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0a3f89d13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60a3f89d13_2_1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0a3f89d13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60a3f89d13_2_2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0a3f89d13_2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60a3f89d13_2_2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0a3f89d13_2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60a3f89d13_2_2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0a3f89d13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60a3f89d13_2_2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0a3f89d13_2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60a3f89d13_2_2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a3f89d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0a3f89d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0a3f89d13_2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60a3f89d13_2_2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0a3f89d13_2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60a3f89d13_2_2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0a3f89d13_2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60a3f89d13_2_3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0a3f89d13_2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60a3f89d13_2_4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60a3f89d13_2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60a3f89d13_2_6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60a3f89d13_2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60a3f89d13_2_6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60a3f89d13_2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60a3f89d13_2_7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60a3f89d13_2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g60a3f89d13_2_9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0a3f89d13_2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g60a3f89d13_2_9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60a3f89d13_2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g60a3f89d13_2_9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a3f89d13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60a3f89d13_2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60a3f89d13_2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g60a3f89d13_2_9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60a3f89d13_2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g60a3f89d13_2_9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60a3f89d13_2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g60a3f89d13_2_9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60a3f89d13_2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g60a3f89d13_2_9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60a3f89d13_2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60a3f89d13_2_9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60a3f89d13_2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g60a3f89d13_2_9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60a3f89d13_2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g60a3f89d13_2_9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60a3f89d13_2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g60a3f89d13_2_10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60a3f89d13_2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g60a3f89d13_2_10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60a3f89d13_2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g60a3f89d13_2_10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a3f89d13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0a3f89d13_2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60a3f89d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60a3f89d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60a3f89d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60a3f89d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60a3f89d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60a3f89d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0a3f89d13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0a3f89d13_2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0a3f89d13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60a3f89d13_2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0a3f89d13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60a3f89d13_2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0a3f89d13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60a3f89d13_2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0a3f89d13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60a3f89d13_2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963229" y="67628"/>
            <a:ext cx="5217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4" y="1053465"/>
            <a:ext cx="80709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963229" y="67628"/>
            <a:ext cx="5217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963229" y="67628"/>
            <a:ext cx="5217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Relationship Id="rId4" Type="http://schemas.openxmlformats.org/officeDocument/2006/relationships/image" Target="../media/image8.png"/><Relationship Id="rId5" Type="http://schemas.openxmlformats.org/officeDocument/2006/relationships/image" Target="../media/image28.png"/><Relationship Id="rId6" Type="http://schemas.openxmlformats.org/officeDocument/2006/relationships/image" Target="../media/image54.png"/><Relationship Id="rId7" Type="http://schemas.openxmlformats.org/officeDocument/2006/relationships/image" Target="../media/image17.jpg"/><Relationship Id="rId8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Relationship Id="rId5" Type="http://schemas.openxmlformats.org/officeDocument/2006/relationships/image" Target="../media/image12.jpg"/><Relationship Id="rId6" Type="http://schemas.openxmlformats.org/officeDocument/2006/relationships/image" Target="../media/image13.png"/><Relationship Id="rId7" Type="http://schemas.openxmlformats.org/officeDocument/2006/relationships/image" Target="../media/image44.jpg"/><Relationship Id="rId8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4.png"/><Relationship Id="rId13" Type="http://schemas.openxmlformats.org/officeDocument/2006/relationships/image" Target="../media/image29.png"/><Relationship Id="rId1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1.png"/><Relationship Id="rId4" Type="http://schemas.openxmlformats.org/officeDocument/2006/relationships/image" Target="../media/image27.jpg"/><Relationship Id="rId9" Type="http://schemas.openxmlformats.org/officeDocument/2006/relationships/image" Target="../media/image22.jpg"/><Relationship Id="rId5" Type="http://schemas.openxmlformats.org/officeDocument/2006/relationships/image" Target="../media/image20.png"/><Relationship Id="rId6" Type="http://schemas.openxmlformats.org/officeDocument/2006/relationships/image" Target="../media/image32.jpg"/><Relationship Id="rId7" Type="http://schemas.openxmlformats.org/officeDocument/2006/relationships/image" Target="../media/image18.jpg"/><Relationship Id="rId8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71.png"/><Relationship Id="rId10" Type="http://schemas.openxmlformats.org/officeDocument/2006/relationships/image" Target="../media/image43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9" Type="http://schemas.openxmlformats.org/officeDocument/2006/relationships/image" Target="../media/image37.jpg"/><Relationship Id="rId5" Type="http://schemas.openxmlformats.org/officeDocument/2006/relationships/image" Target="../media/image31.png"/><Relationship Id="rId6" Type="http://schemas.openxmlformats.org/officeDocument/2006/relationships/image" Target="../media/image33.png"/><Relationship Id="rId7" Type="http://schemas.openxmlformats.org/officeDocument/2006/relationships/image" Target="../media/image32.jpg"/><Relationship Id="rId8" Type="http://schemas.openxmlformats.org/officeDocument/2006/relationships/image" Target="../media/image3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1.png"/><Relationship Id="rId4" Type="http://schemas.openxmlformats.org/officeDocument/2006/relationships/image" Target="../media/image42.jpg"/><Relationship Id="rId5" Type="http://schemas.openxmlformats.org/officeDocument/2006/relationships/image" Target="../media/image3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jpg"/><Relationship Id="rId4" Type="http://schemas.openxmlformats.org/officeDocument/2006/relationships/image" Target="../media/image41.jpg"/><Relationship Id="rId9" Type="http://schemas.openxmlformats.org/officeDocument/2006/relationships/image" Target="../media/image47.jpg"/><Relationship Id="rId5" Type="http://schemas.openxmlformats.org/officeDocument/2006/relationships/image" Target="../media/image45.jpg"/><Relationship Id="rId6" Type="http://schemas.openxmlformats.org/officeDocument/2006/relationships/image" Target="../media/image40.jpg"/><Relationship Id="rId7" Type="http://schemas.openxmlformats.org/officeDocument/2006/relationships/image" Target="../media/image39.jpg"/><Relationship Id="rId8" Type="http://schemas.openxmlformats.org/officeDocument/2006/relationships/image" Target="../media/image4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8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5" Type="http://schemas.openxmlformats.org/officeDocument/2006/relationships/image" Target="../media/image50.png"/><Relationship Id="rId6" Type="http://schemas.openxmlformats.org/officeDocument/2006/relationships/image" Target="../media/image6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64.png"/><Relationship Id="rId10" Type="http://schemas.openxmlformats.org/officeDocument/2006/relationships/image" Target="../media/image63.png"/><Relationship Id="rId12" Type="http://schemas.openxmlformats.org/officeDocument/2006/relationships/image" Target="../media/image9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6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Relationship Id="rId5" Type="http://schemas.openxmlformats.org/officeDocument/2006/relationships/image" Target="../media/image115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117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9.png"/><Relationship Id="rId10" Type="http://schemas.openxmlformats.org/officeDocument/2006/relationships/image" Target="../media/image67.png"/><Relationship Id="rId13" Type="http://schemas.openxmlformats.org/officeDocument/2006/relationships/image" Target="../media/image114.png"/><Relationship Id="rId1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8.png"/><Relationship Id="rId4" Type="http://schemas.openxmlformats.org/officeDocument/2006/relationships/image" Target="../media/image58.png"/><Relationship Id="rId9" Type="http://schemas.openxmlformats.org/officeDocument/2006/relationships/image" Target="../media/image90.png"/><Relationship Id="rId15" Type="http://schemas.openxmlformats.org/officeDocument/2006/relationships/image" Target="../media/image72.png"/><Relationship Id="rId14" Type="http://schemas.openxmlformats.org/officeDocument/2006/relationships/image" Target="../media/image70.png"/><Relationship Id="rId17" Type="http://schemas.openxmlformats.org/officeDocument/2006/relationships/image" Target="../media/image77.png"/><Relationship Id="rId16" Type="http://schemas.openxmlformats.org/officeDocument/2006/relationships/image" Target="../media/image116.png"/><Relationship Id="rId5" Type="http://schemas.openxmlformats.org/officeDocument/2006/relationships/image" Target="../media/image60.png"/><Relationship Id="rId6" Type="http://schemas.openxmlformats.org/officeDocument/2006/relationships/image" Target="../media/image65.png"/><Relationship Id="rId18" Type="http://schemas.openxmlformats.org/officeDocument/2006/relationships/image" Target="../media/image97.png"/><Relationship Id="rId7" Type="http://schemas.openxmlformats.org/officeDocument/2006/relationships/image" Target="../media/image115.png"/><Relationship Id="rId8" Type="http://schemas.openxmlformats.org/officeDocument/2006/relationships/image" Target="../media/image66.png"/></Relationships>
</file>

<file path=ppt/slides/_rels/slide25.xml.rels><?xml version="1.0" encoding="UTF-8" standalone="yes"?><Relationships xmlns="http://schemas.openxmlformats.org/package/2006/relationships"><Relationship Id="rId20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81.png"/><Relationship Id="rId13" Type="http://schemas.openxmlformats.org/officeDocument/2006/relationships/image" Target="../media/image58.png"/><Relationship Id="rId12" Type="http://schemas.openxmlformats.org/officeDocument/2006/relationships/image" Target="../media/image10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6.png"/><Relationship Id="rId4" Type="http://schemas.openxmlformats.org/officeDocument/2006/relationships/image" Target="../media/image73.png"/><Relationship Id="rId9" Type="http://schemas.openxmlformats.org/officeDocument/2006/relationships/image" Target="../media/image80.png"/><Relationship Id="rId15" Type="http://schemas.openxmlformats.org/officeDocument/2006/relationships/image" Target="../media/image91.png"/><Relationship Id="rId14" Type="http://schemas.openxmlformats.org/officeDocument/2006/relationships/image" Target="../media/image82.png"/><Relationship Id="rId17" Type="http://schemas.openxmlformats.org/officeDocument/2006/relationships/image" Target="../media/image85.png"/><Relationship Id="rId16" Type="http://schemas.openxmlformats.org/officeDocument/2006/relationships/image" Target="../media/image64.png"/><Relationship Id="rId5" Type="http://schemas.openxmlformats.org/officeDocument/2006/relationships/image" Target="../media/image74.png"/><Relationship Id="rId19" Type="http://schemas.openxmlformats.org/officeDocument/2006/relationships/image" Target="../media/image86.png"/><Relationship Id="rId6" Type="http://schemas.openxmlformats.org/officeDocument/2006/relationships/image" Target="../media/image78.png"/><Relationship Id="rId18" Type="http://schemas.openxmlformats.org/officeDocument/2006/relationships/image" Target="../media/image62.png"/><Relationship Id="rId7" Type="http://schemas.openxmlformats.org/officeDocument/2006/relationships/image" Target="../media/image75.png"/><Relationship Id="rId8" Type="http://schemas.openxmlformats.org/officeDocument/2006/relationships/image" Target="../media/image79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98.png"/><Relationship Id="rId10" Type="http://schemas.openxmlformats.org/officeDocument/2006/relationships/image" Target="../media/image92.png"/><Relationship Id="rId13" Type="http://schemas.openxmlformats.org/officeDocument/2006/relationships/image" Target="../media/image100.png"/><Relationship Id="rId12" Type="http://schemas.openxmlformats.org/officeDocument/2006/relationships/image" Target="../media/image9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3.jpg"/><Relationship Id="rId4" Type="http://schemas.openxmlformats.org/officeDocument/2006/relationships/image" Target="../media/image95.jpg"/><Relationship Id="rId9" Type="http://schemas.openxmlformats.org/officeDocument/2006/relationships/image" Target="../media/image89.png"/><Relationship Id="rId15" Type="http://schemas.openxmlformats.org/officeDocument/2006/relationships/image" Target="../media/image106.png"/><Relationship Id="rId14" Type="http://schemas.openxmlformats.org/officeDocument/2006/relationships/image" Target="../media/image103.png"/><Relationship Id="rId16" Type="http://schemas.openxmlformats.org/officeDocument/2006/relationships/image" Target="../media/image102.png"/><Relationship Id="rId5" Type="http://schemas.openxmlformats.org/officeDocument/2006/relationships/image" Target="../media/image107.jpg"/><Relationship Id="rId6" Type="http://schemas.openxmlformats.org/officeDocument/2006/relationships/image" Target="../media/image87.png"/><Relationship Id="rId7" Type="http://schemas.openxmlformats.org/officeDocument/2006/relationships/image" Target="../media/image94.png"/><Relationship Id="rId8" Type="http://schemas.openxmlformats.org/officeDocument/2006/relationships/image" Target="../media/image8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8.png"/><Relationship Id="rId4" Type="http://schemas.openxmlformats.org/officeDocument/2006/relationships/image" Target="../media/image105.png"/><Relationship Id="rId5" Type="http://schemas.openxmlformats.org/officeDocument/2006/relationships/image" Target="../media/image112.png"/><Relationship Id="rId6" Type="http://schemas.openxmlformats.org/officeDocument/2006/relationships/image" Target="../media/image110.png"/><Relationship Id="rId7" Type="http://schemas.openxmlformats.org/officeDocument/2006/relationships/image" Target="../media/image118.png"/><Relationship Id="rId8" Type="http://schemas.openxmlformats.org/officeDocument/2006/relationships/image" Target="../media/image1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4.png"/><Relationship Id="rId4" Type="http://schemas.openxmlformats.org/officeDocument/2006/relationships/image" Target="../media/image10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2540914" y="139065"/>
            <a:ext cx="406336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Autonomous Cars</a:t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4949913" y="833351"/>
            <a:ext cx="3535654" cy="19480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25"/>
          <p:cNvSpPr/>
          <p:nvPr/>
        </p:nvSpPr>
        <p:spPr>
          <a:xfrm>
            <a:off x="668648" y="825713"/>
            <a:ext cx="3827145" cy="18816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25"/>
          <p:cNvSpPr/>
          <p:nvPr/>
        </p:nvSpPr>
        <p:spPr>
          <a:xfrm>
            <a:off x="5834494" y="1492519"/>
            <a:ext cx="1447800" cy="971550"/>
          </a:xfrm>
          <a:custGeom>
            <a:rect b="b" l="l" r="r" t="t"/>
            <a:pathLst>
              <a:path extrusionOk="0" h="1295400" w="1447800">
                <a:moveTo>
                  <a:pt x="0" y="0"/>
                </a:moveTo>
                <a:lnTo>
                  <a:pt x="1447800" y="0"/>
                </a:lnTo>
                <a:lnTo>
                  <a:pt x="14478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25"/>
          <p:cNvSpPr/>
          <p:nvPr/>
        </p:nvSpPr>
        <p:spPr>
          <a:xfrm>
            <a:off x="5141252" y="2883273"/>
            <a:ext cx="3166033" cy="209912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25"/>
          <p:cNvSpPr/>
          <p:nvPr/>
        </p:nvSpPr>
        <p:spPr>
          <a:xfrm>
            <a:off x="5134902" y="2878512"/>
            <a:ext cx="3178810" cy="2108835"/>
          </a:xfrm>
          <a:custGeom>
            <a:rect b="b" l="l" r="r" t="t"/>
            <a:pathLst>
              <a:path extrusionOk="0" h="2811779" w="3178809">
                <a:moveTo>
                  <a:pt x="0" y="0"/>
                </a:moveTo>
                <a:lnTo>
                  <a:pt x="3178731" y="0"/>
                </a:lnTo>
                <a:lnTo>
                  <a:pt x="3178731" y="2811541"/>
                </a:lnTo>
                <a:lnTo>
                  <a:pt x="0" y="281154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25"/>
          <p:cNvSpPr txBox="1"/>
          <p:nvPr/>
        </p:nvSpPr>
        <p:spPr>
          <a:xfrm>
            <a:off x="497093" y="2699546"/>
            <a:ext cx="4519295" cy="2356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-311150" lvl="0" marL="355600" marR="75438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Nevada made it legal for  autonomous cars to drive on  roads in June 2011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355600" marR="384810" rtl="0" algn="l">
              <a:lnSpc>
                <a:spcPct val="100200"/>
              </a:lnSpc>
              <a:spcBef>
                <a:spcPts val="53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As of 2013, four states (Nevada,  Florida, California, and  Michigan) have legalized  autonomous cars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00406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1708276" y="67628"/>
            <a:ext cx="572960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Autonomous Car Sensors</a:t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0" y="838200"/>
            <a:ext cx="9144000" cy="3705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" name="Google Shape;169;p26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1301851" y="224790"/>
            <a:ext cx="654177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Autonomous Car Technology</a:t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152400" y="1028700"/>
            <a:ext cx="5791200" cy="1657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" name="Google Shape;176;p27"/>
          <p:cNvSpPr/>
          <p:nvPr/>
        </p:nvSpPr>
        <p:spPr>
          <a:xfrm>
            <a:off x="2010117" y="1512094"/>
            <a:ext cx="3275329" cy="1172051"/>
          </a:xfrm>
          <a:custGeom>
            <a:rect b="b" l="l" r="r" t="t"/>
            <a:pathLst>
              <a:path extrusionOk="0" h="1562735" w="3275329">
                <a:moveTo>
                  <a:pt x="0" y="0"/>
                </a:moveTo>
                <a:lnTo>
                  <a:pt x="1165439" y="1162918"/>
                </a:lnTo>
                <a:lnTo>
                  <a:pt x="1392065" y="1384957"/>
                </a:lnTo>
                <a:lnTo>
                  <a:pt x="1578622" y="1562722"/>
                </a:lnTo>
                <a:lnTo>
                  <a:pt x="1838164" y="1496739"/>
                </a:lnTo>
                <a:lnTo>
                  <a:pt x="1937543" y="1469979"/>
                </a:lnTo>
                <a:lnTo>
                  <a:pt x="2019596" y="1446634"/>
                </a:lnTo>
                <a:lnTo>
                  <a:pt x="2086526" y="1426152"/>
                </a:lnTo>
                <a:lnTo>
                  <a:pt x="2161954" y="1395994"/>
                </a:lnTo>
                <a:lnTo>
                  <a:pt x="2171153" y="1381774"/>
                </a:lnTo>
                <a:lnTo>
                  <a:pt x="2167542" y="1371633"/>
                </a:lnTo>
                <a:lnTo>
                  <a:pt x="2176056" y="1363052"/>
                </a:lnTo>
                <a:lnTo>
                  <a:pt x="2199499" y="1359454"/>
                </a:lnTo>
                <a:lnTo>
                  <a:pt x="2266097" y="1359454"/>
                </a:lnTo>
                <a:lnTo>
                  <a:pt x="2377326" y="1335924"/>
                </a:lnTo>
                <a:lnTo>
                  <a:pt x="2430530" y="1319983"/>
                </a:lnTo>
                <a:lnTo>
                  <a:pt x="2466974" y="1303980"/>
                </a:lnTo>
                <a:lnTo>
                  <a:pt x="2508927" y="1272874"/>
                </a:lnTo>
                <a:lnTo>
                  <a:pt x="2524112" y="1258309"/>
                </a:lnTo>
                <a:lnTo>
                  <a:pt x="2541887" y="1244764"/>
                </a:lnTo>
                <a:lnTo>
                  <a:pt x="2567089" y="1232509"/>
                </a:lnTo>
                <a:lnTo>
                  <a:pt x="2615171" y="1217595"/>
                </a:lnTo>
                <a:lnTo>
                  <a:pt x="2662209" y="1207162"/>
                </a:lnTo>
                <a:lnTo>
                  <a:pt x="2708899" y="1197404"/>
                </a:lnTo>
                <a:lnTo>
                  <a:pt x="2755937" y="1184512"/>
                </a:lnTo>
                <a:lnTo>
                  <a:pt x="2804020" y="1164678"/>
                </a:lnTo>
                <a:lnTo>
                  <a:pt x="2844303" y="1145607"/>
                </a:lnTo>
                <a:lnTo>
                  <a:pt x="3002629" y="1076259"/>
                </a:lnTo>
                <a:lnTo>
                  <a:pt x="3056541" y="1051636"/>
                </a:lnTo>
                <a:lnTo>
                  <a:pt x="3105341" y="1027528"/>
                </a:lnTo>
                <a:lnTo>
                  <a:pt x="3145624" y="1004697"/>
                </a:lnTo>
                <a:lnTo>
                  <a:pt x="3200381" y="971161"/>
                </a:lnTo>
                <a:lnTo>
                  <a:pt x="3241378" y="944705"/>
                </a:lnTo>
                <a:lnTo>
                  <a:pt x="3274999" y="897191"/>
                </a:lnTo>
                <a:lnTo>
                  <a:pt x="3265524" y="870093"/>
                </a:lnTo>
                <a:lnTo>
                  <a:pt x="3197518" y="817815"/>
                </a:lnTo>
                <a:lnTo>
                  <a:pt x="3139808" y="798639"/>
                </a:lnTo>
                <a:lnTo>
                  <a:pt x="3070963" y="791821"/>
                </a:lnTo>
                <a:lnTo>
                  <a:pt x="3017948" y="788945"/>
                </a:lnTo>
                <a:lnTo>
                  <a:pt x="2788855" y="779237"/>
                </a:lnTo>
                <a:lnTo>
                  <a:pt x="2750235" y="776884"/>
                </a:lnTo>
                <a:lnTo>
                  <a:pt x="2722227" y="771746"/>
                </a:lnTo>
                <a:lnTo>
                  <a:pt x="2714165" y="763514"/>
                </a:lnTo>
                <a:lnTo>
                  <a:pt x="2715714" y="753362"/>
                </a:lnTo>
                <a:lnTo>
                  <a:pt x="2716536" y="742464"/>
                </a:lnTo>
                <a:lnTo>
                  <a:pt x="2674658" y="723125"/>
                </a:lnTo>
                <a:lnTo>
                  <a:pt x="2614580" y="715888"/>
                </a:lnTo>
                <a:lnTo>
                  <a:pt x="2564723" y="714168"/>
                </a:lnTo>
                <a:lnTo>
                  <a:pt x="2514595" y="713406"/>
                </a:lnTo>
                <a:lnTo>
                  <a:pt x="2453703" y="709040"/>
                </a:lnTo>
                <a:lnTo>
                  <a:pt x="2313080" y="692120"/>
                </a:lnTo>
                <a:lnTo>
                  <a:pt x="2253316" y="684099"/>
                </a:lnTo>
                <a:lnTo>
                  <a:pt x="2192271" y="675257"/>
                </a:lnTo>
                <a:lnTo>
                  <a:pt x="2133045" y="665813"/>
                </a:lnTo>
                <a:lnTo>
                  <a:pt x="2078736" y="655991"/>
                </a:lnTo>
                <a:lnTo>
                  <a:pt x="2032443" y="646010"/>
                </a:lnTo>
                <a:lnTo>
                  <a:pt x="1997265" y="636092"/>
                </a:lnTo>
                <a:lnTo>
                  <a:pt x="1997265" y="501713"/>
                </a:lnTo>
                <a:lnTo>
                  <a:pt x="2194953" y="373722"/>
                </a:lnTo>
                <a:lnTo>
                  <a:pt x="0" y="0"/>
                </a:lnTo>
                <a:close/>
              </a:path>
              <a:path extrusionOk="0" h="1562735" w="3275329">
                <a:moveTo>
                  <a:pt x="2266097" y="1359454"/>
                </a:moveTo>
                <a:lnTo>
                  <a:pt x="2199499" y="1359454"/>
                </a:lnTo>
                <a:lnTo>
                  <a:pt x="2226211" y="1361136"/>
                </a:lnTo>
                <a:lnTo>
                  <a:pt x="2259462" y="1360897"/>
                </a:lnTo>
                <a:lnTo>
                  <a:pt x="2266097" y="1359454"/>
                </a:lnTo>
                <a:close/>
              </a:path>
            </a:pathLst>
          </a:custGeom>
          <a:solidFill>
            <a:srgbClr val="FF0000">
              <a:alpha val="4313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27"/>
          <p:cNvSpPr/>
          <p:nvPr/>
        </p:nvSpPr>
        <p:spPr>
          <a:xfrm>
            <a:off x="4336839" y="1805981"/>
            <a:ext cx="433705" cy="99536"/>
          </a:xfrm>
          <a:custGeom>
            <a:rect b="b" l="l" r="r" t="t"/>
            <a:pathLst>
              <a:path extrusionOk="0" h="132714" w="433704">
                <a:moveTo>
                  <a:pt x="346164" y="131847"/>
                </a:moveTo>
                <a:lnTo>
                  <a:pt x="345044" y="132322"/>
                </a:lnTo>
                <a:lnTo>
                  <a:pt x="345930" y="132120"/>
                </a:lnTo>
                <a:lnTo>
                  <a:pt x="346164" y="131847"/>
                </a:lnTo>
                <a:close/>
              </a:path>
              <a:path extrusionOk="0" h="132714" w="433704">
                <a:moveTo>
                  <a:pt x="411537" y="52446"/>
                </a:moveTo>
                <a:lnTo>
                  <a:pt x="144419" y="52446"/>
                </a:lnTo>
                <a:lnTo>
                  <a:pt x="187300" y="57142"/>
                </a:lnTo>
                <a:lnTo>
                  <a:pt x="234543" y="65830"/>
                </a:lnTo>
                <a:lnTo>
                  <a:pt x="278516" y="76212"/>
                </a:lnTo>
                <a:lnTo>
                  <a:pt x="330126" y="95850"/>
                </a:lnTo>
                <a:lnTo>
                  <a:pt x="342663" y="117019"/>
                </a:lnTo>
                <a:lnTo>
                  <a:pt x="346476" y="124696"/>
                </a:lnTo>
                <a:lnTo>
                  <a:pt x="348178" y="129497"/>
                </a:lnTo>
                <a:lnTo>
                  <a:pt x="346164" y="131847"/>
                </a:lnTo>
                <a:lnTo>
                  <a:pt x="350832" y="129865"/>
                </a:lnTo>
                <a:lnTo>
                  <a:pt x="369913" y="124338"/>
                </a:lnTo>
                <a:lnTo>
                  <a:pt x="397713" y="115668"/>
                </a:lnTo>
                <a:lnTo>
                  <a:pt x="422786" y="104096"/>
                </a:lnTo>
                <a:lnTo>
                  <a:pt x="433687" y="89860"/>
                </a:lnTo>
                <a:lnTo>
                  <a:pt x="425852" y="70040"/>
                </a:lnTo>
                <a:lnTo>
                  <a:pt x="411537" y="52446"/>
                </a:lnTo>
                <a:close/>
              </a:path>
              <a:path extrusionOk="0" h="132714" w="433704">
                <a:moveTo>
                  <a:pt x="101724" y="1634"/>
                </a:moveTo>
                <a:lnTo>
                  <a:pt x="71750" y="5990"/>
                </a:lnTo>
                <a:lnTo>
                  <a:pt x="43472" y="18389"/>
                </a:lnTo>
                <a:lnTo>
                  <a:pt x="16693" y="36473"/>
                </a:lnTo>
                <a:lnTo>
                  <a:pt x="0" y="54799"/>
                </a:lnTo>
                <a:lnTo>
                  <a:pt x="1976" y="67927"/>
                </a:lnTo>
                <a:lnTo>
                  <a:pt x="21980" y="68412"/>
                </a:lnTo>
                <a:lnTo>
                  <a:pt x="102333" y="54862"/>
                </a:lnTo>
                <a:lnTo>
                  <a:pt x="144419" y="52446"/>
                </a:lnTo>
                <a:lnTo>
                  <a:pt x="411537" y="52446"/>
                </a:lnTo>
                <a:lnTo>
                  <a:pt x="405890" y="45506"/>
                </a:lnTo>
                <a:lnTo>
                  <a:pt x="379112" y="22180"/>
                </a:lnTo>
                <a:lnTo>
                  <a:pt x="350832" y="5990"/>
                </a:lnTo>
                <a:lnTo>
                  <a:pt x="211284" y="5990"/>
                </a:lnTo>
                <a:lnTo>
                  <a:pt x="174766" y="4538"/>
                </a:lnTo>
                <a:lnTo>
                  <a:pt x="137155" y="2118"/>
                </a:lnTo>
                <a:lnTo>
                  <a:pt x="101724" y="1634"/>
                </a:lnTo>
                <a:close/>
              </a:path>
              <a:path extrusionOk="0" h="132714" w="433704">
                <a:moveTo>
                  <a:pt x="320241" y="0"/>
                </a:moveTo>
                <a:lnTo>
                  <a:pt x="284878" y="665"/>
                </a:lnTo>
                <a:lnTo>
                  <a:pt x="247605" y="3993"/>
                </a:lnTo>
                <a:lnTo>
                  <a:pt x="211284" y="5990"/>
                </a:lnTo>
                <a:lnTo>
                  <a:pt x="350832" y="5990"/>
                </a:lnTo>
                <a:lnTo>
                  <a:pt x="320241" y="0"/>
                </a:lnTo>
                <a:close/>
              </a:path>
            </a:pathLst>
          </a:custGeom>
          <a:solidFill>
            <a:srgbClr val="FF0000">
              <a:alpha val="4313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27"/>
          <p:cNvSpPr/>
          <p:nvPr/>
        </p:nvSpPr>
        <p:spPr>
          <a:xfrm>
            <a:off x="3597465" y="2018509"/>
            <a:ext cx="1699895" cy="667702"/>
          </a:xfrm>
          <a:custGeom>
            <a:rect b="b" l="l" r="r" t="t"/>
            <a:pathLst>
              <a:path extrusionOk="0" h="890270" w="1699895">
                <a:moveTo>
                  <a:pt x="0" y="890058"/>
                </a:moveTo>
                <a:lnTo>
                  <a:pt x="49672" y="876870"/>
                </a:lnTo>
                <a:lnTo>
                  <a:pt x="97573" y="864162"/>
                </a:lnTo>
                <a:lnTo>
                  <a:pt x="142476" y="851933"/>
                </a:lnTo>
                <a:lnTo>
                  <a:pt x="183155" y="840184"/>
                </a:lnTo>
                <a:lnTo>
                  <a:pt x="218382" y="828495"/>
                </a:lnTo>
                <a:lnTo>
                  <a:pt x="249113" y="816686"/>
                </a:lnTo>
                <a:lnTo>
                  <a:pt x="277390" y="805117"/>
                </a:lnTo>
                <a:lnTo>
                  <a:pt x="305259" y="794147"/>
                </a:lnTo>
                <a:lnTo>
                  <a:pt x="360859" y="774485"/>
                </a:lnTo>
                <a:lnTo>
                  <a:pt x="409919" y="759618"/>
                </a:lnTo>
                <a:lnTo>
                  <a:pt x="448622" y="752905"/>
                </a:lnTo>
                <a:lnTo>
                  <a:pt x="466133" y="750986"/>
                </a:lnTo>
                <a:lnTo>
                  <a:pt x="484054" y="748109"/>
                </a:lnTo>
                <a:lnTo>
                  <a:pt x="526572" y="738038"/>
                </a:lnTo>
                <a:lnTo>
                  <a:pt x="562549" y="725090"/>
                </a:lnTo>
                <a:lnTo>
                  <a:pt x="566569" y="718317"/>
                </a:lnTo>
                <a:lnTo>
                  <a:pt x="563094" y="711183"/>
                </a:lnTo>
                <a:lnTo>
                  <a:pt x="564797" y="703331"/>
                </a:lnTo>
                <a:lnTo>
                  <a:pt x="621577" y="685283"/>
                </a:lnTo>
                <a:lnTo>
                  <a:pt x="674221" y="674265"/>
                </a:lnTo>
                <a:lnTo>
                  <a:pt x="732238" y="662817"/>
                </a:lnTo>
                <a:lnTo>
                  <a:pt x="785580" y="652412"/>
                </a:lnTo>
                <a:lnTo>
                  <a:pt x="824199" y="644525"/>
                </a:lnTo>
                <a:lnTo>
                  <a:pt x="845867" y="640328"/>
                </a:lnTo>
                <a:lnTo>
                  <a:pt x="850364" y="639729"/>
                </a:lnTo>
                <a:lnTo>
                  <a:pt x="851591" y="637691"/>
                </a:lnTo>
                <a:lnTo>
                  <a:pt x="863447" y="629179"/>
                </a:lnTo>
                <a:lnTo>
                  <a:pt x="891792" y="610356"/>
                </a:lnTo>
                <a:lnTo>
                  <a:pt x="928859" y="585059"/>
                </a:lnTo>
                <a:lnTo>
                  <a:pt x="968106" y="559763"/>
                </a:lnTo>
                <a:lnTo>
                  <a:pt x="1002990" y="540940"/>
                </a:lnTo>
                <a:lnTo>
                  <a:pt x="1054779" y="529910"/>
                </a:lnTo>
                <a:lnTo>
                  <a:pt x="1078012" y="529251"/>
                </a:lnTo>
                <a:lnTo>
                  <a:pt x="1103290" y="525595"/>
                </a:lnTo>
                <a:lnTo>
                  <a:pt x="1130274" y="517742"/>
                </a:lnTo>
                <a:lnTo>
                  <a:pt x="1157804" y="507851"/>
                </a:lnTo>
                <a:lnTo>
                  <a:pt x="1187515" y="496282"/>
                </a:lnTo>
                <a:lnTo>
                  <a:pt x="1221040" y="483394"/>
                </a:lnTo>
                <a:lnTo>
                  <a:pt x="1259674" y="468647"/>
                </a:lnTo>
                <a:lnTo>
                  <a:pt x="1302258" y="451743"/>
                </a:lnTo>
                <a:lnTo>
                  <a:pt x="1346751" y="433399"/>
                </a:lnTo>
                <a:lnTo>
                  <a:pt x="1391110" y="414337"/>
                </a:lnTo>
                <a:lnTo>
                  <a:pt x="1437510" y="393896"/>
                </a:lnTo>
                <a:lnTo>
                  <a:pt x="1486500" y="371657"/>
                </a:lnTo>
                <a:lnTo>
                  <a:pt x="1533586" y="348698"/>
                </a:lnTo>
                <a:lnTo>
                  <a:pt x="1574270" y="326099"/>
                </a:lnTo>
                <a:lnTo>
                  <a:pt x="1608880" y="302780"/>
                </a:lnTo>
                <a:lnTo>
                  <a:pt x="1639678" y="278622"/>
                </a:lnTo>
                <a:lnTo>
                  <a:pt x="1683290" y="237860"/>
                </a:lnTo>
                <a:lnTo>
                  <a:pt x="1699639" y="219157"/>
                </a:lnTo>
                <a:lnTo>
                  <a:pt x="1698822" y="212863"/>
                </a:lnTo>
                <a:lnTo>
                  <a:pt x="1656033" y="169283"/>
                </a:lnTo>
                <a:lnTo>
                  <a:pt x="1609150" y="138112"/>
                </a:lnTo>
                <a:lnTo>
                  <a:pt x="1569358" y="127562"/>
                </a:lnTo>
                <a:lnTo>
                  <a:pt x="1547621" y="125524"/>
                </a:lnTo>
                <a:lnTo>
                  <a:pt x="1521930" y="122767"/>
                </a:lnTo>
                <a:lnTo>
                  <a:pt x="1493383" y="118330"/>
                </a:lnTo>
                <a:lnTo>
                  <a:pt x="1462518" y="113175"/>
                </a:lnTo>
                <a:lnTo>
                  <a:pt x="1426474" y="108020"/>
                </a:lnTo>
                <a:lnTo>
                  <a:pt x="1382390" y="103584"/>
                </a:lnTo>
                <a:lnTo>
                  <a:pt x="1334840" y="101159"/>
                </a:lnTo>
                <a:lnTo>
                  <a:pt x="1276544" y="99533"/>
                </a:lnTo>
                <a:lnTo>
                  <a:pt x="1216294" y="97967"/>
                </a:lnTo>
                <a:lnTo>
                  <a:pt x="1162882" y="95727"/>
                </a:lnTo>
                <a:lnTo>
                  <a:pt x="1125100" y="92075"/>
                </a:lnTo>
                <a:lnTo>
                  <a:pt x="1109497" y="84282"/>
                </a:lnTo>
                <a:lnTo>
                  <a:pt x="1115831" y="73851"/>
                </a:lnTo>
                <a:lnTo>
                  <a:pt x="1122438" y="62941"/>
                </a:lnTo>
                <a:lnTo>
                  <a:pt x="1072348" y="48001"/>
                </a:lnTo>
                <a:lnTo>
                  <a:pt x="1023369" y="43029"/>
                </a:lnTo>
                <a:lnTo>
                  <a:pt x="967620" y="38610"/>
                </a:lnTo>
                <a:lnTo>
                  <a:pt x="912010" y="34558"/>
                </a:lnTo>
                <a:lnTo>
                  <a:pt x="863447" y="30691"/>
                </a:lnTo>
                <a:lnTo>
                  <a:pt x="810504" y="26315"/>
                </a:lnTo>
                <a:lnTo>
                  <a:pt x="760422" y="22539"/>
                </a:lnTo>
                <a:lnTo>
                  <a:pt x="716064" y="19002"/>
                </a:lnTo>
                <a:lnTo>
                  <a:pt x="680292" y="15345"/>
                </a:lnTo>
                <a:lnTo>
                  <a:pt x="654535" y="11509"/>
                </a:lnTo>
                <a:lnTo>
                  <a:pt x="636683" y="7672"/>
                </a:lnTo>
                <a:lnTo>
                  <a:pt x="624282" y="3836"/>
                </a:lnTo>
                <a:lnTo>
                  <a:pt x="614879" y="0"/>
                </a:lnTo>
              </a:path>
            </a:pathLst>
          </a:custGeom>
          <a:noFill/>
          <a:ln cap="flat" cmpd="sng" w="381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27"/>
          <p:cNvSpPr/>
          <p:nvPr/>
        </p:nvSpPr>
        <p:spPr>
          <a:xfrm>
            <a:off x="4671936" y="1800625"/>
            <a:ext cx="122014" cy="1144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27"/>
          <p:cNvSpPr txBox="1"/>
          <p:nvPr/>
        </p:nvSpPr>
        <p:spPr>
          <a:xfrm>
            <a:off x="1221739" y="2129790"/>
            <a:ext cx="212344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Trebuchet MS"/>
                <a:ea typeface="Trebuchet MS"/>
                <a:cs typeface="Trebuchet MS"/>
                <a:sym typeface="Trebuchet MS"/>
              </a:rPr>
              <a:t>Laser Terrain Mapping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152400" y="2800350"/>
            <a:ext cx="4805362" cy="201572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27"/>
          <p:cNvSpPr txBox="1"/>
          <p:nvPr/>
        </p:nvSpPr>
        <p:spPr>
          <a:xfrm>
            <a:off x="2921952" y="4215765"/>
            <a:ext cx="702310" cy="20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Stanley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595312" y="3108722"/>
            <a:ext cx="2247900" cy="178594"/>
          </a:xfrm>
          <a:custGeom>
            <a:rect b="b" l="l" r="r" t="t"/>
            <a:pathLst>
              <a:path extrusionOk="0" h="238125" w="2247900">
                <a:moveTo>
                  <a:pt x="0" y="238125"/>
                </a:moveTo>
                <a:lnTo>
                  <a:pt x="2247900" y="238125"/>
                </a:lnTo>
                <a:lnTo>
                  <a:pt x="2247900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Google Shape;184;p27"/>
          <p:cNvSpPr/>
          <p:nvPr/>
        </p:nvSpPr>
        <p:spPr>
          <a:xfrm>
            <a:off x="457200" y="4800600"/>
            <a:ext cx="4268787" cy="16311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" name="Google Shape;185;p27"/>
          <p:cNvSpPr/>
          <p:nvPr/>
        </p:nvSpPr>
        <p:spPr>
          <a:xfrm>
            <a:off x="5029200" y="2800350"/>
            <a:ext cx="3979862" cy="198953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p27"/>
          <p:cNvSpPr txBox="1"/>
          <p:nvPr/>
        </p:nvSpPr>
        <p:spPr>
          <a:xfrm>
            <a:off x="5946140" y="2929890"/>
            <a:ext cx="1509395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Trebuchet MS"/>
                <a:ea typeface="Trebuchet MS"/>
                <a:cs typeface="Trebuchet MS"/>
                <a:sym typeface="Trebuchet MS"/>
              </a:rPr>
              <a:t>Adaptive Vision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612140" y="2815590"/>
            <a:ext cx="2813050" cy="6986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Learning from Human Drivers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63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CC99"/>
                </a:solidFill>
                <a:latin typeface="Arial"/>
                <a:ea typeface="Arial"/>
                <a:cs typeface="Arial"/>
                <a:sym typeface="Arial"/>
              </a:rPr>
              <a:t>Sebastian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6096000" y="1085850"/>
            <a:ext cx="2657475" cy="162044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27"/>
          <p:cNvSpPr txBox="1"/>
          <p:nvPr/>
        </p:nvSpPr>
        <p:spPr>
          <a:xfrm>
            <a:off x="7817802" y="1158240"/>
            <a:ext cx="846455" cy="424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noAutofit/>
          </a:bodyPr>
          <a:lstStyle/>
          <a:p>
            <a:pPr indent="390525" lvl="0" marL="1270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Trebuchet MS"/>
                <a:ea typeface="Trebuchet MS"/>
                <a:cs typeface="Trebuchet MS"/>
                <a:sym typeface="Trebuchet MS"/>
              </a:rPr>
              <a:t>Path  Planning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5184140" y="4863465"/>
            <a:ext cx="366458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rebuchet MS"/>
                <a:ea typeface="Trebuchet MS"/>
                <a:cs typeface="Trebuchet MS"/>
                <a:sym typeface="Trebuchet MS"/>
              </a:rPr>
              <a:t>Images and movies taken from Sebastian Thrun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GB" sz="1000">
                <a:latin typeface="Trebuchet MS"/>
                <a:ea typeface="Trebuchet MS"/>
                <a:cs typeface="Trebuchet MS"/>
                <a:sym typeface="Trebuchet MS"/>
              </a:rPr>
              <a:t>s multimedia w</a:t>
            </a:r>
            <a:r>
              <a:rPr baseline="30000" lang="en-GB" sz="18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GB" sz="1000"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r>
              <a:rPr baseline="30000" lang="en-GB" sz="18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r>
              <a:rPr lang="en-GB" sz="1000">
                <a:latin typeface="Trebuchet MS"/>
                <a:ea typeface="Trebuchet MS"/>
                <a:cs typeface="Trebuchet MS"/>
                <a:sym typeface="Trebuchet MS"/>
              </a:rPr>
              <a:t>bsite.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1022350" y="67628"/>
            <a:ext cx="710184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in the Headlines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8438515" y="4831548"/>
            <a:ext cx="155575" cy="1395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381002" y="1175553"/>
            <a:ext cx="3657600" cy="16471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" name="Google Shape;198;p28"/>
          <p:cNvSpPr/>
          <p:nvPr/>
        </p:nvSpPr>
        <p:spPr>
          <a:xfrm>
            <a:off x="3352800" y="1085847"/>
            <a:ext cx="822158" cy="3022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" name="Google Shape;199;p28"/>
          <p:cNvSpPr/>
          <p:nvPr/>
        </p:nvSpPr>
        <p:spPr>
          <a:xfrm>
            <a:off x="4669226" y="1117748"/>
            <a:ext cx="3111234" cy="30990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0" name="Google Shape;200;p28"/>
          <p:cNvSpPr/>
          <p:nvPr/>
        </p:nvSpPr>
        <p:spPr>
          <a:xfrm>
            <a:off x="4648200" y="1505508"/>
            <a:ext cx="3267640" cy="44711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1" name="Google Shape;201;p28"/>
          <p:cNvSpPr/>
          <p:nvPr/>
        </p:nvSpPr>
        <p:spPr>
          <a:xfrm>
            <a:off x="4649777" y="2051030"/>
            <a:ext cx="4085849" cy="72606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" name="Google Shape;202;p28"/>
          <p:cNvSpPr/>
          <p:nvPr/>
        </p:nvSpPr>
        <p:spPr>
          <a:xfrm>
            <a:off x="304800" y="3028954"/>
            <a:ext cx="4114801" cy="93956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Google Shape;203;p28"/>
          <p:cNvSpPr/>
          <p:nvPr/>
        </p:nvSpPr>
        <p:spPr>
          <a:xfrm>
            <a:off x="471683" y="4066254"/>
            <a:ext cx="3146955" cy="93838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p28"/>
          <p:cNvSpPr/>
          <p:nvPr/>
        </p:nvSpPr>
        <p:spPr>
          <a:xfrm>
            <a:off x="4658575" y="3028950"/>
            <a:ext cx="4256824" cy="20002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4789576" y="3100477"/>
            <a:ext cx="1740941" cy="8452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" name="Google Shape;210;p29"/>
          <p:cNvSpPr/>
          <p:nvPr/>
        </p:nvSpPr>
        <p:spPr>
          <a:xfrm>
            <a:off x="5084851" y="4250531"/>
            <a:ext cx="966787" cy="72509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" name="Google Shape;211;p29"/>
          <p:cNvSpPr txBox="1"/>
          <p:nvPr/>
        </p:nvSpPr>
        <p:spPr>
          <a:xfrm>
            <a:off x="6320878" y="4502705"/>
            <a:ext cx="67691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pixels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6800303" y="3409712"/>
            <a:ext cx="71818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edges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5240477" y="3975925"/>
            <a:ext cx="728980" cy="174307"/>
          </a:xfrm>
          <a:custGeom>
            <a:rect b="b" l="l" r="r" t="t"/>
            <a:pathLst>
              <a:path extrusionOk="0" h="232410" w="728979">
                <a:moveTo>
                  <a:pt x="546430" y="101815"/>
                </a:moveTo>
                <a:lnTo>
                  <a:pt x="182143" y="101815"/>
                </a:lnTo>
                <a:lnTo>
                  <a:pt x="182143" y="232219"/>
                </a:lnTo>
                <a:lnTo>
                  <a:pt x="546430" y="232219"/>
                </a:lnTo>
                <a:lnTo>
                  <a:pt x="546430" y="101815"/>
                </a:lnTo>
                <a:close/>
              </a:path>
              <a:path extrusionOk="0" h="232410" w="728979">
                <a:moveTo>
                  <a:pt x="364286" y="0"/>
                </a:moveTo>
                <a:lnTo>
                  <a:pt x="0" y="101815"/>
                </a:lnTo>
                <a:lnTo>
                  <a:pt x="728573" y="101815"/>
                </a:lnTo>
                <a:lnTo>
                  <a:pt x="364286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" name="Google Shape;214;p29"/>
          <p:cNvSpPr/>
          <p:nvPr/>
        </p:nvSpPr>
        <p:spPr>
          <a:xfrm>
            <a:off x="5240482" y="3975925"/>
            <a:ext cx="728980" cy="174307"/>
          </a:xfrm>
          <a:custGeom>
            <a:rect b="b" l="l" r="r" t="t"/>
            <a:pathLst>
              <a:path extrusionOk="0" h="232410" w="728979">
                <a:moveTo>
                  <a:pt x="364284" y="0"/>
                </a:moveTo>
                <a:lnTo>
                  <a:pt x="728568" y="101825"/>
                </a:lnTo>
                <a:lnTo>
                  <a:pt x="546426" y="101825"/>
                </a:lnTo>
                <a:lnTo>
                  <a:pt x="546426" y="232226"/>
                </a:lnTo>
                <a:lnTo>
                  <a:pt x="182142" y="232226"/>
                </a:lnTo>
                <a:lnTo>
                  <a:pt x="182142" y="101825"/>
                </a:lnTo>
                <a:lnTo>
                  <a:pt x="0" y="101825"/>
                </a:lnTo>
                <a:lnTo>
                  <a:pt x="364284" y="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" name="Google Shape;215;p29"/>
          <p:cNvSpPr/>
          <p:nvPr/>
        </p:nvSpPr>
        <p:spPr>
          <a:xfrm>
            <a:off x="4709579" y="1786485"/>
            <a:ext cx="1949388" cy="99243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" name="Google Shape;216;p29"/>
          <p:cNvSpPr/>
          <p:nvPr/>
        </p:nvSpPr>
        <p:spPr>
          <a:xfrm>
            <a:off x="4654638" y="1749032"/>
            <a:ext cx="2103755" cy="253841"/>
          </a:xfrm>
          <a:custGeom>
            <a:rect b="b" l="l" r="r" t="t"/>
            <a:pathLst>
              <a:path extrusionOk="0" h="338455" w="2103754">
                <a:moveTo>
                  <a:pt x="0" y="338194"/>
                </a:moveTo>
                <a:lnTo>
                  <a:pt x="2103437" y="338194"/>
                </a:lnTo>
                <a:lnTo>
                  <a:pt x="2103437" y="0"/>
                </a:lnTo>
                <a:lnTo>
                  <a:pt x="0" y="0"/>
                </a:lnTo>
                <a:lnTo>
                  <a:pt x="0" y="338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7" name="Google Shape;217;p29"/>
          <p:cNvSpPr/>
          <p:nvPr/>
        </p:nvSpPr>
        <p:spPr>
          <a:xfrm>
            <a:off x="4668926" y="584569"/>
            <a:ext cx="1948795" cy="105134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" name="Google Shape;218;p29"/>
          <p:cNvSpPr/>
          <p:nvPr/>
        </p:nvSpPr>
        <p:spPr>
          <a:xfrm>
            <a:off x="4627651" y="491730"/>
            <a:ext cx="2011680" cy="254317"/>
          </a:xfrm>
          <a:custGeom>
            <a:rect b="b" l="l" r="r" t="t"/>
            <a:pathLst>
              <a:path extrusionOk="0" h="339090" w="2011679">
                <a:moveTo>
                  <a:pt x="0" y="338554"/>
                </a:moveTo>
                <a:lnTo>
                  <a:pt x="2011362" y="338554"/>
                </a:lnTo>
                <a:lnTo>
                  <a:pt x="2011362" y="0"/>
                </a:lnTo>
                <a:lnTo>
                  <a:pt x="0" y="0"/>
                </a:lnTo>
                <a:lnTo>
                  <a:pt x="0" y="3385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" name="Google Shape;219;p29"/>
          <p:cNvSpPr/>
          <p:nvPr/>
        </p:nvSpPr>
        <p:spPr>
          <a:xfrm>
            <a:off x="5278577" y="2810893"/>
            <a:ext cx="728980" cy="174307"/>
          </a:xfrm>
          <a:custGeom>
            <a:rect b="b" l="l" r="r" t="t"/>
            <a:pathLst>
              <a:path extrusionOk="0" h="232410" w="728979">
                <a:moveTo>
                  <a:pt x="546430" y="101384"/>
                </a:moveTo>
                <a:lnTo>
                  <a:pt x="182143" y="101384"/>
                </a:lnTo>
                <a:lnTo>
                  <a:pt x="182143" y="232232"/>
                </a:lnTo>
                <a:lnTo>
                  <a:pt x="546430" y="232232"/>
                </a:lnTo>
                <a:lnTo>
                  <a:pt x="546430" y="101384"/>
                </a:lnTo>
                <a:close/>
              </a:path>
              <a:path extrusionOk="0" h="232410" w="728979">
                <a:moveTo>
                  <a:pt x="364286" y="0"/>
                </a:moveTo>
                <a:lnTo>
                  <a:pt x="0" y="101384"/>
                </a:lnTo>
                <a:lnTo>
                  <a:pt x="728573" y="101384"/>
                </a:lnTo>
                <a:lnTo>
                  <a:pt x="364286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" name="Google Shape;220;p29"/>
          <p:cNvSpPr/>
          <p:nvPr/>
        </p:nvSpPr>
        <p:spPr>
          <a:xfrm>
            <a:off x="5278582" y="2810893"/>
            <a:ext cx="728980" cy="174307"/>
          </a:xfrm>
          <a:custGeom>
            <a:rect b="b" l="l" r="r" t="t"/>
            <a:pathLst>
              <a:path extrusionOk="0" h="232410" w="728979">
                <a:moveTo>
                  <a:pt x="364284" y="0"/>
                </a:moveTo>
                <a:lnTo>
                  <a:pt x="728568" y="101383"/>
                </a:lnTo>
                <a:lnTo>
                  <a:pt x="546426" y="101383"/>
                </a:lnTo>
                <a:lnTo>
                  <a:pt x="546426" y="232226"/>
                </a:lnTo>
                <a:lnTo>
                  <a:pt x="182142" y="232226"/>
                </a:lnTo>
                <a:lnTo>
                  <a:pt x="182142" y="101383"/>
                </a:lnTo>
                <a:lnTo>
                  <a:pt x="0" y="101383"/>
                </a:lnTo>
                <a:lnTo>
                  <a:pt x="364284" y="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" name="Google Shape;221;p29"/>
          <p:cNvSpPr/>
          <p:nvPr/>
        </p:nvSpPr>
        <p:spPr>
          <a:xfrm>
            <a:off x="5218252" y="1707185"/>
            <a:ext cx="728980" cy="174307"/>
          </a:xfrm>
          <a:custGeom>
            <a:rect b="b" l="l" r="r" t="t"/>
            <a:pathLst>
              <a:path extrusionOk="0" h="232410" w="728979">
                <a:moveTo>
                  <a:pt x="546430" y="101384"/>
                </a:moveTo>
                <a:lnTo>
                  <a:pt x="182143" y="101384"/>
                </a:lnTo>
                <a:lnTo>
                  <a:pt x="182143" y="232232"/>
                </a:lnTo>
                <a:lnTo>
                  <a:pt x="546430" y="232232"/>
                </a:lnTo>
                <a:lnTo>
                  <a:pt x="546430" y="101384"/>
                </a:lnTo>
                <a:close/>
              </a:path>
              <a:path extrusionOk="0" h="232410" w="728979">
                <a:moveTo>
                  <a:pt x="364286" y="0"/>
                </a:moveTo>
                <a:lnTo>
                  <a:pt x="0" y="101384"/>
                </a:lnTo>
                <a:lnTo>
                  <a:pt x="728573" y="101384"/>
                </a:lnTo>
                <a:lnTo>
                  <a:pt x="364286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" name="Google Shape;222;p29"/>
          <p:cNvSpPr/>
          <p:nvPr/>
        </p:nvSpPr>
        <p:spPr>
          <a:xfrm>
            <a:off x="5218257" y="1707185"/>
            <a:ext cx="728980" cy="174307"/>
          </a:xfrm>
          <a:custGeom>
            <a:rect b="b" l="l" r="r" t="t"/>
            <a:pathLst>
              <a:path extrusionOk="0" h="232410" w="728979">
                <a:moveTo>
                  <a:pt x="364284" y="0"/>
                </a:moveTo>
                <a:lnTo>
                  <a:pt x="728568" y="101383"/>
                </a:lnTo>
                <a:lnTo>
                  <a:pt x="546426" y="101383"/>
                </a:lnTo>
                <a:lnTo>
                  <a:pt x="546426" y="232226"/>
                </a:lnTo>
                <a:lnTo>
                  <a:pt x="182142" y="232226"/>
                </a:lnTo>
                <a:lnTo>
                  <a:pt x="182142" y="101383"/>
                </a:lnTo>
                <a:lnTo>
                  <a:pt x="0" y="101383"/>
                </a:lnTo>
                <a:lnTo>
                  <a:pt x="364284" y="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" name="Google Shape;223;p29"/>
          <p:cNvSpPr txBox="1"/>
          <p:nvPr/>
        </p:nvSpPr>
        <p:spPr>
          <a:xfrm>
            <a:off x="6940003" y="2039302"/>
            <a:ext cx="1480185" cy="704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object parts  (combination  of edges)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6927303" y="986790"/>
            <a:ext cx="159258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object models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979900" y="67628"/>
            <a:ext cx="7185659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Belief Net on Face Images</a:t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558800" y="828679"/>
            <a:ext cx="3332035" cy="353036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" name="Google Shape;227;p29"/>
          <p:cNvSpPr/>
          <p:nvPr/>
        </p:nvSpPr>
        <p:spPr>
          <a:xfrm>
            <a:off x="1181100" y="3533775"/>
            <a:ext cx="2590800" cy="44767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" name="Google Shape;228;p29"/>
          <p:cNvSpPr/>
          <p:nvPr/>
        </p:nvSpPr>
        <p:spPr>
          <a:xfrm>
            <a:off x="1767890" y="4381500"/>
            <a:ext cx="1233924" cy="71020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" name="Google Shape;229;p29"/>
          <p:cNvSpPr/>
          <p:nvPr/>
        </p:nvSpPr>
        <p:spPr>
          <a:xfrm>
            <a:off x="3797300" y="3771900"/>
            <a:ext cx="1257300" cy="80962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" name="Google Shape;230;p29"/>
          <p:cNvSpPr/>
          <p:nvPr/>
        </p:nvSpPr>
        <p:spPr>
          <a:xfrm>
            <a:off x="3890835" y="3829050"/>
            <a:ext cx="1062355" cy="658654"/>
          </a:xfrm>
          <a:custGeom>
            <a:rect b="b" l="l" r="r" t="t"/>
            <a:pathLst>
              <a:path extrusionOk="0" h="878204" w="1062354">
                <a:moveTo>
                  <a:pt x="0" y="0"/>
                </a:moveTo>
                <a:lnTo>
                  <a:pt x="1062170" y="877888"/>
                </a:lnTo>
              </a:path>
            </a:pathLst>
          </a:custGeom>
          <a:noFill/>
          <a:ln cap="flat" cmpd="sng" w="762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" name="Google Shape;231;p29"/>
          <p:cNvSpPr/>
          <p:nvPr/>
        </p:nvSpPr>
        <p:spPr>
          <a:xfrm>
            <a:off x="3568700" y="3067050"/>
            <a:ext cx="1206500" cy="55245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2" name="Google Shape;232;p29"/>
          <p:cNvSpPr/>
          <p:nvPr/>
        </p:nvSpPr>
        <p:spPr>
          <a:xfrm>
            <a:off x="3647414" y="3126714"/>
            <a:ext cx="1021715" cy="397669"/>
          </a:xfrm>
          <a:custGeom>
            <a:rect b="b" l="l" r="r" t="t"/>
            <a:pathLst>
              <a:path extrusionOk="0" h="530225" w="1021714">
                <a:moveTo>
                  <a:pt x="0" y="0"/>
                </a:moveTo>
                <a:lnTo>
                  <a:pt x="1021520" y="530046"/>
                </a:lnTo>
              </a:path>
            </a:pathLst>
          </a:custGeom>
          <a:noFill/>
          <a:ln cap="flat" cmpd="sng" w="762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" name="Google Shape;233;p29"/>
          <p:cNvSpPr/>
          <p:nvPr/>
        </p:nvSpPr>
        <p:spPr>
          <a:xfrm>
            <a:off x="3454400" y="2324100"/>
            <a:ext cx="1282700" cy="2762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" name="Google Shape;234;p29"/>
          <p:cNvSpPr/>
          <p:nvPr/>
        </p:nvSpPr>
        <p:spPr>
          <a:xfrm>
            <a:off x="3524846" y="2381255"/>
            <a:ext cx="1115695" cy="126682"/>
          </a:xfrm>
          <a:custGeom>
            <a:rect b="b" l="l" r="r" t="t"/>
            <a:pathLst>
              <a:path extrusionOk="0" h="168910" w="1115695">
                <a:moveTo>
                  <a:pt x="0" y="168675"/>
                </a:moveTo>
                <a:lnTo>
                  <a:pt x="1115510" y="0"/>
                </a:lnTo>
              </a:path>
            </a:pathLst>
          </a:custGeom>
          <a:noFill/>
          <a:ln cap="flat" cmpd="sng" w="762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" name="Google Shape;235;p29"/>
          <p:cNvSpPr/>
          <p:nvPr/>
        </p:nvSpPr>
        <p:spPr>
          <a:xfrm>
            <a:off x="3429000" y="1114425"/>
            <a:ext cx="1295400" cy="81915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6" name="Google Shape;236;p29"/>
          <p:cNvSpPr/>
          <p:nvPr/>
        </p:nvSpPr>
        <p:spPr>
          <a:xfrm>
            <a:off x="3512146" y="1171579"/>
            <a:ext cx="1115695" cy="678180"/>
          </a:xfrm>
          <a:custGeom>
            <a:rect b="b" l="l" r="r" t="t"/>
            <a:pathLst>
              <a:path extrusionOk="0" h="904239" w="1115695">
                <a:moveTo>
                  <a:pt x="0" y="903687"/>
                </a:moveTo>
                <a:lnTo>
                  <a:pt x="1115510" y="0"/>
                </a:lnTo>
              </a:path>
            </a:pathLst>
          </a:custGeom>
          <a:noFill/>
          <a:ln cap="flat" cmpd="sng" w="762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" name="Google Shape;237;p29"/>
          <p:cNvSpPr txBox="1"/>
          <p:nvPr/>
        </p:nvSpPr>
        <p:spPr>
          <a:xfrm>
            <a:off x="78764" y="4794650"/>
            <a:ext cx="31830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noAutofit/>
          </a:bodyPr>
          <a:lstStyle/>
          <a:p>
            <a:pPr indent="0" lvl="0" marL="12700" marR="508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Based on materials  by Andrew Ng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/>
          <p:nvPr/>
        </p:nvSpPr>
        <p:spPr>
          <a:xfrm>
            <a:off x="460375" y="2840355"/>
            <a:ext cx="1949098" cy="9922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4" name="Google Shape;244;p30"/>
          <p:cNvSpPr/>
          <p:nvPr/>
        </p:nvSpPr>
        <p:spPr>
          <a:xfrm>
            <a:off x="2600325" y="2840355"/>
            <a:ext cx="1949098" cy="9922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5" name="Google Shape;245;p30"/>
          <p:cNvSpPr/>
          <p:nvPr/>
        </p:nvSpPr>
        <p:spPr>
          <a:xfrm>
            <a:off x="4778375" y="2834371"/>
            <a:ext cx="1949098" cy="99110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6" name="Google Shape;246;p30"/>
          <p:cNvSpPr/>
          <p:nvPr/>
        </p:nvSpPr>
        <p:spPr>
          <a:xfrm>
            <a:off x="6921500" y="2828418"/>
            <a:ext cx="1949098" cy="99110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" name="Google Shape;247;p30"/>
          <p:cNvSpPr/>
          <p:nvPr/>
        </p:nvSpPr>
        <p:spPr>
          <a:xfrm>
            <a:off x="460375" y="1525899"/>
            <a:ext cx="1949098" cy="105180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8" name="Google Shape;248;p30"/>
          <p:cNvSpPr/>
          <p:nvPr/>
        </p:nvSpPr>
        <p:spPr>
          <a:xfrm>
            <a:off x="2600325" y="1527089"/>
            <a:ext cx="1949098" cy="105180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" name="Google Shape;249;p30"/>
          <p:cNvSpPr/>
          <p:nvPr/>
        </p:nvSpPr>
        <p:spPr>
          <a:xfrm>
            <a:off x="4778375" y="1524708"/>
            <a:ext cx="1949098" cy="105180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0" name="Google Shape;250;p30"/>
          <p:cNvSpPr/>
          <p:nvPr/>
        </p:nvSpPr>
        <p:spPr>
          <a:xfrm>
            <a:off x="6921500" y="1513993"/>
            <a:ext cx="1949098" cy="105180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1" name="Google Shape;251;p30"/>
          <p:cNvSpPr/>
          <p:nvPr/>
        </p:nvSpPr>
        <p:spPr>
          <a:xfrm>
            <a:off x="4724400" y="1487090"/>
            <a:ext cx="2011680" cy="109537"/>
          </a:xfrm>
          <a:custGeom>
            <a:rect b="b" l="l" r="r" t="t"/>
            <a:pathLst>
              <a:path extrusionOk="0" h="146050" w="2011679">
                <a:moveTo>
                  <a:pt x="0" y="146050"/>
                </a:moveTo>
                <a:lnTo>
                  <a:pt x="2011362" y="146050"/>
                </a:lnTo>
                <a:lnTo>
                  <a:pt x="2011362" y="0"/>
                </a:lnTo>
                <a:lnTo>
                  <a:pt x="0" y="0"/>
                </a:lnTo>
                <a:lnTo>
                  <a:pt x="0" y="1460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" name="Google Shape;252;p30"/>
          <p:cNvSpPr/>
          <p:nvPr/>
        </p:nvSpPr>
        <p:spPr>
          <a:xfrm>
            <a:off x="6872287" y="1343025"/>
            <a:ext cx="2012950" cy="253841"/>
          </a:xfrm>
          <a:custGeom>
            <a:rect b="b" l="l" r="r" t="t"/>
            <a:pathLst>
              <a:path extrusionOk="0" h="338455" w="2012950">
                <a:moveTo>
                  <a:pt x="0" y="338137"/>
                </a:moveTo>
                <a:lnTo>
                  <a:pt x="2012950" y="338137"/>
                </a:lnTo>
                <a:lnTo>
                  <a:pt x="2012950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3" name="Google Shape;253;p30"/>
          <p:cNvSpPr txBox="1"/>
          <p:nvPr>
            <p:ph type="title"/>
          </p:nvPr>
        </p:nvSpPr>
        <p:spPr>
          <a:xfrm>
            <a:off x="1835467" y="67628"/>
            <a:ext cx="547243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of Object Parts</a:t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6902450" y="1233488"/>
            <a:ext cx="2012950" cy="253841"/>
          </a:xfrm>
          <a:custGeom>
            <a:rect b="b" l="l" r="r" t="t"/>
            <a:pathLst>
              <a:path extrusionOk="0" h="338455" w="2012950">
                <a:moveTo>
                  <a:pt x="0" y="338137"/>
                </a:moveTo>
                <a:lnTo>
                  <a:pt x="2012950" y="338137"/>
                </a:lnTo>
                <a:lnTo>
                  <a:pt x="2012950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" name="Google Shape;255;p30"/>
          <p:cNvSpPr/>
          <p:nvPr/>
        </p:nvSpPr>
        <p:spPr>
          <a:xfrm>
            <a:off x="868362" y="4131050"/>
            <a:ext cx="1143281" cy="55525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6" name="Google Shape;256;p30"/>
          <p:cNvSpPr/>
          <p:nvPr/>
        </p:nvSpPr>
        <p:spPr>
          <a:xfrm>
            <a:off x="3009900" y="4131050"/>
            <a:ext cx="1143281" cy="55525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" name="Google Shape;257;p30"/>
          <p:cNvSpPr/>
          <p:nvPr/>
        </p:nvSpPr>
        <p:spPr>
          <a:xfrm>
            <a:off x="5181600" y="4131050"/>
            <a:ext cx="1143281" cy="55525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" name="Google Shape;258;p30"/>
          <p:cNvSpPr/>
          <p:nvPr/>
        </p:nvSpPr>
        <p:spPr>
          <a:xfrm>
            <a:off x="7353300" y="4148909"/>
            <a:ext cx="1143281" cy="55525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" name="Google Shape;259;p30"/>
          <p:cNvSpPr/>
          <p:nvPr/>
        </p:nvSpPr>
        <p:spPr>
          <a:xfrm>
            <a:off x="1295400" y="2571750"/>
            <a:ext cx="274955" cy="273844"/>
          </a:xfrm>
          <a:custGeom>
            <a:rect b="b" l="l" r="r" t="t"/>
            <a:pathLst>
              <a:path extrusionOk="0" h="365125" w="274955">
                <a:moveTo>
                  <a:pt x="205981" y="119900"/>
                </a:moveTo>
                <a:lnTo>
                  <a:pt x="68656" y="119900"/>
                </a:lnTo>
                <a:lnTo>
                  <a:pt x="68656" y="365125"/>
                </a:lnTo>
                <a:lnTo>
                  <a:pt x="205981" y="365125"/>
                </a:lnTo>
                <a:lnTo>
                  <a:pt x="205981" y="119900"/>
                </a:lnTo>
                <a:close/>
              </a:path>
              <a:path extrusionOk="0" h="365125" w="274955">
                <a:moveTo>
                  <a:pt x="137325" y="0"/>
                </a:moveTo>
                <a:lnTo>
                  <a:pt x="0" y="119900"/>
                </a:lnTo>
                <a:lnTo>
                  <a:pt x="274637" y="119900"/>
                </a:lnTo>
                <a:lnTo>
                  <a:pt x="13732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" name="Google Shape;260;p30"/>
          <p:cNvSpPr/>
          <p:nvPr/>
        </p:nvSpPr>
        <p:spPr>
          <a:xfrm>
            <a:off x="1295399" y="2571750"/>
            <a:ext cx="274955" cy="273844"/>
          </a:xfrm>
          <a:custGeom>
            <a:rect b="b" l="l" r="r" t="t"/>
            <a:pathLst>
              <a:path extrusionOk="0" h="365125" w="274955">
                <a:moveTo>
                  <a:pt x="137319" y="0"/>
                </a:moveTo>
                <a:lnTo>
                  <a:pt x="274638" y="119899"/>
                </a:lnTo>
                <a:lnTo>
                  <a:pt x="205978" y="119899"/>
                </a:lnTo>
                <a:lnTo>
                  <a:pt x="205978" y="365125"/>
                </a:lnTo>
                <a:lnTo>
                  <a:pt x="68659" y="365125"/>
                </a:lnTo>
                <a:lnTo>
                  <a:pt x="68659" y="119899"/>
                </a:lnTo>
                <a:lnTo>
                  <a:pt x="0" y="119899"/>
                </a:lnTo>
                <a:lnTo>
                  <a:pt x="137319" y="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" name="Google Shape;261;p30"/>
          <p:cNvSpPr/>
          <p:nvPr/>
        </p:nvSpPr>
        <p:spPr>
          <a:xfrm>
            <a:off x="1295400" y="3829050"/>
            <a:ext cx="274955" cy="273844"/>
          </a:xfrm>
          <a:custGeom>
            <a:rect b="b" l="l" r="r" t="t"/>
            <a:pathLst>
              <a:path extrusionOk="0" h="365125" w="274955">
                <a:moveTo>
                  <a:pt x="205981" y="119900"/>
                </a:moveTo>
                <a:lnTo>
                  <a:pt x="68656" y="119900"/>
                </a:lnTo>
                <a:lnTo>
                  <a:pt x="68656" y="365125"/>
                </a:lnTo>
                <a:lnTo>
                  <a:pt x="205981" y="365125"/>
                </a:lnTo>
                <a:lnTo>
                  <a:pt x="205981" y="119900"/>
                </a:lnTo>
                <a:close/>
              </a:path>
              <a:path extrusionOk="0" h="365125" w="274955">
                <a:moveTo>
                  <a:pt x="137325" y="0"/>
                </a:moveTo>
                <a:lnTo>
                  <a:pt x="0" y="119900"/>
                </a:lnTo>
                <a:lnTo>
                  <a:pt x="274637" y="119900"/>
                </a:lnTo>
                <a:lnTo>
                  <a:pt x="13732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" name="Google Shape;262;p30"/>
          <p:cNvSpPr/>
          <p:nvPr/>
        </p:nvSpPr>
        <p:spPr>
          <a:xfrm>
            <a:off x="1295399" y="3829050"/>
            <a:ext cx="274955" cy="273844"/>
          </a:xfrm>
          <a:custGeom>
            <a:rect b="b" l="l" r="r" t="t"/>
            <a:pathLst>
              <a:path extrusionOk="0" h="365125" w="274955">
                <a:moveTo>
                  <a:pt x="137319" y="0"/>
                </a:moveTo>
                <a:lnTo>
                  <a:pt x="274638" y="119899"/>
                </a:lnTo>
                <a:lnTo>
                  <a:pt x="205978" y="119899"/>
                </a:lnTo>
                <a:lnTo>
                  <a:pt x="205978" y="365125"/>
                </a:lnTo>
                <a:lnTo>
                  <a:pt x="68659" y="365125"/>
                </a:lnTo>
                <a:lnTo>
                  <a:pt x="68659" y="119899"/>
                </a:lnTo>
                <a:lnTo>
                  <a:pt x="0" y="119899"/>
                </a:lnTo>
                <a:lnTo>
                  <a:pt x="137319" y="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3" name="Google Shape;263;p30"/>
          <p:cNvSpPr/>
          <p:nvPr/>
        </p:nvSpPr>
        <p:spPr>
          <a:xfrm>
            <a:off x="3429000" y="2571750"/>
            <a:ext cx="274955" cy="273844"/>
          </a:xfrm>
          <a:custGeom>
            <a:rect b="b" l="l" r="r" t="t"/>
            <a:pathLst>
              <a:path extrusionOk="0" h="365125" w="274954">
                <a:moveTo>
                  <a:pt x="205981" y="119900"/>
                </a:moveTo>
                <a:lnTo>
                  <a:pt x="68656" y="119900"/>
                </a:lnTo>
                <a:lnTo>
                  <a:pt x="68656" y="365125"/>
                </a:lnTo>
                <a:lnTo>
                  <a:pt x="205981" y="365125"/>
                </a:lnTo>
                <a:lnTo>
                  <a:pt x="205981" y="119900"/>
                </a:lnTo>
                <a:close/>
              </a:path>
              <a:path extrusionOk="0" h="365125" w="274954">
                <a:moveTo>
                  <a:pt x="137312" y="0"/>
                </a:moveTo>
                <a:lnTo>
                  <a:pt x="0" y="119900"/>
                </a:lnTo>
                <a:lnTo>
                  <a:pt x="274637" y="119900"/>
                </a:lnTo>
                <a:lnTo>
                  <a:pt x="1373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4" name="Google Shape;264;p30"/>
          <p:cNvSpPr/>
          <p:nvPr/>
        </p:nvSpPr>
        <p:spPr>
          <a:xfrm>
            <a:off x="3428999" y="2571750"/>
            <a:ext cx="274955" cy="273844"/>
          </a:xfrm>
          <a:custGeom>
            <a:rect b="b" l="l" r="r" t="t"/>
            <a:pathLst>
              <a:path extrusionOk="0" h="365125" w="274954">
                <a:moveTo>
                  <a:pt x="137319" y="0"/>
                </a:moveTo>
                <a:lnTo>
                  <a:pt x="274638" y="119899"/>
                </a:lnTo>
                <a:lnTo>
                  <a:pt x="205978" y="119899"/>
                </a:lnTo>
                <a:lnTo>
                  <a:pt x="205978" y="365125"/>
                </a:lnTo>
                <a:lnTo>
                  <a:pt x="68659" y="365125"/>
                </a:lnTo>
                <a:lnTo>
                  <a:pt x="68659" y="119899"/>
                </a:lnTo>
                <a:lnTo>
                  <a:pt x="0" y="119899"/>
                </a:lnTo>
                <a:lnTo>
                  <a:pt x="137319" y="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" name="Google Shape;265;p30"/>
          <p:cNvSpPr/>
          <p:nvPr/>
        </p:nvSpPr>
        <p:spPr>
          <a:xfrm>
            <a:off x="3429000" y="3840956"/>
            <a:ext cx="274955" cy="273844"/>
          </a:xfrm>
          <a:custGeom>
            <a:rect b="b" l="l" r="r" t="t"/>
            <a:pathLst>
              <a:path extrusionOk="0" h="365125" w="274954">
                <a:moveTo>
                  <a:pt x="205981" y="119900"/>
                </a:moveTo>
                <a:lnTo>
                  <a:pt x="68656" y="119900"/>
                </a:lnTo>
                <a:lnTo>
                  <a:pt x="68656" y="365125"/>
                </a:lnTo>
                <a:lnTo>
                  <a:pt x="205981" y="365125"/>
                </a:lnTo>
                <a:lnTo>
                  <a:pt x="205981" y="119900"/>
                </a:lnTo>
                <a:close/>
              </a:path>
              <a:path extrusionOk="0" h="365125" w="274954">
                <a:moveTo>
                  <a:pt x="137312" y="0"/>
                </a:moveTo>
                <a:lnTo>
                  <a:pt x="0" y="119900"/>
                </a:lnTo>
                <a:lnTo>
                  <a:pt x="274637" y="119900"/>
                </a:lnTo>
                <a:lnTo>
                  <a:pt x="1373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" name="Google Shape;266;p30"/>
          <p:cNvSpPr/>
          <p:nvPr/>
        </p:nvSpPr>
        <p:spPr>
          <a:xfrm>
            <a:off x="3428999" y="3840956"/>
            <a:ext cx="274955" cy="273844"/>
          </a:xfrm>
          <a:custGeom>
            <a:rect b="b" l="l" r="r" t="t"/>
            <a:pathLst>
              <a:path extrusionOk="0" h="365125" w="274954">
                <a:moveTo>
                  <a:pt x="137319" y="0"/>
                </a:moveTo>
                <a:lnTo>
                  <a:pt x="274638" y="119899"/>
                </a:lnTo>
                <a:lnTo>
                  <a:pt x="205978" y="119899"/>
                </a:lnTo>
                <a:lnTo>
                  <a:pt x="205978" y="365125"/>
                </a:lnTo>
                <a:lnTo>
                  <a:pt x="68659" y="365125"/>
                </a:lnTo>
                <a:lnTo>
                  <a:pt x="68659" y="119899"/>
                </a:lnTo>
                <a:lnTo>
                  <a:pt x="0" y="119899"/>
                </a:lnTo>
                <a:lnTo>
                  <a:pt x="137319" y="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" name="Google Shape;267;p30"/>
          <p:cNvSpPr/>
          <p:nvPr/>
        </p:nvSpPr>
        <p:spPr>
          <a:xfrm>
            <a:off x="5630862" y="3840956"/>
            <a:ext cx="274955" cy="273844"/>
          </a:xfrm>
          <a:custGeom>
            <a:rect b="b" l="l" r="r" t="t"/>
            <a:pathLst>
              <a:path extrusionOk="0" h="365125" w="274954">
                <a:moveTo>
                  <a:pt x="205981" y="119900"/>
                </a:moveTo>
                <a:lnTo>
                  <a:pt x="68656" y="119900"/>
                </a:lnTo>
                <a:lnTo>
                  <a:pt x="68656" y="365125"/>
                </a:lnTo>
                <a:lnTo>
                  <a:pt x="205981" y="365125"/>
                </a:lnTo>
                <a:lnTo>
                  <a:pt x="205981" y="119900"/>
                </a:lnTo>
                <a:close/>
              </a:path>
              <a:path extrusionOk="0" h="365125" w="274954">
                <a:moveTo>
                  <a:pt x="137312" y="0"/>
                </a:moveTo>
                <a:lnTo>
                  <a:pt x="0" y="119900"/>
                </a:lnTo>
                <a:lnTo>
                  <a:pt x="274637" y="119900"/>
                </a:lnTo>
                <a:lnTo>
                  <a:pt x="1373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" name="Google Shape;268;p30"/>
          <p:cNvSpPr/>
          <p:nvPr/>
        </p:nvSpPr>
        <p:spPr>
          <a:xfrm>
            <a:off x="5630861" y="3840956"/>
            <a:ext cx="274955" cy="273844"/>
          </a:xfrm>
          <a:custGeom>
            <a:rect b="b" l="l" r="r" t="t"/>
            <a:pathLst>
              <a:path extrusionOk="0" h="365125" w="274954">
                <a:moveTo>
                  <a:pt x="137319" y="0"/>
                </a:moveTo>
                <a:lnTo>
                  <a:pt x="274638" y="119899"/>
                </a:lnTo>
                <a:lnTo>
                  <a:pt x="205978" y="119899"/>
                </a:lnTo>
                <a:lnTo>
                  <a:pt x="205978" y="365125"/>
                </a:lnTo>
                <a:lnTo>
                  <a:pt x="68659" y="365125"/>
                </a:lnTo>
                <a:lnTo>
                  <a:pt x="68659" y="119899"/>
                </a:lnTo>
                <a:lnTo>
                  <a:pt x="0" y="119899"/>
                </a:lnTo>
                <a:lnTo>
                  <a:pt x="137319" y="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" name="Google Shape;269;p30"/>
          <p:cNvSpPr/>
          <p:nvPr/>
        </p:nvSpPr>
        <p:spPr>
          <a:xfrm>
            <a:off x="5638800" y="2571750"/>
            <a:ext cx="274955" cy="273844"/>
          </a:xfrm>
          <a:custGeom>
            <a:rect b="b" l="l" r="r" t="t"/>
            <a:pathLst>
              <a:path extrusionOk="0" h="365125" w="274954">
                <a:moveTo>
                  <a:pt x="205981" y="119900"/>
                </a:moveTo>
                <a:lnTo>
                  <a:pt x="68656" y="119900"/>
                </a:lnTo>
                <a:lnTo>
                  <a:pt x="68656" y="365125"/>
                </a:lnTo>
                <a:lnTo>
                  <a:pt x="205981" y="365125"/>
                </a:lnTo>
                <a:lnTo>
                  <a:pt x="205981" y="119900"/>
                </a:lnTo>
                <a:close/>
              </a:path>
              <a:path extrusionOk="0" h="365125" w="274954">
                <a:moveTo>
                  <a:pt x="137312" y="0"/>
                </a:moveTo>
                <a:lnTo>
                  <a:pt x="0" y="119900"/>
                </a:lnTo>
                <a:lnTo>
                  <a:pt x="274637" y="119900"/>
                </a:lnTo>
                <a:lnTo>
                  <a:pt x="1373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" name="Google Shape;270;p30"/>
          <p:cNvSpPr/>
          <p:nvPr/>
        </p:nvSpPr>
        <p:spPr>
          <a:xfrm>
            <a:off x="5638799" y="2571750"/>
            <a:ext cx="274955" cy="273844"/>
          </a:xfrm>
          <a:custGeom>
            <a:rect b="b" l="l" r="r" t="t"/>
            <a:pathLst>
              <a:path extrusionOk="0" h="365125" w="274954">
                <a:moveTo>
                  <a:pt x="137319" y="0"/>
                </a:moveTo>
                <a:lnTo>
                  <a:pt x="274638" y="119899"/>
                </a:lnTo>
                <a:lnTo>
                  <a:pt x="205978" y="119899"/>
                </a:lnTo>
                <a:lnTo>
                  <a:pt x="205978" y="365125"/>
                </a:lnTo>
                <a:lnTo>
                  <a:pt x="68659" y="365125"/>
                </a:lnTo>
                <a:lnTo>
                  <a:pt x="68659" y="119899"/>
                </a:lnTo>
                <a:lnTo>
                  <a:pt x="0" y="119899"/>
                </a:lnTo>
                <a:lnTo>
                  <a:pt x="137319" y="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" name="Google Shape;271;p30"/>
          <p:cNvSpPr/>
          <p:nvPr/>
        </p:nvSpPr>
        <p:spPr>
          <a:xfrm>
            <a:off x="7734300" y="2571750"/>
            <a:ext cx="274955" cy="273844"/>
          </a:xfrm>
          <a:custGeom>
            <a:rect b="b" l="l" r="r" t="t"/>
            <a:pathLst>
              <a:path extrusionOk="0" h="365125" w="274954">
                <a:moveTo>
                  <a:pt x="205981" y="119900"/>
                </a:moveTo>
                <a:lnTo>
                  <a:pt x="68656" y="119900"/>
                </a:lnTo>
                <a:lnTo>
                  <a:pt x="68656" y="365125"/>
                </a:lnTo>
                <a:lnTo>
                  <a:pt x="205981" y="365125"/>
                </a:lnTo>
                <a:lnTo>
                  <a:pt x="205981" y="119900"/>
                </a:lnTo>
                <a:close/>
              </a:path>
              <a:path extrusionOk="0" h="365125" w="274954">
                <a:moveTo>
                  <a:pt x="137312" y="0"/>
                </a:moveTo>
                <a:lnTo>
                  <a:pt x="0" y="119900"/>
                </a:lnTo>
                <a:lnTo>
                  <a:pt x="274637" y="119900"/>
                </a:lnTo>
                <a:lnTo>
                  <a:pt x="1373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2" name="Google Shape;272;p30"/>
          <p:cNvSpPr/>
          <p:nvPr/>
        </p:nvSpPr>
        <p:spPr>
          <a:xfrm>
            <a:off x="7734299" y="2571750"/>
            <a:ext cx="274955" cy="273844"/>
          </a:xfrm>
          <a:custGeom>
            <a:rect b="b" l="l" r="r" t="t"/>
            <a:pathLst>
              <a:path extrusionOk="0" h="365125" w="274954">
                <a:moveTo>
                  <a:pt x="137319" y="0"/>
                </a:moveTo>
                <a:lnTo>
                  <a:pt x="274638" y="119899"/>
                </a:lnTo>
                <a:lnTo>
                  <a:pt x="205978" y="119899"/>
                </a:lnTo>
                <a:lnTo>
                  <a:pt x="205978" y="365125"/>
                </a:lnTo>
                <a:lnTo>
                  <a:pt x="68659" y="365125"/>
                </a:lnTo>
                <a:lnTo>
                  <a:pt x="68659" y="119899"/>
                </a:lnTo>
                <a:lnTo>
                  <a:pt x="0" y="119899"/>
                </a:lnTo>
                <a:lnTo>
                  <a:pt x="137319" y="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3" name="Google Shape;273;p30"/>
          <p:cNvSpPr/>
          <p:nvPr/>
        </p:nvSpPr>
        <p:spPr>
          <a:xfrm>
            <a:off x="7764462" y="3840956"/>
            <a:ext cx="274955" cy="273844"/>
          </a:xfrm>
          <a:custGeom>
            <a:rect b="b" l="l" r="r" t="t"/>
            <a:pathLst>
              <a:path extrusionOk="0" h="365125" w="274954">
                <a:moveTo>
                  <a:pt x="205981" y="119900"/>
                </a:moveTo>
                <a:lnTo>
                  <a:pt x="68656" y="119900"/>
                </a:lnTo>
                <a:lnTo>
                  <a:pt x="68656" y="365125"/>
                </a:lnTo>
                <a:lnTo>
                  <a:pt x="205981" y="365125"/>
                </a:lnTo>
                <a:lnTo>
                  <a:pt x="205981" y="119900"/>
                </a:lnTo>
                <a:close/>
              </a:path>
              <a:path extrusionOk="0" h="365125" w="274954">
                <a:moveTo>
                  <a:pt x="137312" y="0"/>
                </a:moveTo>
                <a:lnTo>
                  <a:pt x="0" y="119900"/>
                </a:lnTo>
                <a:lnTo>
                  <a:pt x="274637" y="119900"/>
                </a:lnTo>
                <a:lnTo>
                  <a:pt x="1373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" name="Google Shape;274;p30"/>
          <p:cNvSpPr/>
          <p:nvPr/>
        </p:nvSpPr>
        <p:spPr>
          <a:xfrm>
            <a:off x="7764461" y="3840956"/>
            <a:ext cx="274955" cy="273844"/>
          </a:xfrm>
          <a:custGeom>
            <a:rect b="b" l="l" r="r" t="t"/>
            <a:pathLst>
              <a:path extrusionOk="0" h="365125" w="274954">
                <a:moveTo>
                  <a:pt x="137319" y="0"/>
                </a:moveTo>
                <a:lnTo>
                  <a:pt x="274638" y="119899"/>
                </a:lnTo>
                <a:lnTo>
                  <a:pt x="205978" y="119899"/>
                </a:lnTo>
                <a:lnTo>
                  <a:pt x="205978" y="365125"/>
                </a:lnTo>
                <a:lnTo>
                  <a:pt x="68659" y="365125"/>
                </a:lnTo>
                <a:lnTo>
                  <a:pt x="68659" y="119899"/>
                </a:lnTo>
                <a:lnTo>
                  <a:pt x="0" y="119899"/>
                </a:lnTo>
                <a:lnTo>
                  <a:pt x="137319" y="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5" name="Google Shape;275;p30"/>
          <p:cNvSpPr txBox="1"/>
          <p:nvPr/>
        </p:nvSpPr>
        <p:spPr>
          <a:xfrm>
            <a:off x="78739" y="4927133"/>
            <a:ext cx="1720850" cy="1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Slide credit: Andrew Ng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17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/>
          <p:nvPr/>
        </p:nvSpPr>
        <p:spPr>
          <a:xfrm>
            <a:off x="2018385" y="4321958"/>
            <a:ext cx="1432341" cy="6956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" name="Google Shape;282;p31"/>
          <p:cNvSpPr/>
          <p:nvPr/>
        </p:nvSpPr>
        <p:spPr>
          <a:xfrm>
            <a:off x="1332230" y="658295"/>
            <a:ext cx="2868618" cy="14595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3" name="Google Shape;283;p31"/>
          <p:cNvSpPr/>
          <p:nvPr/>
        </p:nvSpPr>
        <p:spPr>
          <a:xfrm>
            <a:off x="1264602" y="2481159"/>
            <a:ext cx="2979256" cy="145945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4" name="Google Shape;284;p31"/>
          <p:cNvSpPr/>
          <p:nvPr/>
        </p:nvSpPr>
        <p:spPr>
          <a:xfrm>
            <a:off x="2553385" y="3943607"/>
            <a:ext cx="344170" cy="343376"/>
          </a:xfrm>
          <a:custGeom>
            <a:rect b="b" l="l" r="r" t="t"/>
            <a:pathLst>
              <a:path extrusionOk="0" h="457835" w="344169">
                <a:moveTo>
                  <a:pt x="258051" y="150215"/>
                </a:moveTo>
                <a:lnTo>
                  <a:pt x="86017" y="150215"/>
                </a:lnTo>
                <a:lnTo>
                  <a:pt x="86017" y="457436"/>
                </a:lnTo>
                <a:lnTo>
                  <a:pt x="258051" y="457436"/>
                </a:lnTo>
                <a:lnTo>
                  <a:pt x="258051" y="150215"/>
                </a:lnTo>
                <a:close/>
              </a:path>
              <a:path extrusionOk="0" h="457835" w="344169">
                <a:moveTo>
                  <a:pt x="172034" y="0"/>
                </a:moveTo>
                <a:lnTo>
                  <a:pt x="0" y="150215"/>
                </a:lnTo>
                <a:lnTo>
                  <a:pt x="344068" y="150215"/>
                </a:lnTo>
                <a:lnTo>
                  <a:pt x="17203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5" name="Google Shape;285;p31"/>
          <p:cNvSpPr/>
          <p:nvPr/>
        </p:nvSpPr>
        <p:spPr>
          <a:xfrm>
            <a:off x="2553379" y="3943607"/>
            <a:ext cx="344170" cy="343376"/>
          </a:xfrm>
          <a:custGeom>
            <a:rect b="b" l="l" r="r" t="t"/>
            <a:pathLst>
              <a:path extrusionOk="0" h="457835" w="344169">
                <a:moveTo>
                  <a:pt x="172036" y="0"/>
                </a:moveTo>
                <a:lnTo>
                  <a:pt x="344074" y="150213"/>
                </a:lnTo>
                <a:lnTo>
                  <a:pt x="258055" y="150213"/>
                </a:lnTo>
                <a:lnTo>
                  <a:pt x="258055" y="457439"/>
                </a:lnTo>
                <a:lnTo>
                  <a:pt x="86018" y="457439"/>
                </a:lnTo>
                <a:lnTo>
                  <a:pt x="86018" y="150213"/>
                </a:lnTo>
                <a:lnTo>
                  <a:pt x="0" y="150213"/>
                </a:lnTo>
                <a:lnTo>
                  <a:pt x="172036" y="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" name="Google Shape;286;p31"/>
          <p:cNvSpPr/>
          <p:nvPr/>
        </p:nvSpPr>
        <p:spPr>
          <a:xfrm>
            <a:off x="2573273" y="2132743"/>
            <a:ext cx="344170" cy="343376"/>
          </a:xfrm>
          <a:custGeom>
            <a:rect b="b" l="l" r="r" t="t"/>
            <a:pathLst>
              <a:path extrusionOk="0" h="457835" w="344169">
                <a:moveTo>
                  <a:pt x="258051" y="150215"/>
                </a:moveTo>
                <a:lnTo>
                  <a:pt x="86017" y="150215"/>
                </a:lnTo>
                <a:lnTo>
                  <a:pt x="86017" y="457441"/>
                </a:lnTo>
                <a:lnTo>
                  <a:pt x="258051" y="457441"/>
                </a:lnTo>
                <a:lnTo>
                  <a:pt x="258051" y="150215"/>
                </a:lnTo>
                <a:close/>
              </a:path>
              <a:path extrusionOk="0" h="457835" w="344169">
                <a:moveTo>
                  <a:pt x="172034" y="0"/>
                </a:moveTo>
                <a:lnTo>
                  <a:pt x="0" y="150215"/>
                </a:lnTo>
                <a:lnTo>
                  <a:pt x="344068" y="150215"/>
                </a:lnTo>
                <a:lnTo>
                  <a:pt x="17203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" name="Google Shape;287;p31"/>
          <p:cNvSpPr/>
          <p:nvPr/>
        </p:nvSpPr>
        <p:spPr>
          <a:xfrm>
            <a:off x="2573268" y="2132743"/>
            <a:ext cx="344170" cy="343376"/>
          </a:xfrm>
          <a:custGeom>
            <a:rect b="b" l="l" r="r" t="t"/>
            <a:pathLst>
              <a:path extrusionOk="0" h="457835" w="344169">
                <a:moveTo>
                  <a:pt x="172036" y="0"/>
                </a:moveTo>
                <a:lnTo>
                  <a:pt x="344074" y="150213"/>
                </a:lnTo>
                <a:lnTo>
                  <a:pt x="258055" y="150213"/>
                </a:lnTo>
                <a:lnTo>
                  <a:pt x="258055" y="457439"/>
                </a:lnTo>
                <a:lnTo>
                  <a:pt x="86018" y="457439"/>
                </a:lnTo>
                <a:lnTo>
                  <a:pt x="86018" y="150213"/>
                </a:lnTo>
                <a:lnTo>
                  <a:pt x="0" y="150213"/>
                </a:lnTo>
                <a:lnTo>
                  <a:pt x="172036" y="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" name="Google Shape;288;p31"/>
          <p:cNvSpPr txBox="1"/>
          <p:nvPr>
            <p:ph type="title"/>
          </p:nvPr>
        </p:nvSpPr>
        <p:spPr>
          <a:xfrm>
            <a:off x="1358011" y="67628"/>
            <a:ext cx="642874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on Multiple Objects</a:t>
            </a:r>
            <a:endParaRPr/>
          </a:p>
        </p:txBody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536574" y="1053465"/>
            <a:ext cx="8070850" cy="2615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0875">
            <a:noAutofit/>
          </a:bodyPr>
          <a:lstStyle/>
          <a:p>
            <a:pPr indent="0" lvl="0" marL="3961765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400">
                <a:latin typeface="Trebuchet MS"/>
                <a:ea typeface="Trebuchet MS"/>
                <a:cs typeface="Trebuchet MS"/>
                <a:sym typeface="Trebuchet MS"/>
              </a:rPr>
              <a:t>Trained on 4 classes (cars, faces,  motorbikes, airplanes).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961765" marR="274320" rtl="0" algn="l">
              <a:lnSpc>
                <a:spcPct val="100699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GB" sz="2400">
                <a:latin typeface="Trebuchet MS"/>
                <a:ea typeface="Trebuchet MS"/>
                <a:cs typeface="Trebuchet MS"/>
                <a:sym typeface="Trebuchet MS"/>
              </a:rPr>
              <a:t>Second layer: Shared-features  and object-specific features.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961765" marR="835660" rtl="0" algn="l">
              <a:lnSpc>
                <a:spcPct val="116666"/>
              </a:lnSpc>
              <a:spcBef>
                <a:spcPts val="780"/>
              </a:spcBef>
              <a:spcAft>
                <a:spcPts val="1600"/>
              </a:spcAft>
              <a:buNone/>
            </a:pPr>
            <a:r>
              <a:rPr b="0" lang="en-GB" sz="2400">
                <a:latin typeface="Trebuchet MS"/>
                <a:ea typeface="Trebuchet MS"/>
                <a:cs typeface="Trebuchet MS"/>
                <a:sym typeface="Trebuchet MS"/>
              </a:rPr>
              <a:t>Third layer: More specific  features.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78739" y="4927133"/>
            <a:ext cx="1720850" cy="1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Slide credit: Andrew Ng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18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789781" y="67628"/>
            <a:ext cx="7560309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Scene Labeling via Deep Learning</a:t>
            </a:r>
            <a:endParaRPr sz="3600"/>
          </a:p>
        </p:txBody>
      </p:sp>
      <p:sp>
        <p:nvSpPr>
          <p:cNvPr id="297" name="Google Shape;297;p32"/>
          <p:cNvSpPr/>
          <p:nvPr/>
        </p:nvSpPr>
        <p:spPr>
          <a:xfrm>
            <a:off x="47134" y="1261094"/>
            <a:ext cx="9036877" cy="26255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8" name="Google Shape;298;p32"/>
          <p:cNvSpPr txBox="1"/>
          <p:nvPr/>
        </p:nvSpPr>
        <p:spPr>
          <a:xfrm>
            <a:off x="205598" y="4711075"/>
            <a:ext cx="49935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[Farabet et al. ICML 2012, PAMI 2013]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19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/>
          <p:nvPr/>
        </p:nvSpPr>
        <p:spPr>
          <a:xfrm>
            <a:off x="1844162" y="1651106"/>
            <a:ext cx="7001780" cy="23880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" name="Google Shape;305;p33"/>
          <p:cNvSpPr txBox="1"/>
          <p:nvPr/>
        </p:nvSpPr>
        <p:spPr>
          <a:xfrm>
            <a:off x="237375" y="1786913"/>
            <a:ext cx="1089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Input images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231150" y="2472697"/>
            <a:ext cx="11964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12700" marR="4318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amples from  feedforward  Inference  (control)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0800" marR="5080" rtl="0" algn="just">
              <a:lnSpc>
                <a:spcPct val="118750"/>
              </a:lnSpc>
              <a:spcBef>
                <a:spcPts val="158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Samples fromFull posterior  inference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33"/>
          <p:cNvSpPr txBox="1"/>
          <p:nvPr>
            <p:ph type="title"/>
          </p:nvPr>
        </p:nvSpPr>
        <p:spPr>
          <a:xfrm>
            <a:off x="322579" y="67628"/>
            <a:ext cx="849757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Inference from Deep Learned Models</a:t>
            </a:r>
            <a:endParaRPr sz="3600"/>
          </a:p>
        </p:txBody>
      </p:sp>
      <p:sp>
        <p:nvSpPr>
          <p:cNvPr id="308" name="Google Shape;308;p33"/>
          <p:cNvSpPr txBox="1"/>
          <p:nvPr/>
        </p:nvSpPr>
        <p:spPr>
          <a:xfrm>
            <a:off x="345440" y="729615"/>
            <a:ext cx="782256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Generating posterior samples from faces by 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filling in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experiments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(cf. Lee and Mumford, 2003). Combine bottom-up and top-down inference.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78758" y="4927125"/>
            <a:ext cx="29877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Slide credit: Andrew Ng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type="title"/>
          </p:nvPr>
        </p:nvSpPr>
        <p:spPr>
          <a:xfrm>
            <a:off x="459418" y="211693"/>
            <a:ext cx="7846059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Trebuchet MS"/>
                <a:ea typeface="Trebuchet MS"/>
                <a:cs typeface="Trebuchet MS"/>
                <a:sym typeface="Trebuchet MS"/>
              </a:rPr>
              <a:t>Impact of Deep Learning in Speech Technology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6" name="Google Shape;316;p34"/>
          <p:cNvSpPr/>
          <p:nvPr/>
        </p:nvSpPr>
        <p:spPr>
          <a:xfrm>
            <a:off x="376975" y="930059"/>
            <a:ext cx="3201111" cy="15862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7" name="Google Shape;317;p34"/>
          <p:cNvSpPr/>
          <p:nvPr/>
        </p:nvSpPr>
        <p:spPr>
          <a:xfrm>
            <a:off x="6455511" y="931440"/>
            <a:ext cx="2327478" cy="15478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8" name="Google Shape;318;p34"/>
          <p:cNvSpPr/>
          <p:nvPr/>
        </p:nvSpPr>
        <p:spPr>
          <a:xfrm>
            <a:off x="6439852" y="2416398"/>
            <a:ext cx="2381250" cy="26360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9" name="Google Shape;319;p34"/>
          <p:cNvSpPr/>
          <p:nvPr/>
        </p:nvSpPr>
        <p:spPr>
          <a:xfrm>
            <a:off x="3390900" y="2400119"/>
            <a:ext cx="3102711" cy="130314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0" name="Google Shape;320;p34"/>
          <p:cNvSpPr/>
          <p:nvPr/>
        </p:nvSpPr>
        <p:spPr>
          <a:xfrm>
            <a:off x="3390900" y="3600455"/>
            <a:ext cx="3102711" cy="145029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1" name="Google Shape;321;p34"/>
          <p:cNvSpPr/>
          <p:nvPr/>
        </p:nvSpPr>
        <p:spPr>
          <a:xfrm>
            <a:off x="9824" y="2479252"/>
            <a:ext cx="3381070" cy="169840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" name="Google Shape;322;p34"/>
          <p:cNvSpPr/>
          <p:nvPr/>
        </p:nvSpPr>
        <p:spPr>
          <a:xfrm>
            <a:off x="3390900" y="931430"/>
            <a:ext cx="3102711" cy="158485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" name="Google Shape;323;p34"/>
          <p:cNvSpPr txBox="1"/>
          <p:nvPr/>
        </p:nvSpPr>
        <p:spPr>
          <a:xfrm>
            <a:off x="78739" y="4927133"/>
            <a:ext cx="2463165" cy="1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Slide credit: Li Deng, MS Research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4" name="Google Shape;324;p34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22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388"/>
            <a:ext cx="9144000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>
            <p:ph type="title"/>
          </p:nvPr>
        </p:nvSpPr>
        <p:spPr>
          <a:xfrm>
            <a:off x="1976995" y="1915275"/>
            <a:ext cx="6107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Learning</a:t>
            </a:r>
            <a:endParaRPr/>
          </a:p>
        </p:txBody>
      </p:sp>
      <p:sp>
        <p:nvSpPr>
          <p:cNvPr id="330" name="Google Shape;330;p35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23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type="title"/>
          </p:nvPr>
        </p:nvSpPr>
        <p:spPr>
          <a:xfrm>
            <a:off x="2533571" y="67625"/>
            <a:ext cx="5676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rebuchet MS"/>
                <a:ea typeface="Trebuchet MS"/>
                <a:cs typeface="Trebuchet MS"/>
                <a:sym typeface="Trebuchet MS"/>
              </a:rPr>
              <a:t>Types of Learning</a:t>
            </a:r>
            <a:endParaRPr/>
          </a:p>
        </p:txBody>
      </p:sp>
      <p:sp>
        <p:nvSpPr>
          <p:cNvPr id="336" name="Google Shape;336;p36"/>
          <p:cNvSpPr txBox="1"/>
          <p:nvPr/>
        </p:nvSpPr>
        <p:spPr>
          <a:xfrm>
            <a:off x="535940" y="1134019"/>
            <a:ext cx="7385684" cy="3316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575">
            <a:noAutofit/>
          </a:bodyPr>
          <a:lstStyle/>
          <a:p>
            <a:pPr indent="-2921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GB" sz="2400">
                <a:latin typeface="Trebuchet MS"/>
                <a:ea typeface="Trebuchet MS"/>
                <a:cs typeface="Trebuchet MS"/>
                <a:sym typeface="Trebuchet MS"/>
              </a:rPr>
              <a:t>Supervised (inductive) learning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GB" sz="2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Given: training data + desired outputs (labels)</a:t>
            </a:r>
            <a:endParaRPr b="0"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3556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GB" sz="2400">
                <a:latin typeface="Trebuchet MS"/>
                <a:ea typeface="Trebuchet MS"/>
                <a:cs typeface="Trebuchet MS"/>
                <a:sym typeface="Trebuchet MS"/>
              </a:rPr>
              <a:t>Unsupervised learning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GB" sz="2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Given: training data (without desired outputs)</a:t>
            </a:r>
            <a:endParaRPr b="0"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3556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GB" sz="2400">
                <a:latin typeface="Trebuchet MS"/>
                <a:ea typeface="Trebuchet MS"/>
                <a:cs typeface="Trebuchet MS"/>
                <a:sym typeface="Trebuchet MS"/>
              </a:rPr>
              <a:t>Semi-supervised learning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GB" sz="2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Given: training data + a few desired outputs</a:t>
            </a:r>
            <a:endParaRPr b="0"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3556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GB" sz="2400">
                <a:latin typeface="Trebuchet MS"/>
                <a:ea typeface="Trebuchet MS"/>
                <a:cs typeface="Trebuchet MS"/>
                <a:sym typeface="Trebuchet MS"/>
              </a:rPr>
              <a:t>Reinforcement learning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GB" sz="2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Rewards from sequence of actions</a:t>
            </a:r>
            <a:endParaRPr b="0"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7" name="Google Shape;337;p36"/>
          <p:cNvSpPr txBox="1"/>
          <p:nvPr/>
        </p:nvSpPr>
        <p:spPr>
          <a:xfrm>
            <a:off x="78757" y="4927125"/>
            <a:ext cx="41865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Based on slide by Pedro Domingos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8" name="Google Shape;338;p36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24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type="title"/>
          </p:nvPr>
        </p:nvSpPr>
        <p:spPr>
          <a:xfrm>
            <a:off x="904400" y="67625"/>
            <a:ext cx="8128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Learning: Regression</a:t>
            </a:r>
            <a:endParaRPr/>
          </a:p>
        </p:txBody>
      </p:sp>
      <p:sp>
        <p:nvSpPr>
          <p:cNvPr id="344" name="Google Shape;344;p37"/>
          <p:cNvSpPr txBox="1"/>
          <p:nvPr/>
        </p:nvSpPr>
        <p:spPr>
          <a:xfrm>
            <a:off x="535940" y="762000"/>
            <a:ext cx="7113905" cy="1287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200">
            <a:noAutofit/>
          </a:bodyPr>
          <a:lstStyle/>
          <a:p>
            <a:pPr indent="-2540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Given (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GB" sz="1800"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n-GB" sz="1800"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), (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GB" sz="1800"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n-GB" sz="1800"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), ..., (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GB" sz="1800"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n-GB" sz="1800"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3556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Learn a function 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) to predict 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given 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is real-valued == regression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2394115" y="4171949"/>
            <a:ext cx="4928235" cy="0"/>
          </a:xfrm>
          <a:custGeom>
            <a:rect b="b" l="l" r="r" t="t"/>
            <a:pathLst>
              <a:path extrusionOk="0" h="120000" w="4928234">
                <a:moveTo>
                  <a:pt x="0" y="0"/>
                </a:moveTo>
                <a:lnTo>
                  <a:pt x="4928192" y="0"/>
                </a:lnTo>
              </a:path>
            </a:pathLst>
          </a:custGeom>
          <a:noFill/>
          <a:ln cap="flat" cmpd="sng" w="127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6" name="Google Shape;346;p37"/>
          <p:cNvSpPr/>
          <p:nvPr/>
        </p:nvSpPr>
        <p:spPr>
          <a:xfrm>
            <a:off x="2394115" y="3943348"/>
            <a:ext cx="4928235" cy="0"/>
          </a:xfrm>
          <a:custGeom>
            <a:rect b="b" l="l" r="r" t="t"/>
            <a:pathLst>
              <a:path extrusionOk="0" h="120000" w="4928234">
                <a:moveTo>
                  <a:pt x="0" y="0"/>
                </a:moveTo>
                <a:lnTo>
                  <a:pt x="4928192" y="0"/>
                </a:lnTo>
              </a:path>
            </a:pathLst>
          </a:custGeom>
          <a:noFill/>
          <a:ln cap="flat" cmpd="sng" w="127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" name="Google Shape;347;p37"/>
          <p:cNvSpPr/>
          <p:nvPr/>
        </p:nvSpPr>
        <p:spPr>
          <a:xfrm>
            <a:off x="2394128" y="3742648"/>
            <a:ext cx="4928234" cy="0"/>
          </a:xfrm>
          <a:custGeom>
            <a:rect b="b" l="l" r="r" t="t"/>
            <a:pathLst>
              <a:path extrusionOk="0" h="120000" w="4928234">
                <a:moveTo>
                  <a:pt x="0" y="0"/>
                </a:moveTo>
                <a:lnTo>
                  <a:pt x="4928192" y="0"/>
                </a:lnTo>
              </a:path>
            </a:pathLst>
          </a:custGeom>
          <a:noFill/>
          <a:ln cap="flat" cmpd="sng" w="127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8" name="Google Shape;348;p37"/>
          <p:cNvSpPr/>
          <p:nvPr/>
        </p:nvSpPr>
        <p:spPr>
          <a:xfrm>
            <a:off x="2394115" y="3476623"/>
            <a:ext cx="4928235" cy="0"/>
          </a:xfrm>
          <a:custGeom>
            <a:rect b="b" l="l" r="r" t="t"/>
            <a:pathLst>
              <a:path extrusionOk="0" h="120000" w="4928234">
                <a:moveTo>
                  <a:pt x="0" y="0"/>
                </a:moveTo>
                <a:lnTo>
                  <a:pt x="4928192" y="0"/>
                </a:lnTo>
              </a:path>
            </a:pathLst>
          </a:custGeom>
          <a:noFill/>
          <a:ln cap="flat" cmpd="sng" w="127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" name="Google Shape;349;p37"/>
          <p:cNvSpPr/>
          <p:nvPr/>
        </p:nvSpPr>
        <p:spPr>
          <a:xfrm>
            <a:off x="2394115" y="3248023"/>
            <a:ext cx="4928235" cy="0"/>
          </a:xfrm>
          <a:custGeom>
            <a:rect b="b" l="l" r="r" t="t"/>
            <a:pathLst>
              <a:path extrusionOk="0" h="120000" w="4928234">
                <a:moveTo>
                  <a:pt x="0" y="0"/>
                </a:moveTo>
                <a:lnTo>
                  <a:pt x="4928192" y="0"/>
                </a:lnTo>
              </a:path>
            </a:pathLst>
          </a:custGeom>
          <a:noFill/>
          <a:ln cap="flat" cmpd="sng" w="127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0" name="Google Shape;350;p37"/>
          <p:cNvSpPr/>
          <p:nvPr/>
        </p:nvSpPr>
        <p:spPr>
          <a:xfrm>
            <a:off x="2394115" y="3019426"/>
            <a:ext cx="4928235" cy="0"/>
          </a:xfrm>
          <a:custGeom>
            <a:rect b="b" l="l" r="r" t="t"/>
            <a:pathLst>
              <a:path extrusionOk="0" h="120000" w="4928234">
                <a:moveTo>
                  <a:pt x="0" y="0"/>
                </a:moveTo>
                <a:lnTo>
                  <a:pt x="4928192" y="0"/>
                </a:lnTo>
              </a:path>
            </a:pathLst>
          </a:custGeom>
          <a:noFill/>
          <a:ln cap="flat" cmpd="sng" w="127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1" name="Google Shape;351;p37"/>
          <p:cNvSpPr/>
          <p:nvPr/>
        </p:nvSpPr>
        <p:spPr>
          <a:xfrm>
            <a:off x="2394115" y="2790825"/>
            <a:ext cx="4928235" cy="0"/>
          </a:xfrm>
          <a:custGeom>
            <a:rect b="b" l="l" r="r" t="t"/>
            <a:pathLst>
              <a:path extrusionOk="0" h="120000" w="4928234">
                <a:moveTo>
                  <a:pt x="0" y="0"/>
                </a:moveTo>
                <a:lnTo>
                  <a:pt x="4928192" y="0"/>
                </a:lnTo>
              </a:path>
            </a:pathLst>
          </a:custGeom>
          <a:noFill/>
          <a:ln cap="flat" cmpd="sng" w="127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" name="Google Shape;352;p37"/>
          <p:cNvSpPr/>
          <p:nvPr/>
        </p:nvSpPr>
        <p:spPr>
          <a:xfrm>
            <a:off x="2394115" y="2562225"/>
            <a:ext cx="4928235" cy="0"/>
          </a:xfrm>
          <a:custGeom>
            <a:rect b="b" l="l" r="r" t="t"/>
            <a:pathLst>
              <a:path extrusionOk="0" h="120000" w="4928234">
                <a:moveTo>
                  <a:pt x="0" y="0"/>
                </a:moveTo>
                <a:lnTo>
                  <a:pt x="4928192" y="0"/>
                </a:lnTo>
              </a:path>
            </a:pathLst>
          </a:custGeom>
          <a:noFill/>
          <a:ln cap="flat" cmpd="sng" w="127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" name="Google Shape;353;p37"/>
          <p:cNvSpPr/>
          <p:nvPr/>
        </p:nvSpPr>
        <p:spPr>
          <a:xfrm>
            <a:off x="2394115" y="2326910"/>
            <a:ext cx="4928235" cy="0"/>
          </a:xfrm>
          <a:custGeom>
            <a:rect b="b" l="l" r="r" t="t"/>
            <a:pathLst>
              <a:path extrusionOk="0" h="120000" w="4928234">
                <a:moveTo>
                  <a:pt x="0" y="0"/>
                </a:moveTo>
                <a:lnTo>
                  <a:pt x="4928192" y="0"/>
                </a:lnTo>
              </a:path>
            </a:pathLst>
          </a:custGeom>
          <a:noFill/>
          <a:ln cap="flat" cmpd="sng" w="127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4" name="Google Shape;354;p37"/>
          <p:cNvSpPr/>
          <p:nvPr/>
        </p:nvSpPr>
        <p:spPr>
          <a:xfrm>
            <a:off x="2394115" y="2326910"/>
            <a:ext cx="0" cy="2075497"/>
          </a:xfrm>
          <a:custGeom>
            <a:rect b="b" l="l" r="r" t="t"/>
            <a:pathLst>
              <a:path extrusionOk="0" h="2767329" w="120000">
                <a:moveTo>
                  <a:pt x="0" y="2767181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5" name="Google Shape;355;p37"/>
          <p:cNvSpPr/>
          <p:nvPr/>
        </p:nvSpPr>
        <p:spPr>
          <a:xfrm>
            <a:off x="2337689" y="4402296"/>
            <a:ext cx="56515" cy="0"/>
          </a:xfrm>
          <a:custGeom>
            <a:rect b="b" l="l" r="r" t="t"/>
            <a:pathLst>
              <a:path extrusionOk="0" h="120000" w="56514">
                <a:moveTo>
                  <a:pt x="0" y="0"/>
                </a:moveTo>
                <a:lnTo>
                  <a:pt x="56430" y="0"/>
                </a:lnTo>
              </a:path>
            </a:pathLst>
          </a:custGeom>
          <a:noFill/>
          <a:ln cap="flat" cmpd="sng" w="12700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6" name="Google Shape;356;p37"/>
          <p:cNvSpPr/>
          <p:nvPr/>
        </p:nvSpPr>
        <p:spPr>
          <a:xfrm>
            <a:off x="2337689" y="4171949"/>
            <a:ext cx="56515" cy="0"/>
          </a:xfrm>
          <a:custGeom>
            <a:rect b="b" l="l" r="r" t="t"/>
            <a:pathLst>
              <a:path extrusionOk="0" h="120000" w="56514">
                <a:moveTo>
                  <a:pt x="0" y="0"/>
                </a:moveTo>
                <a:lnTo>
                  <a:pt x="56430" y="0"/>
                </a:lnTo>
              </a:path>
            </a:pathLst>
          </a:custGeom>
          <a:noFill/>
          <a:ln cap="flat" cmpd="sng" w="12700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" name="Google Shape;357;p37"/>
          <p:cNvSpPr/>
          <p:nvPr/>
        </p:nvSpPr>
        <p:spPr>
          <a:xfrm>
            <a:off x="2337689" y="3943348"/>
            <a:ext cx="56515" cy="0"/>
          </a:xfrm>
          <a:custGeom>
            <a:rect b="b" l="l" r="r" t="t"/>
            <a:pathLst>
              <a:path extrusionOk="0" h="120000" w="56514">
                <a:moveTo>
                  <a:pt x="0" y="0"/>
                </a:moveTo>
                <a:lnTo>
                  <a:pt x="56430" y="0"/>
                </a:lnTo>
              </a:path>
            </a:pathLst>
          </a:custGeom>
          <a:noFill/>
          <a:ln cap="flat" cmpd="sng" w="12700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8" name="Google Shape;358;p37"/>
          <p:cNvSpPr/>
          <p:nvPr/>
        </p:nvSpPr>
        <p:spPr>
          <a:xfrm>
            <a:off x="2337689" y="3714748"/>
            <a:ext cx="56515" cy="0"/>
          </a:xfrm>
          <a:custGeom>
            <a:rect b="b" l="l" r="r" t="t"/>
            <a:pathLst>
              <a:path extrusionOk="0" h="120000" w="56514">
                <a:moveTo>
                  <a:pt x="0" y="0"/>
                </a:moveTo>
                <a:lnTo>
                  <a:pt x="56430" y="0"/>
                </a:lnTo>
              </a:path>
            </a:pathLst>
          </a:custGeom>
          <a:noFill/>
          <a:ln cap="flat" cmpd="sng" w="12700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9" name="Google Shape;359;p37"/>
          <p:cNvSpPr/>
          <p:nvPr/>
        </p:nvSpPr>
        <p:spPr>
          <a:xfrm>
            <a:off x="2337689" y="3476623"/>
            <a:ext cx="56515" cy="0"/>
          </a:xfrm>
          <a:custGeom>
            <a:rect b="b" l="l" r="r" t="t"/>
            <a:pathLst>
              <a:path extrusionOk="0" h="120000" w="56514">
                <a:moveTo>
                  <a:pt x="0" y="0"/>
                </a:moveTo>
                <a:lnTo>
                  <a:pt x="56430" y="0"/>
                </a:lnTo>
              </a:path>
            </a:pathLst>
          </a:custGeom>
          <a:noFill/>
          <a:ln cap="flat" cmpd="sng" w="12700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0" name="Google Shape;360;p37"/>
          <p:cNvSpPr/>
          <p:nvPr/>
        </p:nvSpPr>
        <p:spPr>
          <a:xfrm>
            <a:off x="2337689" y="3248023"/>
            <a:ext cx="56515" cy="0"/>
          </a:xfrm>
          <a:custGeom>
            <a:rect b="b" l="l" r="r" t="t"/>
            <a:pathLst>
              <a:path extrusionOk="0" h="120000" w="56514">
                <a:moveTo>
                  <a:pt x="0" y="0"/>
                </a:moveTo>
                <a:lnTo>
                  <a:pt x="56430" y="0"/>
                </a:lnTo>
              </a:path>
            </a:pathLst>
          </a:custGeom>
          <a:noFill/>
          <a:ln cap="flat" cmpd="sng" w="12700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" name="Google Shape;361;p37"/>
          <p:cNvSpPr/>
          <p:nvPr/>
        </p:nvSpPr>
        <p:spPr>
          <a:xfrm>
            <a:off x="2337689" y="3019426"/>
            <a:ext cx="56515" cy="0"/>
          </a:xfrm>
          <a:custGeom>
            <a:rect b="b" l="l" r="r" t="t"/>
            <a:pathLst>
              <a:path extrusionOk="0" h="120000" w="56514">
                <a:moveTo>
                  <a:pt x="0" y="0"/>
                </a:moveTo>
                <a:lnTo>
                  <a:pt x="56430" y="0"/>
                </a:lnTo>
              </a:path>
            </a:pathLst>
          </a:custGeom>
          <a:noFill/>
          <a:ln cap="flat" cmpd="sng" w="12700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" name="Google Shape;362;p37"/>
          <p:cNvSpPr/>
          <p:nvPr/>
        </p:nvSpPr>
        <p:spPr>
          <a:xfrm>
            <a:off x="2337689" y="2790825"/>
            <a:ext cx="56515" cy="0"/>
          </a:xfrm>
          <a:custGeom>
            <a:rect b="b" l="l" r="r" t="t"/>
            <a:pathLst>
              <a:path extrusionOk="0" h="120000" w="56514">
                <a:moveTo>
                  <a:pt x="0" y="0"/>
                </a:moveTo>
                <a:lnTo>
                  <a:pt x="56430" y="0"/>
                </a:lnTo>
              </a:path>
            </a:pathLst>
          </a:custGeom>
          <a:noFill/>
          <a:ln cap="flat" cmpd="sng" w="12700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" name="Google Shape;363;p37"/>
          <p:cNvSpPr/>
          <p:nvPr/>
        </p:nvSpPr>
        <p:spPr>
          <a:xfrm>
            <a:off x="2337689" y="2562225"/>
            <a:ext cx="56515" cy="0"/>
          </a:xfrm>
          <a:custGeom>
            <a:rect b="b" l="l" r="r" t="t"/>
            <a:pathLst>
              <a:path extrusionOk="0" h="120000" w="56514">
                <a:moveTo>
                  <a:pt x="0" y="0"/>
                </a:moveTo>
                <a:lnTo>
                  <a:pt x="56430" y="0"/>
                </a:lnTo>
              </a:path>
            </a:pathLst>
          </a:custGeom>
          <a:noFill/>
          <a:ln cap="flat" cmpd="sng" w="12700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" name="Google Shape;364;p37"/>
          <p:cNvSpPr/>
          <p:nvPr/>
        </p:nvSpPr>
        <p:spPr>
          <a:xfrm>
            <a:off x="2337689" y="2326910"/>
            <a:ext cx="56515" cy="0"/>
          </a:xfrm>
          <a:custGeom>
            <a:rect b="b" l="l" r="r" t="t"/>
            <a:pathLst>
              <a:path extrusionOk="0" h="120000" w="56514">
                <a:moveTo>
                  <a:pt x="0" y="0"/>
                </a:moveTo>
                <a:lnTo>
                  <a:pt x="56430" y="0"/>
                </a:lnTo>
              </a:path>
            </a:pathLst>
          </a:custGeom>
          <a:noFill/>
          <a:ln cap="flat" cmpd="sng" w="12700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5" name="Google Shape;365;p37"/>
          <p:cNvSpPr/>
          <p:nvPr/>
        </p:nvSpPr>
        <p:spPr>
          <a:xfrm>
            <a:off x="2394115" y="4402297"/>
            <a:ext cx="4928235" cy="0"/>
          </a:xfrm>
          <a:custGeom>
            <a:rect b="b" l="l" r="r" t="t"/>
            <a:pathLst>
              <a:path extrusionOk="0" h="120000" w="4928234">
                <a:moveTo>
                  <a:pt x="0" y="0"/>
                </a:moveTo>
                <a:lnTo>
                  <a:pt x="4928192" y="0"/>
                </a:lnTo>
              </a:path>
            </a:pathLst>
          </a:custGeom>
          <a:noFill/>
          <a:ln cap="flat" cmpd="sng" w="12700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6" name="Google Shape;366;p37"/>
          <p:cNvSpPr/>
          <p:nvPr/>
        </p:nvSpPr>
        <p:spPr>
          <a:xfrm>
            <a:off x="2394115" y="4402297"/>
            <a:ext cx="0" cy="42386"/>
          </a:xfrm>
          <a:custGeom>
            <a:rect b="b" l="l" r="r" t="t"/>
            <a:pathLst>
              <a:path extrusionOk="0" h="56514" w="120000">
                <a:moveTo>
                  <a:pt x="0" y="0"/>
                </a:moveTo>
                <a:lnTo>
                  <a:pt x="0" y="56430"/>
                </a:lnTo>
              </a:path>
            </a:pathLst>
          </a:custGeom>
          <a:noFill/>
          <a:ln cap="flat" cmpd="sng" w="12700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7" name="Google Shape;367;p37"/>
          <p:cNvSpPr/>
          <p:nvPr/>
        </p:nvSpPr>
        <p:spPr>
          <a:xfrm>
            <a:off x="3378196" y="4402297"/>
            <a:ext cx="0" cy="42386"/>
          </a:xfrm>
          <a:custGeom>
            <a:rect b="b" l="l" r="r" t="t"/>
            <a:pathLst>
              <a:path extrusionOk="0" h="56514" w="120000">
                <a:moveTo>
                  <a:pt x="0" y="0"/>
                </a:moveTo>
                <a:lnTo>
                  <a:pt x="0" y="56430"/>
                </a:lnTo>
              </a:path>
            </a:pathLst>
          </a:custGeom>
          <a:noFill/>
          <a:ln cap="flat" cmpd="sng" w="12700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8" name="Google Shape;368;p37"/>
          <p:cNvSpPr/>
          <p:nvPr/>
        </p:nvSpPr>
        <p:spPr>
          <a:xfrm>
            <a:off x="4368796" y="4402297"/>
            <a:ext cx="0" cy="42386"/>
          </a:xfrm>
          <a:custGeom>
            <a:rect b="b" l="l" r="r" t="t"/>
            <a:pathLst>
              <a:path extrusionOk="0" h="56514" w="120000">
                <a:moveTo>
                  <a:pt x="0" y="0"/>
                </a:moveTo>
                <a:lnTo>
                  <a:pt x="0" y="56430"/>
                </a:lnTo>
              </a:path>
            </a:pathLst>
          </a:custGeom>
          <a:noFill/>
          <a:ln cap="flat" cmpd="sng" w="12700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Google Shape;369;p37"/>
          <p:cNvSpPr/>
          <p:nvPr/>
        </p:nvSpPr>
        <p:spPr>
          <a:xfrm>
            <a:off x="5346696" y="4402297"/>
            <a:ext cx="0" cy="42386"/>
          </a:xfrm>
          <a:custGeom>
            <a:rect b="b" l="l" r="r" t="t"/>
            <a:pathLst>
              <a:path extrusionOk="0" h="56514" w="120000">
                <a:moveTo>
                  <a:pt x="0" y="0"/>
                </a:moveTo>
                <a:lnTo>
                  <a:pt x="0" y="56430"/>
                </a:lnTo>
              </a:path>
            </a:pathLst>
          </a:custGeom>
          <a:noFill/>
          <a:ln cap="flat" cmpd="sng" w="12700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" name="Google Shape;370;p37"/>
          <p:cNvSpPr/>
          <p:nvPr/>
        </p:nvSpPr>
        <p:spPr>
          <a:xfrm>
            <a:off x="6337297" y="4402297"/>
            <a:ext cx="0" cy="42386"/>
          </a:xfrm>
          <a:custGeom>
            <a:rect b="b" l="l" r="r" t="t"/>
            <a:pathLst>
              <a:path extrusionOk="0" h="56514" w="120000">
                <a:moveTo>
                  <a:pt x="0" y="0"/>
                </a:moveTo>
                <a:lnTo>
                  <a:pt x="0" y="56430"/>
                </a:lnTo>
              </a:path>
            </a:pathLst>
          </a:custGeom>
          <a:noFill/>
          <a:ln cap="flat" cmpd="sng" w="12700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1" name="Google Shape;371;p37"/>
          <p:cNvSpPr/>
          <p:nvPr/>
        </p:nvSpPr>
        <p:spPr>
          <a:xfrm>
            <a:off x="7322308" y="4402297"/>
            <a:ext cx="0" cy="42386"/>
          </a:xfrm>
          <a:custGeom>
            <a:rect b="b" l="l" r="r" t="t"/>
            <a:pathLst>
              <a:path extrusionOk="0" h="56514" w="120000">
                <a:moveTo>
                  <a:pt x="0" y="0"/>
                </a:moveTo>
                <a:lnTo>
                  <a:pt x="0" y="56430"/>
                </a:lnTo>
              </a:path>
            </a:pathLst>
          </a:custGeom>
          <a:noFill/>
          <a:ln cap="flat" cmpd="sng" w="12700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2" name="Google Shape;372;p37"/>
          <p:cNvSpPr/>
          <p:nvPr/>
        </p:nvSpPr>
        <p:spPr>
          <a:xfrm>
            <a:off x="3162300" y="2667000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3" name="Google Shape;373;p37"/>
          <p:cNvSpPr/>
          <p:nvPr/>
        </p:nvSpPr>
        <p:spPr>
          <a:xfrm>
            <a:off x="3263900" y="2524125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" name="Google Shape;374;p37"/>
          <p:cNvSpPr/>
          <p:nvPr/>
        </p:nvSpPr>
        <p:spPr>
          <a:xfrm>
            <a:off x="3352800" y="2657475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5" name="Google Shape;375;p37"/>
          <p:cNvSpPr/>
          <p:nvPr/>
        </p:nvSpPr>
        <p:spPr>
          <a:xfrm>
            <a:off x="3454400" y="2609850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6" name="Google Shape;376;p37"/>
          <p:cNvSpPr/>
          <p:nvPr/>
        </p:nvSpPr>
        <p:spPr>
          <a:xfrm>
            <a:off x="3556000" y="2600325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" name="Google Shape;377;p37"/>
          <p:cNvSpPr/>
          <p:nvPr/>
        </p:nvSpPr>
        <p:spPr>
          <a:xfrm>
            <a:off x="3657600" y="2676525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8" name="Google Shape;378;p37"/>
          <p:cNvSpPr/>
          <p:nvPr/>
        </p:nvSpPr>
        <p:spPr>
          <a:xfrm>
            <a:off x="3746500" y="2733675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9" name="Google Shape;379;p37"/>
          <p:cNvSpPr/>
          <p:nvPr/>
        </p:nvSpPr>
        <p:spPr>
          <a:xfrm>
            <a:off x="3848100" y="2590800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0" name="Google Shape;380;p37"/>
          <p:cNvSpPr/>
          <p:nvPr/>
        </p:nvSpPr>
        <p:spPr>
          <a:xfrm>
            <a:off x="3949700" y="2609850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1" name="Google Shape;381;p37"/>
          <p:cNvSpPr/>
          <p:nvPr/>
        </p:nvSpPr>
        <p:spPr>
          <a:xfrm>
            <a:off x="4051300" y="2600325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2" name="Google Shape;382;p37"/>
          <p:cNvSpPr/>
          <p:nvPr/>
        </p:nvSpPr>
        <p:spPr>
          <a:xfrm>
            <a:off x="4140200" y="2705100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3" name="Google Shape;383;p37"/>
          <p:cNvSpPr/>
          <p:nvPr/>
        </p:nvSpPr>
        <p:spPr>
          <a:xfrm>
            <a:off x="4241800" y="2895600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4" name="Google Shape;384;p37"/>
          <p:cNvSpPr/>
          <p:nvPr/>
        </p:nvSpPr>
        <p:spPr>
          <a:xfrm>
            <a:off x="4343400" y="2819400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5" name="Google Shape;385;p37"/>
          <p:cNvSpPr/>
          <p:nvPr/>
        </p:nvSpPr>
        <p:spPr>
          <a:xfrm>
            <a:off x="4445000" y="2590800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" name="Google Shape;386;p37"/>
          <p:cNvSpPr/>
          <p:nvPr/>
        </p:nvSpPr>
        <p:spPr>
          <a:xfrm>
            <a:off x="4546600" y="2828925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7" name="Google Shape;387;p37"/>
          <p:cNvSpPr/>
          <p:nvPr/>
        </p:nvSpPr>
        <p:spPr>
          <a:xfrm>
            <a:off x="4635500" y="2676525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8" name="Google Shape;388;p37"/>
          <p:cNvSpPr/>
          <p:nvPr/>
        </p:nvSpPr>
        <p:spPr>
          <a:xfrm>
            <a:off x="4737100" y="2914650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" name="Google Shape;389;p37"/>
          <p:cNvSpPr/>
          <p:nvPr/>
        </p:nvSpPr>
        <p:spPr>
          <a:xfrm>
            <a:off x="4838700" y="2514600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0" name="Google Shape;390;p37"/>
          <p:cNvSpPr/>
          <p:nvPr/>
        </p:nvSpPr>
        <p:spPr>
          <a:xfrm>
            <a:off x="4940300" y="2781300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1" name="Google Shape;391;p37"/>
          <p:cNvSpPr/>
          <p:nvPr/>
        </p:nvSpPr>
        <p:spPr>
          <a:xfrm>
            <a:off x="5029200" y="2819400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" name="Google Shape;392;p37"/>
          <p:cNvSpPr/>
          <p:nvPr/>
        </p:nvSpPr>
        <p:spPr>
          <a:xfrm>
            <a:off x="5130800" y="2895600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" name="Google Shape;393;p37"/>
          <p:cNvSpPr/>
          <p:nvPr/>
        </p:nvSpPr>
        <p:spPr>
          <a:xfrm>
            <a:off x="5232400" y="2876550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" name="Google Shape;394;p37"/>
          <p:cNvSpPr/>
          <p:nvPr/>
        </p:nvSpPr>
        <p:spPr>
          <a:xfrm>
            <a:off x="5334000" y="2771775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5" name="Google Shape;395;p37"/>
          <p:cNvSpPr/>
          <p:nvPr/>
        </p:nvSpPr>
        <p:spPr>
          <a:xfrm>
            <a:off x="5422900" y="2952750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" name="Google Shape;396;p37"/>
          <p:cNvSpPr/>
          <p:nvPr/>
        </p:nvSpPr>
        <p:spPr>
          <a:xfrm>
            <a:off x="5524500" y="2914650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7" name="Google Shape;397;p37"/>
          <p:cNvSpPr/>
          <p:nvPr/>
        </p:nvSpPr>
        <p:spPr>
          <a:xfrm>
            <a:off x="5626100" y="2933700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" name="Google Shape;398;p37"/>
          <p:cNvSpPr/>
          <p:nvPr/>
        </p:nvSpPr>
        <p:spPr>
          <a:xfrm>
            <a:off x="5727700" y="3048000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9" name="Google Shape;399;p37"/>
          <p:cNvSpPr/>
          <p:nvPr/>
        </p:nvSpPr>
        <p:spPr>
          <a:xfrm>
            <a:off x="5816600" y="2962275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0" name="Google Shape;400;p37"/>
          <p:cNvSpPr/>
          <p:nvPr/>
        </p:nvSpPr>
        <p:spPr>
          <a:xfrm>
            <a:off x="5918200" y="3343275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1" name="Google Shape;401;p37"/>
          <p:cNvSpPr/>
          <p:nvPr/>
        </p:nvSpPr>
        <p:spPr>
          <a:xfrm>
            <a:off x="6019800" y="3248025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2" name="Google Shape;402;p37"/>
          <p:cNvSpPr/>
          <p:nvPr/>
        </p:nvSpPr>
        <p:spPr>
          <a:xfrm>
            <a:off x="6121400" y="3095625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3" name="Google Shape;403;p37"/>
          <p:cNvSpPr/>
          <p:nvPr/>
        </p:nvSpPr>
        <p:spPr>
          <a:xfrm>
            <a:off x="6210300" y="3200400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4" name="Google Shape;404;p37"/>
          <p:cNvSpPr/>
          <p:nvPr/>
        </p:nvSpPr>
        <p:spPr>
          <a:xfrm>
            <a:off x="6311900" y="3267075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5" name="Google Shape;405;p37"/>
          <p:cNvSpPr/>
          <p:nvPr/>
        </p:nvSpPr>
        <p:spPr>
          <a:xfrm>
            <a:off x="6413500" y="3495675"/>
            <a:ext cx="241300" cy="180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6" name="Google Shape;406;p37"/>
          <p:cNvSpPr/>
          <p:nvPr/>
        </p:nvSpPr>
        <p:spPr>
          <a:xfrm>
            <a:off x="3235325" y="2697956"/>
            <a:ext cx="101600" cy="76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" name="Google Shape;407;p37"/>
          <p:cNvSpPr/>
          <p:nvPr/>
        </p:nvSpPr>
        <p:spPr>
          <a:xfrm>
            <a:off x="3235325" y="2697956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8" name="Google Shape;408;p37"/>
          <p:cNvSpPr/>
          <p:nvPr/>
        </p:nvSpPr>
        <p:spPr>
          <a:xfrm>
            <a:off x="3336925" y="2555081"/>
            <a:ext cx="101600" cy="76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9" name="Google Shape;409;p37"/>
          <p:cNvSpPr/>
          <p:nvPr/>
        </p:nvSpPr>
        <p:spPr>
          <a:xfrm>
            <a:off x="3336925" y="2555081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0" name="Google Shape;410;p37"/>
          <p:cNvSpPr/>
          <p:nvPr/>
        </p:nvSpPr>
        <p:spPr>
          <a:xfrm>
            <a:off x="3425825" y="2688431"/>
            <a:ext cx="101600" cy="76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1" name="Google Shape;411;p37"/>
          <p:cNvSpPr/>
          <p:nvPr/>
        </p:nvSpPr>
        <p:spPr>
          <a:xfrm>
            <a:off x="3425825" y="2688431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2" name="Google Shape;412;p37"/>
          <p:cNvSpPr/>
          <p:nvPr/>
        </p:nvSpPr>
        <p:spPr>
          <a:xfrm>
            <a:off x="3527425" y="2640806"/>
            <a:ext cx="101600" cy="76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3" name="Google Shape;413;p37"/>
          <p:cNvSpPr/>
          <p:nvPr/>
        </p:nvSpPr>
        <p:spPr>
          <a:xfrm>
            <a:off x="3527425" y="2640806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4" name="Google Shape;414;p37"/>
          <p:cNvSpPr/>
          <p:nvPr/>
        </p:nvSpPr>
        <p:spPr>
          <a:xfrm>
            <a:off x="3629025" y="2631281"/>
            <a:ext cx="101600" cy="76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5" name="Google Shape;415;p37"/>
          <p:cNvSpPr/>
          <p:nvPr/>
        </p:nvSpPr>
        <p:spPr>
          <a:xfrm>
            <a:off x="3629025" y="2631281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6" name="Google Shape;416;p37"/>
          <p:cNvSpPr/>
          <p:nvPr/>
        </p:nvSpPr>
        <p:spPr>
          <a:xfrm>
            <a:off x="3730625" y="2707481"/>
            <a:ext cx="101600" cy="76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7" name="Google Shape;417;p37"/>
          <p:cNvSpPr/>
          <p:nvPr/>
        </p:nvSpPr>
        <p:spPr>
          <a:xfrm>
            <a:off x="3730625" y="2707481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8" name="Google Shape;418;p37"/>
          <p:cNvSpPr/>
          <p:nvPr/>
        </p:nvSpPr>
        <p:spPr>
          <a:xfrm>
            <a:off x="3819525" y="2764631"/>
            <a:ext cx="101600" cy="76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9" name="Google Shape;419;p37"/>
          <p:cNvSpPr/>
          <p:nvPr/>
        </p:nvSpPr>
        <p:spPr>
          <a:xfrm>
            <a:off x="3819525" y="2764631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0" name="Google Shape;420;p37"/>
          <p:cNvSpPr/>
          <p:nvPr/>
        </p:nvSpPr>
        <p:spPr>
          <a:xfrm>
            <a:off x="3921125" y="2621756"/>
            <a:ext cx="101600" cy="76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1" name="Google Shape;421;p37"/>
          <p:cNvSpPr/>
          <p:nvPr/>
        </p:nvSpPr>
        <p:spPr>
          <a:xfrm>
            <a:off x="3921125" y="2621756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2" name="Google Shape;422;p37"/>
          <p:cNvSpPr/>
          <p:nvPr/>
        </p:nvSpPr>
        <p:spPr>
          <a:xfrm>
            <a:off x="4022725" y="2640806"/>
            <a:ext cx="101600" cy="76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3" name="Google Shape;423;p37"/>
          <p:cNvSpPr/>
          <p:nvPr/>
        </p:nvSpPr>
        <p:spPr>
          <a:xfrm>
            <a:off x="4022725" y="2640806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4" name="Google Shape;424;p37"/>
          <p:cNvSpPr/>
          <p:nvPr/>
        </p:nvSpPr>
        <p:spPr>
          <a:xfrm>
            <a:off x="4124325" y="2631281"/>
            <a:ext cx="101600" cy="76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5" name="Google Shape;425;p37"/>
          <p:cNvSpPr/>
          <p:nvPr/>
        </p:nvSpPr>
        <p:spPr>
          <a:xfrm>
            <a:off x="4124325" y="2631281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" name="Google Shape;426;p37"/>
          <p:cNvSpPr/>
          <p:nvPr/>
        </p:nvSpPr>
        <p:spPr>
          <a:xfrm>
            <a:off x="4213225" y="2736056"/>
            <a:ext cx="101600" cy="76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7" name="Google Shape;427;p37"/>
          <p:cNvSpPr/>
          <p:nvPr/>
        </p:nvSpPr>
        <p:spPr>
          <a:xfrm>
            <a:off x="4213225" y="2736056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8" name="Google Shape;428;p37"/>
          <p:cNvSpPr/>
          <p:nvPr/>
        </p:nvSpPr>
        <p:spPr>
          <a:xfrm>
            <a:off x="4314825" y="2926556"/>
            <a:ext cx="101600" cy="76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9" name="Google Shape;429;p37"/>
          <p:cNvSpPr/>
          <p:nvPr/>
        </p:nvSpPr>
        <p:spPr>
          <a:xfrm>
            <a:off x="4314825" y="2926556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0" name="Google Shape;430;p37"/>
          <p:cNvSpPr/>
          <p:nvPr/>
        </p:nvSpPr>
        <p:spPr>
          <a:xfrm>
            <a:off x="4416425" y="2850356"/>
            <a:ext cx="101600" cy="76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" name="Google Shape;431;p37"/>
          <p:cNvSpPr/>
          <p:nvPr/>
        </p:nvSpPr>
        <p:spPr>
          <a:xfrm>
            <a:off x="4416425" y="2850356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" name="Google Shape;432;p37"/>
          <p:cNvSpPr/>
          <p:nvPr/>
        </p:nvSpPr>
        <p:spPr>
          <a:xfrm>
            <a:off x="4518025" y="2621756"/>
            <a:ext cx="101600" cy="76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3" name="Google Shape;433;p37"/>
          <p:cNvSpPr/>
          <p:nvPr/>
        </p:nvSpPr>
        <p:spPr>
          <a:xfrm>
            <a:off x="4518025" y="2621756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4" name="Google Shape;434;p37"/>
          <p:cNvSpPr/>
          <p:nvPr/>
        </p:nvSpPr>
        <p:spPr>
          <a:xfrm>
            <a:off x="4619625" y="2859881"/>
            <a:ext cx="101600" cy="76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5" name="Google Shape;435;p37"/>
          <p:cNvSpPr/>
          <p:nvPr/>
        </p:nvSpPr>
        <p:spPr>
          <a:xfrm>
            <a:off x="4619625" y="2859881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6" name="Google Shape;436;p37"/>
          <p:cNvSpPr/>
          <p:nvPr/>
        </p:nvSpPr>
        <p:spPr>
          <a:xfrm>
            <a:off x="4708525" y="2707481"/>
            <a:ext cx="101600" cy="76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7" name="Google Shape;437;p37"/>
          <p:cNvSpPr/>
          <p:nvPr/>
        </p:nvSpPr>
        <p:spPr>
          <a:xfrm>
            <a:off x="4708525" y="2707481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8" name="Google Shape;438;p37"/>
          <p:cNvSpPr/>
          <p:nvPr/>
        </p:nvSpPr>
        <p:spPr>
          <a:xfrm>
            <a:off x="4810125" y="2945606"/>
            <a:ext cx="101600" cy="76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9" name="Google Shape;439;p37"/>
          <p:cNvSpPr/>
          <p:nvPr/>
        </p:nvSpPr>
        <p:spPr>
          <a:xfrm>
            <a:off x="4810125" y="2945606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0" name="Google Shape;440;p37"/>
          <p:cNvSpPr/>
          <p:nvPr/>
        </p:nvSpPr>
        <p:spPr>
          <a:xfrm>
            <a:off x="4911725" y="2545556"/>
            <a:ext cx="101600" cy="76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" name="Google Shape;441;p37"/>
          <p:cNvSpPr/>
          <p:nvPr/>
        </p:nvSpPr>
        <p:spPr>
          <a:xfrm>
            <a:off x="4911725" y="2545556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" name="Google Shape;442;p37"/>
          <p:cNvSpPr/>
          <p:nvPr/>
        </p:nvSpPr>
        <p:spPr>
          <a:xfrm>
            <a:off x="5013325" y="2812256"/>
            <a:ext cx="101600" cy="76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3" name="Google Shape;443;p37"/>
          <p:cNvSpPr/>
          <p:nvPr/>
        </p:nvSpPr>
        <p:spPr>
          <a:xfrm>
            <a:off x="5013325" y="2812256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4" name="Google Shape;444;p37"/>
          <p:cNvSpPr/>
          <p:nvPr/>
        </p:nvSpPr>
        <p:spPr>
          <a:xfrm>
            <a:off x="5102225" y="2850356"/>
            <a:ext cx="101600" cy="76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" name="Google Shape;445;p37"/>
          <p:cNvSpPr/>
          <p:nvPr/>
        </p:nvSpPr>
        <p:spPr>
          <a:xfrm>
            <a:off x="5102225" y="2850356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6" name="Google Shape;446;p37"/>
          <p:cNvSpPr/>
          <p:nvPr/>
        </p:nvSpPr>
        <p:spPr>
          <a:xfrm>
            <a:off x="5203825" y="2926556"/>
            <a:ext cx="101600" cy="76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7" name="Google Shape;447;p37"/>
          <p:cNvSpPr/>
          <p:nvPr/>
        </p:nvSpPr>
        <p:spPr>
          <a:xfrm>
            <a:off x="5203825" y="2926556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Google Shape;448;p37"/>
          <p:cNvSpPr/>
          <p:nvPr/>
        </p:nvSpPr>
        <p:spPr>
          <a:xfrm>
            <a:off x="5305425" y="2907506"/>
            <a:ext cx="101600" cy="76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9" name="Google Shape;449;p37"/>
          <p:cNvSpPr/>
          <p:nvPr/>
        </p:nvSpPr>
        <p:spPr>
          <a:xfrm>
            <a:off x="5305425" y="2907506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" name="Google Shape;450;p37"/>
          <p:cNvSpPr/>
          <p:nvPr/>
        </p:nvSpPr>
        <p:spPr>
          <a:xfrm>
            <a:off x="5407025" y="2802731"/>
            <a:ext cx="101600" cy="76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1" name="Google Shape;451;p37"/>
          <p:cNvSpPr/>
          <p:nvPr/>
        </p:nvSpPr>
        <p:spPr>
          <a:xfrm>
            <a:off x="5407025" y="2802731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2" name="Google Shape;452;p37"/>
          <p:cNvSpPr/>
          <p:nvPr/>
        </p:nvSpPr>
        <p:spPr>
          <a:xfrm>
            <a:off x="5495925" y="2983706"/>
            <a:ext cx="101600" cy="76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3" name="Google Shape;453;p37"/>
          <p:cNvSpPr/>
          <p:nvPr/>
        </p:nvSpPr>
        <p:spPr>
          <a:xfrm>
            <a:off x="5495925" y="2983706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4" name="Google Shape;454;p37"/>
          <p:cNvSpPr/>
          <p:nvPr/>
        </p:nvSpPr>
        <p:spPr>
          <a:xfrm>
            <a:off x="5597525" y="2945606"/>
            <a:ext cx="101600" cy="76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5" name="Google Shape;455;p37"/>
          <p:cNvSpPr/>
          <p:nvPr/>
        </p:nvSpPr>
        <p:spPr>
          <a:xfrm>
            <a:off x="5597525" y="2945606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6" name="Google Shape;456;p37"/>
          <p:cNvSpPr/>
          <p:nvPr/>
        </p:nvSpPr>
        <p:spPr>
          <a:xfrm>
            <a:off x="5699125" y="2964656"/>
            <a:ext cx="101600" cy="76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7" name="Google Shape;457;p37"/>
          <p:cNvSpPr/>
          <p:nvPr/>
        </p:nvSpPr>
        <p:spPr>
          <a:xfrm>
            <a:off x="5699125" y="2964656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8" name="Google Shape;458;p37"/>
          <p:cNvSpPr/>
          <p:nvPr/>
        </p:nvSpPr>
        <p:spPr>
          <a:xfrm>
            <a:off x="5800725" y="2993231"/>
            <a:ext cx="190500" cy="16192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9" name="Google Shape;459;p37"/>
          <p:cNvSpPr/>
          <p:nvPr/>
        </p:nvSpPr>
        <p:spPr>
          <a:xfrm>
            <a:off x="5800725" y="3078956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0" name="Google Shape;460;p37"/>
          <p:cNvSpPr/>
          <p:nvPr/>
        </p:nvSpPr>
        <p:spPr>
          <a:xfrm>
            <a:off x="5889625" y="2993231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1" name="Google Shape;461;p37"/>
          <p:cNvSpPr/>
          <p:nvPr/>
        </p:nvSpPr>
        <p:spPr>
          <a:xfrm>
            <a:off x="5991225" y="3374231"/>
            <a:ext cx="101600" cy="76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2" name="Google Shape;462;p37"/>
          <p:cNvSpPr/>
          <p:nvPr/>
        </p:nvSpPr>
        <p:spPr>
          <a:xfrm>
            <a:off x="5991225" y="3374231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3" name="Google Shape;463;p37"/>
          <p:cNvSpPr/>
          <p:nvPr/>
        </p:nvSpPr>
        <p:spPr>
          <a:xfrm>
            <a:off x="6092825" y="3278981"/>
            <a:ext cx="101600" cy="76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4" name="Google Shape;464;p37"/>
          <p:cNvSpPr/>
          <p:nvPr/>
        </p:nvSpPr>
        <p:spPr>
          <a:xfrm>
            <a:off x="6092825" y="3278981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5" name="Google Shape;465;p37"/>
          <p:cNvSpPr/>
          <p:nvPr/>
        </p:nvSpPr>
        <p:spPr>
          <a:xfrm>
            <a:off x="6194425" y="3126581"/>
            <a:ext cx="101600" cy="76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6" name="Google Shape;466;p37"/>
          <p:cNvSpPr/>
          <p:nvPr/>
        </p:nvSpPr>
        <p:spPr>
          <a:xfrm>
            <a:off x="6194425" y="3126581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7" name="Google Shape;467;p37"/>
          <p:cNvSpPr/>
          <p:nvPr/>
        </p:nvSpPr>
        <p:spPr>
          <a:xfrm>
            <a:off x="6283325" y="3231356"/>
            <a:ext cx="101600" cy="76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8" name="Google Shape;468;p37"/>
          <p:cNvSpPr/>
          <p:nvPr/>
        </p:nvSpPr>
        <p:spPr>
          <a:xfrm>
            <a:off x="6283325" y="3231356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9" name="Google Shape;469;p37"/>
          <p:cNvSpPr/>
          <p:nvPr/>
        </p:nvSpPr>
        <p:spPr>
          <a:xfrm>
            <a:off x="6384925" y="3298031"/>
            <a:ext cx="101600" cy="76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0" name="Google Shape;470;p37"/>
          <p:cNvSpPr/>
          <p:nvPr/>
        </p:nvSpPr>
        <p:spPr>
          <a:xfrm>
            <a:off x="6384925" y="3298031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" name="Google Shape;471;p37"/>
          <p:cNvSpPr/>
          <p:nvPr/>
        </p:nvSpPr>
        <p:spPr>
          <a:xfrm>
            <a:off x="6486525" y="3526631"/>
            <a:ext cx="101600" cy="76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2" name="Google Shape;472;p37"/>
          <p:cNvSpPr/>
          <p:nvPr/>
        </p:nvSpPr>
        <p:spPr>
          <a:xfrm>
            <a:off x="6486525" y="3526631"/>
            <a:ext cx="101600" cy="76200"/>
          </a:xfrm>
          <a:custGeom>
            <a:rect b="b" l="l" r="r" t="t"/>
            <a:pathLst>
              <a:path extrusionOk="0" h="101600" w="101600">
                <a:moveTo>
                  <a:pt x="50800" y="0"/>
                </a:moveTo>
                <a:lnTo>
                  <a:pt x="101600" y="50800"/>
                </a:lnTo>
                <a:lnTo>
                  <a:pt x="50800" y="101600"/>
                </a:lnTo>
                <a:lnTo>
                  <a:pt x="0" y="50800"/>
                </a:lnTo>
                <a:lnTo>
                  <a:pt x="50800" y="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3" name="Google Shape;473;p37"/>
          <p:cNvSpPr txBox="1"/>
          <p:nvPr/>
        </p:nvSpPr>
        <p:spPr>
          <a:xfrm>
            <a:off x="2126360" y="2155888"/>
            <a:ext cx="1446530" cy="2491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6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9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6995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1970	1980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4" name="Google Shape;474;p37"/>
          <p:cNvSpPr txBox="1"/>
          <p:nvPr/>
        </p:nvSpPr>
        <p:spPr>
          <a:xfrm>
            <a:off x="4172483" y="4467892"/>
            <a:ext cx="1371600" cy="1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1990	2000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5" name="Google Shape;475;p37"/>
          <p:cNvSpPr txBox="1"/>
          <p:nvPr/>
        </p:nvSpPr>
        <p:spPr>
          <a:xfrm>
            <a:off x="6143764" y="4467892"/>
            <a:ext cx="386080" cy="1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2010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6" name="Google Shape;476;p37"/>
          <p:cNvSpPr txBox="1"/>
          <p:nvPr/>
        </p:nvSpPr>
        <p:spPr>
          <a:xfrm>
            <a:off x="7129398" y="4467892"/>
            <a:ext cx="386080" cy="1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2020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7" name="Google Shape;477;p37"/>
          <p:cNvSpPr txBox="1"/>
          <p:nvPr/>
        </p:nvSpPr>
        <p:spPr>
          <a:xfrm rot="-5400000">
            <a:off x="531433" y="3127689"/>
            <a:ext cx="1774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0">
            <a:noAutofit/>
          </a:bodyPr>
          <a:lstStyle/>
          <a:p>
            <a:pPr indent="-514984" lvl="0" marL="527050" marR="508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Trebuchet MS"/>
                <a:ea typeface="Trebuchet MS"/>
                <a:cs typeface="Trebuchet MS"/>
                <a:sym typeface="Trebuchet MS"/>
              </a:rPr>
              <a:t>September Arctic Sea Ice Extent  (1,000,000 sq km)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8" name="Google Shape;478;p37"/>
          <p:cNvSpPr txBox="1"/>
          <p:nvPr/>
        </p:nvSpPr>
        <p:spPr>
          <a:xfrm>
            <a:off x="100403" y="4601250"/>
            <a:ext cx="71139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76898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Trebuchet MS"/>
                <a:ea typeface="Trebuchet MS"/>
                <a:cs typeface="Trebuchet MS"/>
                <a:sym typeface="Trebuchet MS"/>
              </a:rPr>
              <a:t>Year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9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Data from G. Witt. Journal of Statistics Education, Volume 21, Number 1 (2013)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9" name="Google Shape;479;p37"/>
          <p:cNvSpPr/>
          <p:nvPr/>
        </p:nvSpPr>
        <p:spPr>
          <a:xfrm>
            <a:off x="2794000" y="2524125"/>
            <a:ext cx="4254500" cy="82867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0" name="Google Shape;480;p37"/>
          <p:cNvSpPr/>
          <p:nvPr/>
        </p:nvSpPr>
        <p:spPr>
          <a:xfrm>
            <a:off x="2857500" y="2562225"/>
            <a:ext cx="4114800" cy="714375"/>
          </a:xfrm>
          <a:custGeom>
            <a:rect b="b" l="l" r="r" t="t"/>
            <a:pathLst>
              <a:path extrusionOk="0" h="952500" w="4114800">
                <a:moveTo>
                  <a:pt x="0" y="0"/>
                </a:moveTo>
                <a:lnTo>
                  <a:pt x="4114802" y="952500"/>
                </a:lnTo>
              </a:path>
            </a:pathLst>
          </a:cu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1" name="Google Shape;481;p37"/>
          <p:cNvSpPr/>
          <p:nvPr/>
        </p:nvSpPr>
        <p:spPr>
          <a:xfrm>
            <a:off x="2832100" y="2638425"/>
            <a:ext cx="4241800" cy="94297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2" name="Google Shape;482;p37"/>
          <p:cNvSpPr/>
          <p:nvPr/>
        </p:nvSpPr>
        <p:spPr>
          <a:xfrm>
            <a:off x="2895600" y="2676525"/>
            <a:ext cx="4114800" cy="838200"/>
          </a:xfrm>
          <a:custGeom>
            <a:rect b="b" l="l" r="r" t="t"/>
            <a:pathLst>
              <a:path extrusionOk="0" h="1117600" w="4114800">
                <a:moveTo>
                  <a:pt x="0" y="0"/>
                </a:moveTo>
                <a:lnTo>
                  <a:pt x="52492" y="566"/>
                </a:lnTo>
                <a:lnTo>
                  <a:pt x="104977" y="1144"/>
                </a:lnTo>
                <a:lnTo>
                  <a:pt x="157449" y="1745"/>
                </a:lnTo>
                <a:lnTo>
                  <a:pt x="209902" y="2382"/>
                </a:lnTo>
                <a:lnTo>
                  <a:pt x="262327" y="3065"/>
                </a:lnTo>
                <a:lnTo>
                  <a:pt x="314719" y="3807"/>
                </a:lnTo>
                <a:lnTo>
                  <a:pt x="367071" y="4620"/>
                </a:lnTo>
                <a:lnTo>
                  <a:pt x="419376" y="5514"/>
                </a:lnTo>
                <a:lnTo>
                  <a:pt x="471627" y="6502"/>
                </a:lnTo>
                <a:lnTo>
                  <a:pt x="523818" y="7595"/>
                </a:lnTo>
                <a:lnTo>
                  <a:pt x="575942" y="8805"/>
                </a:lnTo>
                <a:lnTo>
                  <a:pt x="627993" y="10144"/>
                </a:lnTo>
                <a:lnTo>
                  <a:pt x="679964" y="11624"/>
                </a:lnTo>
                <a:lnTo>
                  <a:pt x="731847" y="13255"/>
                </a:lnTo>
                <a:lnTo>
                  <a:pt x="783637" y="15051"/>
                </a:lnTo>
                <a:lnTo>
                  <a:pt x="835326" y="17022"/>
                </a:lnTo>
                <a:lnTo>
                  <a:pt x="886909" y="19181"/>
                </a:lnTo>
                <a:lnTo>
                  <a:pt x="938378" y="21538"/>
                </a:lnTo>
                <a:lnTo>
                  <a:pt x="989726" y="24107"/>
                </a:lnTo>
                <a:lnTo>
                  <a:pt x="1040947" y="26897"/>
                </a:lnTo>
                <a:lnTo>
                  <a:pt x="1092035" y="29922"/>
                </a:lnTo>
                <a:lnTo>
                  <a:pt x="1142981" y="33193"/>
                </a:lnTo>
                <a:lnTo>
                  <a:pt x="1193781" y="36721"/>
                </a:lnTo>
                <a:lnTo>
                  <a:pt x="1244427" y="40519"/>
                </a:lnTo>
                <a:lnTo>
                  <a:pt x="1294912" y="44597"/>
                </a:lnTo>
                <a:lnTo>
                  <a:pt x="1345231" y="48968"/>
                </a:lnTo>
                <a:lnTo>
                  <a:pt x="1395375" y="53644"/>
                </a:lnTo>
                <a:lnTo>
                  <a:pt x="1445338" y="58636"/>
                </a:lnTo>
                <a:lnTo>
                  <a:pt x="1495114" y="63955"/>
                </a:lnTo>
                <a:lnTo>
                  <a:pt x="1544697" y="69614"/>
                </a:lnTo>
                <a:lnTo>
                  <a:pt x="1594078" y="75624"/>
                </a:lnTo>
                <a:lnTo>
                  <a:pt x="1643252" y="81997"/>
                </a:lnTo>
                <a:lnTo>
                  <a:pt x="1692212" y="88745"/>
                </a:lnTo>
                <a:lnTo>
                  <a:pt x="1740952" y="95879"/>
                </a:lnTo>
                <a:lnTo>
                  <a:pt x="1789464" y="103411"/>
                </a:lnTo>
                <a:lnTo>
                  <a:pt x="1837741" y="111353"/>
                </a:lnTo>
                <a:lnTo>
                  <a:pt x="1885778" y="119716"/>
                </a:lnTo>
                <a:lnTo>
                  <a:pt x="1933568" y="128513"/>
                </a:lnTo>
                <a:lnTo>
                  <a:pt x="1981103" y="137754"/>
                </a:lnTo>
                <a:lnTo>
                  <a:pt x="2028377" y="147452"/>
                </a:lnTo>
                <a:lnTo>
                  <a:pt x="2075384" y="157618"/>
                </a:lnTo>
                <a:lnTo>
                  <a:pt x="2122116" y="168264"/>
                </a:lnTo>
                <a:lnTo>
                  <a:pt x="2168568" y="179402"/>
                </a:lnTo>
                <a:lnTo>
                  <a:pt x="2214731" y="191043"/>
                </a:lnTo>
                <a:lnTo>
                  <a:pt x="2260601" y="203200"/>
                </a:lnTo>
                <a:lnTo>
                  <a:pt x="2839642" y="424656"/>
                </a:lnTo>
                <a:lnTo>
                  <a:pt x="3444876" y="730250"/>
                </a:lnTo>
                <a:lnTo>
                  <a:pt x="3921524" y="1000919"/>
                </a:lnTo>
                <a:lnTo>
                  <a:pt x="4114802" y="1117600"/>
                </a:lnTo>
              </a:path>
            </a:pathLst>
          </a:cu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3" name="Google Shape;483;p37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26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/>
          <p:cNvSpPr txBox="1"/>
          <p:nvPr>
            <p:ph type="title"/>
          </p:nvPr>
        </p:nvSpPr>
        <p:spPr>
          <a:xfrm>
            <a:off x="78750" y="67625"/>
            <a:ext cx="84108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Supervised Learning: Classification</a:t>
            </a:r>
            <a:endParaRPr sz="2400"/>
          </a:p>
        </p:txBody>
      </p:sp>
      <p:sp>
        <p:nvSpPr>
          <p:cNvPr id="489" name="Google Shape;489;p38"/>
          <p:cNvSpPr/>
          <p:nvPr/>
        </p:nvSpPr>
        <p:spPr>
          <a:xfrm>
            <a:off x="2015702" y="2554738"/>
            <a:ext cx="171450" cy="1479232"/>
          </a:xfrm>
          <a:custGeom>
            <a:rect b="b" l="l" r="r" t="t"/>
            <a:pathLst>
              <a:path extrusionOk="0" h="1972310" w="171450">
                <a:moveTo>
                  <a:pt x="104625" y="108267"/>
                </a:moveTo>
                <a:lnTo>
                  <a:pt x="66525" y="108267"/>
                </a:lnTo>
                <a:lnTo>
                  <a:pt x="66525" y="1972132"/>
                </a:lnTo>
                <a:lnTo>
                  <a:pt x="104625" y="1972132"/>
                </a:lnTo>
                <a:lnTo>
                  <a:pt x="104625" y="108267"/>
                </a:lnTo>
                <a:close/>
              </a:path>
              <a:path extrusionOk="0" h="1972310" w="171450">
                <a:moveTo>
                  <a:pt x="85575" y="0"/>
                </a:moveTo>
                <a:lnTo>
                  <a:pt x="2441" y="142506"/>
                </a:lnTo>
                <a:lnTo>
                  <a:pt x="0" y="149668"/>
                </a:lnTo>
                <a:lnTo>
                  <a:pt x="474" y="156956"/>
                </a:lnTo>
                <a:lnTo>
                  <a:pt x="3646" y="163534"/>
                </a:lnTo>
                <a:lnTo>
                  <a:pt x="9299" y="168567"/>
                </a:lnTo>
                <a:lnTo>
                  <a:pt x="16455" y="171006"/>
                </a:lnTo>
                <a:lnTo>
                  <a:pt x="23742" y="170529"/>
                </a:lnTo>
                <a:lnTo>
                  <a:pt x="30319" y="167356"/>
                </a:lnTo>
                <a:lnTo>
                  <a:pt x="35347" y="161709"/>
                </a:lnTo>
                <a:lnTo>
                  <a:pt x="66525" y="108267"/>
                </a:lnTo>
                <a:lnTo>
                  <a:pt x="148725" y="108267"/>
                </a:lnTo>
                <a:lnTo>
                  <a:pt x="85575" y="0"/>
                </a:lnTo>
                <a:close/>
              </a:path>
              <a:path extrusionOk="0" h="1972310" w="171450">
                <a:moveTo>
                  <a:pt x="148725" y="108267"/>
                </a:moveTo>
                <a:lnTo>
                  <a:pt x="104625" y="108267"/>
                </a:lnTo>
                <a:lnTo>
                  <a:pt x="135791" y="161709"/>
                </a:lnTo>
                <a:lnTo>
                  <a:pt x="140818" y="167356"/>
                </a:lnTo>
                <a:lnTo>
                  <a:pt x="147396" y="170529"/>
                </a:lnTo>
                <a:lnTo>
                  <a:pt x="154683" y="171006"/>
                </a:lnTo>
                <a:lnTo>
                  <a:pt x="161839" y="168567"/>
                </a:lnTo>
                <a:lnTo>
                  <a:pt x="167493" y="163534"/>
                </a:lnTo>
                <a:lnTo>
                  <a:pt x="170668" y="156956"/>
                </a:lnTo>
                <a:lnTo>
                  <a:pt x="171143" y="149668"/>
                </a:lnTo>
                <a:lnTo>
                  <a:pt x="168697" y="142506"/>
                </a:lnTo>
                <a:lnTo>
                  <a:pt x="148725" y="10826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0" name="Google Shape;490;p38"/>
          <p:cNvSpPr/>
          <p:nvPr/>
        </p:nvSpPr>
        <p:spPr>
          <a:xfrm>
            <a:off x="1962975" y="3626186"/>
            <a:ext cx="4946015" cy="129064"/>
          </a:xfrm>
          <a:custGeom>
            <a:rect b="b" l="l" r="r" t="t"/>
            <a:pathLst>
              <a:path extrusionOk="0" h="172085" w="4946015">
                <a:moveTo>
                  <a:pt x="4793665" y="0"/>
                </a:moveTo>
                <a:lnTo>
                  <a:pt x="4784242" y="2476"/>
                </a:lnTo>
                <a:lnTo>
                  <a:pt x="4780000" y="5511"/>
                </a:lnTo>
                <a:lnTo>
                  <a:pt x="4777346" y="10058"/>
                </a:lnTo>
                <a:lnTo>
                  <a:pt x="4774906" y="17220"/>
                </a:lnTo>
                <a:lnTo>
                  <a:pt x="4775384" y="24507"/>
                </a:lnTo>
                <a:lnTo>
                  <a:pt x="4778557" y="31086"/>
                </a:lnTo>
                <a:lnTo>
                  <a:pt x="4784204" y="36118"/>
                </a:lnTo>
                <a:lnTo>
                  <a:pt x="4837645" y="67284"/>
                </a:lnTo>
                <a:lnTo>
                  <a:pt x="0" y="67284"/>
                </a:lnTo>
                <a:lnTo>
                  <a:pt x="0" y="105384"/>
                </a:lnTo>
                <a:lnTo>
                  <a:pt x="4837645" y="105384"/>
                </a:lnTo>
                <a:lnTo>
                  <a:pt x="4784204" y="136550"/>
                </a:lnTo>
                <a:lnTo>
                  <a:pt x="4778557" y="141583"/>
                </a:lnTo>
                <a:lnTo>
                  <a:pt x="4775384" y="148161"/>
                </a:lnTo>
                <a:lnTo>
                  <a:pt x="4774906" y="155449"/>
                </a:lnTo>
                <a:lnTo>
                  <a:pt x="4777346" y="162610"/>
                </a:lnTo>
                <a:lnTo>
                  <a:pt x="4782379" y="168257"/>
                </a:lnTo>
                <a:lnTo>
                  <a:pt x="4788957" y="171430"/>
                </a:lnTo>
                <a:lnTo>
                  <a:pt x="4796245" y="171908"/>
                </a:lnTo>
                <a:lnTo>
                  <a:pt x="4803406" y="169468"/>
                </a:lnTo>
                <a:lnTo>
                  <a:pt x="4945913" y="86334"/>
                </a:lnTo>
                <a:lnTo>
                  <a:pt x="4798860" y="558"/>
                </a:lnTo>
                <a:lnTo>
                  <a:pt x="479366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1" name="Google Shape;491;p38"/>
          <p:cNvSpPr/>
          <p:nvPr/>
        </p:nvSpPr>
        <p:spPr>
          <a:xfrm>
            <a:off x="1955800" y="2947988"/>
            <a:ext cx="266700" cy="0"/>
          </a:xfrm>
          <a:custGeom>
            <a:rect b="b" l="l" r="r" t="t"/>
            <a:pathLst>
              <a:path extrusionOk="0" h="120000"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noFill/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2" name="Google Shape;492;p38"/>
          <p:cNvSpPr txBox="1"/>
          <p:nvPr/>
        </p:nvSpPr>
        <p:spPr>
          <a:xfrm>
            <a:off x="532952" y="762000"/>
            <a:ext cx="7117080" cy="3351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200">
            <a:noAutofit/>
          </a:bodyPr>
          <a:lstStyle/>
          <a:p>
            <a:pPr indent="-254000" lvl="0" marL="3581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Given (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GB" sz="1800"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n-GB" sz="1800"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), (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GB" sz="1800"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n-GB" sz="1800"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), ..., (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GB" sz="1800"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n-GB" sz="1800"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35814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Learn a function 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) to predict 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given 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7244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is categorical == classification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69010" marR="0" rtl="0" algn="ctr">
              <a:lnSpc>
                <a:spcPct val="100000"/>
              </a:lnSpc>
              <a:spcBef>
                <a:spcPts val="2750"/>
              </a:spcBef>
              <a:spcAft>
                <a:spcPts val="0"/>
              </a:spcAft>
              <a:buNone/>
            </a:pPr>
            <a:r>
              <a:rPr lang="en-GB" sz="2000">
                <a:latin typeface="Trebuchet MS"/>
                <a:ea typeface="Trebuchet MS"/>
                <a:cs typeface="Trebuchet MS"/>
                <a:sym typeface="Trebuchet MS"/>
              </a:rPr>
              <a:t>Breast Cancer (Malignant / Benign)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GB" sz="2000">
                <a:latin typeface="Trebuchet MS"/>
                <a:ea typeface="Trebuchet MS"/>
                <a:cs typeface="Trebuchet MS"/>
                <a:sym typeface="Trebuchet MS"/>
              </a:rPr>
              <a:t>1(Malignant)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GB" sz="2000">
                <a:latin typeface="Trebuchet MS"/>
                <a:ea typeface="Trebuchet MS"/>
                <a:cs typeface="Trebuchet MS"/>
                <a:sym typeface="Trebuchet MS"/>
              </a:rPr>
              <a:t>0(Benign)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94080" marR="0" rtl="0" algn="ctr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Tumor Size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3" name="Google Shape;493;p38"/>
          <p:cNvSpPr/>
          <p:nvPr/>
        </p:nvSpPr>
        <p:spPr>
          <a:xfrm>
            <a:off x="2311400" y="3571875"/>
            <a:ext cx="355600" cy="276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4" name="Google Shape;494;p38"/>
          <p:cNvSpPr/>
          <p:nvPr/>
        </p:nvSpPr>
        <p:spPr>
          <a:xfrm>
            <a:off x="2374900" y="3605213"/>
            <a:ext cx="228600" cy="1714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5" name="Google Shape;495;p38"/>
          <p:cNvSpPr/>
          <p:nvPr/>
        </p:nvSpPr>
        <p:spPr>
          <a:xfrm>
            <a:off x="2368550" y="3600450"/>
            <a:ext cx="241300" cy="1809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6" name="Google Shape;496;p38"/>
          <p:cNvSpPr/>
          <p:nvPr/>
        </p:nvSpPr>
        <p:spPr>
          <a:xfrm>
            <a:off x="2882900" y="3571875"/>
            <a:ext cx="355600" cy="276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7" name="Google Shape;497;p38"/>
          <p:cNvSpPr/>
          <p:nvPr/>
        </p:nvSpPr>
        <p:spPr>
          <a:xfrm>
            <a:off x="2946400" y="3605213"/>
            <a:ext cx="228600" cy="1714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8" name="Google Shape;498;p38"/>
          <p:cNvSpPr/>
          <p:nvPr/>
        </p:nvSpPr>
        <p:spPr>
          <a:xfrm>
            <a:off x="2946400" y="3605213"/>
            <a:ext cx="228600" cy="17145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9" name="Google Shape;499;p38"/>
          <p:cNvSpPr/>
          <p:nvPr/>
        </p:nvSpPr>
        <p:spPr>
          <a:xfrm>
            <a:off x="2692400" y="3571875"/>
            <a:ext cx="355600" cy="276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0" name="Google Shape;500;p38"/>
          <p:cNvSpPr/>
          <p:nvPr/>
        </p:nvSpPr>
        <p:spPr>
          <a:xfrm>
            <a:off x="2755900" y="3605213"/>
            <a:ext cx="228600" cy="1714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1" name="Google Shape;501;p38"/>
          <p:cNvSpPr/>
          <p:nvPr/>
        </p:nvSpPr>
        <p:spPr>
          <a:xfrm>
            <a:off x="2755900" y="3605213"/>
            <a:ext cx="228600" cy="17145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2" name="Google Shape;502;p38"/>
          <p:cNvSpPr/>
          <p:nvPr/>
        </p:nvSpPr>
        <p:spPr>
          <a:xfrm>
            <a:off x="3390900" y="3571875"/>
            <a:ext cx="368300" cy="2762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" name="Google Shape;503;p38"/>
          <p:cNvSpPr/>
          <p:nvPr/>
        </p:nvSpPr>
        <p:spPr>
          <a:xfrm>
            <a:off x="3462782" y="3605213"/>
            <a:ext cx="228600" cy="1714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4" name="Google Shape;504;p38"/>
          <p:cNvSpPr/>
          <p:nvPr/>
        </p:nvSpPr>
        <p:spPr>
          <a:xfrm>
            <a:off x="3456432" y="3600450"/>
            <a:ext cx="241300" cy="1809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5" name="Google Shape;505;p38"/>
          <p:cNvSpPr/>
          <p:nvPr/>
        </p:nvSpPr>
        <p:spPr>
          <a:xfrm>
            <a:off x="4191000" y="3571875"/>
            <a:ext cx="355600" cy="276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6" name="Google Shape;506;p38"/>
          <p:cNvSpPr/>
          <p:nvPr/>
        </p:nvSpPr>
        <p:spPr>
          <a:xfrm>
            <a:off x="4254500" y="3605213"/>
            <a:ext cx="228600" cy="1714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" name="Google Shape;507;p38"/>
          <p:cNvSpPr/>
          <p:nvPr/>
        </p:nvSpPr>
        <p:spPr>
          <a:xfrm>
            <a:off x="4248150" y="3600450"/>
            <a:ext cx="241300" cy="1809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8" name="Google Shape;508;p38"/>
          <p:cNvSpPr/>
          <p:nvPr/>
        </p:nvSpPr>
        <p:spPr>
          <a:xfrm>
            <a:off x="4737100" y="3571875"/>
            <a:ext cx="355600" cy="276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" name="Google Shape;509;p38"/>
          <p:cNvSpPr/>
          <p:nvPr/>
        </p:nvSpPr>
        <p:spPr>
          <a:xfrm>
            <a:off x="4800600" y="3605213"/>
            <a:ext cx="228600" cy="1714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0" name="Google Shape;510;p38"/>
          <p:cNvSpPr/>
          <p:nvPr/>
        </p:nvSpPr>
        <p:spPr>
          <a:xfrm>
            <a:off x="4794250" y="3600450"/>
            <a:ext cx="241300" cy="1809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1" name="Google Shape;511;p38"/>
          <p:cNvSpPr/>
          <p:nvPr/>
        </p:nvSpPr>
        <p:spPr>
          <a:xfrm>
            <a:off x="5257800" y="2819400"/>
            <a:ext cx="368300" cy="27622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2" name="Google Shape;512;p38"/>
          <p:cNvSpPr/>
          <p:nvPr/>
        </p:nvSpPr>
        <p:spPr>
          <a:xfrm>
            <a:off x="5316689" y="2852738"/>
            <a:ext cx="241300" cy="18097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3" name="Google Shape;513;p38"/>
          <p:cNvSpPr/>
          <p:nvPr/>
        </p:nvSpPr>
        <p:spPr>
          <a:xfrm>
            <a:off x="5727700" y="2819400"/>
            <a:ext cx="355600" cy="27622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4" name="Google Shape;514;p38"/>
          <p:cNvSpPr/>
          <p:nvPr/>
        </p:nvSpPr>
        <p:spPr>
          <a:xfrm>
            <a:off x="5784850" y="2852738"/>
            <a:ext cx="241300" cy="18097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5" name="Google Shape;515;p38"/>
          <p:cNvSpPr/>
          <p:nvPr/>
        </p:nvSpPr>
        <p:spPr>
          <a:xfrm>
            <a:off x="6032500" y="2819400"/>
            <a:ext cx="368300" cy="2762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" name="Google Shape;516;p38"/>
          <p:cNvSpPr/>
          <p:nvPr/>
        </p:nvSpPr>
        <p:spPr>
          <a:xfrm>
            <a:off x="6102286" y="2852738"/>
            <a:ext cx="241300" cy="18097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7" name="Google Shape;517;p38"/>
          <p:cNvSpPr/>
          <p:nvPr/>
        </p:nvSpPr>
        <p:spPr>
          <a:xfrm>
            <a:off x="4508500" y="2819400"/>
            <a:ext cx="355600" cy="27622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8" name="Google Shape;518;p38"/>
          <p:cNvSpPr/>
          <p:nvPr/>
        </p:nvSpPr>
        <p:spPr>
          <a:xfrm>
            <a:off x="4565650" y="2852738"/>
            <a:ext cx="241300" cy="18097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9" name="Google Shape;519;p38"/>
          <p:cNvSpPr/>
          <p:nvPr/>
        </p:nvSpPr>
        <p:spPr>
          <a:xfrm>
            <a:off x="4076700" y="2819400"/>
            <a:ext cx="355600" cy="27622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0" name="Google Shape;520;p38"/>
          <p:cNvSpPr/>
          <p:nvPr/>
        </p:nvSpPr>
        <p:spPr>
          <a:xfrm>
            <a:off x="4133850" y="2852738"/>
            <a:ext cx="241300" cy="18097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1" name="Google Shape;521;p38"/>
          <p:cNvSpPr txBox="1"/>
          <p:nvPr/>
        </p:nvSpPr>
        <p:spPr>
          <a:xfrm>
            <a:off x="78756" y="4927125"/>
            <a:ext cx="36804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Based on example by Andrew Ng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2" name="Google Shape;522;p38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27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9"/>
          <p:cNvSpPr txBox="1"/>
          <p:nvPr>
            <p:ph type="title"/>
          </p:nvPr>
        </p:nvSpPr>
        <p:spPr>
          <a:xfrm>
            <a:off x="1435100" y="67625"/>
            <a:ext cx="68865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Learning</a:t>
            </a:r>
            <a:endParaRPr/>
          </a:p>
        </p:txBody>
      </p:sp>
      <p:sp>
        <p:nvSpPr>
          <p:cNvPr id="528" name="Google Shape;528;p39"/>
          <p:cNvSpPr/>
          <p:nvPr/>
        </p:nvSpPr>
        <p:spPr>
          <a:xfrm>
            <a:off x="1039900" y="2131152"/>
            <a:ext cx="171450" cy="2044541"/>
          </a:xfrm>
          <a:custGeom>
            <a:rect b="b" l="l" r="r" t="t"/>
            <a:pathLst>
              <a:path extrusionOk="0" h="2726054" w="171450">
                <a:moveTo>
                  <a:pt x="104623" y="108267"/>
                </a:moveTo>
                <a:lnTo>
                  <a:pt x="66523" y="108267"/>
                </a:lnTo>
                <a:lnTo>
                  <a:pt x="66522" y="2725623"/>
                </a:lnTo>
                <a:lnTo>
                  <a:pt x="104622" y="2725623"/>
                </a:lnTo>
                <a:lnTo>
                  <a:pt x="104623" y="108267"/>
                </a:lnTo>
                <a:close/>
              </a:path>
              <a:path extrusionOk="0" h="2726054" w="171450">
                <a:moveTo>
                  <a:pt x="85573" y="0"/>
                </a:moveTo>
                <a:lnTo>
                  <a:pt x="2443" y="142506"/>
                </a:lnTo>
                <a:lnTo>
                  <a:pt x="0" y="149668"/>
                </a:lnTo>
                <a:lnTo>
                  <a:pt x="475" y="156956"/>
                </a:lnTo>
                <a:lnTo>
                  <a:pt x="3648" y="163534"/>
                </a:lnTo>
                <a:lnTo>
                  <a:pt x="9299" y="168567"/>
                </a:lnTo>
                <a:lnTo>
                  <a:pt x="16459" y="171006"/>
                </a:lnTo>
                <a:lnTo>
                  <a:pt x="23746" y="170529"/>
                </a:lnTo>
                <a:lnTo>
                  <a:pt x="30323" y="167356"/>
                </a:lnTo>
                <a:lnTo>
                  <a:pt x="35353" y="161709"/>
                </a:lnTo>
                <a:lnTo>
                  <a:pt x="66523" y="108267"/>
                </a:lnTo>
                <a:lnTo>
                  <a:pt x="148730" y="108267"/>
                </a:lnTo>
                <a:lnTo>
                  <a:pt x="85573" y="0"/>
                </a:lnTo>
                <a:close/>
              </a:path>
              <a:path extrusionOk="0" h="2726054" w="171450">
                <a:moveTo>
                  <a:pt x="148730" y="108267"/>
                </a:moveTo>
                <a:lnTo>
                  <a:pt x="104623" y="108267"/>
                </a:lnTo>
                <a:lnTo>
                  <a:pt x="135793" y="161709"/>
                </a:lnTo>
                <a:lnTo>
                  <a:pt x="140822" y="167356"/>
                </a:lnTo>
                <a:lnTo>
                  <a:pt x="147399" y="170529"/>
                </a:lnTo>
                <a:lnTo>
                  <a:pt x="154687" y="171006"/>
                </a:lnTo>
                <a:lnTo>
                  <a:pt x="161847" y="168567"/>
                </a:lnTo>
                <a:lnTo>
                  <a:pt x="167497" y="163534"/>
                </a:lnTo>
                <a:lnTo>
                  <a:pt x="170671" y="156956"/>
                </a:lnTo>
                <a:lnTo>
                  <a:pt x="171146" y="149668"/>
                </a:lnTo>
                <a:lnTo>
                  <a:pt x="168703" y="142506"/>
                </a:lnTo>
                <a:lnTo>
                  <a:pt x="148730" y="10826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9" name="Google Shape;529;p39"/>
          <p:cNvSpPr/>
          <p:nvPr/>
        </p:nvSpPr>
        <p:spPr>
          <a:xfrm>
            <a:off x="961095" y="3996318"/>
            <a:ext cx="3598545" cy="129064"/>
          </a:xfrm>
          <a:custGeom>
            <a:rect b="b" l="l" r="r" t="t"/>
            <a:pathLst>
              <a:path extrusionOk="0" h="172085" w="3598545">
                <a:moveTo>
                  <a:pt x="3446134" y="0"/>
                </a:moveTo>
                <a:lnTo>
                  <a:pt x="3436698" y="2476"/>
                </a:lnTo>
                <a:lnTo>
                  <a:pt x="3432456" y="5511"/>
                </a:lnTo>
                <a:lnTo>
                  <a:pt x="3429815" y="10058"/>
                </a:lnTo>
                <a:lnTo>
                  <a:pt x="3427368" y="17220"/>
                </a:lnTo>
                <a:lnTo>
                  <a:pt x="3427842" y="24507"/>
                </a:lnTo>
                <a:lnTo>
                  <a:pt x="3431013" y="31086"/>
                </a:lnTo>
                <a:lnTo>
                  <a:pt x="3436660" y="36118"/>
                </a:lnTo>
                <a:lnTo>
                  <a:pt x="3490102" y="67284"/>
                </a:lnTo>
                <a:lnTo>
                  <a:pt x="0" y="67284"/>
                </a:lnTo>
                <a:lnTo>
                  <a:pt x="0" y="105384"/>
                </a:lnTo>
                <a:lnTo>
                  <a:pt x="3490102" y="105384"/>
                </a:lnTo>
                <a:lnTo>
                  <a:pt x="3436660" y="136550"/>
                </a:lnTo>
                <a:lnTo>
                  <a:pt x="3431013" y="141583"/>
                </a:lnTo>
                <a:lnTo>
                  <a:pt x="3427842" y="148161"/>
                </a:lnTo>
                <a:lnTo>
                  <a:pt x="3427368" y="155449"/>
                </a:lnTo>
                <a:lnTo>
                  <a:pt x="3429815" y="162610"/>
                </a:lnTo>
                <a:lnTo>
                  <a:pt x="3434840" y="168257"/>
                </a:lnTo>
                <a:lnTo>
                  <a:pt x="3441415" y="171430"/>
                </a:lnTo>
                <a:lnTo>
                  <a:pt x="3448701" y="171908"/>
                </a:lnTo>
                <a:lnTo>
                  <a:pt x="3455863" y="169468"/>
                </a:lnTo>
                <a:lnTo>
                  <a:pt x="3598369" y="86334"/>
                </a:lnTo>
                <a:lnTo>
                  <a:pt x="3451316" y="558"/>
                </a:lnTo>
                <a:lnTo>
                  <a:pt x="34461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0" name="Google Shape;530;p39"/>
          <p:cNvSpPr txBox="1"/>
          <p:nvPr/>
        </p:nvSpPr>
        <p:spPr>
          <a:xfrm>
            <a:off x="2180399" y="4254425"/>
            <a:ext cx="114681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rebuchet MS"/>
                <a:ea typeface="Trebuchet MS"/>
                <a:cs typeface="Trebuchet MS"/>
                <a:sym typeface="Trebuchet MS"/>
              </a:rPr>
              <a:t>Tumor Size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1" name="Google Shape;531;p39"/>
          <p:cNvSpPr txBox="1"/>
          <p:nvPr/>
        </p:nvSpPr>
        <p:spPr>
          <a:xfrm>
            <a:off x="459740" y="3033150"/>
            <a:ext cx="416559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rebuchet MS"/>
                <a:ea typeface="Trebuchet MS"/>
                <a:cs typeface="Trebuchet MS"/>
                <a:sym typeface="Trebuchet MS"/>
              </a:rPr>
              <a:t>Age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2" name="Google Shape;532;p39"/>
          <p:cNvSpPr txBox="1"/>
          <p:nvPr/>
        </p:nvSpPr>
        <p:spPr>
          <a:xfrm>
            <a:off x="4747514" y="2066449"/>
            <a:ext cx="38735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675">
            <a:noAutofit/>
          </a:bodyPr>
          <a:lstStyle/>
          <a:p>
            <a:pPr indent="-2794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-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Clump Thickness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556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1800"/>
              <a:buFont typeface="Trebuchet MS"/>
              <a:buChar char="-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Uniformity of Cell Size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55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Font typeface="Trebuchet MS"/>
              <a:buChar char="-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Uniformity of Cell Shape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…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3124200" y="3590925"/>
            <a:ext cx="368300" cy="276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4" name="Google Shape;534;p39"/>
          <p:cNvSpPr/>
          <p:nvPr/>
        </p:nvSpPr>
        <p:spPr>
          <a:xfrm>
            <a:off x="3190214" y="3628253"/>
            <a:ext cx="228599" cy="1714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5" name="Google Shape;535;p39"/>
          <p:cNvSpPr/>
          <p:nvPr/>
        </p:nvSpPr>
        <p:spPr>
          <a:xfrm>
            <a:off x="3183864" y="3623491"/>
            <a:ext cx="241300" cy="1809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6" name="Google Shape;536;p39"/>
          <p:cNvSpPr/>
          <p:nvPr/>
        </p:nvSpPr>
        <p:spPr>
          <a:xfrm>
            <a:off x="1435100" y="3562350"/>
            <a:ext cx="368300" cy="2762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7" name="Google Shape;537;p39"/>
          <p:cNvSpPr/>
          <p:nvPr/>
        </p:nvSpPr>
        <p:spPr>
          <a:xfrm>
            <a:off x="1506982" y="3599678"/>
            <a:ext cx="228600" cy="1714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8" name="Google Shape;538;p39"/>
          <p:cNvSpPr/>
          <p:nvPr/>
        </p:nvSpPr>
        <p:spPr>
          <a:xfrm>
            <a:off x="1500631" y="3594916"/>
            <a:ext cx="241300" cy="1809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9" name="Google Shape;539;p39"/>
          <p:cNvSpPr/>
          <p:nvPr/>
        </p:nvSpPr>
        <p:spPr>
          <a:xfrm>
            <a:off x="2540000" y="3190875"/>
            <a:ext cx="368300" cy="27622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0" name="Google Shape;540;p39"/>
          <p:cNvSpPr/>
          <p:nvPr/>
        </p:nvSpPr>
        <p:spPr>
          <a:xfrm>
            <a:off x="2611882" y="3221964"/>
            <a:ext cx="228600" cy="1714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1" name="Google Shape;541;p39"/>
          <p:cNvSpPr/>
          <p:nvPr/>
        </p:nvSpPr>
        <p:spPr>
          <a:xfrm>
            <a:off x="2605532" y="3217201"/>
            <a:ext cx="241300" cy="18097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2" name="Google Shape;542;p39"/>
          <p:cNvSpPr/>
          <p:nvPr/>
        </p:nvSpPr>
        <p:spPr>
          <a:xfrm>
            <a:off x="2768600" y="3762375"/>
            <a:ext cx="368300" cy="2762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3" name="Google Shape;543;p39"/>
          <p:cNvSpPr/>
          <p:nvPr/>
        </p:nvSpPr>
        <p:spPr>
          <a:xfrm>
            <a:off x="2840482" y="3799703"/>
            <a:ext cx="228600" cy="1714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4" name="Google Shape;544;p39"/>
          <p:cNvSpPr/>
          <p:nvPr/>
        </p:nvSpPr>
        <p:spPr>
          <a:xfrm>
            <a:off x="2834132" y="3794941"/>
            <a:ext cx="241300" cy="1809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5" name="Google Shape;545;p39"/>
          <p:cNvSpPr/>
          <p:nvPr/>
        </p:nvSpPr>
        <p:spPr>
          <a:xfrm>
            <a:off x="1765300" y="2981325"/>
            <a:ext cx="368300" cy="27622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6" name="Google Shape;546;p39"/>
          <p:cNvSpPr/>
          <p:nvPr/>
        </p:nvSpPr>
        <p:spPr>
          <a:xfrm>
            <a:off x="1830641" y="3017910"/>
            <a:ext cx="228600" cy="1714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7" name="Google Shape;547;p39"/>
          <p:cNvSpPr/>
          <p:nvPr/>
        </p:nvSpPr>
        <p:spPr>
          <a:xfrm>
            <a:off x="1824291" y="3013148"/>
            <a:ext cx="241300" cy="18097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8" name="Google Shape;548;p39"/>
          <p:cNvSpPr/>
          <p:nvPr/>
        </p:nvSpPr>
        <p:spPr>
          <a:xfrm>
            <a:off x="3009900" y="2638425"/>
            <a:ext cx="368300" cy="27622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9" name="Google Shape;549;p39"/>
          <p:cNvSpPr/>
          <p:nvPr/>
        </p:nvSpPr>
        <p:spPr>
          <a:xfrm>
            <a:off x="3069564" y="2670248"/>
            <a:ext cx="241300" cy="18097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0" name="Google Shape;550;p39"/>
          <p:cNvSpPr/>
          <p:nvPr/>
        </p:nvSpPr>
        <p:spPr>
          <a:xfrm>
            <a:off x="2146300" y="2362200"/>
            <a:ext cx="355600" cy="27622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1" name="Google Shape;551;p39"/>
          <p:cNvSpPr/>
          <p:nvPr/>
        </p:nvSpPr>
        <p:spPr>
          <a:xfrm>
            <a:off x="2203450" y="2395538"/>
            <a:ext cx="241300" cy="18097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2" name="Google Shape;552;p39"/>
          <p:cNvSpPr/>
          <p:nvPr/>
        </p:nvSpPr>
        <p:spPr>
          <a:xfrm>
            <a:off x="3848100" y="3390900"/>
            <a:ext cx="368300" cy="276225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3" name="Google Shape;553;p39"/>
          <p:cNvSpPr/>
          <p:nvPr/>
        </p:nvSpPr>
        <p:spPr>
          <a:xfrm>
            <a:off x="3909314" y="3423466"/>
            <a:ext cx="241300" cy="180975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4" name="Google Shape;554;p39"/>
          <p:cNvSpPr/>
          <p:nvPr/>
        </p:nvSpPr>
        <p:spPr>
          <a:xfrm>
            <a:off x="3619500" y="2638425"/>
            <a:ext cx="368300" cy="276225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5" name="Google Shape;555;p39"/>
          <p:cNvSpPr/>
          <p:nvPr/>
        </p:nvSpPr>
        <p:spPr>
          <a:xfrm>
            <a:off x="3680714" y="2669476"/>
            <a:ext cx="241300" cy="180975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6" name="Google Shape;556;p39"/>
          <p:cNvSpPr/>
          <p:nvPr/>
        </p:nvSpPr>
        <p:spPr>
          <a:xfrm>
            <a:off x="3543300" y="2314575"/>
            <a:ext cx="368300" cy="2762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7" name="Google Shape;557;p39"/>
          <p:cNvSpPr/>
          <p:nvPr/>
        </p:nvSpPr>
        <p:spPr>
          <a:xfrm>
            <a:off x="3608832" y="2347141"/>
            <a:ext cx="241300" cy="180975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8" name="Google Shape;558;p39"/>
          <p:cNvSpPr/>
          <p:nvPr/>
        </p:nvSpPr>
        <p:spPr>
          <a:xfrm>
            <a:off x="1536700" y="2314575"/>
            <a:ext cx="2819400" cy="17145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9" name="Google Shape;559;p39"/>
          <p:cNvSpPr/>
          <p:nvPr/>
        </p:nvSpPr>
        <p:spPr>
          <a:xfrm>
            <a:off x="1612900" y="2351903"/>
            <a:ext cx="2667000" cy="1608296"/>
          </a:xfrm>
          <a:custGeom>
            <a:rect b="b" l="l" r="r" t="t"/>
            <a:pathLst>
              <a:path extrusionOk="0" h="2144395" w="2667000">
                <a:moveTo>
                  <a:pt x="0" y="0"/>
                </a:moveTo>
                <a:lnTo>
                  <a:pt x="2667001" y="2144161"/>
                </a:lnTo>
              </a:path>
            </a:pathLst>
          </a:cu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0" name="Google Shape;560;p39"/>
          <p:cNvSpPr txBox="1"/>
          <p:nvPr/>
        </p:nvSpPr>
        <p:spPr>
          <a:xfrm>
            <a:off x="535940" y="751658"/>
            <a:ext cx="7073265" cy="860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550">
            <a:noAutofit/>
          </a:bodyPr>
          <a:lstStyle/>
          <a:p>
            <a:pPr indent="-2540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can be multi-dimensional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Each dimension corresponds to an attribute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1" name="Google Shape;561;p39"/>
          <p:cNvSpPr txBox="1"/>
          <p:nvPr/>
        </p:nvSpPr>
        <p:spPr>
          <a:xfrm>
            <a:off x="78756" y="4927125"/>
            <a:ext cx="35985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Based on example by Andrew Ng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2" name="Google Shape;562;p39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30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0"/>
          <p:cNvSpPr txBox="1"/>
          <p:nvPr>
            <p:ph type="title"/>
          </p:nvPr>
        </p:nvSpPr>
        <p:spPr>
          <a:xfrm>
            <a:off x="1963224" y="67625"/>
            <a:ext cx="6065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Unsupervised Learning</a:t>
            </a:r>
            <a:endParaRPr/>
          </a:p>
        </p:txBody>
      </p:sp>
      <p:sp>
        <p:nvSpPr>
          <p:cNvPr id="568" name="Google Shape;568;p40"/>
          <p:cNvSpPr txBox="1"/>
          <p:nvPr/>
        </p:nvSpPr>
        <p:spPr>
          <a:xfrm>
            <a:off x="535940" y="762000"/>
            <a:ext cx="6833870" cy="1287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200">
            <a:noAutofit/>
          </a:bodyPr>
          <a:lstStyle/>
          <a:p>
            <a:pPr indent="-2540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Given 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GB" sz="1800"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GB" sz="1800"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, ..., 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GB" sz="1800">
                <a:latin typeface="Trebuchet MS"/>
                <a:ea typeface="Trebuchet MS"/>
                <a:cs typeface="Trebuchet MS"/>
                <a:sym typeface="Trebuchet MS"/>
              </a:rPr>
              <a:t>n	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(without labels)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3556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Output hidden structure behind the </a:t>
            </a: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’s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E.g., clustering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9" name="Google Shape;569;p40"/>
          <p:cNvSpPr/>
          <p:nvPr/>
        </p:nvSpPr>
        <p:spPr>
          <a:xfrm>
            <a:off x="751481" y="2283552"/>
            <a:ext cx="171450" cy="2044541"/>
          </a:xfrm>
          <a:custGeom>
            <a:rect b="b" l="l" r="r" t="t"/>
            <a:pathLst>
              <a:path extrusionOk="0" h="2726054" w="171450">
                <a:moveTo>
                  <a:pt x="104623" y="108267"/>
                </a:moveTo>
                <a:lnTo>
                  <a:pt x="66523" y="108267"/>
                </a:lnTo>
                <a:lnTo>
                  <a:pt x="66522" y="2725623"/>
                </a:lnTo>
                <a:lnTo>
                  <a:pt x="104622" y="2725623"/>
                </a:lnTo>
                <a:lnTo>
                  <a:pt x="104623" y="108267"/>
                </a:lnTo>
                <a:close/>
              </a:path>
              <a:path extrusionOk="0" h="2726054" w="171450">
                <a:moveTo>
                  <a:pt x="85573" y="0"/>
                </a:moveTo>
                <a:lnTo>
                  <a:pt x="2443" y="142506"/>
                </a:lnTo>
                <a:lnTo>
                  <a:pt x="0" y="149668"/>
                </a:lnTo>
                <a:lnTo>
                  <a:pt x="475" y="156956"/>
                </a:lnTo>
                <a:lnTo>
                  <a:pt x="3648" y="163534"/>
                </a:lnTo>
                <a:lnTo>
                  <a:pt x="9299" y="168567"/>
                </a:lnTo>
                <a:lnTo>
                  <a:pt x="16458" y="171006"/>
                </a:lnTo>
                <a:lnTo>
                  <a:pt x="23745" y="170529"/>
                </a:lnTo>
                <a:lnTo>
                  <a:pt x="30323" y="167356"/>
                </a:lnTo>
                <a:lnTo>
                  <a:pt x="35352" y="161709"/>
                </a:lnTo>
                <a:lnTo>
                  <a:pt x="66523" y="108267"/>
                </a:lnTo>
                <a:lnTo>
                  <a:pt x="148729" y="108267"/>
                </a:lnTo>
                <a:lnTo>
                  <a:pt x="85573" y="0"/>
                </a:lnTo>
                <a:close/>
              </a:path>
              <a:path extrusionOk="0" h="2726054" w="171450">
                <a:moveTo>
                  <a:pt x="148729" y="108267"/>
                </a:moveTo>
                <a:lnTo>
                  <a:pt x="104623" y="108267"/>
                </a:lnTo>
                <a:lnTo>
                  <a:pt x="135793" y="161709"/>
                </a:lnTo>
                <a:lnTo>
                  <a:pt x="140822" y="167356"/>
                </a:lnTo>
                <a:lnTo>
                  <a:pt x="147399" y="170529"/>
                </a:lnTo>
                <a:lnTo>
                  <a:pt x="154687" y="171006"/>
                </a:lnTo>
                <a:lnTo>
                  <a:pt x="161847" y="168567"/>
                </a:lnTo>
                <a:lnTo>
                  <a:pt x="167497" y="163534"/>
                </a:lnTo>
                <a:lnTo>
                  <a:pt x="170670" y="156956"/>
                </a:lnTo>
                <a:lnTo>
                  <a:pt x="171145" y="149668"/>
                </a:lnTo>
                <a:lnTo>
                  <a:pt x="168702" y="142506"/>
                </a:lnTo>
                <a:lnTo>
                  <a:pt x="148729" y="10826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0" name="Google Shape;570;p40"/>
          <p:cNvSpPr/>
          <p:nvPr/>
        </p:nvSpPr>
        <p:spPr>
          <a:xfrm>
            <a:off x="672674" y="4148718"/>
            <a:ext cx="3598545" cy="129064"/>
          </a:xfrm>
          <a:custGeom>
            <a:rect b="b" l="l" r="r" t="t"/>
            <a:pathLst>
              <a:path extrusionOk="0" h="172085" w="3598545">
                <a:moveTo>
                  <a:pt x="0" y="67284"/>
                </a:moveTo>
                <a:lnTo>
                  <a:pt x="0" y="105384"/>
                </a:lnTo>
                <a:lnTo>
                  <a:pt x="3490106" y="105384"/>
                </a:lnTo>
                <a:lnTo>
                  <a:pt x="3436664" y="136555"/>
                </a:lnTo>
                <a:lnTo>
                  <a:pt x="3431017" y="141584"/>
                </a:lnTo>
                <a:lnTo>
                  <a:pt x="3427844" y="148162"/>
                </a:lnTo>
                <a:lnTo>
                  <a:pt x="3427366" y="155449"/>
                </a:lnTo>
                <a:lnTo>
                  <a:pt x="3429806" y="162609"/>
                </a:lnTo>
                <a:lnTo>
                  <a:pt x="3434839" y="168259"/>
                </a:lnTo>
                <a:lnTo>
                  <a:pt x="3441417" y="171432"/>
                </a:lnTo>
                <a:lnTo>
                  <a:pt x="3448705" y="171908"/>
                </a:lnTo>
                <a:lnTo>
                  <a:pt x="3455866" y="169464"/>
                </a:lnTo>
                <a:lnTo>
                  <a:pt x="3598373" y="86335"/>
                </a:lnTo>
                <a:lnTo>
                  <a:pt x="3565714" y="67285"/>
                </a:lnTo>
                <a:lnTo>
                  <a:pt x="0" y="67284"/>
                </a:lnTo>
                <a:close/>
              </a:path>
              <a:path extrusionOk="0" h="172085" w="3598545">
                <a:moveTo>
                  <a:pt x="3446138" y="0"/>
                </a:moveTo>
                <a:lnTo>
                  <a:pt x="3436702" y="2476"/>
                </a:lnTo>
                <a:lnTo>
                  <a:pt x="3432460" y="5511"/>
                </a:lnTo>
                <a:lnTo>
                  <a:pt x="3429806" y="10058"/>
                </a:lnTo>
                <a:lnTo>
                  <a:pt x="3427366" y="17220"/>
                </a:lnTo>
                <a:lnTo>
                  <a:pt x="3427844" y="24507"/>
                </a:lnTo>
                <a:lnTo>
                  <a:pt x="3431017" y="31086"/>
                </a:lnTo>
                <a:lnTo>
                  <a:pt x="3436664" y="36118"/>
                </a:lnTo>
                <a:lnTo>
                  <a:pt x="3490106" y="67285"/>
                </a:lnTo>
                <a:lnTo>
                  <a:pt x="3565714" y="67285"/>
                </a:lnTo>
                <a:lnTo>
                  <a:pt x="3451320" y="558"/>
                </a:lnTo>
                <a:lnTo>
                  <a:pt x="3446138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1" name="Google Shape;571;p40"/>
          <p:cNvSpPr/>
          <p:nvPr/>
        </p:nvSpPr>
        <p:spPr>
          <a:xfrm>
            <a:off x="1295400" y="3190875"/>
            <a:ext cx="368300" cy="276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2" name="Google Shape;572;p40"/>
          <p:cNvSpPr/>
          <p:nvPr/>
        </p:nvSpPr>
        <p:spPr>
          <a:xfrm>
            <a:off x="1359916" y="3221183"/>
            <a:ext cx="241300" cy="1809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3" name="Google Shape;573;p40"/>
          <p:cNvSpPr/>
          <p:nvPr/>
        </p:nvSpPr>
        <p:spPr>
          <a:xfrm>
            <a:off x="1701800" y="3276600"/>
            <a:ext cx="368300" cy="2762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4" name="Google Shape;574;p40"/>
          <p:cNvSpPr/>
          <p:nvPr/>
        </p:nvSpPr>
        <p:spPr>
          <a:xfrm>
            <a:off x="1770824" y="3311671"/>
            <a:ext cx="228600" cy="17145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299"/>
                </a:lnTo>
                <a:lnTo>
                  <a:pt x="8981" y="158787"/>
                </a:lnTo>
                <a:lnTo>
                  <a:pt x="33475" y="195119"/>
                </a:lnTo>
                <a:lnTo>
                  <a:pt x="69806" y="219616"/>
                </a:lnTo>
                <a:lnTo>
                  <a:pt x="114300" y="228599"/>
                </a:lnTo>
                <a:lnTo>
                  <a:pt x="158787" y="219616"/>
                </a:lnTo>
                <a:lnTo>
                  <a:pt x="195119" y="195119"/>
                </a:lnTo>
                <a:lnTo>
                  <a:pt x="219616" y="158787"/>
                </a:lnTo>
                <a:lnTo>
                  <a:pt x="228600" y="114299"/>
                </a:lnTo>
                <a:lnTo>
                  <a:pt x="219616" y="69806"/>
                </a:lnTo>
                <a:lnTo>
                  <a:pt x="195119" y="33475"/>
                </a:lnTo>
                <a:lnTo>
                  <a:pt x="158787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5" name="Google Shape;575;p40"/>
          <p:cNvSpPr/>
          <p:nvPr/>
        </p:nvSpPr>
        <p:spPr>
          <a:xfrm>
            <a:off x="1770824" y="3311671"/>
            <a:ext cx="228600" cy="17145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6" name="Google Shape;576;p40"/>
          <p:cNvSpPr/>
          <p:nvPr/>
        </p:nvSpPr>
        <p:spPr>
          <a:xfrm>
            <a:off x="1701800" y="3648075"/>
            <a:ext cx="368300" cy="2762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7" name="Google Shape;577;p40"/>
          <p:cNvSpPr/>
          <p:nvPr/>
        </p:nvSpPr>
        <p:spPr>
          <a:xfrm>
            <a:off x="1770824" y="3684660"/>
            <a:ext cx="228600" cy="17145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87"/>
                </a:lnTo>
                <a:lnTo>
                  <a:pt x="33475" y="195119"/>
                </a:lnTo>
                <a:lnTo>
                  <a:pt x="69806" y="219616"/>
                </a:lnTo>
                <a:lnTo>
                  <a:pt x="114300" y="228600"/>
                </a:lnTo>
                <a:lnTo>
                  <a:pt x="158787" y="219616"/>
                </a:lnTo>
                <a:lnTo>
                  <a:pt x="195119" y="195119"/>
                </a:lnTo>
                <a:lnTo>
                  <a:pt x="219616" y="158787"/>
                </a:lnTo>
                <a:lnTo>
                  <a:pt x="228600" y="114300"/>
                </a:lnTo>
                <a:lnTo>
                  <a:pt x="219616" y="69806"/>
                </a:lnTo>
                <a:lnTo>
                  <a:pt x="195119" y="33475"/>
                </a:lnTo>
                <a:lnTo>
                  <a:pt x="158787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8" name="Google Shape;578;p40"/>
          <p:cNvSpPr/>
          <p:nvPr/>
        </p:nvSpPr>
        <p:spPr>
          <a:xfrm>
            <a:off x="1770824" y="3684660"/>
            <a:ext cx="228600" cy="17145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9" name="Google Shape;579;p40"/>
          <p:cNvSpPr/>
          <p:nvPr/>
        </p:nvSpPr>
        <p:spPr>
          <a:xfrm>
            <a:off x="1244600" y="3562350"/>
            <a:ext cx="368300" cy="2762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0" name="Google Shape;580;p40"/>
          <p:cNvSpPr/>
          <p:nvPr/>
        </p:nvSpPr>
        <p:spPr>
          <a:xfrm>
            <a:off x="1313624" y="3598935"/>
            <a:ext cx="228600" cy="17145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87"/>
                </a:lnTo>
                <a:lnTo>
                  <a:pt x="33475" y="195119"/>
                </a:lnTo>
                <a:lnTo>
                  <a:pt x="69806" y="219616"/>
                </a:lnTo>
                <a:lnTo>
                  <a:pt x="114300" y="228600"/>
                </a:lnTo>
                <a:lnTo>
                  <a:pt x="158787" y="219616"/>
                </a:lnTo>
                <a:lnTo>
                  <a:pt x="195119" y="195119"/>
                </a:lnTo>
                <a:lnTo>
                  <a:pt x="219616" y="158787"/>
                </a:lnTo>
                <a:lnTo>
                  <a:pt x="228600" y="114300"/>
                </a:lnTo>
                <a:lnTo>
                  <a:pt x="219616" y="69806"/>
                </a:lnTo>
                <a:lnTo>
                  <a:pt x="195119" y="33475"/>
                </a:lnTo>
                <a:lnTo>
                  <a:pt x="158787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1" name="Google Shape;581;p40"/>
          <p:cNvSpPr/>
          <p:nvPr/>
        </p:nvSpPr>
        <p:spPr>
          <a:xfrm>
            <a:off x="1313624" y="3598935"/>
            <a:ext cx="228600" cy="17145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2" name="Google Shape;582;p40"/>
          <p:cNvSpPr/>
          <p:nvPr/>
        </p:nvSpPr>
        <p:spPr>
          <a:xfrm>
            <a:off x="1625600" y="2743200"/>
            <a:ext cx="368300" cy="2762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3" name="Google Shape;583;p40"/>
          <p:cNvSpPr/>
          <p:nvPr/>
        </p:nvSpPr>
        <p:spPr>
          <a:xfrm>
            <a:off x="1688274" y="2775023"/>
            <a:ext cx="241300" cy="1809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4" name="Google Shape;584;p40"/>
          <p:cNvSpPr/>
          <p:nvPr/>
        </p:nvSpPr>
        <p:spPr>
          <a:xfrm>
            <a:off x="1930400" y="2933700"/>
            <a:ext cx="368300" cy="27622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" name="Google Shape;585;p40"/>
          <p:cNvSpPr/>
          <p:nvPr/>
        </p:nvSpPr>
        <p:spPr>
          <a:xfrm>
            <a:off x="1993074" y="2962484"/>
            <a:ext cx="241300" cy="1809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" name="Google Shape;586;p40"/>
          <p:cNvSpPr/>
          <p:nvPr/>
        </p:nvSpPr>
        <p:spPr>
          <a:xfrm>
            <a:off x="2273300" y="2771775"/>
            <a:ext cx="368300" cy="27622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7" name="Google Shape;587;p40"/>
          <p:cNvSpPr/>
          <p:nvPr/>
        </p:nvSpPr>
        <p:spPr>
          <a:xfrm>
            <a:off x="2335974" y="2797530"/>
            <a:ext cx="241300" cy="1809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8" name="Google Shape;588;p40"/>
          <p:cNvSpPr/>
          <p:nvPr/>
        </p:nvSpPr>
        <p:spPr>
          <a:xfrm>
            <a:off x="2006600" y="2562225"/>
            <a:ext cx="368300" cy="276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9" name="Google Shape;589;p40"/>
          <p:cNvSpPr/>
          <p:nvPr/>
        </p:nvSpPr>
        <p:spPr>
          <a:xfrm>
            <a:off x="2077453" y="2597296"/>
            <a:ext cx="228600" cy="17145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12" y="8981"/>
                </a:lnTo>
                <a:lnTo>
                  <a:pt x="33480" y="33475"/>
                </a:lnTo>
                <a:lnTo>
                  <a:pt x="8983" y="69806"/>
                </a:lnTo>
                <a:lnTo>
                  <a:pt x="0" y="114300"/>
                </a:lnTo>
                <a:lnTo>
                  <a:pt x="8983" y="158787"/>
                </a:lnTo>
                <a:lnTo>
                  <a:pt x="33480" y="195119"/>
                </a:lnTo>
                <a:lnTo>
                  <a:pt x="69812" y="219616"/>
                </a:lnTo>
                <a:lnTo>
                  <a:pt x="114300" y="228599"/>
                </a:lnTo>
                <a:lnTo>
                  <a:pt x="158793" y="219616"/>
                </a:lnTo>
                <a:lnTo>
                  <a:pt x="195124" y="195119"/>
                </a:lnTo>
                <a:lnTo>
                  <a:pt x="219618" y="158787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0" name="Google Shape;590;p40"/>
          <p:cNvSpPr/>
          <p:nvPr/>
        </p:nvSpPr>
        <p:spPr>
          <a:xfrm>
            <a:off x="2077453" y="2597296"/>
            <a:ext cx="228600" cy="17145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1" name="Google Shape;591;p40"/>
          <p:cNvSpPr/>
          <p:nvPr/>
        </p:nvSpPr>
        <p:spPr>
          <a:xfrm>
            <a:off x="2971800" y="3276600"/>
            <a:ext cx="368300" cy="2762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2" name="Google Shape;592;p40"/>
          <p:cNvSpPr/>
          <p:nvPr/>
        </p:nvSpPr>
        <p:spPr>
          <a:xfrm>
            <a:off x="3034474" y="3306908"/>
            <a:ext cx="241300" cy="18097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" name="Google Shape;593;p40"/>
          <p:cNvSpPr/>
          <p:nvPr/>
        </p:nvSpPr>
        <p:spPr>
          <a:xfrm>
            <a:off x="2717800" y="3533775"/>
            <a:ext cx="368300" cy="276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4" name="Google Shape;594;p40"/>
          <p:cNvSpPr/>
          <p:nvPr/>
        </p:nvSpPr>
        <p:spPr>
          <a:xfrm>
            <a:off x="2782303" y="3564083"/>
            <a:ext cx="241300" cy="18097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5" name="Google Shape;595;p40"/>
          <p:cNvSpPr/>
          <p:nvPr/>
        </p:nvSpPr>
        <p:spPr>
          <a:xfrm>
            <a:off x="3086100" y="3533775"/>
            <a:ext cx="368300" cy="2762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6" name="Google Shape;596;p40"/>
          <p:cNvSpPr/>
          <p:nvPr/>
        </p:nvSpPr>
        <p:spPr>
          <a:xfrm>
            <a:off x="3148774" y="3564083"/>
            <a:ext cx="241300" cy="18097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7" name="Google Shape;597;p40"/>
          <p:cNvSpPr/>
          <p:nvPr/>
        </p:nvSpPr>
        <p:spPr>
          <a:xfrm>
            <a:off x="3454400" y="3409950"/>
            <a:ext cx="368300" cy="27622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8" name="Google Shape;598;p40"/>
          <p:cNvSpPr/>
          <p:nvPr/>
        </p:nvSpPr>
        <p:spPr>
          <a:xfrm>
            <a:off x="3517074" y="3438734"/>
            <a:ext cx="241300" cy="18097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9" name="Google Shape;599;p40"/>
          <p:cNvSpPr/>
          <p:nvPr/>
        </p:nvSpPr>
        <p:spPr>
          <a:xfrm>
            <a:off x="1498600" y="3467100"/>
            <a:ext cx="368300" cy="27622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0" name="Google Shape;600;p40"/>
          <p:cNvSpPr/>
          <p:nvPr/>
        </p:nvSpPr>
        <p:spPr>
          <a:xfrm>
            <a:off x="1573136" y="3500647"/>
            <a:ext cx="228600" cy="17145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12" y="8983"/>
                </a:lnTo>
                <a:lnTo>
                  <a:pt x="33480" y="33480"/>
                </a:lnTo>
                <a:lnTo>
                  <a:pt x="8983" y="69812"/>
                </a:lnTo>
                <a:lnTo>
                  <a:pt x="0" y="114300"/>
                </a:lnTo>
                <a:lnTo>
                  <a:pt x="8983" y="158793"/>
                </a:lnTo>
                <a:lnTo>
                  <a:pt x="33480" y="195124"/>
                </a:lnTo>
                <a:lnTo>
                  <a:pt x="69812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12"/>
                </a:lnTo>
                <a:lnTo>
                  <a:pt x="195124" y="33480"/>
                </a:lnTo>
                <a:lnTo>
                  <a:pt x="158793" y="8983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1" name="Google Shape;601;p40"/>
          <p:cNvSpPr/>
          <p:nvPr/>
        </p:nvSpPr>
        <p:spPr>
          <a:xfrm>
            <a:off x="1573136" y="3500647"/>
            <a:ext cx="228600" cy="17145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2" name="Google Shape;602;p40"/>
          <p:cNvSpPr/>
          <p:nvPr/>
        </p:nvSpPr>
        <p:spPr>
          <a:xfrm>
            <a:off x="1765300" y="2476500"/>
            <a:ext cx="368300" cy="2762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3" name="Google Shape;603;p40"/>
          <p:cNvSpPr/>
          <p:nvPr/>
        </p:nvSpPr>
        <p:spPr>
          <a:xfrm>
            <a:off x="1828977" y="2511571"/>
            <a:ext cx="228600" cy="17145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12" y="8981"/>
                </a:lnTo>
                <a:lnTo>
                  <a:pt x="33480" y="33475"/>
                </a:lnTo>
                <a:lnTo>
                  <a:pt x="8983" y="69806"/>
                </a:lnTo>
                <a:lnTo>
                  <a:pt x="0" y="114300"/>
                </a:lnTo>
                <a:lnTo>
                  <a:pt x="8983" y="158787"/>
                </a:lnTo>
                <a:lnTo>
                  <a:pt x="33480" y="195119"/>
                </a:lnTo>
                <a:lnTo>
                  <a:pt x="69812" y="219616"/>
                </a:lnTo>
                <a:lnTo>
                  <a:pt x="114300" y="228600"/>
                </a:lnTo>
                <a:lnTo>
                  <a:pt x="158793" y="219616"/>
                </a:lnTo>
                <a:lnTo>
                  <a:pt x="195124" y="195119"/>
                </a:lnTo>
                <a:lnTo>
                  <a:pt x="219618" y="158787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4" name="Google Shape;604;p40"/>
          <p:cNvSpPr/>
          <p:nvPr/>
        </p:nvSpPr>
        <p:spPr>
          <a:xfrm>
            <a:off x="1828977" y="2511571"/>
            <a:ext cx="228600" cy="17145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5" name="Google Shape;605;p40"/>
          <p:cNvSpPr/>
          <p:nvPr/>
        </p:nvSpPr>
        <p:spPr>
          <a:xfrm>
            <a:off x="5107581" y="2283552"/>
            <a:ext cx="171450" cy="2044541"/>
          </a:xfrm>
          <a:custGeom>
            <a:rect b="b" l="l" r="r" t="t"/>
            <a:pathLst>
              <a:path extrusionOk="0" h="2726054" w="171450">
                <a:moveTo>
                  <a:pt x="104625" y="108267"/>
                </a:moveTo>
                <a:lnTo>
                  <a:pt x="66525" y="108267"/>
                </a:lnTo>
                <a:lnTo>
                  <a:pt x="66525" y="2725623"/>
                </a:lnTo>
                <a:lnTo>
                  <a:pt x="104625" y="2725623"/>
                </a:lnTo>
                <a:lnTo>
                  <a:pt x="104625" y="108267"/>
                </a:lnTo>
                <a:close/>
              </a:path>
              <a:path extrusionOk="0" h="2726054" w="171450">
                <a:moveTo>
                  <a:pt x="85575" y="0"/>
                </a:moveTo>
                <a:lnTo>
                  <a:pt x="2441" y="142506"/>
                </a:lnTo>
                <a:lnTo>
                  <a:pt x="0" y="149668"/>
                </a:lnTo>
                <a:lnTo>
                  <a:pt x="474" y="156956"/>
                </a:lnTo>
                <a:lnTo>
                  <a:pt x="3646" y="163534"/>
                </a:lnTo>
                <a:lnTo>
                  <a:pt x="9299" y="168567"/>
                </a:lnTo>
                <a:lnTo>
                  <a:pt x="16460" y="171006"/>
                </a:lnTo>
                <a:lnTo>
                  <a:pt x="23747" y="170529"/>
                </a:lnTo>
                <a:lnTo>
                  <a:pt x="30321" y="167356"/>
                </a:lnTo>
                <a:lnTo>
                  <a:pt x="35347" y="161709"/>
                </a:lnTo>
                <a:lnTo>
                  <a:pt x="66525" y="108267"/>
                </a:lnTo>
                <a:lnTo>
                  <a:pt x="148725" y="108267"/>
                </a:lnTo>
                <a:lnTo>
                  <a:pt x="85575" y="0"/>
                </a:lnTo>
                <a:close/>
              </a:path>
              <a:path extrusionOk="0" h="2726054" w="171450">
                <a:moveTo>
                  <a:pt x="148725" y="108267"/>
                </a:moveTo>
                <a:lnTo>
                  <a:pt x="104625" y="108267"/>
                </a:lnTo>
                <a:lnTo>
                  <a:pt x="135791" y="161709"/>
                </a:lnTo>
                <a:lnTo>
                  <a:pt x="140818" y="167356"/>
                </a:lnTo>
                <a:lnTo>
                  <a:pt x="147397" y="170529"/>
                </a:lnTo>
                <a:lnTo>
                  <a:pt x="154688" y="171006"/>
                </a:lnTo>
                <a:lnTo>
                  <a:pt x="161851" y="168567"/>
                </a:lnTo>
                <a:lnTo>
                  <a:pt x="167498" y="163534"/>
                </a:lnTo>
                <a:lnTo>
                  <a:pt x="170670" y="156956"/>
                </a:lnTo>
                <a:lnTo>
                  <a:pt x="171144" y="149668"/>
                </a:lnTo>
                <a:lnTo>
                  <a:pt x="168697" y="142506"/>
                </a:lnTo>
                <a:lnTo>
                  <a:pt x="148725" y="10826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6" name="Google Shape;606;p40"/>
          <p:cNvSpPr/>
          <p:nvPr/>
        </p:nvSpPr>
        <p:spPr>
          <a:xfrm>
            <a:off x="5028768" y="4148718"/>
            <a:ext cx="3598545" cy="129064"/>
          </a:xfrm>
          <a:custGeom>
            <a:rect b="b" l="l" r="r" t="t"/>
            <a:pathLst>
              <a:path extrusionOk="0" h="172085" w="3598545">
                <a:moveTo>
                  <a:pt x="0" y="67284"/>
                </a:moveTo>
                <a:lnTo>
                  <a:pt x="0" y="105384"/>
                </a:lnTo>
                <a:lnTo>
                  <a:pt x="3490112" y="105384"/>
                </a:lnTo>
                <a:lnTo>
                  <a:pt x="3436670" y="136555"/>
                </a:lnTo>
                <a:lnTo>
                  <a:pt x="3431023" y="141584"/>
                </a:lnTo>
                <a:lnTo>
                  <a:pt x="3427850" y="148162"/>
                </a:lnTo>
                <a:lnTo>
                  <a:pt x="3427373" y="155449"/>
                </a:lnTo>
                <a:lnTo>
                  <a:pt x="3429812" y="162609"/>
                </a:lnTo>
                <a:lnTo>
                  <a:pt x="3434845" y="168259"/>
                </a:lnTo>
                <a:lnTo>
                  <a:pt x="3441423" y="171432"/>
                </a:lnTo>
                <a:lnTo>
                  <a:pt x="3448711" y="171908"/>
                </a:lnTo>
                <a:lnTo>
                  <a:pt x="3455873" y="169464"/>
                </a:lnTo>
                <a:lnTo>
                  <a:pt x="3598379" y="86335"/>
                </a:lnTo>
                <a:lnTo>
                  <a:pt x="3565721" y="67285"/>
                </a:lnTo>
                <a:lnTo>
                  <a:pt x="0" y="67284"/>
                </a:lnTo>
                <a:close/>
              </a:path>
              <a:path extrusionOk="0" h="172085" w="3598545">
                <a:moveTo>
                  <a:pt x="3446145" y="0"/>
                </a:moveTo>
                <a:lnTo>
                  <a:pt x="3436708" y="2476"/>
                </a:lnTo>
                <a:lnTo>
                  <a:pt x="3432467" y="5511"/>
                </a:lnTo>
                <a:lnTo>
                  <a:pt x="3429812" y="10058"/>
                </a:lnTo>
                <a:lnTo>
                  <a:pt x="3427373" y="17220"/>
                </a:lnTo>
                <a:lnTo>
                  <a:pt x="3427850" y="24507"/>
                </a:lnTo>
                <a:lnTo>
                  <a:pt x="3431023" y="31086"/>
                </a:lnTo>
                <a:lnTo>
                  <a:pt x="3436670" y="36118"/>
                </a:lnTo>
                <a:lnTo>
                  <a:pt x="3490112" y="67285"/>
                </a:lnTo>
                <a:lnTo>
                  <a:pt x="3565721" y="67285"/>
                </a:lnTo>
                <a:lnTo>
                  <a:pt x="3451326" y="558"/>
                </a:lnTo>
                <a:lnTo>
                  <a:pt x="344614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7" name="Google Shape;607;p40"/>
          <p:cNvSpPr/>
          <p:nvPr/>
        </p:nvSpPr>
        <p:spPr>
          <a:xfrm>
            <a:off x="5651500" y="3190875"/>
            <a:ext cx="368300" cy="276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8" name="Google Shape;608;p40"/>
          <p:cNvSpPr/>
          <p:nvPr/>
        </p:nvSpPr>
        <p:spPr>
          <a:xfrm>
            <a:off x="5722353" y="3225946"/>
            <a:ext cx="228600" cy="17145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9" name="Google Shape;609;p40"/>
          <p:cNvSpPr/>
          <p:nvPr/>
        </p:nvSpPr>
        <p:spPr>
          <a:xfrm>
            <a:off x="5716003" y="3221183"/>
            <a:ext cx="241300" cy="180975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0" name="Google Shape;610;p40"/>
          <p:cNvSpPr/>
          <p:nvPr/>
        </p:nvSpPr>
        <p:spPr>
          <a:xfrm>
            <a:off x="6057900" y="3276600"/>
            <a:ext cx="368300" cy="2762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1" name="Google Shape;611;p40"/>
          <p:cNvSpPr/>
          <p:nvPr/>
        </p:nvSpPr>
        <p:spPr>
          <a:xfrm>
            <a:off x="6126924" y="3311671"/>
            <a:ext cx="228600" cy="17145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2" name="Google Shape;612;p40"/>
          <p:cNvSpPr/>
          <p:nvPr/>
        </p:nvSpPr>
        <p:spPr>
          <a:xfrm>
            <a:off x="6126924" y="3311671"/>
            <a:ext cx="228600" cy="17145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3" name="Google Shape;613;p40"/>
          <p:cNvSpPr/>
          <p:nvPr/>
        </p:nvSpPr>
        <p:spPr>
          <a:xfrm>
            <a:off x="6057900" y="3648075"/>
            <a:ext cx="368300" cy="2762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4" name="Google Shape;614;p40"/>
          <p:cNvSpPr/>
          <p:nvPr/>
        </p:nvSpPr>
        <p:spPr>
          <a:xfrm>
            <a:off x="6126924" y="3684660"/>
            <a:ext cx="228600" cy="17145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5" name="Google Shape;615;p40"/>
          <p:cNvSpPr/>
          <p:nvPr/>
        </p:nvSpPr>
        <p:spPr>
          <a:xfrm>
            <a:off x="6126924" y="3684660"/>
            <a:ext cx="228600" cy="17145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6" name="Google Shape;616;p40"/>
          <p:cNvSpPr/>
          <p:nvPr/>
        </p:nvSpPr>
        <p:spPr>
          <a:xfrm>
            <a:off x="5600700" y="3562350"/>
            <a:ext cx="368300" cy="2762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7" name="Google Shape;617;p40"/>
          <p:cNvSpPr/>
          <p:nvPr/>
        </p:nvSpPr>
        <p:spPr>
          <a:xfrm>
            <a:off x="5669724" y="3598935"/>
            <a:ext cx="228600" cy="17145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8" name="Google Shape;618;p40"/>
          <p:cNvSpPr/>
          <p:nvPr/>
        </p:nvSpPr>
        <p:spPr>
          <a:xfrm>
            <a:off x="5669724" y="3598935"/>
            <a:ext cx="228600" cy="17145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9" name="Google Shape;619;p40"/>
          <p:cNvSpPr/>
          <p:nvPr/>
        </p:nvSpPr>
        <p:spPr>
          <a:xfrm>
            <a:off x="5981700" y="2743200"/>
            <a:ext cx="368300" cy="2762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0" name="Google Shape;620;p40"/>
          <p:cNvSpPr/>
          <p:nvPr/>
        </p:nvSpPr>
        <p:spPr>
          <a:xfrm>
            <a:off x="6044374" y="2775023"/>
            <a:ext cx="241300" cy="180975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1" name="Google Shape;621;p40"/>
          <p:cNvSpPr/>
          <p:nvPr/>
        </p:nvSpPr>
        <p:spPr>
          <a:xfrm>
            <a:off x="6286500" y="2933700"/>
            <a:ext cx="368300" cy="27622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2" name="Google Shape;622;p40"/>
          <p:cNvSpPr/>
          <p:nvPr/>
        </p:nvSpPr>
        <p:spPr>
          <a:xfrm>
            <a:off x="6349174" y="2962484"/>
            <a:ext cx="241300" cy="180975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3" name="Google Shape;623;p40"/>
          <p:cNvSpPr/>
          <p:nvPr/>
        </p:nvSpPr>
        <p:spPr>
          <a:xfrm>
            <a:off x="6629400" y="2771775"/>
            <a:ext cx="368300" cy="27622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4" name="Google Shape;624;p40"/>
          <p:cNvSpPr/>
          <p:nvPr/>
        </p:nvSpPr>
        <p:spPr>
          <a:xfrm>
            <a:off x="6692074" y="2797530"/>
            <a:ext cx="241300" cy="180975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5" name="Google Shape;625;p40"/>
          <p:cNvSpPr/>
          <p:nvPr/>
        </p:nvSpPr>
        <p:spPr>
          <a:xfrm>
            <a:off x="6362700" y="2562225"/>
            <a:ext cx="368300" cy="276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6" name="Google Shape;626;p40"/>
          <p:cNvSpPr/>
          <p:nvPr/>
        </p:nvSpPr>
        <p:spPr>
          <a:xfrm>
            <a:off x="6433553" y="2597296"/>
            <a:ext cx="229235" cy="171450"/>
          </a:xfrm>
          <a:custGeom>
            <a:rect b="b" l="l" r="r" t="t"/>
            <a:pathLst>
              <a:path extrusionOk="0" h="228600" w="229234">
                <a:moveTo>
                  <a:pt x="114312" y="0"/>
                </a:moveTo>
                <a:lnTo>
                  <a:pt x="69817" y="8981"/>
                </a:lnTo>
                <a:lnTo>
                  <a:pt x="33481" y="33475"/>
                </a:lnTo>
                <a:lnTo>
                  <a:pt x="8983" y="69806"/>
                </a:lnTo>
                <a:lnTo>
                  <a:pt x="0" y="114300"/>
                </a:lnTo>
                <a:lnTo>
                  <a:pt x="8983" y="158787"/>
                </a:lnTo>
                <a:lnTo>
                  <a:pt x="33481" y="195119"/>
                </a:lnTo>
                <a:lnTo>
                  <a:pt x="69817" y="219616"/>
                </a:lnTo>
                <a:lnTo>
                  <a:pt x="114312" y="228599"/>
                </a:lnTo>
                <a:lnTo>
                  <a:pt x="158800" y="219616"/>
                </a:lnTo>
                <a:lnTo>
                  <a:pt x="195132" y="195119"/>
                </a:lnTo>
                <a:lnTo>
                  <a:pt x="219629" y="158787"/>
                </a:lnTo>
                <a:lnTo>
                  <a:pt x="228612" y="114300"/>
                </a:lnTo>
                <a:lnTo>
                  <a:pt x="219629" y="69806"/>
                </a:lnTo>
                <a:lnTo>
                  <a:pt x="195132" y="33475"/>
                </a:lnTo>
                <a:lnTo>
                  <a:pt x="158800" y="8981"/>
                </a:lnTo>
                <a:lnTo>
                  <a:pt x="114312" y="0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7" name="Google Shape;627;p40"/>
          <p:cNvSpPr/>
          <p:nvPr/>
        </p:nvSpPr>
        <p:spPr>
          <a:xfrm>
            <a:off x="6433553" y="2597296"/>
            <a:ext cx="228600" cy="17145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8" name="Google Shape;628;p40"/>
          <p:cNvSpPr/>
          <p:nvPr/>
        </p:nvSpPr>
        <p:spPr>
          <a:xfrm>
            <a:off x="7327900" y="3276600"/>
            <a:ext cx="368300" cy="2762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9" name="Google Shape;629;p40"/>
          <p:cNvSpPr/>
          <p:nvPr/>
        </p:nvSpPr>
        <p:spPr>
          <a:xfrm>
            <a:off x="7390574" y="3306908"/>
            <a:ext cx="241300" cy="180975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0" name="Google Shape;630;p40"/>
          <p:cNvSpPr/>
          <p:nvPr/>
        </p:nvSpPr>
        <p:spPr>
          <a:xfrm>
            <a:off x="7073900" y="3533775"/>
            <a:ext cx="368300" cy="276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1" name="Google Shape;631;p40"/>
          <p:cNvSpPr/>
          <p:nvPr/>
        </p:nvSpPr>
        <p:spPr>
          <a:xfrm>
            <a:off x="7138403" y="3564083"/>
            <a:ext cx="241300" cy="180975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2" name="Google Shape;632;p40"/>
          <p:cNvSpPr/>
          <p:nvPr/>
        </p:nvSpPr>
        <p:spPr>
          <a:xfrm>
            <a:off x="7442200" y="3533775"/>
            <a:ext cx="368300" cy="2762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3" name="Google Shape;633;p40"/>
          <p:cNvSpPr/>
          <p:nvPr/>
        </p:nvSpPr>
        <p:spPr>
          <a:xfrm>
            <a:off x="7504874" y="3564083"/>
            <a:ext cx="241300" cy="180975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4" name="Google Shape;634;p40"/>
          <p:cNvSpPr/>
          <p:nvPr/>
        </p:nvSpPr>
        <p:spPr>
          <a:xfrm>
            <a:off x="7810500" y="3409950"/>
            <a:ext cx="368300" cy="27622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5" name="Google Shape;635;p40"/>
          <p:cNvSpPr/>
          <p:nvPr/>
        </p:nvSpPr>
        <p:spPr>
          <a:xfrm>
            <a:off x="7873174" y="3438734"/>
            <a:ext cx="241300" cy="180975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6" name="Google Shape;636;p40"/>
          <p:cNvSpPr/>
          <p:nvPr/>
        </p:nvSpPr>
        <p:spPr>
          <a:xfrm>
            <a:off x="5854700" y="3467100"/>
            <a:ext cx="368300" cy="27622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7" name="Google Shape;637;p40"/>
          <p:cNvSpPr/>
          <p:nvPr/>
        </p:nvSpPr>
        <p:spPr>
          <a:xfrm>
            <a:off x="5929236" y="3500647"/>
            <a:ext cx="228600" cy="17145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8" name="Google Shape;638;p40"/>
          <p:cNvSpPr/>
          <p:nvPr/>
        </p:nvSpPr>
        <p:spPr>
          <a:xfrm>
            <a:off x="5929236" y="3500647"/>
            <a:ext cx="228600" cy="17145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9" name="Google Shape;639;p40"/>
          <p:cNvSpPr/>
          <p:nvPr/>
        </p:nvSpPr>
        <p:spPr>
          <a:xfrm>
            <a:off x="6121400" y="2476500"/>
            <a:ext cx="368300" cy="2762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0" name="Google Shape;640;p40"/>
          <p:cNvSpPr/>
          <p:nvPr/>
        </p:nvSpPr>
        <p:spPr>
          <a:xfrm>
            <a:off x="6185077" y="2511571"/>
            <a:ext cx="228600" cy="171450"/>
          </a:xfrm>
          <a:custGeom>
            <a:rect b="b" l="l" r="r" t="t"/>
            <a:pathLst>
              <a:path extrusionOk="0" h="228600" w="228600">
                <a:moveTo>
                  <a:pt x="114300" y="0"/>
                </a:moveTo>
                <a:lnTo>
                  <a:pt x="69812" y="8981"/>
                </a:lnTo>
                <a:lnTo>
                  <a:pt x="33480" y="33475"/>
                </a:lnTo>
                <a:lnTo>
                  <a:pt x="8983" y="69806"/>
                </a:lnTo>
                <a:lnTo>
                  <a:pt x="0" y="114300"/>
                </a:lnTo>
                <a:lnTo>
                  <a:pt x="8983" y="158787"/>
                </a:lnTo>
                <a:lnTo>
                  <a:pt x="33480" y="195119"/>
                </a:lnTo>
                <a:lnTo>
                  <a:pt x="69812" y="219616"/>
                </a:lnTo>
                <a:lnTo>
                  <a:pt x="114300" y="228600"/>
                </a:lnTo>
                <a:lnTo>
                  <a:pt x="158793" y="219616"/>
                </a:lnTo>
                <a:lnTo>
                  <a:pt x="195124" y="195119"/>
                </a:lnTo>
                <a:lnTo>
                  <a:pt x="219618" y="158787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1" name="Google Shape;641;p40"/>
          <p:cNvSpPr/>
          <p:nvPr/>
        </p:nvSpPr>
        <p:spPr>
          <a:xfrm>
            <a:off x="6185077" y="2511571"/>
            <a:ext cx="228600" cy="171450"/>
          </a:xfrm>
          <a:custGeom>
            <a:rect b="b" l="l" r="r" t="t"/>
            <a:pathLst>
              <a:path extrusionOk="0" h="228600" w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2" name="Google Shape;642;p40"/>
          <p:cNvSpPr/>
          <p:nvPr/>
        </p:nvSpPr>
        <p:spPr>
          <a:xfrm>
            <a:off x="3886200" y="2905125"/>
            <a:ext cx="1219200" cy="523875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3" name="Google Shape;643;p40"/>
          <p:cNvSpPr/>
          <p:nvPr/>
        </p:nvSpPr>
        <p:spPr>
          <a:xfrm>
            <a:off x="3949700" y="2951235"/>
            <a:ext cx="1079068" cy="400869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4" name="Google Shape;644;p40"/>
          <p:cNvSpPr/>
          <p:nvPr/>
        </p:nvSpPr>
        <p:spPr>
          <a:xfrm>
            <a:off x="3949700" y="2951235"/>
            <a:ext cx="1079500" cy="401002"/>
          </a:xfrm>
          <a:custGeom>
            <a:rect b="b" l="l" r="r" t="t"/>
            <a:pathLst>
              <a:path extrusionOk="0" h="534670" w="1079500">
                <a:moveTo>
                  <a:pt x="0" y="133624"/>
                </a:moveTo>
                <a:lnTo>
                  <a:pt x="811828" y="133624"/>
                </a:lnTo>
                <a:lnTo>
                  <a:pt x="811828" y="0"/>
                </a:lnTo>
                <a:lnTo>
                  <a:pt x="1079080" y="267248"/>
                </a:lnTo>
                <a:lnTo>
                  <a:pt x="811828" y="534495"/>
                </a:lnTo>
                <a:lnTo>
                  <a:pt x="811828" y="400871"/>
                </a:lnTo>
                <a:lnTo>
                  <a:pt x="0" y="400871"/>
                </a:lnTo>
                <a:lnTo>
                  <a:pt x="0" y="133624"/>
                </a:lnTo>
                <a:close/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5" name="Google Shape;645;p40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31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1"/>
          <p:cNvSpPr/>
          <p:nvPr/>
        </p:nvSpPr>
        <p:spPr>
          <a:xfrm>
            <a:off x="735106" y="924744"/>
            <a:ext cx="1490370" cy="14890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1" name="Google Shape;651;p41"/>
          <p:cNvSpPr/>
          <p:nvPr/>
        </p:nvSpPr>
        <p:spPr>
          <a:xfrm>
            <a:off x="2329052" y="924744"/>
            <a:ext cx="1490370" cy="148903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2" name="Google Shape;652;p41"/>
          <p:cNvSpPr txBox="1"/>
          <p:nvPr/>
        </p:nvSpPr>
        <p:spPr>
          <a:xfrm>
            <a:off x="904303" y="2461450"/>
            <a:ext cx="265049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Organize computing clusters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3" name="Google Shape;653;p41"/>
          <p:cNvSpPr txBox="1"/>
          <p:nvPr/>
        </p:nvSpPr>
        <p:spPr>
          <a:xfrm>
            <a:off x="5708675" y="2453640"/>
            <a:ext cx="216662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Social network analysis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4" name="Google Shape;654;p41"/>
          <p:cNvSpPr/>
          <p:nvPr/>
        </p:nvSpPr>
        <p:spPr>
          <a:xfrm>
            <a:off x="5094287" y="2991667"/>
            <a:ext cx="3294659" cy="163986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5" name="Google Shape;655;p41"/>
          <p:cNvSpPr txBox="1"/>
          <p:nvPr/>
        </p:nvSpPr>
        <p:spPr>
          <a:xfrm>
            <a:off x="5111673" y="4539338"/>
            <a:ext cx="2933065" cy="375285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Trebuchet MS"/>
                <a:ea typeface="Trebuchet MS"/>
                <a:cs typeface="Trebuchet MS"/>
                <a:sym typeface="Trebuchet MS"/>
              </a:rPr>
              <a:t>Image credit: NASA/JPL-Caltech/E. Churchwell (Univ. of Wisconsin, Madison)</a:t>
            </a: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Astronomical data analysis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6" name="Google Shape;656;p41"/>
          <p:cNvSpPr/>
          <p:nvPr/>
        </p:nvSpPr>
        <p:spPr>
          <a:xfrm>
            <a:off x="482600" y="2600325"/>
            <a:ext cx="3263900" cy="254317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7" name="Google Shape;657;p41"/>
          <p:cNvSpPr/>
          <p:nvPr/>
        </p:nvSpPr>
        <p:spPr>
          <a:xfrm>
            <a:off x="2640914" y="3117681"/>
            <a:ext cx="368640" cy="509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8" name="Google Shape;658;p41"/>
          <p:cNvSpPr/>
          <p:nvPr/>
        </p:nvSpPr>
        <p:spPr>
          <a:xfrm>
            <a:off x="2348509" y="2973844"/>
            <a:ext cx="368640" cy="509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9" name="Google Shape;659;p41"/>
          <p:cNvSpPr/>
          <p:nvPr/>
        </p:nvSpPr>
        <p:spPr>
          <a:xfrm>
            <a:off x="2286000" y="3204815"/>
            <a:ext cx="368640" cy="509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0" name="Google Shape;660;p41"/>
          <p:cNvSpPr/>
          <p:nvPr/>
        </p:nvSpPr>
        <p:spPr>
          <a:xfrm>
            <a:off x="1201587" y="3776347"/>
            <a:ext cx="368640" cy="509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1" name="Google Shape;661;p41"/>
          <p:cNvSpPr/>
          <p:nvPr/>
        </p:nvSpPr>
        <p:spPr>
          <a:xfrm>
            <a:off x="2905671" y="3657110"/>
            <a:ext cx="368640" cy="509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2" name="Google Shape;662;p41"/>
          <p:cNvSpPr/>
          <p:nvPr/>
        </p:nvSpPr>
        <p:spPr>
          <a:xfrm>
            <a:off x="1684718" y="3657110"/>
            <a:ext cx="368640" cy="509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3" name="Google Shape;663;p41"/>
          <p:cNvSpPr/>
          <p:nvPr/>
        </p:nvSpPr>
        <p:spPr>
          <a:xfrm>
            <a:off x="1960029" y="3804967"/>
            <a:ext cx="368640" cy="509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4" name="Google Shape;664;p41"/>
          <p:cNvSpPr/>
          <p:nvPr/>
        </p:nvSpPr>
        <p:spPr>
          <a:xfrm>
            <a:off x="2456599" y="3726527"/>
            <a:ext cx="368640" cy="509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5" name="Google Shape;665;p41"/>
          <p:cNvSpPr/>
          <p:nvPr/>
        </p:nvSpPr>
        <p:spPr>
          <a:xfrm>
            <a:off x="2078088" y="3988128"/>
            <a:ext cx="368640" cy="509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6" name="Google Shape;666;p41"/>
          <p:cNvSpPr/>
          <p:nvPr/>
        </p:nvSpPr>
        <p:spPr>
          <a:xfrm>
            <a:off x="1493138" y="3942239"/>
            <a:ext cx="368640" cy="509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7" name="Google Shape;667;p41"/>
          <p:cNvSpPr/>
          <p:nvPr/>
        </p:nvSpPr>
        <p:spPr>
          <a:xfrm>
            <a:off x="1705025" y="3011267"/>
            <a:ext cx="368640" cy="50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8" name="Google Shape;668;p41"/>
          <p:cNvSpPr/>
          <p:nvPr/>
        </p:nvSpPr>
        <p:spPr>
          <a:xfrm>
            <a:off x="1210633" y="3072323"/>
            <a:ext cx="368640" cy="50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9" name="Google Shape;669;p41"/>
          <p:cNvSpPr/>
          <p:nvPr/>
        </p:nvSpPr>
        <p:spPr>
          <a:xfrm>
            <a:off x="1532280" y="3244792"/>
            <a:ext cx="368640" cy="50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0" name="Google Shape;670;p41"/>
          <p:cNvSpPr/>
          <p:nvPr/>
        </p:nvSpPr>
        <p:spPr>
          <a:xfrm>
            <a:off x="1163637" y="3217331"/>
            <a:ext cx="368640" cy="50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1" name="Google Shape;671;p41"/>
          <p:cNvSpPr/>
          <p:nvPr/>
        </p:nvSpPr>
        <p:spPr>
          <a:xfrm>
            <a:off x="2532824" y="3911711"/>
            <a:ext cx="368640" cy="509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2" name="Google Shape;672;p41"/>
          <p:cNvSpPr/>
          <p:nvPr/>
        </p:nvSpPr>
        <p:spPr>
          <a:xfrm>
            <a:off x="5297627" y="832201"/>
            <a:ext cx="292201" cy="46690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3" name="Google Shape;673;p41"/>
          <p:cNvSpPr/>
          <p:nvPr/>
        </p:nvSpPr>
        <p:spPr>
          <a:xfrm>
            <a:off x="6157302" y="793864"/>
            <a:ext cx="292201" cy="46690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4" name="Google Shape;674;p41"/>
          <p:cNvSpPr/>
          <p:nvPr/>
        </p:nvSpPr>
        <p:spPr>
          <a:xfrm>
            <a:off x="6072987" y="1647780"/>
            <a:ext cx="292201" cy="46690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5" name="Google Shape;675;p41"/>
          <p:cNvSpPr/>
          <p:nvPr/>
        </p:nvSpPr>
        <p:spPr>
          <a:xfrm>
            <a:off x="5045964" y="1392100"/>
            <a:ext cx="292201" cy="46690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6" name="Google Shape;676;p41"/>
          <p:cNvSpPr/>
          <p:nvPr/>
        </p:nvSpPr>
        <p:spPr>
          <a:xfrm>
            <a:off x="5568378" y="1426105"/>
            <a:ext cx="292201" cy="46690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7" name="Google Shape;677;p41"/>
          <p:cNvSpPr/>
          <p:nvPr/>
        </p:nvSpPr>
        <p:spPr>
          <a:xfrm>
            <a:off x="6616357" y="718235"/>
            <a:ext cx="292201" cy="46690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8" name="Google Shape;678;p41"/>
          <p:cNvSpPr/>
          <p:nvPr/>
        </p:nvSpPr>
        <p:spPr>
          <a:xfrm>
            <a:off x="6517944" y="1295240"/>
            <a:ext cx="292201" cy="46690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9" name="Google Shape;679;p41"/>
          <p:cNvSpPr/>
          <p:nvPr/>
        </p:nvSpPr>
        <p:spPr>
          <a:xfrm>
            <a:off x="7325791" y="768413"/>
            <a:ext cx="292201" cy="46690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0" name="Google Shape;680;p41"/>
          <p:cNvSpPr/>
          <p:nvPr/>
        </p:nvSpPr>
        <p:spPr>
          <a:xfrm>
            <a:off x="6956247" y="1020235"/>
            <a:ext cx="292201" cy="46690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1" name="Google Shape;681;p41"/>
          <p:cNvSpPr/>
          <p:nvPr/>
        </p:nvSpPr>
        <p:spPr>
          <a:xfrm>
            <a:off x="7903362" y="828334"/>
            <a:ext cx="292201" cy="46690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2" name="Google Shape;682;p41"/>
          <p:cNvSpPr/>
          <p:nvPr/>
        </p:nvSpPr>
        <p:spPr>
          <a:xfrm>
            <a:off x="7680350" y="1291421"/>
            <a:ext cx="292201" cy="46690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3" name="Google Shape;683;p41"/>
          <p:cNvSpPr/>
          <p:nvPr/>
        </p:nvSpPr>
        <p:spPr>
          <a:xfrm>
            <a:off x="6605104" y="1934587"/>
            <a:ext cx="292201" cy="46690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4" name="Google Shape;684;p41"/>
          <p:cNvSpPr/>
          <p:nvPr/>
        </p:nvSpPr>
        <p:spPr>
          <a:xfrm>
            <a:off x="7082802" y="1754498"/>
            <a:ext cx="292201" cy="46690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5" name="Google Shape;685;p41"/>
          <p:cNvSpPr/>
          <p:nvPr/>
        </p:nvSpPr>
        <p:spPr>
          <a:xfrm>
            <a:off x="5287936" y="1299067"/>
            <a:ext cx="165735" cy="230029"/>
          </a:xfrm>
          <a:custGeom>
            <a:rect b="b" l="l" r="r" t="t"/>
            <a:pathLst>
              <a:path extrusionOk="0" h="306705" w="165735">
                <a:moveTo>
                  <a:pt x="19176" y="182321"/>
                </a:moveTo>
                <a:lnTo>
                  <a:pt x="5194" y="183476"/>
                </a:lnTo>
                <a:lnTo>
                  <a:pt x="0" y="189611"/>
                </a:lnTo>
                <a:lnTo>
                  <a:pt x="9664" y="306222"/>
                </a:lnTo>
                <a:lnTo>
                  <a:pt x="97378" y="246545"/>
                </a:lnTo>
                <a:lnTo>
                  <a:pt x="52222" y="246545"/>
                </a:lnTo>
                <a:lnTo>
                  <a:pt x="57441" y="235610"/>
                </a:lnTo>
                <a:lnTo>
                  <a:pt x="29298" y="235610"/>
                </a:lnTo>
                <a:lnTo>
                  <a:pt x="25311" y="187515"/>
                </a:lnTo>
                <a:lnTo>
                  <a:pt x="19176" y="182321"/>
                </a:lnTo>
                <a:close/>
              </a:path>
              <a:path extrusionOk="0" h="306705" w="165735">
                <a:moveTo>
                  <a:pt x="92125" y="219405"/>
                </a:moveTo>
                <a:lnTo>
                  <a:pt x="52222" y="246545"/>
                </a:lnTo>
                <a:lnTo>
                  <a:pt x="97378" y="246545"/>
                </a:lnTo>
                <a:lnTo>
                  <a:pt x="106413" y="240398"/>
                </a:lnTo>
                <a:lnTo>
                  <a:pt x="107911" y="232498"/>
                </a:lnTo>
                <a:lnTo>
                  <a:pt x="100025" y="220903"/>
                </a:lnTo>
                <a:lnTo>
                  <a:pt x="92125" y="219405"/>
                </a:lnTo>
                <a:close/>
              </a:path>
              <a:path extrusionOk="0" h="306705" w="165735">
                <a:moveTo>
                  <a:pt x="160775" y="59677"/>
                </a:moveTo>
                <a:lnTo>
                  <a:pt x="113271" y="59677"/>
                </a:lnTo>
                <a:lnTo>
                  <a:pt x="29298" y="235610"/>
                </a:lnTo>
                <a:lnTo>
                  <a:pt x="57441" y="235610"/>
                </a:lnTo>
                <a:lnTo>
                  <a:pt x="136194" y="70612"/>
                </a:lnTo>
                <a:lnTo>
                  <a:pt x="161681" y="70612"/>
                </a:lnTo>
                <a:lnTo>
                  <a:pt x="160775" y="59677"/>
                </a:lnTo>
                <a:close/>
              </a:path>
              <a:path extrusionOk="0" h="306705" w="165735">
                <a:moveTo>
                  <a:pt x="161681" y="70612"/>
                </a:moveTo>
                <a:lnTo>
                  <a:pt x="136194" y="70612"/>
                </a:lnTo>
                <a:lnTo>
                  <a:pt x="140182" y="118706"/>
                </a:lnTo>
                <a:lnTo>
                  <a:pt x="146316" y="123901"/>
                </a:lnTo>
                <a:lnTo>
                  <a:pt x="160299" y="122745"/>
                </a:lnTo>
                <a:lnTo>
                  <a:pt x="165493" y="116611"/>
                </a:lnTo>
                <a:lnTo>
                  <a:pt x="161681" y="70612"/>
                </a:lnTo>
                <a:close/>
              </a:path>
              <a:path extrusionOk="0" h="306705" w="165735">
                <a:moveTo>
                  <a:pt x="155828" y="0"/>
                </a:moveTo>
                <a:lnTo>
                  <a:pt x="59080" y="65811"/>
                </a:lnTo>
                <a:lnTo>
                  <a:pt x="57581" y="73710"/>
                </a:lnTo>
                <a:lnTo>
                  <a:pt x="65468" y="85318"/>
                </a:lnTo>
                <a:lnTo>
                  <a:pt x="73380" y="86817"/>
                </a:lnTo>
                <a:lnTo>
                  <a:pt x="113271" y="59677"/>
                </a:lnTo>
                <a:lnTo>
                  <a:pt x="160775" y="59677"/>
                </a:lnTo>
                <a:lnTo>
                  <a:pt x="1558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6" name="Google Shape;686;p41"/>
          <p:cNvSpPr/>
          <p:nvPr/>
        </p:nvSpPr>
        <p:spPr>
          <a:xfrm>
            <a:off x="5428170" y="1299067"/>
            <a:ext cx="177800" cy="263366"/>
          </a:xfrm>
          <a:custGeom>
            <a:rect b="b" l="l" r="r" t="t"/>
            <a:pathLst>
              <a:path extrusionOk="0" h="351155" w="177800">
                <a:moveTo>
                  <a:pt x="83718" y="259816"/>
                </a:moveTo>
                <a:lnTo>
                  <a:pt x="75755" y="260921"/>
                </a:lnTo>
                <a:lnTo>
                  <a:pt x="67284" y="272110"/>
                </a:lnTo>
                <a:lnTo>
                  <a:pt x="68389" y="280073"/>
                </a:lnTo>
                <a:lnTo>
                  <a:pt x="161683" y="350685"/>
                </a:lnTo>
                <a:lnTo>
                  <a:pt x="169959" y="288937"/>
                </a:lnTo>
                <a:lnTo>
                  <a:pt x="122199" y="288937"/>
                </a:lnTo>
                <a:lnTo>
                  <a:pt x="83718" y="259816"/>
                </a:lnTo>
                <a:close/>
              </a:path>
              <a:path extrusionOk="0" h="351155" w="177800">
                <a:moveTo>
                  <a:pt x="59099" y="71513"/>
                </a:moveTo>
                <a:lnTo>
                  <a:pt x="31584" y="71513"/>
                </a:lnTo>
                <a:lnTo>
                  <a:pt x="122199" y="288937"/>
                </a:lnTo>
                <a:lnTo>
                  <a:pt x="169959" y="288937"/>
                </a:lnTo>
                <a:lnTo>
                  <a:pt x="171268" y="279171"/>
                </a:lnTo>
                <a:lnTo>
                  <a:pt x="145643" y="279171"/>
                </a:lnTo>
                <a:lnTo>
                  <a:pt x="59099" y="71513"/>
                </a:lnTo>
                <a:close/>
              </a:path>
              <a:path extrusionOk="0" h="351155" w="177800">
                <a:moveTo>
                  <a:pt x="158445" y="226466"/>
                </a:moveTo>
                <a:lnTo>
                  <a:pt x="152057" y="231343"/>
                </a:lnTo>
                <a:lnTo>
                  <a:pt x="145643" y="279171"/>
                </a:lnTo>
                <a:lnTo>
                  <a:pt x="171268" y="279171"/>
                </a:lnTo>
                <a:lnTo>
                  <a:pt x="177228" y="234708"/>
                </a:lnTo>
                <a:lnTo>
                  <a:pt x="172351" y="228320"/>
                </a:lnTo>
                <a:lnTo>
                  <a:pt x="158445" y="226466"/>
                </a:lnTo>
                <a:close/>
              </a:path>
              <a:path extrusionOk="0" h="351155" w="177800">
                <a:moveTo>
                  <a:pt x="15544" y="0"/>
                </a:moveTo>
                <a:lnTo>
                  <a:pt x="0" y="115963"/>
                </a:lnTo>
                <a:lnTo>
                  <a:pt x="4876" y="122364"/>
                </a:lnTo>
                <a:lnTo>
                  <a:pt x="18783" y="124218"/>
                </a:lnTo>
                <a:lnTo>
                  <a:pt x="25171" y="119341"/>
                </a:lnTo>
                <a:lnTo>
                  <a:pt x="31584" y="71513"/>
                </a:lnTo>
                <a:lnTo>
                  <a:pt x="59099" y="71513"/>
                </a:lnTo>
                <a:lnTo>
                  <a:pt x="55029" y="61747"/>
                </a:lnTo>
                <a:lnTo>
                  <a:pt x="97126" y="61747"/>
                </a:lnTo>
                <a:lnTo>
                  <a:pt x="15544" y="0"/>
                </a:lnTo>
                <a:close/>
              </a:path>
              <a:path extrusionOk="0" h="351155" w="177800">
                <a:moveTo>
                  <a:pt x="97126" y="61747"/>
                </a:moveTo>
                <a:lnTo>
                  <a:pt x="55029" y="61747"/>
                </a:lnTo>
                <a:lnTo>
                  <a:pt x="93510" y="90868"/>
                </a:lnTo>
                <a:lnTo>
                  <a:pt x="101472" y="89763"/>
                </a:lnTo>
                <a:lnTo>
                  <a:pt x="109943" y="78574"/>
                </a:lnTo>
                <a:lnTo>
                  <a:pt x="108838" y="70612"/>
                </a:lnTo>
                <a:lnTo>
                  <a:pt x="97126" y="617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7" name="Google Shape;687;p41"/>
          <p:cNvSpPr/>
          <p:nvPr/>
        </p:nvSpPr>
        <p:spPr>
          <a:xfrm>
            <a:off x="5860541" y="1762115"/>
            <a:ext cx="212496" cy="11914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8" name="Google Shape;688;p41"/>
          <p:cNvSpPr/>
          <p:nvPr/>
        </p:nvSpPr>
        <p:spPr>
          <a:xfrm>
            <a:off x="5649963" y="2056498"/>
            <a:ext cx="292201" cy="46690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9" name="Google Shape;689;p41"/>
          <p:cNvSpPr/>
          <p:nvPr/>
        </p:nvSpPr>
        <p:spPr>
          <a:xfrm>
            <a:off x="6303378" y="1260729"/>
            <a:ext cx="214629" cy="268129"/>
          </a:xfrm>
          <a:custGeom>
            <a:rect b="b" l="l" r="r" t="t"/>
            <a:pathLst>
              <a:path extrusionOk="0" h="357505" w="214629">
                <a:moveTo>
                  <a:pt x="124244" y="278777"/>
                </a:moveTo>
                <a:lnTo>
                  <a:pt x="116522" y="281025"/>
                </a:lnTo>
                <a:lnTo>
                  <a:pt x="109778" y="293319"/>
                </a:lnTo>
                <a:lnTo>
                  <a:pt x="112026" y="301040"/>
                </a:lnTo>
                <a:lnTo>
                  <a:pt x="214591" y="357327"/>
                </a:lnTo>
                <a:lnTo>
                  <a:pt x="213889" y="301993"/>
                </a:lnTo>
                <a:lnTo>
                  <a:pt x="166547" y="301993"/>
                </a:lnTo>
                <a:lnTo>
                  <a:pt x="124244" y="278777"/>
                </a:lnTo>
                <a:close/>
              </a:path>
              <a:path extrusionOk="0" h="357505" w="214629">
                <a:moveTo>
                  <a:pt x="55900" y="68427"/>
                </a:moveTo>
                <a:lnTo>
                  <a:pt x="26276" y="68427"/>
                </a:lnTo>
                <a:lnTo>
                  <a:pt x="166547" y="301993"/>
                </a:lnTo>
                <a:lnTo>
                  <a:pt x="213889" y="301993"/>
                </a:lnTo>
                <a:lnTo>
                  <a:pt x="213722" y="288912"/>
                </a:lnTo>
                <a:lnTo>
                  <a:pt x="188328" y="288912"/>
                </a:lnTo>
                <a:lnTo>
                  <a:pt x="55900" y="68427"/>
                </a:lnTo>
                <a:close/>
              </a:path>
              <a:path extrusionOk="0" h="357505" w="214629">
                <a:moveTo>
                  <a:pt x="207340" y="234721"/>
                </a:moveTo>
                <a:lnTo>
                  <a:pt x="193319" y="234911"/>
                </a:lnTo>
                <a:lnTo>
                  <a:pt x="187705" y="240664"/>
                </a:lnTo>
                <a:lnTo>
                  <a:pt x="188328" y="288912"/>
                </a:lnTo>
                <a:lnTo>
                  <a:pt x="213722" y="288912"/>
                </a:lnTo>
                <a:lnTo>
                  <a:pt x="213106" y="240334"/>
                </a:lnTo>
                <a:lnTo>
                  <a:pt x="207340" y="234721"/>
                </a:lnTo>
                <a:close/>
              </a:path>
              <a:path extrusionOk="0" h="357505" w="214629">
                <a:moveTo>
                  <a:pt x="0" y="0"/>
                </a:moveTo>
                <a:lnTo>
                  <a:pt x="1485" y="116992"/>
                </a:lnTo>
                <a:lnTo>
                  <a:pt x="7251" y="122605"/>
                </a:lnTo>
                <a:lnTo>
                  <a:pt x="21272" y="122427"/>
                </a:lnTo>
                <a:lnTo>
                  <a:pt x="26885" y="116674"/>
                </a:lnTo>
                <a:lnTo>
                  <a:pt x="26276" y="68427"/>
                </a:lnTo>
                <a:lnTo>
                  <a:pt x="55900" y="68427"/>
                </a:lnTo>
                <a:lnTo>
                  <a:pt x="48044" y="55346"/>
                </a:lnTo>
                <a:lnTo>
                  <a:pt x="100865" y="55346"/>
                </a:lnTo>
                <a:lnTo>
                  <a:pt x="0" y="0"/>
                </a:lnTo>
                <a:close/>
              </a:path>
              <a:path extrusionOk="0" h="357505" w="214629">
                <a:moveTo>
                  <a:pt x="100865" y="55346"/>
                </a:moveTo>
                <a:lnTo>
                  <a:pt x="48044" y="55346"/>
                </a:lnTo>
                <a:lnTo>
                  <a:pt x="90347" y="78562"/>
                </a:lnTo>
                <a:lnTo>
                  <a:pt x="98069" y="76314"/>
                </a:lnTo>
                <a:lnTo>
                  <a:pt x="104825" y="64007"/>
                </a:lnTo>
                <a:lnTo>
                  <a:pt x="102577" y="56286"/>
                </a:lnTo>
                <a:lnTo>
                  <a:pt x="100865" y="553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0" name="Google Shape;690;p41"/>
          <p:cNvSpPr/>
          <p:nvPr/>
        </p:nvSpPr>
        <p:spPr>
          <a:xfrm>
            <a:off x="5942126" y="2114654"/>
            <a:ext cx="277495" cy="175736"/>
          </a:xfrm>
          <a:custGeom>
            <a:rect b="b" l="l" r="r" t="t"/>
            <a:pathLst>
              <a:path extrusionOk="0" h="234314" w="277495">
                <a:moveTo>
                  <a:pt x="46481" y="120078"/>
                </a:moveTo>
                <a:lnTo>
                  <a:pt x="39217" y="123532"/>
                </a:lnTo>
                <a:lnTo>
                  <a:pt x="0" y="233768"/>
                </a:lnTo>
                <a:lnTo>
                  <a:pt x="115252" y="213639"/>
                </a:lnTo>
                <a:lnTo>
                  <a:pt x="119875" y="207060"/>
                </a:lnTo>
                <a:lnTo>
                  <a:pt x="118103" y="196913"/>
                </a:lnTo>
                <a:lnTo>
                  <a:pt x="63347" y="196913"/>
                </a:lnTo>
                <a:lnTo>
                  <a:pt x="86345" y="177507"/>
                </a:lnTo>
                <a:lnTo>
                  <a:pt x="46964" y="177507"/>
                </a:lnTo>
                <a:lnTo>
                  <a:pt x="63144" y="132041"/>
                </a:lnTo>
                <a:lnTo>
                  <a:pt x="59689" y="124777"/>
                </a:lnTo>
                <a:lnTo>
                  <a:pt x="46481" y="120078"/>
                </a:lnTo>
                <a:close/>
              </a:path>
              <a:path extrusionOk="0" h="234314" w="277495">
                <a:moveTo>
                  <a:pt x="110883" y="188620"/>
                </a:moveTo>
                <a:lnTo>
                  <a:pt x="63347" y="196913"/>
                </a:lnTo>
                <a:lnTo>
                  <a:pt x="118103" y="196913"/>
                </a:lnTo>
                <a:lnTo>
                  <a:pt x="117462" y="193243"/>
                </a:lnTo>
                <a:lnTo>
                  <a:pt x="110883" y="188620"/>
                </a:lnTo>
                <a:close/>
              </a:path>
              <a:path extrusionOk="0" h="234314" w="277495">
                <a:moveTo>
                  <a:pt x="263905" y="36842"/>
                </a:moveTo>
                <a:lnTo>
                  <a:pt x="213652" y="36842"/>
                </a:lnTo>
                <a:lnTo>
                  <a:pt x="46964" y="177507"/>
                </a:lnTo>
                <a:lnTo>
                  <a:pt x="86345" y="177507"/>
                </a:lnTo>
                <a:lnTo>
                  <a:pt x="230035" y="56260"/>
                </a:lnTo>
                <a:lnTo>
                  <a:pt x="256996" y="56260"/>
                </a:lnTo>
                <a:lnTo>
                  <a:pt x="263905" y="36842"/>
                </a:lnTo>
                <a:close/>
              </a:path>
              <a:path extrusionOk="0" h="234314" w="277495">
                <a:moveTo>
                  <a:pt x="256996" y="56260"/>
                </a:moveTo>
                <a:lnTo>
                  <a:pt x="230035" y="56260"/>
                </a:lnTo>
                <a:lnTo>
                  <a:pt x="213855" y="101726"/>
                </a:lnTo>
                <a:lnTo>
                  <a:pt x="217309" y="108991"/>
                </a:lnTo>
                <a:lnTo>
                  <a:pt x="230530" y="113690"/>
                </a:lnTo>
                <a:lnTo>
                  <a:pt x="237794" y="110235"/>
                </a:lnTo>
                <a:lnTo>
                  <a:pt x="256996" y="56260"/>
                </a:lnTo>
                <a:close/>
              </a:path>
              <a:path extrusionOk="0" h="234314" w="277495">
                <a:moveTo>
                  <a:pt x="277012" y="0"/>
                </a:moveTo>
                <a:lnTo>
                  <a:pt x="161747" y="20129"/>
                </a:lnTo>
                <a:lnTo>
                  <a:pt x="157124" y="26708"/>
                </a:lnTo>
                <a:lnTo>
                  <a:pt x="159537" y="40525"/>
                </a:lnTo>
                <a:lnTo>
                  <a:pt x="166115" y="45148"/>
                </a:lnTo>
                <a:lnTo>
                  <a:pt x="213652" y="36842"/>
                </a:lnTo>
                <a:lnTo>
                  <a:pt x="263905" y="36842"/>
                </a:lnTo>
                <a:lnTo>
                  <a:pt x="2770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1" name="Google Shape;691;p41"/>
          <p:cNvSpPr/>
          <p:nvPr/>
        </p:nvSpPr>
        <p:spPr>
          <a:xfrm>
            <a:off x="6365163" y="1881196"/>
            <a:ext cx="240029" cy="287179"/>
          </a:xfrm>
          <a:custGeom>
            <a:rect b="b" l="l" r="r" t="t"/>
            <a:pathLst>
              <a:path extrusionOk="0" h="382905" w="240029">
                <a:moveTo>
                  <a:pt x="148107" y="305727"/>
                </a:moveTo>
                <a:lnTo>
                  <a:pt x="140436" y="308127"/>
                </a:lnTo>
                <a:lnTo>
                  <a:pt x="133921" y="320560"/>
                </a:lnTo>
                <a:lnTo>
                  <a:pt x="136321" y="328231"/>
                </a:lnTo>
                <a:lnTo>
                  <a:pt x="239979" y="382511"/>
                </a:lnTo>
                <a:lnTo>
                  <a:pt x="238224" y="328117"/>
                </a:lnTo>
                <a:lnTo>
                  <a:pt x="190855" y="328117"/>
                </a:lnTo>
                <a:lnTo>
                  <a:pt x="148107" y="305727"/>
                </a:lnTo>
                <a:close/>
              </a:path>
              <a:path extrusionOk="0" h="382905" w="240029">
                <a:moveTo>
                  <a:pt x="57580" y="67894"/>
                </a:moveTo>
                <a:lnTo>
                  <a:pt x="27597" y="67894"/>
                </a:lnTo>
                <a:lnTo>
                  <a:pt x="190855" y="328117"/>
                </a:lnTo>
                <a:lnTo>
                  <a:pt x="238224" y="328117"/>
                </a:lnTo>
                <a:lnTo>
                  <a:pt x="237789" y="314617"/>
                </a:lnTo>
                <a:lnTo>
                  <a:pt x="212369" y="314617"/>
                </a:lnTo>
                <a:lnTo>
                  <a:pt x="57580" y="67894"/>
                </a:lnTo>
                <a:close/>
              </a:path>
              <a:path extrusionOk="0" h="382905" w="240029">
                <a:moveTo>
                  <a:pt x="230339" y="260070"/>
                </a:moveTo>
                <a:lnTo>
                  <a:pt x="216319" y="260527"/>
                </a:lnTo>
                <a:lnTo>
                  <a:pt x="210819" y="266382"/>
                </a:lnTo>
                <a:lnTo>
                  <a:pt x="212369" y="314617"/>
                </a:lnTo>
                <a:lnTo>
                  <a:pt x="237789" y="314617"/>
                </a:lnTo>
                <a:lnTo>
                  <a:pt x="236207" y="265569"/>
                </a:lnTo>
                <a:lnTo>
                  <a:pt x="230339" y="260070"/>
                </a:lnTo>
                <a:close/>
              </a:path>
              <a:path extrusionOk="0" h="382905" w="240029">
                <a:moveTo>
                  <a:pt x="0" y="0"/>
                </a:moveTo>
                <a:lnTo>
                  <a:pt x="3771" y="116941"/>
                </a:lnTo>
                <a:lnTo>
                  <a:pt x="9639" y="122440"/>
                </a:lnTo>
                <a:lnTo>
                  <a:pt x="23660" y="121983"/>
                </a:lnTo>
                <a:lnTo>
                  <a:pt x="29159" y="116116"/>
                </a:lnTo>
                <a:lnTo>
                  <a:pt x="27597" y="67894"/>
                </a:lnTo>
                <a:lnTo>
                  <a:pt x="57580" y="67894"/>
                </a:lnTo>
                <a:lnTo>
                  <a:pt x="49110" y="54394"/>
                </a:lnTo>
                <a:lnTo>
                  <a:pt x="103680" y="54394"/>
                </a:lnTo>
                <a:lnTo>
                  <a:pt x="0" y="0"/>
                </a:lnTo>
                <a:close/>
              </a:path>
              <a:path extrusionOk="0" h="382905" w="240029">
                <a:moveTo>
                  <a:pt x="103680" y="54394"/>
                </a:moveTo>
                <a:lnTo>
                  <a:pt x="49110" y="54394"/>
                </a:lnTo>
                <a:lnTo>
                  <a:pt x="91859" y="76784"/>
                </a:lnTo>
                <a:lnTo>
                  <a:pt x="99542" y="74383"/>
                </a:lnTo>
                <a:lnTo>
                  <a:pt x="106044" y="61950"/>
                </a:lnTo>
                <a:lnTo>
                  <a:pt x="103680" y="543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2" name="Google Shape;692;p41"/>
          <p:cNvSpPr/>
          <p:nvPr/>
        </p:nvSpPr>
        <p:spPr>
          <a:xfrm>
            <a:off x="5942114" y="2143134"/>
            <a:ext cx="663575" cy="171926"/>
          </a:xfrm>
          <a:custGeom>
            <a:rect b="b" l="l" r="r" t="t"/>
            <a:pathLst>
              <a:path extrusionOk="0" h="229235" w="663575">
                <a:moveTo>
                  <a:pt x="84112" y="114439"/>
                </a:moveTo>
                <a:lnTo>
                  <a:pt x="0" y="195770"/>
                </a:lnTo>
                <a:lnTo>
                  <a:pt x="112191" y="228955"/>
                </a:lnTo>
                <a:lnTo>
                  <a:pt x="119253" y="225120"/>
                </a:lnTo>
                <a:lnTo>
                  <a:pt x="123240" y="211670"/>
                </a:lnTo>
                <a:lnTo>
                  <a:pt x="119392" y="204597"/>
                </a:lnTo>
                <a:lnTo>
                  <a:pt x="73126" y="190906"/>
                </a:lnTo>
                <a:lnTo>
                  <a:pt x="173727" y="166243"/>
                </a:lnTo>
                <a:lnTo>
                  <a:pt x="67081" y="166243"/>
                </a:lnTo>
                <a:lnTo>
                  <a:pt x="101765" y="132702"/>
                </a:lnTo>
                <a:lnTo>
                  <a:pt x="101904" y="124663"/>
                </a:lnTo>
                <a:lnTo>
                  <a:pt x="92151" y="114579"/>
                </a:lnTo>
                <a:lnTo>
                  <a:pt x="84112" y="114439"/>
                </a:lnTo>
                <a:close/>
              </a:path>
              <a:path extrusionOk="0" h="229235" w="663575">
                <a:moveTo>
                  <a:pt x="550849" y="0"/>
                </a:moveTo>
                <a:lnTo>
                  <a:pt x="543788" y="3848"/>
                </a:lnTo>
                <a:lnTo>
                  <a:pt x="539813" y="17297"/>
                </a:lnTo>
                <a:lnTo>
                  <a:pt x="543648" y="24358"/>
                </a:lnTo>
                <a:lnTo>
                  <a:pt x="589914" y="38049"/>
                </a:lnTo>
                <a:lnTo>
                  <a:pt x="67081" y="166243"/>
                </a:lnTo>
                <a:lnTo>
                  <a:pt x="173727" y="166243"/>
                </a:lnTo>
                <a:lnTo>
                  <a:pt x="595972" y="62725"/>
                </a:lnTo>
                <a:lnTo>
                  <a:pt x="632512" y="62725"/>
                </a:lnTo>
                <a:lnTo>
                  <a:pt x="663054" y="33197"/>
                </a:lnTo>
                <a:lnTo>
                  <a:pt x="550849" y="0"/>
                </a:lnTo>
                <a:close/>
              </a:path>
              <a:path extrusionOk="0" h="229235" w="663575">
                <a:moveTo>
                  <a:pt x="632512" y="62725"/>
                </a:moveTo>
                <a:lnTo>
                  <a:pt x="595972" y="62725"/>
                </a:lnTo>
                <a:lnTo>
                  <a:pt x="561276" y="96266"/>
                </a:lnTo>
                <a:lnTo>
                  <a:pt x="561136" y="104305"/>
                </a:lnTo>
                <a:lnTo>
                  <a:pt x="570890" y="114388"/>
                </a:lnTo>
                <a:lnTo>
                  <a:pt x="578929" y="114528"/>
                </a:lnTo>
                <a:lnTo>
                  <a:pt x="632512" y="627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3" name="Google Shape;693;p41"/>
          <p:cNvSpPr/>
          <p:nvPr/>
        </p:nvSpPr>
        <p:spPr>
          <a:xfrm>
            <a:off x="6897268" y="1987915"/>
            <a:ext cx="185572" cy="180165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4" name="Google Shape;694;p41"/>
          <p:cNvSpPr/>
          <p:nvPr/>
        </p:nvSpPr>
        <p:spPr>
          <a:xfrm>
            <a:off x="6365138" y="1852593"/>
            <a:ext cx="718185" cy="164306"/>
          </a:xfrm>
          <a:custGeom>
            <a:rect b="b" l="l" r="r" t="t"/>
            <a:pathLst>
              <a:path extrusionOk="0" h="219075" w="718184">
                <a:moveTo>
                  <a:pt x="198930" y="64668"/>
                </a:moveTo>
                <a:lnTo>
                  <a:pt x="68325" y="64668"/>
                </a:lnTo>
                <a:lnTo>
                  <a:pt x="644448" y="178904"/>
                </a:lnTo>
                <a:lnTo>
                  <a:pt x="598830" y="194652"/>
                </a:lnTo>
                <a:lnTo>
                  <a:pt x="595312" y="201879"/>
                </a:lnTo>
                <a:lnTo>
                  <a:pt x="599884" y="215137"/>
                </a:lnTo>
                <a:lnTo>
                  <a:pt x="607123" y="218655"/>
                </a:lnTo>
                <a:lnTo>
                  <a:pt x="717727" y="180492"/>
                </a:lnTo>
                <a:lnTo>
                  <a:pt x="687739" y="153987"/>
                </a:lnTo>
                <a:lnTo>
                  <a:pt x="649389" y="153987"/>
                </a:lnTo>
                <a:lnTo>
                  <a:pt x="198930" y="64668"/>
                </a:lnTo>
                <a:close/>
              </a:path>
              <a:path extrusionOk="0" h="219075" w="718184">
                <a:moveTo>
                  <a:pt x="630047" y="102997"/>
                </a:moveTo>
                <a:lnTo>
                  <a:pt x="622033" y="103492"/>
                </a:lnTo>
                <a:lnTo>
                  <a:pt x="612736" y="114007"/>
                </a:lnTo>
                <a:lnTo>
                  <a:pt x="613232" y="122034"/>
                </a:lnTo>
                <a:lnTo>
                  <a:pt x="649389" y="153987"/>
                </a:lnTo>
                <a:lnTo>
                  <a:pt x="687739" y="153987"/>
                </a:lnTo>
                <a:lnTo>
                  <a:pt x="630047" y="102997"/>
                </a:lnTo>
                <a:close/>
              </a:path>
              <a:path extrusionOk="0" h="219075" w="718184">
                <a:moveTo>
                  <a:pt x="110591" y="0"/>
                </a:moveTo>
                <a:lnTo>
                  <a:pt x="0" y="38176"/>
                </a:lnTo>
                <a:lnTo>
                  <a:pt x="87668" y="115658"/>
                </a:lnTo>
                <a:lnTo>
                  <a:pt x="95694" y="115163"/>
                </a:lnTo>
                <a:lnTo>
                  <a:pt x="104978" y="104660"/>
                </a:lnTo>
                <a:lnTo>
                  <a:pt x="104482" y="96634"/>
                </a:lnTo>
                <a:lnTo>
                  <a:pt x="68325" y="64668"/>
                </a:lnTo>
                <a:lnTo>
                  <a:pt x="198930" y="64668"/>
                </a:lnTo>
                <a:lnTo>
                  <a:pt x="73266" y="39750"/>
                </a:lnTo>
                <a:lnTo>
                  <a:pt x="118884" y="24015"/>
                </a:lnTo>
                <a:lnTo>
                  <a:pt x="122402" y="16789"/>
                </a:lnTo>
                <a:lnTo>
                  <a:pt x="117830" y="3517"/>
                </a:lnTo>
                <a:lnTo>
                  <a:pt x="1105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5" name="Google Shape;695;p41"/>
          <p:cNvSpPr/>
          <p:nvPr/>
        </p:nvSpPr>
        <p:spPr>
          <a:xfrm>
            <a:off x="6449453" y="949642"/>
            <a:ext cx="166954" cy="79714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6" name="Google Shape;696;p41"/>
          <p:cNvSpPr/>
          <p:nvPr/>
        </p:nvSpPr>
        <p:spPr>
          <a:xfrm>
            <a:off x="5297576" y="1484471"/>
            <a:ext cx="292735" cy="88582"/>
          </a:xfrm>
          <a:custGeom>
            <a:rect b="b" l="l" r="r" t="t"/>
            <a:pathLst>
              <a:path extrusionOk="0" h="118110" w="292735">
                <a:moveTo>
                  <a:pt x="101066" y="0"/>
                </a:moveTo>
                <a:lnTo>
                  <a:pt x="0" y="58966"/>
                </a:lnTo>
                <a:lnTo>
                  <a:pt x="101066" y="117919"/>
                </a:lnTo>
                <a:lnTo>
                  <a:pt x="108838" y="115862"/>
                </a:lnTo>
                <a:lnTo>
                  <a:pt x="115912" y="103746"/>
                </a:lnTo>
                <a:lnTo>
                  <a:pt x="113855" y="95973"/>
                </a:lnTo>
                <a:lnTo>
                  <a:pt x="72174" y="71666"/>
                </a:lnTo>
                <a:lnTo>
                  <a:pt x="270526" y="71666"/>
                </a:lnTo>
                <a:lnTo>
                  <a:pt x="292315" y="58953"/>
                </a:lnTo>
                <a:lnTo>
                  <a:pt x="270562" y="46266"/>
                </a:lnTo>
                <a:lnTo>
                  <a:pt x="72174" y="46266"/>
                </a:lnTo>
                <a:lnTo>
                  <a:pt x="113855" y="21945"/>
                </a:lnTo>
                <a:lnTo>
                  <a:pt x="115912" y="14173"/>
                </a:lnTo>
                <a:lnTo>
                  <a:pt x="108838" y="2057"/>
                </a:lnTo>
                <a:lnTo>
                  <a:pt x="101066" y="0"/>
                </a:lnTo>
                <a:close/>
              </a:path>
              <a:path extrusionOk="0" h="118110" w="292735">
                <a:moveTo>
                  <a:pt x="270526" y="71666"/>
                </a:moveTo>
                <a:lnTo>
                  <a:pt x="220141" y="71666"/>
                </a:lnTo>
                <a:lnTo>
                  <a:pt x="178460" y="95973"/>
                </a:lnTo>
                <a:lnTo>
                  <a:pt x="176402" y="103746"/>
                </a:lnTo>
                <a:lnTo>
                  <a:pt x="183476" y="115862"/>
                </a:lnTo>
                <a:lnTo>
                  <a:pt x="191249" y="117919"/>
                </a:lnTo>
                <a:lnTo>
                  <a:pt x="270526" y="71666"/>
                </a:lnTo>
                <a:close/>
              </a:path>
              <a:path extrusionOk="0" h="118110" w="292735">
                <a:moveTo>
                  <a:pt x="190817" y="1396"/>
                </a:moveTo>
                <a:lnTo>
                  <a:pt x="184543" y="3060"/>
                </a:lnTo>
                <a:lnTo>
                  <a:pt x="181711" y="5079"/>
                </a:lnTo>
                <a:lnTo>
                  <a:pt x="176402" y="14173"/>
                </a:lnTo>
                <a:lnTo>
                  <a:pt x="178460" y="21945"/>
                </a:lnTo>
                <a:lnTo>
                  <a:pt x="220141" y="46266"/>
                </a:lnTo>
                <a:lnTo>
                  <a:pt x="270562" y="46266"/>
                </a:lnTo>
                <a:lnTo>
                  <a:pt x="194284" y="1777"/>
                </a:lnTo>
                <a:lnTo>
                  <a:pt x="190817" y="13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7" name="Google Shape;697;p41"/>
          <p:cNvSpPr/>
          <p:nvPr/>
        </p:nvSpPr>
        <p:spPr>
          <a:xfrm>
            <a:off x="6908507" y="920029"/>
            <a:ext cx="417830" cy="113824"/>
          </a:xfrm>
          <a:custGeom>
            <a:rect b="b" l="l" r="r" t="t"/>
            <a:pathLst>
              <a:path extrusionOk="0" h="151765" w="417829">
                <a:moveTo>
                  <a:pt x="229652" y="66166"/>
                </a:moveTo>
                <a:lnTo>
                  <a:pt x="69253" y="66166"/>
                </a:lnTo>
                <a:lnTo>
                  <a:pt x="344055" y="110236"/>
                </a:lnTo>
                <a:lnTo>
                  <a:pt x="299059" y="127647"/>
                </a:lnTo>
                <a:lnTo>
                  <a:pt x="295808" y="135000"/>
                </a:lnTo>
                <a:lnTo>
                  <a:pt x="300863" y="148081"/>
                </a:lnTo>
                <a:lnTo>
                  <a:pt x="308216" y="151333"/>
                </a:lnTo>
                <a:lnTo>
                  <a:pt x="417347" y="109118"/>
                </a:lnTo>
                <a:lnTo>
                  <a:pt x="388132" y="85153"/>
                </a:lnTo>
                <a:lnTo>
                  <a:pt x="348081" y="85153"/>
                </a:lnTo>
                <a:lnTo>
                  <a:pt x="229652" y="66166"/>
                </a:lnTo>
                <a:close/>
              </a:path>
              <a:path extrusionOk="0" h="151765" w="417829">
                <a:moveTo>
                  <a:pt x="109118" y="0"/>
                </a:moveTo>
                <a:lnTo>
                  <a:pt x="0" y="42202"/>
                </a:lnTo>
                <a:lnTo>
                  <a:pt x="90449" y="116408"/>
                </a:lnTo>
                <a:lnTo>
                  <a:pt x="98463" y="115620"/>
                </a:lnTo>
                <a:lnTo>
                  <a:pt x="107353" y="104775"/>
                </a:lnTo>
                <a:lnTo>
                  <a:pt x="106565" y="96774"/>
                </a:lnTo>
                <a:lnTo>
                  <a:pt x="69253" y="66166"/>
                </a:lnTo>
                <a:lnTo>
                  <a:pt x="229652" y="66166"/>
                </a:lnTo>
                <a:lnTo>
                  <a:pt x="73278" y="41097"/>
                </a:lnTo>
                <a:lnTo>
                  <a:pt x="118287" y="23685"/>
                </a:lnTo>
                <a:lnTo>
                  <a:pt x="121539" y="16332"/>
                </a:lnTo>
                <a:lnTo>
                  <a:pt x="116471" y="3238"/>
                </a:lnTo>
                <a:lnTo>
                  <a:pt x="109118" y="0"/>
                </a:lnTo>
                <a:close/>
              </a:path>
              <a:path extrusionOk="0" h="151765" w="417829">
                <a:moveTo>
                  <a:pt x="326885" y="34912"/>
                </a:moveTo>
                <a:lnTo>
                  <a:pt x="318884" y="35699"/>
                </a:lnTo>
                <a:lnTo>
                  <a:pt x="309981" y="46545"/>
                </a:lnTo>
                <a:lnTo>
                  <a:pt x="310781" y="54546"/>
                </a:lnTo>
                <a:lnTo>
                  <a:pt x="348081" y="85153"/>
                </a:lnTo>
                <a:lnTo>
                  <a:pt x="388132" y="85153"/>
                </a:lnTo>
                <a:lnTo>
                  <a:pt x="326885" y="349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8" name="Google Shape;698;p41"/>
          <p:cNvSpPr/>
          <p:nvPr/>
        </p:nvSpPr>
        <p:spPr>
          <a:xfrm>
            <a:off x="7617942" y="979712"/>
            <a:ext cx="285750" cy="104299"/>
          </a:xfrm>
          <a:custGeom>
            <a:rect b="b" l="l" r="r" t="t"/>
            <a:pathLst>
              <a:path extrusionOk="0" h="139065" w="285750">
                <a:moveTo>
                  <a:pt x="160287" y="61213"/>
                </a:moveTo>
                <a:lnTo>
                  <a:pt x="66078" y="61213"/>
                </a:lnTo>
                <a:lnTo>
                  <a:pt x="212547" y="102222"/>
                </a:lnTo>
                <a:lnTo>
                  <a:pt x="165849" y="114388"/>
                </a:lnTo>
                <a:lnTo>
                  <a:pt x="161785" y="121323"/>
                </a:lnTo>
                <a:lnTo>
                  <a:pt x="165328" y="134899"/>
                </a:lnTo>
                <a:lnTo>
                  <a:pt x="172262" y="138976"/>
                </a:lnTo>
                <a:lnTo>
                  <a:pt x="285483" y="109448"/>
                </a:lnTo>
                <a:lnTo>
                  <a:pt x="254773" y="77762"/>
                </a:lnTo>
                <a:lnTo>
                  <a:pt x="219392" y="77762"/>
                </a:lnTo>
                <a:lnTo>
                  <a:pt x="160287" y="61213"/>
                </a:lnTo>
                <a:close/>
              </a:path>
              <a:path extrusionOk="0" h="139065" w="285750">
                <a:moveTo>
                  <a:pt x="113207" y="0"/>
                </a:moveTo>
                <a:lnTo>
                  <a:pt x="0" y="29514"/>
                </a:lnTo>
                <a:lnTo>
                  <a:pt x="81419" y="113537"/>
                </a:lnTo>
                <a:lnTo>
                  <a:pt x="89458" y="113664"/>
                </a:lnTo>
                <a:lnTo>
                  <a:pt x="99542" y="103898"/>
                </a:lnTo>
                <a:lnTo>
                  <a:pt x="99656" y="95859"/>
                </a:lnTo>
                <a:lnTo>
                  <a:pt x="66078" y="61213"/>
                </a:lnTo>
                <a:lnTo>
                  <a:pt x="160287" y="61213"/>
                </a:lnTo>
                <a:lnTo>
                  <a:pt x="72923" y="36753"/>
                </a:lnTo>
                <a:lnTo>
                  <a:pt x="119621" y="24574"/>
                </a:lnTo>
                <a:lnTo>
                  <a:pt x="123685" y="17640"/>
                </a:lnTo>
                <a:lnTo>
                  <a:pt x="120154" y="4063"/>
                </a:lnTo>
                <a:lnTo>
                  <a:pt x="113207" y="0"/>
                </a:lnTo>
                <a:close/>
              </a:path>
              <a:path extrusionOk="0" h="139065" w="285750">
                <a:moveTo>
                  <a:pt x="196011" y="25298"/>
                </a:moveTo>
                <a:lnTo>
                  <a:pt x="185940" y="35064"/>
                </a:lnTo>
                <a:lnTo>
                  <a:pt x="185813" y="43103"/>
                </a:lnTo>
                <a:lnTo>
                  <a:pt x="219392" y="77762"/>
                </a:lnTo>
                <a:lnTo>
                  <a:pt x="254773" y="77762"/>
                </a:lnTo>
                <a:lnTo>
                  <a:pt x="204050" y="25425"/>
                </a:lnTo>
                <a:lnTo>
                  <a:pt x="196011" y="252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9" name="Google Shape;699;p41"/>
          <p:cNvSpPr/>
          <p:nvPr/>
        </p:nvSpPr>
        <p:spPr>
          <a:xfrm>
            <a:off x="7939988" y="1295200"/>
            <a:ext cx="142240" cy="230029"/>
          </a:xfrm>
          <a:custGeom>
            <a:rect b="b" l="l" r="r" t="t"/>
            <a:pathLst>
              <a:path extrusionOk="0" h="306705" w="142240">
                <a:moveTo>
                  <a:pt x="17348" y="182956"/>
                </a:moveTo>
                <a:lnTo>
                  <a:pt x="3873" y="186855"/>
                </a:lnTo>
                <a:lnTo>
                  <a:pt x="0" y="193903"/>
                </a:lnTo>
                <a:lnTo>
                  <a:pt x="32550" y="306285"/>
                </a:lnTo>
                <a:lnTo>
                  <a:pt x="97983" y="239369"/>
                </a:lnTo>
                <a:lnTo>
                  <a:pt x="62458" y="239369"/>
                </a:lnTo>
                <a:lnTo>
                  <a:pt x="64011" y="233184"/>
                </a:lnTo>
                <a:lnTo>
                  <a:pt x="37820" y="233184"/>
                </a:lnTo>
                <a:lnTo>
                  <a:pt x="24396" y="186829"/>
                </a:lnTo>
                <a:lnTo>
                  <a:pt x="17348" y="182956"/>
                </a:lnTo>
                <a:close/>
              </a:path>
              <a:path extrusionOk="0" h="306705" w="142240">
                <a:moveTo>
                  <a:pt x="104228" y="204774"/>
                </a:moveTo>
                <a:lnTo>
                  <a:pt x="96189" y="204863"/>
                </a:lnTo>
                <a:lnTo>
                  <a:pt x="62458" y="239369"/>
                </a:lnTo>
                <a:lnTo>
                  <a:pt x="97983" y="239369"/>
                </a:lnTo>
                <a:lnTo>
                  <a:pt x="114350" y="222631"/>
                </a:lnTo>
                <a:lnTo>
                  <a:pt x="114261" y="214591"/>
                </a:lnTo>
                <a:lnTo>
                  <a:pt x="104228" y="204774"/>
                </a:lnTo>
                <a:close/>
              </a:path>
              <a:path extrusionOk="0" h="306705" w="142240">
                <a:moveTo>
                  <a:pt x="128872" y="66903"/>
                </a:moveTo>
                <a:lnTo>
                  <a:pt x="79590" y="66903"/>
                </a:lnTo>
                <a:lnTo>
                  <a:pt x="37820" y="233184"/>
                </a:lnTo>
                <a:lnTo>
                  <a:pt x="64011" y="233184"/>
                </a:lnTo>
                <a:lnTo>
                  <a:pt x="104216" y="73101"/>
                </a:lnTo>
                <a:lnTo>
                  <a:pt x="130667" y="73101"/>
                </a:lnTo>
                <a:lnTo>
                  <a:pt x="128872" y="66903"/>
                </a:lnTo>
                <a:close/>
              </a:path>
              <a:path extrusionOk="0" h="306705" w="142240">
                <a:moveTo>
                  <a:pt x="130667" y="73101"/>
                </a:moveTo>
                <a:lnTo>
                  <a:pt x="104216" y="73101"/>
                </a:lnTo>
                <a:lnTo>
                  <a:pt x="117652" y="119443"/>
                </a:lnTo>
                <a:lnTo>
                  <a:pt x="124688" y="123329"/>
                </a:lnTo>
                <a:lnTo>
                  <a:pt x="138163" y="119418"/>
                </a:lnTo>
                <a:lnTo>
                  <a:pt x="142049" y="112382"/>
                </a:lnTo>
                <a:lnTo>
                  <a:pt x="130667" y="73101"/>
                </a:lnTo>
                <a:close/>
              </a:path>
              <a:path extrusionOk="0" h="306705" w="142240">
                <a:moveTo>
                  <a:pt x="109486" y="0"/>
                </a:moveTo>
                <a:lnTo>
                  <a:pt x="27685" y="83654"/>
                </a:lnTo>
                <a:lnTo>
                  <a:pt x="27774" y="91694"/>
                </a:lnTo>
                <a:lnTo>
                  <a:pt x="37807" y="101498"/>
                </a:lnTo>
                <a:lnTo>
                  <a:pt x="45847" y="101409"/>
                </a:lnTo>
                <a:lnTo>
                  <a:pt x="79590" y="66903"/>
                </a:lnTo>
                <a:lnTo>
                  <a:pt x="128872" y="66903"/>
                </a:lnTo>
                <a:lnTo>
                  <a:pt x="1094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0" name="Google Shape;700;p41"/>
          <p:cNvSpPr/>
          <p:nvPr/>
        </p:nvSpPr>
        <p:spPr>
          <a:xfrm>
            <a:off x="7468006" y="1235278"/>
            <a:ext cx="216535" cy="290036"/>
          </a:xfrm>
          <a:custGeom>
            <a:rect b="b" l="l" r="r" t="t"/>
            <a:pathLst>
              <a:path extrusionOk="0" h="386714" w="216534">
                <a:moveTo>
                  <a:pt x="125704" y="303568"/>
                </a:moveTo>
                <a:lnTo>
                  <a:pt x="117894" y="305460"/>
                </a:lnTo>
                <a:lnTo>
                  <a:pt x="110591" y="317436"/>
                </a:lnTo>
                <a:lnTo>
                  <a:pt x="112483" y="325247"/>
                </a:lnTo>
                <a:lnTo>
                  <a:pt x="212369" y="386168"/>
                </a:lnTo>
                <a:lnTo>
                  <a:pt x="214267" y="328688"/>
                </a:lnTo>
                <a:lnTo>
                  <a:pt x="166903" y="328688"/>
                </a:lnTo>
                <a:lnTo>
                  <a:pt x="125704" y="303568"/>
                </a:lnTo>
                <a:close/>
              </a:path>
              <a:path extrusionOk="0" h="386714" w="216534">
                <a:moveTo>
                  <a:pt x="55841" y="69545"/>
                </a:moveTo>
                <a:lnTo>
                  <a:pt x="26974" y="69545"/>
                </a:lnTo>
                <a:lnTo>
                  <a:pt x="166903" y="328688"/>
                </a:lnTo>
                <a:lnTo>
                  <a:pt x="214267" y="328688"/>
                </a:lnTo>
                <a:lnTo>
                  <a:pt x="214665" y="316623"/>
                </a:lnTo>
                <a:lnTo>
                  <a:pt x="189255" y="316623"/>
                </a:lnTo>
                <a:lnTo>
                  <a:pt x="55841" y="69545"/>
                </a:lnTo>
                <a:close/>
              </a:path>
              <a:path extrusionOk="0" h="386714" w="216534">
                <a:moveTo>
                  <a:pt x="196710" y="262902"/>
                </a:moveTo>
                <a:lnTo>
                  <a:pt x="190842" y="268401"/>
                </a:lnTo>
                <a:lnTo>
                  <a:pt x="189255" y="316623"/>
                </a:lnTo>
                <a:lnTo>
                  <a:pt x="214665" y="316623"/>
                </a:lnTo>
                <a:lnTo>
                  <a:pt x="216230" y="269227"/>
                </a:lnTo>
                <a:lnTo>
                  <a:pt x="210731" y="263359"/>
                </a:lnTo>
                <a:lnTo>
                  <a:pt x="196710" y="262902"/>
                </a:lnTo>
                <a:close/>
              </a:path>
              <a:path extrusionOk="0" h="386714" w="216534">
                <a:moveTo>
                  <a:pt x="3860" y="0"/>
                </a:moveTo>
                <a:lnTo>
                  <a:pt x="0" y="116941"/>
                </a:lnTo>
                <a:lnTo>
                  <a:pt x="5499" y="122809"/>
                </a:lnTo>
                <a:lnTo>
                  <a:pt x="19519" y="123266"/>
                </a:lnTo>
                <a:lnTo>
                  <a:pt x="25387" y="117779"/>
                </a:lnTo>
                <a:lnTo>
                  <a:pt x="26974" y="69545"/>
                </a:lnTo>
                <a:lnTo>
                  <a:pt x="55841" y="69545"/>
                </a:lnTo>
                <a:lnTo>
                  <a:pt x="49326" y="57480"/>
                </a:lnTo>
                <a:lnTo>
                  <a:pt x="98103" y="57480"/>
                </a:lnTo>
                <a:lnTo>
                  <a:pt x="3860" y="0"/>
                </a:lnTo>
                <a:close/>
              </a:path>
              <a:path extrusionOk="0" h="386714" w="216534">
                <a:moveTo>
                  <a:pt x="98103" y="57480"/>
                </a:moveTo>
                <a:lnTo>
                  <a:pt x="49326" y="57480"/>
                </a:lnTo>
                <a:lnTo>
                  <a:pt x="90525" y="82600"/>
                </a:lnTo>
                <a:lnTo>
                  <a:pt x="98348" y="80708"/>
                </a:lnTo>
                <a:lnTo>
                  <a:pt x="105651" y="68732"/>
                </a:lnTo>
                <a:lnTo>
                  <a:pt x="103746" y="60921"/>
                </a:lnTo>
                <a:lnTo>
                  <a:pt x="98103" y="57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1" name="Google Shape;701;p41"/>
          <p:cNvSpPr/>
          <p:nvPr/>
        </p:nvSpPr>
        <p:spPr>
          <a:xfrm>
            <a:off x="7248385" y="1200692"/>
            <a:ext cx="223570" cy="88697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2" name="Google Shape;702;p41"/>
          <p:cNvSpPr/>
          <p:nvPr/>
        </p:nvSpPr>
        <p:spPr>
          <a:xfrm>
            <a:off x="6797370" y="1528648"/>
            <a:ext cx="298450" cy="459581"/>
          </a:xfrm>
          <a:custGeom>
            <a:rect b="b" l="l" r="r" t="t"/>
            <a:pathLst>
              <a:path extrusionOk="0" h="612775" w="298450">
                <a:moveTo>
                  <a:pt x="205320" y="523494"/>
                </a:moveTo>
                <a:lnTo>
                  <a:pt x="197396" y="524789"/>
                </a:lnTo>
                <a:lnTo>
                  <a:pt x="189191" y="536168"/>
                </a:lnTo>
                <a:lnTo>
                  <a:pt x="190487" y="544106"/>
                </a:lnTo>
                <a:lnTo>
                  <a:pt x="285457" y="612457"/>
                </a:lnTo>
                <a:lnTo>
                  <a:pt x="292120" y="551688"/>
                </a:lnTo>
                <a:lnTo>
                  <a:pt x="244487" y="551688"/>
                </a:lnTo>
                <a:lnTo>
                  <a:pt x="205320" y="523494"/>
                </a:lnTo>
                <a:close/>
              </a:path>
              <a:path extrusionOk="0" h="612775" w="298450">
                <a:moveTo>
                  <a:pt x="58318" y="71107"/>
                </a:moveTo>
                <a:lnTo>
                  <a:pt x="30518" y="71107"/>
                </a:lnTo>
                <a:lnTo>
                  <a:pt x="244487" y="551688"/>
                </a:lnTo>
                <a:lnTo>
                  <a:pt x="292120" y="551688"/>
                </a:lnTo>
                <a:lnTo>
                  <a:pt x="293253" y="541350"/>
                </a:lnTo>
                <a:lnTo>
                  <a:pt x="267690" y="541350"/>
                </a:lnTo>
                <a:lnTo>
                  <a:pt x="58318" y="71107"/>
                </a:lnTo>
                <a:close/>
              </a:path>
              <a:path extrusionOk="0" h="612775" w="298450">
                <a:moveTo>
                  <a:pt x="279222" y="488353"/>
                </a:moveTo>
                <a:lnTo>
                  <a:pt x="272961" y="493382"/>
                </a:lnTo>
                <a:lnTo>
                  <a:pt x="267690" y="541350"/>
                </a:lnTo>
                <a:lnTo>
                  <a:pt x="293253" y="541350"/>
                </a:lnTo>
                <a:lnTo>
                  <a:pt x="298208" y="496150"/>
                </a:lnTo>
                <a:lnTo>
                  <a:pt x="293166" y="489877"/>
                </a:lnTo>
                <a:lnTo>
                  <a:pt x="279222" y="488353"/>
                </a:lnTo>
                <a:close/>
              </a:path>
              <a:path extrusionOk="0" h="612775" w="298450">
                <a:moveTo>
                  <a:pt x="12750" y="0"/>
                </a:moveTo>
                <a:lnTo>
                  <a:pt x="0" y="116306"/>
                </a:lnTo>
                <a:lnTo>
                  <a:pt x="5041" y="122580"/>
                </a:lnTo>
                <a:lnTo>
                  <a:pt x="18986" y="124104"/>
                </a:lnTo>
                <a:lnTo>
                  <a:pt x="25260" y="119075"/>
                </a:lnTo>
                <a:lnTo>
                  <a:pt x="30518" y="71107"/>
                </a:lnTo>
                <a:lnTo>
                  <a:pt x="58318" y="71107"/>
                </a:lnTo>
                <a:lnTo>
                  <a:pt x="53721" y="60782"/>
                </a:lnTo>
                <a:lnTo>
                  <a:pt x="97204" y="60782"/>
                </a:lnTo>
                <a:lnTo>
                  <a:pt x="12750" y="0"/>
                </a:lnTo>
                <a:close/>
              </a:path>
              <a:path extrusionOk="0" h="612775" w="298450">
                <a:moveTo>
                  <a:pt x="97204" y="60782"/>
                </a:moveTo>
                <a:lnTo>
                  <a:pt x="53721" y="60782"/>
                </a:lnTo>
                <a:lnTo>
                  <a:pt x="92875" y="88963"/>
                </a:lnTo>
                <a:lnTo>
                  <a:pt x="100812" y="87668"/>
                </a:lnTo>
                <a:lnTo>
                  <a:pt x="109016" y="76288"/>
                </a:lnTo>
                <a:lnTo>
                  <a:pt x="107721" y="68351"/>
                </a:lnTo>
                <a:lnTo>
                  <a:pt x="97204" y="607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3" name="Google Shape;703;p41"/>
          <p:cNvSpPr/>
          <p:nvPr/>
        </p:nvSpPr>
        <p:spPr>
          <a:xfrm>
            <a:off x="6861898" y="951643"/>
            <a:ext cx="141605" cy="302419"/>
          </a:xfrm>
          <a:custGeom>
            <a:rect b="b" l="l" r="r" t="t"/>
            <a:pathLst>
              <a:path extrusionOk="0" h="403225" w="141604">
                <a:moveTo>
                  <a:pt x="36245" y="292950"/>
                </a:moveTo>
                <a:lnTo>
                  <a:pt x="25044" y="301396"/>
                </a:lnTo>
                <a:lnTo>
                  <a:pt x="23926" y="309359"/>
                </a:lnTo>
                <a:lnTo>
                  <a:pt x="94360" y="402780"/>
                </a:lnTo>
                <a:lnTo>
                  <a:pt x="124882" y="332600"/>
                </a:lnTo>
                <a:lnTo>
                  <a:pt x="73253" y="332600"/>
                </a:lnTo>
                <a:lnTo>
                  <a:pt x="44208" y="294068"/>
                </a:lnTo>
                <a:lnTo>
                  <a:pt x="36245" y="292950"/>
                </a:lnTo>
                <a:close/>
              </a:path>
              <a:path extrusionOk="0" h="403225" w="141604">
                <a:moveTo>
                  <a:pt x="68107" y="73177"/>
                </a:moveTo>
                <a:lnTo>
                  <a:pt x="42532" y="73177"/>
                </a:lnTo>
                <a:lnTo>
                  <a:pt x="73253" y="332600"/>
                </a:lnTo>
                <a:lnTo>
                  <a:pt x="124882" y="332600"/>
                </a:lnTo>
                <a:lnTo>
                  <a:pt x="126180" y="329615"/>
                </a:lnTo>
                <a:lnTo>
                  <a:pt x="98475" y="329615"/>
                </a:lnTo>
                <a:lnTo>
                  <a:pt x="68107" y="73177"/>
                </a:lnTo>
                <a:close/>
              </a:path>
              <a:path extrusionOk="0" h="403225" w="141604">
                <a:moveTo>
                  <a:pt x="125209" y="282409"/>
                </a:moveTo>
                <a:lnTo>
                  <a:pt x="117728" y="285356"/>
                </a:lnTo>
                <a:lnTo>
                  <a:pt x="98475" y="329615"/>
                </a:lnTo>
                <a:lnTo>
                  <a:pt x="126180" y="329615"/>
                </a:lnTo>
                <a:lnTo>
                  <a:pt x="141020" y="295490"/>
                </a:lnTo>
                <a:lnTo>
                  <a:pt x="138074" y="288010"/>
                </a:lnTo>
                <a:lnTo>
                  <a:pt x="125209" y="282409"/>
                </a:lnTo>
                <a:close/>
              </a:path>
              <a:path extrusionOk="0" h="403225" w="141604">
                <a:moveTo>
                  <a:pt x="46659" y="0"/>
                </a:moveTo>
                <a:lnTo>
                  <a:pt x="0" y="107302"/>
                </a:lnTo>
                <a:lnTo>
                  <a:pt x="2946" y="114782"/>
                </a:lnTo>
                <a:lnTo>
                  <a:pt x="15811" y="120370"/>
                </a:lnTo>
                <a:lnTo>
                  <a:pt x="23291" y="117424"/>
                </a:lnTo>
                <a:lnTo>
                  <a:pt x="42532" y="73177"/>
                </a:lnTo>
                <a:lnTo>
                  <a:pt x="68107" y="73177"/>
                </a:lnTo>
                <a:lnTo>
                  <a:pt x="67754" y="70192"/>
                </a:lnTo>
                <a:lnTo>
                  <a:pt x="99574" y="70192"/>
                </a:lnTo>
                <a:lnTo>
                  <a:pt x="46659" y="0"/>
                </a:lnTo>
                <a:close/>
              </a:path>
              <a:path extrusionOk="0" h="403225" w="141604">
                <a:moveTo>
                  <a:pt x="99574" y="70192"/>
                </a:moveTo>
                <a:lnTo>
                  <a:pt x="67754" y="70192"/>
                </a:lnTo>
                <a:lnTo>
                  <a:pt x="96812" y="108724"/>
                </a:lnTo>
                <a:lnTo>
                  <a:pt x="104775" y="109842"/>
                </a:lnTo>
                <a:lnTo>
                  <a:pt x="115976" y="101396"/>
                </a:lnTo>
                <a:lnTo>
                  <a:pt x="117094" y="93433"/>
                </a:lnTo>
                <a:lnTo>
                  <a:pt x="99574" y="701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4" name="Google Shape;704;p41"/>
          <p:cNvSpPr/>
          <p:nvPr/>
        </p:nvSpPr>
        <p:spPr>
          <a:xfrm>
            <a:off x="6714287" y="1185100"/>
            <a:ext cx="144145" cy="343853"/>
          </a:xfrm>
          <a:custGeom>
            <a:rect b="b" l="l" r="r" t="t"/>
            <a:pathLst>
              <a:path extrusionOk="0" h="458469" w="144145">
                <a:moveTo>
                  <a:pt x="39319" y="347535"/>
                </a:moveTo>
                <a:lnTo>
                  <a:pt x="27990" y="355815"/>
                </a:lnTo>
                <a:lnTo>
                  <a:pt x="26771" y="363766"/>
                </a:lnTo>
                <a:lnTo>
                  <a:pt x="95859" y="458177"/>
                </a:lnTo>
                <a:lnTo>
                  <a:pt x="127704" y="387705"/>
                </a:lnTo>
                <a:lnTo>
                  <a:pt x="75755" y="387705"/>
                </a:lnTo>
                <a:lnTo>
                  <a:pt x="47256" y="348754"/>
                </a:lnTo>
                <a:lnTo>
                  <a:pt x="39319" y="347535"/>
                </a:lnTo>
                <a:close/>
              </a:path>
              <a:path extrusionOk="0" h="458469" w="144145">
                <a:moveTo>
                  <a:pt x="68548" y="73101"/>
                </a:moveTo>
                <a:lnTo>
                  <a:pt x="43014" y="73101"/>
                </a:lnTo>
                <a:lnTo>
                  <a:pt x="75755" y="387705"/>
                </a:lnTo>
                <a:lnTo>
                  <a:pt x="127704" y="387705"/>
                </a:lnTo>
                <a:lnTo>
                  <a:pt x="128892" y="385076"/>
                </a:lnTo>
                <a:lnTo>
                  <a:pt x="101028" y="385076"/>
                </a:lnTo>
                <a:lnTo>
                  <a:pt x="68548" y="73101"/>
                </a:lnTo>
                <a:close/>
              </a:path>
              <a:path extrusionOk="0" h="458469" w="144145">
                <a:moveTo>
                  <a:pt x="128409" y="338251"/>
                </a:moveTo>
                <a:lnTo>
                  <a:pt x="120891" y="341096"/>
                </a:lnTo>
                <a:lnTo>
                  <a:pt x="101028" y="385076"/>
                </a:lnTo>
                <a:lnTo>
                  <a:pt x="128892" y="385076"/>
                </a:lnTo>
                <a:lnTo>
                  <a:pt x="144043" y="351548"/>
                </a:lnTo>
                <a:lnTo>
                  <a:pt x="141198" y="344030"/>
                </a:lnTo>
                <a:lnTo>
                  <a:pt x="128409" y="338251"/>
                </a:lnTo>
                <a:close/>
              </a:path>
              <a:path extrusionOk="0" h="458469" w="144145">
                <a:moveTo>
                  <a:pt x="48171" y="0"/>
                </a:moveTo>
                <a:lnTo>
                  <a:pt x="0" y="106616"/>
                </a:lnTo>
                <a:lnTo>
                  <a:pt x="2832" y="114147"/>
                </a:lnTo>
                <a:lnTo>
                  <a:pt x="15621" y="119913"/>
                </a:lnTo>
                <a:lnTo>
                  <a:pt x="23139" y="117081"/>
                </a:lnTo>
                <a:lnTo>
                  <a:pt x="43014" y="73101"/>
                </a:lnTo>
                <a:lnTo>
                  <a:pt x="68548" y="73101"/>
                </a:lnTo>
                <a:lnTo>
                  <a:pt x="68275" y="70472"/>
                </a:lnTo>
                <a:lnTo>
                  <a:pt x="99750" y="70472"/>
                </a:lnTo>
                <a:lnTo>
                  <a:pt x="48171" y="0"/>
                </a:lnTo>
                <a:close/>
              </a:path>
              <a:path extrusionOk="0" h="458469" w="144145">
                <a:moveTo>
                  <a:pt x="99750" y="70472"/>
                </a:moveTo>
                <a:lnTo>
                  <a:pt x="68275" y="70472"/>
                </a:lnTo>
                <a:lnTo>
                  <a:pt x="96774" y="109410"/>
                </a:lnTo>
                <a:lnTo>
                  <a:pt x="104724" y="110642"/>
                </a:lnTo>
                <a:lnTo>
                  <a:pt x="116039" y="102362"/>
                </a:lnTo>
                <a:lnTo>
                  <a:pt x="117271" y="94411"/>
                </a:lnTo>
                <a:lnTo>
                  <a:pt x="99750" y="704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5" name="Google Shape;705;p41"/>
          <p:cNvSpPr/>
          <p:nvPr/>
        </p:nvSpPr>
        <p:spPr>
          <a:xfrm>
            <a:off x="6810082" y="1481099"/>
            <a:ext cx="870585" cy="90487"/>
          </a:xfrm>
          <a:custGeom>
            <a:rect b="b" l="l" r="r" t="t"/>
            <a:pathLst>
              <a:path extrusionOk="0" h="120650" w="870584">
                <a:moveTo>
                  <a:pt x="100723" y="3911"/>
                </a:moveTo>
                <a:lnTo>
                  <a:pt x="0" y="63461"/>
                </a:lnTo>
                <a:lnTo>
                  <a:pt x="98374" y="120065"/>
                </a:lnTo>
                <a:lnTo>
                  <a:pt x="101828" y="120421"/>
                </a:lnTo>
                <a:lnTo>
                  <a:pt x="108115" y="118732"/>
                </a:lnTo>
                <a:lnTo>
                  <a:pt x="110921" y="116687"/>
                </a:lnTo>
                <a:lnTo>
                  <a:pt x="116179" y="107569"/>
                </a:lnTo>
                <a:lnTo>
                  <a:pt x="114084" y="99796"/>
                </a:lnTo>
                <a:lnTo>
                  <a:pt x="72263" y="75730"/>
                </a:lnTo>
                <a:lnTo>
                  <a:pt x="848141" y="71475"/>
                </a:lnTo>
                <a:lnTo>
                  <a:pt x="870330" y="58356"/>
                </a:lnTo>
                <a:lnTo>
                  <a:pt x="856383" y="50330"/>
                </a:lnTo>
                <a:lnTo>
                  <a:pt x="72110" y="50330"/>
                </a:lnTo>
                <a:lnTo>
                  <a:pt x="113652" y="25781"/>
                </a:lnTo>
                <a:lnTo>
                  <a:pt x="115646" y="17983"/>
                </a:lnTo>
                <a:lnTo>
                  <a:pt x="108508" y="5905"/>
                </a:lnTo>
                <a:lnTo>
                  <a:pt x="100723" y="3911"/>
                </a:lnTo>
                <a:close/>
              </a:path>
              <a:path extrusionOk="0" h="120650" w="870584">
                <a:moveTo>
                  <a:pt x="848141" y="71475"/>
                </a:moveTo>
                <a:lnTo>
                  <a:pt x="798220" y="71475"/>
                </a:lnTo>
                <a:lnTo>
                  <a:pt x="756678" y="96037"/>
                </a:lnTo>
                <a:lnTo>
                  <a:pt x="754684" y="103822"/>
                </a:lnTo>
                <a:lnTo>
                  <a:pt x="761822" y="115900"/>
                </a:lnTo>
                <a:lnTo>
                  <a:pt x="769607" y="117906"/>
                </a:lnTo>
                <a:lnTo>
                  <a:pt x="848141" y="71475"/>
                </a:lnTo>
                <a:close/>
              </a:path>
              <a:path extrusionOk="0" h="120650" w="870584">
                <a:moveTo>
                  <a:pt x="768921" y="0"/>
                </a:moveTo>
                <a:lnTo>
                  <a:pt x="761161" y="2095"/>
                </a:lnTo>
                <a:lnTo>
                  <a:pt x="754164" y="14249"/>
                </a:lnTo>
                <a:lnTo>
                  <a:pt x="756246" y="22009"/>
                </a:lnTo>
                <a:lnTo>
                  <a:pt x="798068" y="46088"/>
                </a:lnTo>
                <a:lnTo>
                  <a:pt x="72110" y="50330"/>
                </a:lnTo>
                <a:lnTo>
                  <a:pt x="856383" y="50330"/>
                </a:lnTo>
                <a:lnTo>
                  <a:pt x="7689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6" name="Google Shape;706;p41"/>
          <p:cNvSpPr/>
          <p:nvPr/>
        </p:nvSpPr>
        <p:spPr>
          <a:xfrm>
            <a:off x="7366939" y="1524828"/>
            <a:ext cx="321945" cy="463391"/>
          </a:xfrm>
          <a:custGeom>
            <a:rect b="b" l="l" r="r" t="t"/>
            <a:pathLst>
              <a:path extrusionOk="0" h="617855" w="321945">
                <a:moveTo>
                  <a:pt x="19265" y="493788"/>
                </a:moveTo>
                <a:lnTo>
                  <a:pt x="5270" y="494753"/>
                </a:lnTo>
                <a:lnTo>
                  <a:pt x="0" y="500824"/>
                </a:lnTo>
                <a:lnTo>
                  <a:pt x="8039" y="617550"/>
                </a:lnTo>
                <a:lnTo>
                  <a:pt x="97532" y="558469"/>
                </a:lnTo>
                <a:lnTo>
                  <a:pt x="51422" y="558469"/>
                </a:lnTo>
                <a:lnTo>
                  <a:pt x="56986" y="547217"/>
                </a:lnTo>
                <a:lnTo>
                  <a:pt x="28651" y="547217"/>
                </a:lnTo>
                <a:lnTo>
                  <a:pt x="25336" y="499071"/>
                </a:lnTo>
                <a:lnTo>
                  <a:pt x="19265" y="493788"/>
                </a:lnTo>
                <a:close/>
              </a:path>
              <a:path extrusionOk="0" h="617855" w="321945">
                <a:moveTo>
                  <a:pt x="91694" y="531888"/>
                </a:moveTo>
                <a:lnTo>
                  <a:pt x="51422" y="558469"/>
                </a:lnTo>
                <a:lnTo>
                  <a:pt x="97532" y="558469"/>
                </a:lnTo>
                <a:lnTo>
                  <a:pt x="105689" y="553085"/>
                </a:lnTo>
                <a:lnTo>
                  <a:pt x="107302" y="545211"/>
                </a:lnTo>
                <a:lnTo>
                  <a:pt x="99568" y="533501"/>
                </a:lnTo>
                <a:lnTo>
                  <a:pt x="91694" y="531888"/>
                </a:lnTo>
                <a:close/>
              </a:path>
              <a:path extrusionOk="0" h="617855" w="321945">
                <a:moveTo>
                  <a:pt x="317510" y="59067"/>
                </a:moveTo>
                <a:lnTo>
                  <a:pt x="270052" y="59067"/>
                </a:lnTo>
                <a:lnTo>
                  <a:pt x="28651" y="547217"/>
                </a:lnTo>
                <a:lnTo>
                  <a:pt x="56986" y="547217"/>
                </a:lnTo>
                <a:lnTo>
                  <a:pt x="292823" y="70332"/>
                </a:lnTo>
                <a:lnTo>
                  <a:pt x="318287" y="70332"/>
                </a:lnTo>
                <a:lnTo>
                  <a:pt x="317510" y="59067"/>
                </a:lnTo>
                <a:close/>
              </a:path>
              <a:path extrusionOk="0" h="617855" w="321945">
                <a:moveTo>
                  <a:pt x="318287" y="70332"/>
                </a:moveTo>
                <a:lnTo>
                  <a:pt x="292823" y="70332"/>
                </a:lnTo>
                <a:lnTo>
                  <a:pt x="296138" y="118478"/>
                </a:lnTo>
                <a:lnTo>
                  <a:pt x="302209" y="123748"/>
                </a:lnTo>
                <a:lnTo>
                  <a:pt x="316204" y="122796"/>
                </a:lnTo>
                <a:lnTo>
                  <a:pt x="321487" y="116725"/>
                </a:lnTo>
                <a:lnTo>
                  <a:pt x="318287" y="70332"/>
                </a:lnTo>
                <a:close/>
              </a:path>
              <a:path extrusionOk="0" h="617855" w="321945">
                <a:moveTo>
                  <a:pt x="313436" y="0"/>
                </a:moveTo>
                <a:lnTo>
                  <a:pt x="215798" y="64452"/>
                </a:lnTo>
                <a:lnTo>
                  <a:pt x="214185" y="72339"/>
                </a:lnTo>
                <a:lnTo>
                  <a:pt x="221907" y="84048"/>
                </a:lnTo>
                <a:lnTo>
                  <a:pt x="229781" y="85661"/>
                </a:lnTo>
                <a:lnTo>
                  <a:pt x="270052" y="59067"/>
                </a:lnTo>
                <a:lnTo>
                  <a:pt x="317510" y="59067"/>
                </a:lnTo>
                <a:lnTo>
                  <a:pt x="3134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7" name="Google Shape;707;p41"/>
          <p:cNvSpPr/>
          <p:nvPr/>
        </p:nvSpPr>
        <p:spPr>
          <a:xfrm>
            <a:off x="5589778" y="990076"/>
            <a:ext cx="567690" cy="111919"/>
          </a:xfrm>
          <a:custGeom>
            <a:rect b="b" l="l" r="r" t="t"/>
            <a:pathLst>
              <a:path extrusionOk="0" h="149225" w="567689">
                <a:moveTo>
                  <a:pt x="95364" y="32994"/>
                </a:moveTo>
                <a:lnTo>
                  <a:pt x="0" y="100774"/>
                </a:lnTo>
                <a:lnTo>
                  <a:pt x="102768" y="148945"/>
                </a:lnTo>
                <a:lnTo>
                  <a:pt x="106248" y="148996"/>
                </a:lnTo>
                <a:lnTo>
                  <a:pt x="112356" y="146786"/>
                </a:lnTo>
                <a:lnTo>
                  <a:pt x="114998" y="144513"/>
                </a:lnTo>
                <a:lnTo>
                  <a:pt x="119456" y="134988"/>
                </a:lnTo>
                <a:lnTo>
                  <a:pt x="116725" y="127431"/>
                </a:lnTo>
                <a:lnTo>
                  <a:pt x="73025" y="106959"/>
                </a:lnTo>
                <a:lnTo>
                  <a:pt x="353780" y="81661"/>
                </a:lnTo>
                <a:lnTo>
                  <a:pt x="70751" y="81661"/>
                </a:lnTo>
                <a:lnTo>
                  <a:pt x="110083" y="53695"/>
                </a:lnTo>
                <a:lnTo>
                  <a:pt x="111417" y="45770"/>
                </a:lnTo>
                <a:lnTo>
                  <a:pt x="103289" y="34340"/>
                </a:lnTo>
                <a:lnTo>
                  <a:pt x="95364" y="32994"/>
                </a:lnTo>
                <a:close/>
              </a:path>
              <a:path extrusionOk="0" h="149225" w="567689">
                <a:moveTo>
                  <a:pt x="540683" y="68770"/>
                </a:moveTo>
                <a:lnTo>
                  <a:pt x="496836" y="68770"/>
                </a:lnTo>
                <a:lnTo>
                  <a:pt x="457504" y="96735"/>
                </a:lnTo>
                <a:lnTo>
                  <a:pt x="456158" y="104660"/>
                </a:lnTo>
                <a:lnTo>
                  <a:pt x="464286" y="116090"/>
                </a:lnTo>
                <a:lnTo>
                  <a:pt x="472224" y="117436"/>
                </a:lnTo>
                <a:lnTo>
                  <a:pt x="540683" y="68770"/>
                </a:lnTo>
                <a:close/>
              </a:path>
              <a:path extrusionOk="0" h="149225" w="567689">
                <a:moveTo>
                  <a:pt x="461645" y="0"/>
                </a:moveTo>
                <a:lnTo>
                  <a:pt x="454075" y="2743"/>
                </a:lnTo>
                <a:lnTo>
                  <a:pt x="448132" y="15443"/>
                </a:lnTo>
                <a:lnTo>
                  <a:pt x="450862" y="22999"/>
                </a:lnTo>
                <a:lnTo>
                  <a:pt x="494563" y="43484"/>
                </a:lnTo>
                <a:lnTo>
                  <a:pt x="70751" y="81661"/>
                </a:lnTo>
                <a:lnTo>
                  <a:pt x="353780" y="81661"/>
                </a:lnTo>
                <a:lnTo>
                  <a:pt x="496836" y="68770"/>
                </a:lnTo>
                <a:lnTo>
                  <a:pt x="540683" y="68770"/>
                </a:lnTo>
                <a:lnTo>
                  <a:pt x="567588" y="49644"/>
                </a:lnTo>
                <a:lnTo>
                  <a:pt x="4616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8" name="Google Shape;708;p41"/>
          <p:cNvSpPr txBox="1"/>
          <p:nvPr/>
        </p:nvSpPr>
        <p:spPr>
          <a:xfrm>
            <a:off x="78739" y="4583486"/>
            <a:ext cx="3185795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200">
            <a:noAutofit/>
          </a:bodyPr>
          <a:lstStyle/>
          <a:p>
            <a:pPr indent="0" lvl="0" marL="1174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Market segmentation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Slide credit: Andrew Ng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9" name="Google Shape;709;p41"/>
          <p:cNvSpPr txBox="1"/>
          <p:nvPr>
            <p:ph type="title"/>
          </p:nvPr>
        </p:nvSpPr>
        <p:spPr>
          <a:xfrm>
            <a:off x="1963224" y="67625"/>
            <a:ext cx="6462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Unsupervised Learning</a:t>
            </a:r>
            <a:endParaRPr/>
          </a:p>
        </p:txBody>
      </p:sp>
      <p:sp>
        <p:nvSpPr>
          <p:cNvPr id="710" name="Google Shape;710;p41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33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 txBox="1"/>
          <p:nvPr>
            <p:ph type="title"/>
          </p:nvPr>
        </p:nvSpPr>
        <p:spPr>
          <a:xfrm>
            <a:off x="1377701" y="1859525"/>
            <a:ext cx="72291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Framing a Learning Problem</a:t>
            </a:r>
            <a:endParaRPr/>
          </a:p>
        </p:txBody>
      </p:sp>
      <p:sp>
        <p:nvSpPr>
          <p:cNvPr id="716" name="Google Shape;716;p42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40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3"/>
          <p:cNvSpPr txBox="1"/>
          <p:nvPr>
            <p:ph type="title"/>
          </p:nvPr>
        </p:nvSpPr>
        <p:spPr>
          <a:xfrm>
            <a:off x="1342075" y="67625"/>
            <a:ext cx="73281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Designing a Learning System</a:t>
            </a:r>
            <a:endParaRPr/>
          </a:p>
        </p:txBody>
      </p:sp>
      <p:sp>
        <p:nvSpPr>
          <p:cNvPr id="722" name="Google Shape;722;p43"/>
          <p:cNvSpPr txBox="1"/>
          <p:nvPr/>
        </p:nvSpPr>
        <p:spPr>
          <a:xfrm>
            <a:off x="764540" y="977265"/>
            <a:ext cx="7057390" cy="1834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175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Choose the training experience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3556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Choose exactly what is to be learned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69900" marR="0" rtl="0" algn="l">
              <a:lnSpc>
                <a:spcPct val="118333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i.e. the </a:t>
            </a:r>
            <a:r>
              <a:rPr b="1" i="1" lang="en-GB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target function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3556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Choose how to represent the target function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355600" marR="5080" rtl="0" algn="l">
              <a:lnSpc>
                <a:spcPct val="96428"/>
              </a:lnSpc>
              <a:spcBef>
                <a:spcPts val="6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Choose a learning algorithm to infer the target  function from the experience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3" name="Google Shape;723;p43"/>
          <p:cNvSpPr/>
          <p:nvPr/>
        </p:nvSpPr>
        <p:spPr>
          <a:xfrm>
            <a:off x="1646237" y="3629025"/>
            <a:ext cx="2165350" cy="725329"/>
          </a:xfrm>
          <a:custGeom>
            <a:rect b="b" l="l" r="r" t="t"/>
            <a:pathLst>
              <a:path extrusionOk="0" h="967104" w="2165350">
                <a:moveTo>
                  <a:pt x="1082675" y="0"/>
                </a:moveTo>
                <a:lnTo>
                  <a:pt x="1016721" y="882"/>
                </a:lnTo>
                <a:lnTo>
                  <a:pt x="951813" y="3495"/>
                </a:lnTo>
                <a:lnTo>
                  <a:pt x="888063" y="7788"/>
                </a:lnTo>
                <a:lnTo>
                  <a:pt x="825585" y="13710"/>
                </a:lnTo>
                <a:lnTo>
                  <a:pt x="764491" y="21212"/>
                </a:lnTo>
                <a:lnTo>
                  <a:pt x="704896" y="30242"/>
                </a:lnTo>
                <a:lnTo>
                  <a:pt x="646911" y="40749"/>
                </a:lnTo>
                <a:lnTo>
                  <a:pt x="590651" y="52684"/>
                </a:lnTo>
                <a:lnTo>
                  <a:pt x="536229" y="65996"/>
                </a:lnTo>
                <a:lnTo>
                  <a:pt x="483758" y="80634"/>
                </a:lnTo>
                <a:lnTo>
                  <a:pt x="433351" y="96548"/>
                </a:lnTo>
                <a:lnTo>
                  <a:pt x="385122" y="113686"/>
                </a:lnTo>
                <a:lnTo>
                  <a:pt x="339184" y="132000"/>
                </a:lnTo>
                <a:lnTo>
                  <a:pt x="295649" y="151437"/>
                </a:lnTo>
                <a:lnTo>
                  <a:pt x="254632" y="171947"/>
                </a:lnTo>
                <a:lnTo>
                  <a:pt x="216246" y="193480"/>
                </a:lnTo>
                <a:lnTo>
                  <a:pt x="180603" y="215985"/>
                </a:lnTo>
                <a:lnTo>
                  <a:pt x="147817" y="239412"/>
                </a:lnTo>
                <a:lnTo>
                  <a:pt x="118002" y="263710"/>
                </a:lnTo>
                <a:lnTo>
                  <a:pt x="67735" y="314718"/>
                </a:lnTo>
                <a:lnTo>
                  <a:pt x="30708" y="368603"/>
                </a:lnTo>
                <a:lnTo>
                  <a:pt x="7828" y="424960"/>
                </a:lnTo>
                <a:lnTo>
                  <a:pt x="0" y="483387"/>
                </a:lnTo>
                <a:lnTo>
                  <a:pt x="1975" y="512835"/>
                </a:lnTo>
                <a:lnTo>
                  <a:pt x="17443" y="570280"/>
                </a:lnTo>
                <a:lnTo>
                  <a:pt x="47510" y="625453"/>
                </a:lnTo>
                <a:lnTo>
                  <a:pt x="91270" y="677952"/>
                </a:lnTo>
                <a:lnTo>
                  <a:pt x="147817" y="727370"/>
                </a:lnTo>
                <a:lnTo>
                  <a:pt x="180603" y="750797"/>
                </a:lnTo>
                <a:lnTo>
                  <a:pt x="216246" y="773303"/>
                </a:lnTo>
                <a:lnTo>
                  <a:pt x="254632" y="794837"/>
                </a:lnTo>
                <a:lnTo>
                  <a:pt x="295649" y="815348"/>
                </a:lnTo>
                <a:lnTo>
                  <a:pt x="339184" y="834785"/>
                </a:lnTo>
                <a:lnTo>
                  <a:pt x="385122" y="853099"/>
                </a:lnTo>
                <a:lnTo>
                  <a:pt x="433351" y="870237"/>
                </a:lnTo>
                <a:lnTo>
                  <a:pt x="483758" y="886151"/>
                </a:lnTo>
                <a:lnTo>
                  <a:pt x="536229" y="900790"/>
                </a:lnTo>
                <a:lnTo>
                  <a:pt x="590651" y="914102"/>
                </a:lnTo>
                <a:lnTo>
                  <a:pt x="646911" y="926037"/>
                </a:lnTo>
                <a:lnTo>
                  <a:pt x="704896" y="936545"/>
                </a:lnTo>
                <a:lnTo>
                  <a:pt x="764491" y="945575"/>
                </a:lnTo>
                <a:lnTo>
                  <a:pt x="825585" y="953076"/>
                </a:lnTo>
                <a:lnTo>
                  <a:pt x="888063" y="958999"/>
                </a:lnTo>
                <a:lnTo>
                  <a:pt x="951813" y="963292"/>
                </a:lnTo>
                <a:lnTo>
                  <a:pt x="1016721" y="965905"/>
                </a:lnTo>
                <a:lnTo>
                  <a:pt x="1082675" y="966787"/>
                </a:lnTo>
                <a:lnTo>
                  <a:pt x="1148628" y="965905"/>
                </a:lnTo>
                <a:lnTo>
                  <a:pt x="1213536" y="963292"/>
                </a:lnTo>
                <a:lnTo>
                  <a:pt x="1277286" y="958999"/>
                </a:lnTo>
                <a:lnTo>
                  <a:pt x="1339764" y="953076"/>
                </a:lnTo>
                <a:lnTo>
                  <a:pt x="1400858" y="945575"/>
                </a:lnTo>
                <a:lnTo>
                  <a:pt x="1460453" y="936545"/>
                </a:lnTo>
                <a:lnTo>
                  <a:pt x="1518438" y="926037"/>
                </a:lnTo>
                <a:lnTo>
                  <a:pt x="1574698" y="914102"/>
                </a:lnTo>
                <a:lnTo>
                  <a:pt x="1629120" y="900790"/>
                </a:lnTo>
                <a:lnTo>
                  <a:pt x="1681591" y="886151"/>
                </a:lnTo>
                <a:lnTo>
                  <a:pt x="1731998" y="870237"/>
                </a:lnTo>
                <a:lnTo>
                  <a:pt x="1780227" y="853099"/>
                </a:lnTo>
                <a:lnTo>
                  <a:pt x="1826165" y="834785"/>
                </a:lnTo>
                <a:lnTo>
                  <a:pt x="1869700" y="815348"/>
                </a:lnTo>
                <a:lnTo>
                  <a:pt x="1910717" y="794837"/>
                </a:lnTo>
                <a:lnTo>
                  <a:pt x="1949103" y="773303"/>
                </a:lnTo>
                <a:lnTo>
                  <a:pt x="1984746" y="750797"/>
                </a:lnTo>
                <a:lnTo>
                  <a:pt x="2017532" y="727370"/>
                </a:lnTo>
                <a:lnTo>
                  <a:pt x="2047347" y="703071"/>
                </a:lnTo>
                <a:lnTo>
                  <a:pt x="2097614" y="652062"/>
                </a:lnTo>
                <a:lnTo>
                  <a:pt x="2134641" y="598176"/>
                </a:lnTo>
                <a:lnTo>
                  <a:pt x="2157521" y="541816"/>
                </a:lnTo>
                <a:lnTo>
                  <a:pt x="2165350" y="483387"/>
                </a:lnTo>
                <a:lnTo>
                  <a:pt x="2163374" y="453940"/>
                </a:lnTo>
                <a:lnTo>
                  <a:pt x="2147906" y="396498"/>
                </a:lnTo>
                <a:lnTo>
                  <a:pt x="2117839" y="341326"/>
                </a:lnTo>
                <a:lnTo>
                  <a:pt x="2074079" y="288829"/>
                </a:lnTo>
                <a:lnTo>
                  <a:pt x="2017532" y="239412"/>
                </a:lnTo>
                <a:lnTo>
                  <a:pt x="1984746" y="215985"/>
                </a:lnTo>
                <a:lnTo>
                  <a:pt x="1949103" y="193480"/>
                </a:lnTo>
                <a:lnTo>
                  <a:pt x="1910717" y="171947"/>
                </a:lnTo>
                <a:lnTo>
                  <a:pt x="1869700" y="151437"/>
                </a:lnTo>
                <a:lnTo>
                  <a:pt x="1826165" y="132000"/>
                </a:lnTo>
                <a:lnTo>
                  <a:pt x="1780227" y="113686"/>
                </a:lnTo>
                <a:lnTo>
                  <a:pt x="1731998" y="96548"/>
                </a:lnTo>
                <a:lnTo>
                  <a:pt x="1681591" y="80634"/>
                </a:lnTo>
                <a:lnTo>
                  <a:pt x="1629120" y="65996"/>
                </a:lnTo>
                <a:lnTo>
                  <a:pt x="1574698" y="52684"/>
                </a:lnTo>
                <a:lnTo>
                  <a:pt x="1518438" y="40749"/>
                </a:lnTo>
                <a:lnTo>
                  <a:pt x="1460453" y="30242"/>
                </a:lnTo>
                <a:lnTo>
                  <a:pt x="1400858" y="21212"/>
                </a:lnTo>
                <a:lnTo>
                  <a:pt x="1339764" y="13710"/>
                </a:lnTo>
                <a:lnTo>
                  <a:pt x="1277286" y="7788"/>
                </a:lnTo>
                <a:lnTo>
                  <a:pt x="1213536" y="3495"/>
                </a:lnTo>
                <a:lnTo>
                  <a:pt x="1148628" y="882"/>
                </a:lnTo>
                <a:lnTo>
                  <a:pt x="108267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4" name="Google Shape;724;p43"/>
          <p:cNvSpPr/>
          <p:nvPr/>
        </p:nvSpPr>
        <p:spPr>
          <a:xfrm>
            <a:off x="1646237" y="3629025"/>
            <a:ext cx="2165350" cy="725329"/>
          </a:xfrm>
          <a:custGeom>
            <a:rect b="b" l="l" r="r" t="t"/>
            <a:pathLst>
              <a:path extrusionOk="0" h="967104" w="2165350">
                <a:moveTo>
                  <a:pt x="0" y="483394"/>
                </a:moveTo>
                <a:lnTo>
                  <a:pt x="7828" y="424966"/>
                </a:lnTo>
                <a:lnTo>
                  <a:pt x="30708" y="368608"/>
                </a:lnTo>
                <a:lnTo>
                  <a:pt x="67734" y="314722"/>
                </a:lnTo>
                <a:lnTo>
                  <a:pt x="118001" y="263714"/>
                </a:lnTo>
                <a:lnTo>
                  <a:pt x="147817" y="239415"/>
                </a:lnTo>
                <a:lnTo>
                  <a:pt x="180602" y="215988"/>
                </a:lnTo>
                <a:lnTo>
                  <a:pt x="216245" y="193482"/>
                </a:lnTo>
                <a:lnTo>
                  <a:pt x="254632" y="171949"/>
                </a:lnTo>
                <a:lnTo>
                  <a:pt x="295649" y="151438"/>
                </a:lnTo>
                <a:lnTo>
                  <a:pt x="339183" y="132001"/>
                </a:lnTo>
                <a:lnTo>
                  <a:pt x="385122" y="113688"/>
                </a:lnTo>
                <a:lnTo>
                  <a:pt x="433351" y="96549"/>
                </a:lnTo>
                <a:lnTo>
                  <a:pt x="483758" y="80635"/>
                </a:lnTo>
                <a:lnTo>
                  <a:pt x="536229" y="65997"/>
                </a:lnTo>
                <a:lnTo>
                  <a:pt x="590652" y="52685"/>
                </a:lnTo>
                <a:lnTo>
                  <a:pt x="646912" y="40750"/>
                </a:lnTo>
                <a:lnTo>
                  <a:pt x="704897" y="30242"/>
                </a:lnTo>
                <a:lnTo>
                  <a:pt x="764493" y="21212"/>
                </a:lnTo>
                <a:lnTo>
                  <a:pt x="825587" y="13710"/>
                </a:lnTo>
                <a:lnTo>
                  <a:pt x="888066" y="7788"/>
                </a:lnTo>
                <a:lnTo>
                  <a:pt x="951817" y="3495"/>
                </a:lnTo>
                <a:lnTo>
                  <a:pt x="1016726" y="882"/>
                </a:lnTo>
                <a:lnTo>
                  <a:pt x="1082680" y="0"/>
                </a:lnTo>
                <a:lnTo>
                  <a:pt x="1148633" y="882"/>
                </a:lnTo>
                <a:lnTo>
                  <a:pt x="1213541" y="3495"/>
                </a:lnTo>
                <a:lnTo>
                  <a:pt x="1277291" y="7788"/>
                </a:lnTo>
                <a:lnTo>
                  <a:pt x="1339769" y="13710"/>
                </a:lnTo>
                <a:lnTo>
                  <a:pt x="1400863" y="21212"/>
                </a:lnTo>
                <a:lnTo>
                  <a:pt x="1460458" y="30242"/>
                </a:lnTo>
                <a:lnTo>
                  <a:pt x="1518442" y="40750"/>
                </a:lnTo>
                <a:lnTo>
                  <a:pt x="1574702" y="52685"/>
                </a:lnTo>
                <a:lnTo>
                  <a:pt x="1629124" y="65997"/>
                </a:lnTo>
                <a:lnTo>
                  <a:pt x="1681595" y="80635"/>
                </a:lnTo>
                <a:lnTo>
                  <a:pt x="1732001" y="96549"/>
                </a:lnTo>
                <a:lnTo>
                  <a:pt x="1780230" y="113688"/>
                </a:lnTo>
                <a:lnTo>
                  <a:pt x="1826168" y="132001"/>
                </a:lnTo>
                <a:lnTo>
                  <a:pt x="1869703" y="151438"/>
                </a:lnTo>
                <a:lnTo>
                  <a:pt x="1910719" y="171949"/>
                </a:lnTo>
                <a:lnTo>
                  <a:pt x="1949106" y="193482"/>
                </a:lnTo>
                <a:lnTo>
                  <a:pt x="1984748" y="215988"/>
                </a:lnTo>
                <a:lnTo>
                  <a:pt x="2017534" y="239415"/>
                </a:lnTo>
                <a:lnTo>
                  <a:pt x="2047349" y="263714"/>
                </a:lnTo>
                <a:lnTo>
                  <a:pt x="2097616" y="314722"/>
                </a:lnTo>
                <a:lnTo>
                  <a:pt x="2134642" y="368608"/>
                </a:lnTo>
                <a:lnTo>
                  <a:pt x="2157523" y="424966"/>
                </a:lnTo>
                <a:lnTo>
                  <a:pt x="2165351" y="483394"/>
                </a:lnTo>
                <a:lnTo>
                  <a:pt x="2163375" y="512841"/>
                </a:lnTo>
                <a:lnTo>
                  <a:pt x="2147907" y="570284"/>
                </a:lnTo>
                <a:lnTo>
                  <a:pt x="2117841" y="625457"/>
                </a:lnTo>
                <a:lnTo>
                  <a:pt x="2074081" y="677955"/>
                </a:lnTo>
                <a:lnTo>
                  <a:pt x="2017534" y="727372"/>
                </a:lnTo>
                <a:lnTo>
                  <a:pt x="1984748" y="750799"/>
                </a:lnTo>
                <a:lnTo>
                  <a:pt x="1949106" y="773305"/>
                </a:lnTo>
                <a:lnTo>
                  <a:pt x="1910719" y="794839"/>
                </a:lnTo>
                <a:lnTo>
                  <a:pt x="1869703" y="815349"/>
                </a:lnTo>
                <a:lnTo>
                  <a:pt x="1826168" y="834786"/>
                </a:lnTo>
                <a:lnTo>
                  <a:pt x="1780230" y="853100"/>
                </a:lnTo>
                <a:lnTo>
                  <a:pt x="1732001" y="870239"/>
                </a:lnTo>
                <a:lnTo>
                  <a:pt x="1681595" y="886152"/>
                </a:lnTo>
                <a:lnTo>
                  <a:pt x="1629124" y="900791"/>
                </a:lnTo>
                <a:lnTo>
                  <a:pt x="1574702" y="914103"/>
                </a:lnTo>
                <a:lnTo>
                  <a:pt x="1518442" y="926038"/>
                </a:lnTo>
                <a:lnTo>
                  <a:pt x="1460458" y="936546"/>
                </a:lnTo>
                <a:lnTo>
                  <a:pt x="1400863" y="945576"/>
                </a:lnTo>
                <a:lnTo>
                  <a:pt x="1339769" y="953077"/>
                </a:lnTo>
                <a:lnTo>
                  <a:pt x="1277291" y="959000"/>
                </a:lnTo>
                <a:lnTo>
                  <a:pt x="1213541" y="963293"/>
                </a:lnTo>
                <a:lnTo>
                  <a:pt x="1148633" y="965906"/>
                </a:lnTo>
                <a:lnTo>
                  <a:pt x="1082680" y="966788"/>
                </a:lnTo>
                <a:lnTo>
                  <a:pt x="1016726" y="965906"/>
                </a:lnTo>
                <a:lnTo>
                  <a:pt x="951817" y="963293"/>
                </a:lnTo>
                <a:lnTo>
                  <a:pt x="888066" y="959000"/>
                </a:lnTo>
                <a:lnTo>
                  <a:pt x="825587" y="953077"/>
                </a:lnTo>
                <a:lnTo>
                  <a:pt x="764493" y="945576"/>
                </a:lnTo>
                <a:lnTo>
                  <a:pt x="704897" y="936546"/>
                </a:lnTo>
                <a:lnTo>
                  <a:pt x="646912" y="926038"/>
                </a:lnTo>
                <a:lnTo>
                  <a:pt x="590652" y="914103"/>
                </a:lnTo>
                <a:lnTo>
                  <a:pt x="536229" y="900791"/>
                </a:lnTo>
                <a:lnTo>
                  <a:pt x="483758" y="886152"/>
                </a:lnTo>
                <a:lnTo>
                  <a:pt x="433351" y="870239"/>
                </a:lnTo>
                <a:lnTo>
                  <a:pt x="385122" y="853100"/>
                </a:lnTo>
                <a:lnTo>
                  <a:pt x="339183" y="834786"/>
                </a:lnTo>
                <a:lnTo>
                  <a:pt x="295649" y="815349"/>
                </a:lnTo>
                <a:lnTo>
                  <a:pt x="254632" y="794839"/>
                </a:lnTo>
                <a:lnTo>
                  <a:pt x="216245" y="773305"/>
                </a:lnTo>
                <a:lnTo>
                  <a:pt x="180602" y="750799"/>
                </a:lnTo>
                <a:lnTo>
                  <a:pt x="147817" y="727372"/>
                </a:lnTo>
                <a:lnTo>
                  <a:pt x="118001" y="703074"/>
                </a:lnTo>
                <a:lnTo>
                  <a:pt x="67734" y="652066"/>
                </a:lnTo>
                <a:lnTo>
                  <a:pt x="30708" y="598180"/>
                </a:lnTo>
                <a:lnTo>
                  <a:pt x="7828" y="541821"/>
                </a:lnTo>
                <a:lnTo>
                  <a:pt x="0" y="4833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5" name="Google Shape;725;p43"/>
          <p:cNvSpPr txBox="1"/>
          <p:nvPr/>
        </p:nvSpPr>
        <p:spPr>
          <a:xfrm>
            <a:off x="2040648" y="3766775"/>
            <a:ext cx="1306195" cy="424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noAutofit/>
          </a:bodyPr>
          <a:lstStyle/>
          <a:p>
            <a:pPr indent="0" lvl="0" marL="1270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Environment/  Experience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6" name="Google Shape;726;p43"/>
          <p:cNvSpPr/>
          <p:nvPr/>
        </p:nvSpPr>
        <p:spPr>
          <a:xfrm>
            <a:off x="5143500" y="3228975"/>
            <a:ext cx="2133600" cy="409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7" name="Google Shape;727;p43"/>
          <p:cNvSpPr/>
          <p:nvPr/>
        </p:nvSpPr>
        <p:spPr>
          <a:xfrm>
            <a:off x="5105400" y="3228975"/>
            <a:ext cx="1117600" cy="457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8" name="Google Shape;728;p43"/>
          <p:cNvSpPr/>
          <p:nvPr/>
        </p:nvSpPr>
        <p:spPr>
          <a:xfrm>
            <a:off x="5213350" y="3262313"/>
            <a:ext cx="1993900" cy="30718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9" name="Google Shape;729;p43"/>
          <p:cNvSpPr txBox="1"/>
          <p:nvPr/>
        </p:nvSpPr>
        <p:spPr>
          <a:xfrm>
            <a:off x="5213350" y="3262325"/>
            <a:ext cx="1993800" cy="307200"/>
          </a:xfrm>
          <a:prstGeom prst="rect">
            <a:avLst/>
          </a:pr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4600">
            <a:noAutofit/>
          </a:bodyPr>
          <a:lstStyle/>
          <a:p>
            <a:pPr indent="0" lvl="0" marL="89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Learner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0" name="Google Shape;730;p43"/>
          <p:cNvSpPr/>
          <p:nvPr/>
        </p:nvSpPr>
        <p:spPr>
          <a:xfrm>
            <a:off x="3804234" y="3392090"/>
            <a:ext cx="1341120" cy="609600"/>
          </a:xfrm>
          <a:custGeom>
            <a:rect b="b" l="l" r="r" t="t"/>
            <a:pathLst>
              <a:path extrusionOk="0" h="812800" w="1341120">
                <a:moveTo>
                  <a:pt x="1340853" y="0"/>
                </a:moveTo>
                <a:lnTo>
                  <a:pt x="1245298" y="7353"/>
                </a:lnTo>
                <a:lnTo>
                  <a:pt x="1259992" y="31851"/>
                </a:lnTo>
                <a:lnTo>
                  <a:pt x="0" y="787844"/>
                </a:lnTo>
                <a:lnTo>
                  <a:pt x="14706" y="812355"/>
                </a:lnTo>
                <a:lnTo>
                  <a:pt x="1274699" y="56362"/>
                </a:lnTo>
                <a:lnTo>
                  <a:pt x="1304983" y="56362"/>
                </a:lnTo>
                <a:lnTo>
                  <a:pt x="1340853" y="0"/>
                </a:lnTo>
                <a:close/>
              </a:path>
              <a:path extrusionOk="0" h="812800" w="1341120">
                <a:moveTo>
                  <a:pt x="1304983" y="56362"/>
                </a:moveTo>
                <a:lnTo>
                  <a:pt x="1274699" y="56362"/>
                </a:lnTo>
                <a:lnTo>
                  <a:pt x="1289392" y="80860"/>
                </a:lnTo>
                <a:lnTo>
                  <a:pt x="1304983" y="563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1" name="Google Shape;731;p43"/>
          <p:cNvSpPr/>
          <p:nvPr/>
        </p:nvSpPr>
        <p:spPr>
          <a:xfrm>
            <a:off x="5299075" y="3826669"/>
            <a:ext cx="1851025" cy="402431"/>
          </a:xfrm>
          <a:custGeom>
            <a:rect b="b" l="l" r="r" t="t"/>
            <a:pathLst>
              <a:path extrusionOk="0" h="536575" w="1851025">
                <a:moveTo>
                  <a:pt x="925512" y="0"/>
                </a:moveTo>
                <a:lnTo>
                  <a:pt x="853183" y="807"/>
                </a:lnTo>
                <a:lnTo>
                  <a:pt x="782377" y="3188"/>
                </a:lnTo>
                <a:lnTo>
                  <a:pt x="713299" y="7085"/>
                </a:lnTo>
                <a:lnTo>
                  <a:pt x="646156" y="12437"/>
                </a:lnTo>
                <a:lnTo>
                  <a:pt x="581152" y="19185"/>
                </a:lnTo>
                <a:lnTo>
                  <a:pt x="518494" y="27269"/>
                </a:lnTo>
                <a:lnTo>
                  <a:pt x="458387" y="36629"/>
                </a:lnTo>
                <a:lnTo>
                  <a:pt x="401037" y="47205"/>
                </a:lnTo>
                <a:lnTo>
                  <a:pt x="346650" y="58939"/>
                </a:lnTo>
                <a:lnTo>
                  <a:pt x="295431" y="71771"/>
                </a:lnTo>
                <a:lnTo>
                  <a:pt x="247587" y="85640"/>
                </a:lnTo>
                <a:lnTo>
                  <a:pt x="203323" y="100487"/>
                </a:lnTo>
                <a:lnTo>
                  <a:pt x="162845" y="116253"/>
                </a:lnTo>
                <a:lnTo>
                  <a:pt x="126358" y="132877"/>
                </a:lnTo>
                <a:lnTo>
                  <a:pt x="66183" y="168464"/>
                </a:lnTo>
                <a:lnTo>
                  <a:pt x="24443" y="206771"/>
                </a:lnTo>
                <a:lnTo>
                  <a:pt x="2784" y="247321"/>
                </a:lnTo>
                <a:lnTo>
                  <a:pt x="0" y="268287"/>
                </a:lnTo>
                <a:lnTo>
                  <a:pt x="2784" y="289253"/>
                </a:lnTo>
                <a:lnTo>
                  <a:pt x="24443" y="329803"/>
                </a:lnTo>
                <a:lnTo>
                  <a:pt x="66183" y="368110"/>
                </a:lnTo>
                <a:lnTo>
                  <a:pt x="126358" y="403697"/>
                </a:lnTo>
                <a:lnTo>
                  <a:pt x="162845" y="420321"/>
                </a:lnTo>
                <a:lnTo>
                  <a:pt x="203323" y="436087"/>
                </a:lnTo>
                <a:lnTo>
                  <a:pt x="247587" y="450934"/>
                </a:lnTo>
                <a:lnTo>
                  <a:pt x="295431" y="464803"/>
                </a:lnTo>
                <a:lnTo>
                  <a:pt x="346650" y="477635"/>
                </a:lnTo>
                <a:lnTo>
                  <a:pt x="401037" y="489369"/>
                </a:lnTo>
                <a:lnTo>
                  <a:pt x="458387" y="499945"/>
                </a:lnTo>
                <a:lnTo>
                  <a:pt x="518494" y="509305"/>
                </a:lnTo>
                <a:lnTo>
                  <a:pt x="581152" y="517389"/>
                </a:lnTo>
                <a:lnTo>
                  <a:pt x="646156" y="524137"/>
                </a:lnTo>
                <a:lnTo>
                  <a:pt x="713299" y="529489"/>
                </a:lnTo>
                <a:lnTo>
                  <a:pt x="782377" y="533386"/>
                </a:lnTo>
                <a:lnTo>
                  <a:pt x="853183" y="535767"/>
                </a:lnTo>
                <a:lnTo>
                  <a:pt x="925512" y="536575"/>
                </a:lnTo>
                <a:lnTo>
                  <a:pt x="997841" y="535767"/>
                </a:lnTo>
                <a:lnTo>
                  <a:pt x="1068647" y="533386"/>
                </a:lnTo>
                <a:lnTo>
                  <a:pt x="1137725" y="529489"/>
                </a:lnTo>
                <a:lnTo>
                  <a:pt x="1204868" y="524137"/>
                </a:lnTo>
                <a:lnTo>
                  <a:pt x="1269872" y="517389"/>
                </a:lnTo>
                <a:lnTo>
                  <a:pt x="1332530" y="509305"/>
                </a:lnTo>
                <a:lnTo>
                  <a:pt x="1392637" y="499945"/>
                </a:lnTo>
                <a:lnTo>
                  <a:pt x="1449987" y="489369"/>
                </a:lnTo>
                <a:lnTo>
                  <a:pt x="1504374" y="477635"/>
                </a:lnTo>
                <a:lnTo>
                  <a:pt x="1555593" y="464803"/>
                </a:lnTo>
                <a:lnTo>
                  <a:pt x="1603437" y="450934"/>
                </a:lnTo>
                <a:lnTo>
                  <a:pt x="1647701" y="436087"/>
                </a:lnTo>
                <a:lnTo>
                  <a:pt x="1688179" y="420321"/>
                </a:lnTo>
                <a:lnTo>
                  <a:pt x="1724666" y="403697"/>
                </a:lnTo>
                <a:lnTo>
                  <a:pt x="1784841" y="368110"/>
                </a:lnTo>
                <a:lnTo>
                  <a:pt x="1826581" y="329803"/>
                </a:lnTo>
                <a:lnTo>
                  <a:pt x="1848240" y="289253"/>
                </a:lnTo>
                <a:lnTo>
                  <a:pt x="1851025" y="268287"/>
                </a:lnTo>
                <a:lnTo>
                  <a:pt x="1848240" y="247321"/>
                </a:lnTo>
                <a:lnTo>
                  <a:pt x="1826581" y="206771"/>
                </a:lnTo>
                <a:lnTo>
                  <a:pt x="1784841" y="168464"/>
                </a:lnTo>
                <a:lnTo>
                  <a:pt x="1724666" y="132877"/>
                </a:lnTo>
                <a:lnTo>
                  <a:pt x="1688179" y="116253"/>
                </a:lnTo>
                <a:lnTo>
                  <a:pt x="1647701" y="100487"/>
                </a:lnTo>
                <a:lnTo>
                  <a:pt x="1603437" y="85640"/>
                </a:lnTo>
                <a:lnTo>
                  <a:pt x="1555593" y="71771"/>
                </a:lnTo>
                <a:lnTo>
                  <a:pt x="1504374" y="58939"/>
                </a:lnTo>
                <a:lnTo>
                  <a:pt x="1449987" y="47205"/>
                </a:lnTo>
                <a:lnTo>
                  <a:pt x="1392637" y="36629"/>
                </a:lnTo>
                <a:lnTo>
                  <a:pt x="1332530" y="27269"/>
                </a:lnTo>
                <a:lnTo>
                  <a:pt x="1269872" y="19185"/>
                </a:lnTo>
                <a:lnTo>
                  <a:pt x="1204868" y="12437"/>
                </a:lnTo>
                <a:lnTo>
                  <a:pt x="1137725" y="7085"/>
                </a:lnTo>
                <a:lnTo>
                  <a:pt x="1068647" y="3188"/>
                </a:lnTo>
                <a:lnTo>
                  <a:pt x="997841" y="807"/>
                </a:lnTo>
                <a:lnTo>
                  <a:pt x="925512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2" name="Google Shape;732;p43"/>
          <p:cNvSpPr/>
          <p:nvPr/>
        </p:nvSpPr>
        <p:spPr>
          <a:xfrm>
            <a:off x="5299075" y="3826669"/>
            <a:ext cx="1851025" cy="402431"/>
          </a:xfrm>
          <a:custGeom>
            <a:rect b="b" l="l" r="r" t="t"/>
            <a:pathLst>
              <a:path extrusionOk="0" h="536575" w="1851025">
                <a:moveTo>
                  <a:pt x="0" y="268287"/>
                </a:moveTo>
                <a:lnTo>
                  <a:pt x="11000" y="226795"/>
                </a:lnTo>
                <a:lnTo>
                  <a:pt x="42906" y="187307"/>
                </a:lnTo>
                <a:lnTo>
                  <a:pt x="94070" y="150301"/>
                </a:lnTo>
                <a:lnTo>
                  <a:pt x="162846" y="116252"/>
                </a:lnTo>
                <a:lnTo>
                  <a:pt x="203324" y="100487"/>
                </a:lnTo>
                <a:lnTo>
                  <a:pt x="247588" y="85639"/>
                </a:lnTo>
                <a:lnTo>
                  <a:pt x="295433" y="71770"/>
                </a:lnTo>
                <a:lnTo>
                  <a:pt x="346651" y="58939"/>
                </a:lnTo>
                <a:lnTo>
                  <a:pt x="401038" y="47205"/>
                </a:lnTo>
                <a:lnTo>
                  <a:pt x="458388" y="36629"/>
                </a:lnTo>
                <a:lnTo>
                  <a:pt x="518495" y="27268"/>
                </a:lnTo>
                <a:lnTo>
                  <a:pt x="581153" y="19185"/>
                </a:lnTo>
                <a:lnTo>
                  <a:pt x="646157" y="12437"/>
                </a:lnTo>
                <a:lnTo>
                  <a:pt x="713301" y="7085"/>
                </a:lnTo>
                <a:lnTo>
                  <a:pt x="782378" y="3188"/>
                </a:lnTo>
                <a:lnTo>
                  <a:pt x="853184" y="807"/>
                </a:lnTo>
                <a:lnTo>
                  <a:pt x="925512" y="0"/>
                </a:lnTo>
                <a:lnTo>
                  <a:pt x="997840" y="807"/>
                </a:lnTo>
                <a:lnTo>
                  <a:pt x="1068646" y="3188"/>
                </a:lnTo>
                <a:lnTo>
                  <a:pt x="1137724" y="7085"/>
                </a:lnTo>
                <a:lnTo>
                  <a:pt x="1204867" y="12437"/>
                </a:lnTo>
                <a:lnTo>
                  <a:pt x="1269871" y="19185"/>
                </a:lnTo>
                <a:lnTo>
                  <a:pt x="1332529" y="27268"/>
                </a:lnTo>
                <a:lnTo>
                  <a:pt x="1392636" y="36629"/>
                </a:lnTo>
                <a:lnTo>
                  <a:pt x="1449985" y="47205"/>
                </a:lnTo>
                <a:lnTo>
                  <a:pt x="1504372" y="58939"/>
                </a:lnTo>
                <a:lnTo>
                  <a:pt x="1555590" y="71770"/>
                </a:lnTo>
                <a:lnTo>
                  <a:pt x="1603434" y="85639"/>
                </a:lnTo>
                <a:lnTo>
                  <a:pt x="1647698" y="100487"/>
                </a:lnTo>
                <a:lnTo>
                  <a:pt x="1688176" y="116252"/>
                </a:lnTo>
                <a:lnTo>
                  <a:pt x="1724662" y="132877"/>
                </a:lnTo>
                <a:lnTo>
                  <a:pt x="1784838" y="168464"/>
                </a:lnTo>
                <a:lnTo>
                  <a:pt x="1826577" y="206771"/>
                </a:lnTo>
                <a:lnTo>
                  <a:pt x="1848236" y="247320"/>
                </a:lnTo>
                <a:lnTo>
                  <a:pt x="1851021" y="268287"/>
                </a:lnTo>
                <a:lnTo>
                  <a:pt x="1848236" y="289253"/>
                </a:lnTo>
                <a:lnTo>
                  <a:pt x="1826577" y="329803"/>
                </a:lnTo>
                <a:lnTo>
                  <a:pt x="1784838" y="368110"/>
                </a:lnTo>
                <a:lnTo>
                  <a:pt x="1724662" y="403697"/>
                </a:lnTo>
                <a:lnTo>
                  <a:pt x="1688176" y="420322"/>
                </a:lnTo>
                <a:lnTo>
                  <a:pt x="1647698" y="436087"/>
                </a:lnTo>
                <a:lnTo>
                  <a:pt x="1603434" y="450935"/>
                </a:lnTo>
                <a:lnTo>
                  <a:pt x="1555590" y="464804"/>
                </a:lnTo>
                <a:lnTo>
                  <a:pt x="1504372" y="477635"/>
                </a:lnTo>
                <a:lnTo>
                  <a:pt x="1449985" y="489369"/>
                </a:lnTo>
                <a:lnTo>
                  <a:pt x="1392636" y="499946"/>
                </a:lnTo>
                <a:lnTo>
                  <a:pt x="1332529" y="509306"/>
                </a:lnTo>
                <a:lnTo>
                  <a:pt x="1269871" y="517389"/>
                </a:lnTo>
                <a:lnTo>
                  <a:pt x="1204867" y="524137"/>
                </a:lnTo>
                <a:lnTo>
                  <a:pt x="1137724" y="529489"/>
                </a:lnTo>
                <a:lnTo>
                  <a:pt x="1068646" y="533386"/>
                </a:lnTo>
                <a:lnTo>
                  <a:pt x="997840" y="535768"/>
                </a:lnTo>
                <a:lnTo>
                  <a:pt x="925512" y="536575"/>
                </a:lnTo>
                <a:lnTo>
                  <a:pt x="853184" y="535768"/>
                </a:lnTo>
                <a:lnTo>
                  <a:pt x="782378" y="533386"/>
                </a:lnTo>
                <a:lnTo>
                  <a:pt x="713301" y="529489"/>
                </a:lnTo>
                <a:lnTo>
                  <a:pt x="646157" y="524137"/>
                </a:lnTo>
                <a:lnTo>
                  <a:pt x="581153" y="517389"/>
                </a:lnTo>
                <a:lnTo>
                  <a:pt x="518495" y="509306"/>
                </a:lnTo>
                <a:lnTo>
                  <a:pt x="458388" y="499946"/>
                </a:lnTo>
                <a:lnTo>
                  <a:pt x="401038" y="489369"/>
                </a:lnTo>
                <a:lnTo>
                  <a:pt x="346651" y="477635"/>
                </a:lnTo>
                <a:lnTo>
                  <a:pt x="295433" y="464804"/>
                </a:lnTo>
                <a:lnTo>
                  <a:pt x="247588" y="450935"/>
                </a:lnTo>
                <a:lnTo>
                  <a:pt x="203324" y="436087"/>
                </a:lnTo>
                <a:lnTo>
                  <a:pt x="162846" y="420322"/>
                </a:lnTo>
                <a:lnTo>
                  <a:pt x="126359" y="403697"/>
                </a:lnTo>
                <a:lnTo>
                  <a:pt x="66183" y="368110"/>
                </a:lnTo>
                <a:lnTo>
                  <a:pt x="24443" y="329803"/>
                </a:lnTo>
                <a:lnTo>
                  <a:pt x="2784" y="289253"/>
                </a:lnTo>
                <a:lnTo>
                  <a:pt x="0" y="268287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3" name="Google Shape;733;p43"/>
          <p:cNvSpPr txBox="1"/>
          <p:nvPr/>
        </p:nvSpPr>
        <p:spPr>
          <a:xfrm>
            <a:off x="5647448" y="3905964"/>
            <a:ext cx="105283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Knowledge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4" name="Google Shape;734;p43"/>
          <p:cNvSpPr/>
          <p:nvPr/>
        </p:nvSpPr>
        <p:spPr>
          <a:xfrm>
            <a:off x="5156200" y="4438650"/>
            <a:ext cx="2120900" cy="647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5" name="Google Shape;735;p43"/>
          <p:cNvSpPr/>
          <p:nvPr/>
        </p:nvSpPr>
        <p:spPr>
          <a:xfrm>
            <a:off x="5105400" y="4457700"/>
            <a:ext cx="1600200" cy="65722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6" name="Google Shape;736;p43"/>
          <p:cNvSpPr/>
          <p:nvPr/>
        </p:nvSpPr>
        <p:spPr>
          <a:xfrm>
            <a:off x="5219700" y="4479131"/>
            <a:ext cx="1993900" cy="53578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7" name="Google Shape;737;p43"/>
          <p:cNvSpPr txBox="1"/>
          <p:nvPr/>
        </p:nvSpPr>
        <p:spPr>
          <a:xfrm>
            <a:off x="5219700" y="4479131"/>
            <a:ext cx="1993900" cy="535781"/>
          </a:xfrm>
          <a:prstGeom prst="rect">
            <a:avLst/>
          </a:pr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5075">
            <a:noAutofit/>
          </a:bodyPr>
          <a:lstStyle/>
          <a:p>
            <a:pPr indent="0" lvl="0" marL="89535" marR="701675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Performance  Element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8" name="Google Shape;738;p43"/>
          <p:cNvSpPr/>
          <p:nvPr/>
        </p:nvSpPr>
        <p:spPr>
          <a:xfrm>
            <a:off x="6178194" y="3569046"/>
            <a:ext cx="85725" cy="257651"/>
          </a:xfrm>
          <a:custGeom>
            <a:rect b="b" l="l" r="r" t="t"/>
            <a:pathLst>
              <a:path extrusionOk="0" h="343535" w="85725">
                <a:moveTo>
                  <a:pt x="46380" y="0"/>
                </a:moveTo>
                <a:lnTo>
                  <a:pt x="17830" y="1193"/>
                </a:lnTo>
                <a:lnTo>
                  <a:pt x="28549" y="258445"/>
                </a:lnTo>
                <a:lnTo>
                  <a:pt x="0" y="259626"/>
                </a:lnTo>
                <a:lnTo>
                  <a:pt x="46393" y="343496"/>
                </a:lnTo>
                <a:lnTo>
                  <a:pt x="85112" y="257251"/>
                </a:lnTo>
                <a:lnTo>
                  <a:pt x="57099" y="257251"/>
                </a:lnTo>
                <a:lnTo>
                  <a:pt x="46380" y="0"/>
                </a:lnTo>
                <a:close/>
              </a:path>
              <a:path extrusionOk="0" h="343535" w="85725">
                <a:moveTo>
                  <a:pt x="85648" y="256057"/>
                </a:moveTo>
                <a:lnTo>
                  <a:pt x="57099" y="257251"/>
                </a:lnTo>
                <a:lnTo>
                  <a:pt x="85112" y="257251"/>
                </a:lnTo>
                <a:lnTo>
                  <a:pt x="85648" y="2560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9" name="Google Shape;739;p43"/>
          <p:cNvSpPr/>
          <p:nvPr/>
        </p:nvSpPr>
        <p:spPr>
          <a:xfrm>
            <a:off x="6175844" y="4228844"/>
            <a:ext cx="85725" cy="250507"/>
          </a:xfrm>
          <a:custGeom>
            <a:rect b="b" l="l" r="r" t="t"/>
            <a:pathLst>
              <a:path extrusionOk="0" h="334010" w="85725">
                <a:moveTo>
                  <a:pt x="0" y="246994"/>
                </a:moveTo>
                <a:lnTo>
                  <a:pt x="40805" y="333715"/>
                </a:lnTo>
                <a:lnTo>
                  <a:pt x="85699" y="249034"/>
                </a:lnTo>
                <a:lnTo>
                  <a:pt x="57124" y="248354"/>
                </a:lnTo>
                <a:lnTo>
                  <a:pt x="57140" y="247674"/>
                </a:lnTo>
                <a:lnTo>
                  <a:pt x="28562" y="247674"/>
                </a:lnTo>
                <a:lnTo>
                  <a:pt x="0" y="246994"/>
                </a:lnTo>
                <a:close/>
              </a:path>
              <a:path extrusionOk="0" h="334010" w="85725">
                <a:moveTo>
                  <a:pt x="34455" y="0"/>
                </a:moveTo>
                <a:lnTo>
                  <a:pt x="28562" y="247674"/>
                </a:lnTo>
                <a:lnTo>
                  <a:pt x="57140" y="247674"/>
                </a:lnTo>
                <a:lnTo>
                  <a:pt x="63030" y="680"/>
                </a:lnTo>
                <a:lnTo>
                  <a:pt x="344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0" name="Google Shape;740;p43"/>
          <p:cNvSpPr/>
          <p:nvPr/>
        </p:nvSpPr>
        <p:spPr>
          <a:xfrm>
            <a:off x="3803281" y="3983450"/>
            <a:ext cx="1416685" cy="763905"/>
          </a:xfrm>
          <a:custGeom>
            <a:rect b="b" l="l" r="r" t="t"/>
            <a:pathLst>
              <a:path extrusionOk="0" h="1018539" w="1416685">
                <a:moveTo>
                  <a:pt x="16611" y="0"/>
                </a:moveTo>
                <a:lnTo>
                  <a:pt x="0" y="23241"/>
                </a:lnTo>
                <a:lnTo>
                  <a:pt x="1338364" y="979869"/>
                </a:lnTo>
                <a:lnTo>
                  <a:pt x="1321752" y="1003117"/>
                </a:lnTo>
                <a:lnTo>
                  <a:pt x="1416418" y="1018095"/>
                </a:lnTo>
                <a:lnTo>
                  <a:pt x="1383898" y="956623"/>
                </a:lnTo>
                <a:lnTo>
                  <a:pt x="1354988" y="956623"/>
                </a:lnTo>
                <a:lnTo>
                  <a:pt x="16611" y="0"/>
                </a:lnTo>
                <a:close/>
              </a:path>
              <a:path extrusionOk="0" h="1018539" w="1416685">
                <a:moveTo>
                  <a:pt x="1371600" y="933376"/>
                </a:moveTo>
                <a:lnTo>
                  <a:pt x="1354988" y="956623"/>
                </a:lnTo>
                <a:lnTo>
                  <a:pt x="1383898" y="956623"/>
                </a:lnTo>
                <a:lnTo>
                  <a:pt x="1371600" y="9333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1" name="Google Shape;741;p43"/>
          <p:cNvSpPr txBox="1"/>
          <p:nvPr/>
        </p:nvSpPr>
        <p:spPr>
          <a:xfrm>
            <a:off x="78754" y="4927125"/>
            <a:ext cx="30714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Based on slide by Ray Mooney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2" name="Google Shape;742;p43"/>
          <p:cNvSpPr txBox="1"/>
          <p:nvPr/>
        </p:nvSpPr>
        <p:spPr>
          <a:xfrm>
            <a:off x="3583940" y="3317262"/>
            <a:ext cx="1224915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Training data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3" name="Google Shape;743;p43"/>
          <p:cNvSpPr txBox="1"/>
          <p:nvPr/>
        </p:nvSpPr>
        <p:spPr>
          <a:xfrm>
            <a:off x="3561105" y="4407099"/>
            <a:ext cx="113792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Testing data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4" name="Google Shape;744;p43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41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4"/>
          <p:cNvSpPr txBox="1"/>
          <p:nvPr>
            <p:ph type="title"/>
          </p:nvPr>
        </p:nvSpPr>
        <p:spPr>
          <a:xfrm>
            <a:off x="1368425" y="67625"/>
            <a:ext cx="71484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vs. Test Distribution</a:t>
            </a:r>
            <a:endParaRPr/>
          </a:p>
        </p:txBody>
      </p:sp>
      <p:sp>
        <p:nvSpPr>
          <p:cNvPr id="750" name="Google Shape;750;p44"/>
          <p:cNvSpPr txBox="1"/>
          <p:nvPr/>
        </p:nvSpPr>
        <p:spPr>
          <a:xfrm>
            <a:off x="535940" y="843915"/>
            <a:ext cx="7853045" cy="1824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noAutofit/>
          </a:bodyPr>
          <a:lstStyle/>
          <a:p>
            <a:pPr indent="-292100" lvl="0" marL="355600" marR="80010" rtl="0" algn="l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We generally assume that the training and  test examples are independently drawn from  the same overall distribution of data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755650" marR="5080" rtl="0" algn="l">
              <a:lnSpc>
                <a:spcPct val="101200"/>
              </a:lnSpc>
              <a:spcBef>
                <a:spcPts val="62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We call this “i.i.d” which stands for “independent  and identically distributed”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1" name="Google Shape;751;p44"/>
          <p:cNvSpPr txBox="1"/>
          <p:nvPr/>
        </p:nvSpPr>
        <p:spPr>
          <a:xfrm>
            <a:off x="78739" y="2939415"/>
            <a:ext cx="7740015" cy="216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54000" lvl="0" marL="81280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If examples are not independent, requires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1280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collective classification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812800" marR="0" rtl="0" algn="l">
              <a:lnSpc>
                <a:spcPct val="100000"/>
              </a:lnSpc>
              <a:spcBef>
                <a:spcPts val="2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If test distribution is different, requires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1280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learning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125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Slide credit: Ray Mooney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2" name="Google Shape;752;p44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42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724825" y="67625"/>
            <a:ext cx="8043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Machine Learning?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535950" y="853450"/>
            <a:ext cx="8137500" cy="4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noAutofit/>
          </a:bodyPr>
          <a:lstStyle/>
          <a:p>
            <a:pPr indent="-168275" lvl="0" marL="180975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Lear</a:t>
            </a: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ning is any pro</a:t>
            </a: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cess by which a system improves  performance from experience.”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15240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- Herbert Simon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Definition by Tom Mitchell (1998):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Machine Learning is the study of algorithms that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5280" lvl="0" marL="8413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improve their performance </a:t>
            </a:r>
            <a:r>
              <a:rPr i="1" lang="en-GB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280" lvl="0" marL="8413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at some task </a:t>
            </a:r>
            <a:r>
              <a:rPr i="1" lang="en-GB" sz="24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280" lvl="0" marL="8413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with experience </a:t>
            </a:r>
            <a:r>
              <a:rPr i="1" lang="en-GB" sz="24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6735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A well-defined learning task is given by &lt;</a:t>
            </a:r>
            <a:r>
              <a:rPr i="1" lang="en-GB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i="1" lang="en-GB" sz="24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i="1" lang="en-GB" sz="24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&gt;.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71755" rtl="0" algn="r">
              <a:lnSpc>
                <a:spcPct val="100000"/>
              </a:lnSpc>
              <a:spcBef>
                <a:spcPts val="3005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5"/>
          <p:cNvSpPr txBox="1"/>
          <p:nvPr>
            <p:ph type="title"/>
          </p:nvPr>
        </p:nvSpPr>
        <p:spPr>
          <a:xfrm>
            <a:off x="2680470" y="67625"/>
            <a:ext cx="54738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rebuchet MS"/>
                <a:ea typeface="Trebuchet MS"/>
                <a:cs typeface="Trebuchet MS"/>
                <a:sym typeface="Trebuchet MS"/>
              </a:rPr>
              <a:t>ML in a Nutshell</a:t>
            </a:r>
            <a:endParaRPr/>
          </a:p>
        </p:txBody>
      </p:sp>
      <p:sp>
        <p:nvSpPr>
          <p:cNvPr id="758" name="Google Shape;758;p45"/>
          <p:cNvSpPr txBox="1"/>
          <p:nvPr/>
        </p:nvSpPr>
        <p:spPr>
          <a:xfrm>
            <a:off x="535940" y="843915"/>
            <a:ext cx="7475855" cy="3110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noAutofit/>
          </a:bodyPr>
          <a:lstStyle/>
          <a:p>
            <a:pPr indent="-292100" lvl="0" marL="355600" marR="75692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Tens of thousands of machine learning  algorithms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0" i="0" lang="en-GB" sz="2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Hundreds new every year</a:t>
            </a:r>
            <a:endParaRPr b="0"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4100"/>
              <a:buFont typeface="Arial"/>
              <a:buNone/>
            </a:pPr>
            <a:r>
              <a:t/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Every ML algorithm has three components: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1" i="0" lang="en-GB" sz="2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Representation</a:t>
            </a:r>
            <a:endParaRPr b="0"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1" i="0" lang="en-GB" sz="2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Optimization</a:t>
            </a:r>
            <a:endParaRPr b="0"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1" i="0" lang="en-GB" sz="24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Evaluation</a:t>
            </a:r>
            <a:endParaRPr b="0"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9" name="Google Shape;759;p45"/>
          <p:cNvSpPr txBox="1"/>
          <p:nvPr/>
        </p:nvSpPr>
        <p:spPr>
          <a:xfrm>
            <a:off x="78755" y="4927125"/>
            <a:ext cx="29877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Slide credit: Pedro Domingos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0" name="Google Shape;760;p45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43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6"/>
          <p:cNvSpPr txBox="1"/>
          <p:nvPr>
            <p:ph type="title"/>
          </p:nvPr>
        </p:nvSpPr>
        <p:spPr>
          <a:xfrm>
            <a:off x="78750" y="67625"/>
            <a:ext cx="83094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Various Function Representations</a:t>
            </a:r>
            <a:endParaRPr sz="3000"/>
          </a:p>
        </p:txBody>
      </p:sp>
      <p:sp>
        <p:nvSpPr>
          <p:cNvPr id="766" name="Google Shape;766;p46"/>
          <p:cNvSpPr txBox="1"/>
          <p:nvPr/>
        </p:nvSpPr>
        <p:spPr>
          <a:xfrm>
            <a:off x="722715" y="950528"/>
            <a:ext cx="4925100" cy="3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Numerical functions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755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</a:pPr>
            <a:r>
              <a:rPr b="0" i="0" lang="en-GB" sz="12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Linear regression</a:t>
            </a:r>
            <a:endParaRPr b="0" i="0" sz="12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75565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1200"/>
              <a:buFont typeface="Arial"/>
              <a:buChar char="–"/>
            </a:pPr>
            <a:r>
              <a:rPr b="0" i="0" lang="en-GB" sz="12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Neural networks</a:t>
            </a:r>
            <a:endParaRPr b="0" i="0" sz="12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755650" marR="0" rtl="0" algn="l">
              <a:lnSpc>
                <a:spcPct val="118333"/>
              </a:lnSpc>
              <a:spcBef>
                <a:spcPts val="40"/>
              </a:spcBef>
              <a:spcAft>
                <a:spcPts val="0"/>
              </a:spcAft>
              <a:buSzPts val="1200"/>
              <a:buFont typeface="Arial"/>
              <a:buChar char="–"/>
            </a:pPr>
            <a:r>
              <a:rPr b="0" i="0" lang="en-GB" sz="12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Support vector machines</a:t>
            </a:r>
            <a:endParaRPr b="0" i="0" sz="12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355600" marR="0" rtl="0" algn="l">
              <a:lnSpc>
                <a:spcPct val="118499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Symbolic functions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755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</a:pPr>
            <a:r>
              <a:rPr b="0" i="0" lang="en-GB" sz="12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Decision trees</a:t>
            </a:r>
            <a:endParaRPr b="0" i="0" sz="12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755650" marR="0" rtl="0" algn="l">
              <a:lnSpc>
                <a:spcPct val="118333"/>
              </a:lnSpc>
              <a:spcBef>
                <a:spcPts val="40"/>
              </a:spcBef>
              <a:spcAft>
                <a:spcPts val="0"/>
              </a:spcAft>
              <a:buSzPts val="1200"/>
              <a:buFont typeface="Arial"/>
              <a:buChar char="–"/>
            </a:pPr>
            <a:r>
              <a:rPr b="0" i="0" lang="en-GB" sz="12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Rules in propositional logic</a:t>
            </a:r>
            <a:endParaRPr b="0" i="0" sz="12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75565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</a:pPr>
            <a:r>
              <a:rPr b="0" i="0" lang="en-GB" sz="12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Rules in first-order predicate logic</a:t>
            </a:r>
            <a:endParaRPr b="0" i="0" sz="12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Instance-based functions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755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</a:pPr>
            <a:r>
              <a:rPr b="0" i="0" lang="en-GB" sz="12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Nearest-neighbor</a:t>
            </a:r>
            <a:endParaRPr b="0" i="0" sz="12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755650" marR="0" rtl="0" algn="l">
              <a:lnSpc>
                <a:spcPct val="118333"/>
              </a:lnSpc>
              <a:spcBef>
                <a:spcPts val="40"/>
              </a:spcBef>
              <a:spcAft>
                <a:spcPts val="0"/>
              </a:spcAft>
              <a:buSzPts val="1200"/>
              <a:buFont typeface="Arial"/>
              <a:buChar char="–"/>
            </a:pPr>
            <a:r>
              <a:rPr b="0" i="0" lang="en-GB" sz="12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Case-based</a:t>
            </a:r>
            <a:endParaRPr b="0" i="0" sz="12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355600" marR="0" rtl="0" algn="l">
              <a:lnSpc>
                <a:spcPct val="118499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Probabilistic Graphical Models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755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</a:pPr>
            <a:r>
              <a:rPr b="0" i="0" lang="en-GB" sz="12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Naïve Bayes</a:t>
            </a:r>
            <a:endParaRPr b="0" i="0" sz="12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755650" marR="0" rtl="0" algn="l">
              <a:lnSpc>
                <a:spcPct val="118333"/>
              </a:lnSpc>
              <a:spcBef>
                <a:spcPts val="40"/>
              </a:spcBef>
              <a:spcAft>
                <a:spcPts val="0"/>
              </a:spcAft>
              <a:buSzPts val="1200"/>
              <a:buFont typeface="Arial"/>
              <a:buChar char="–"/>
            </a:pPr>
            <a:r>
              <a:rPr b="0" i="0" lang="en-GB" sz="12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Bayesian networks</a:t>
            </a:r>
            <a:endParaRPr b="0" i="0" sz="12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75565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</a:pPr>
            <a:r>
              <a:rPr b="0" i="0" lang="en-GB" sz="12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Hidden-Markov Models (HMMs)</a:t>
            </a:r>
            <a:endParaRPr b="0" i="0" sz="12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75565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1200"/>
              <a:buFont typeface="Arial"/>
              <a:buChar char="–"/>
            </a:pPr>
            <a:r>
              <a:rPr b="0" i="0" lang="en-GB" sz="12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Probabilistic Context Free Grammars (PCFGs)</a:t>
            </a:r>
            <a:endParaRPr b="0" i="0" sz="12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75565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1200"/>
              <a:buFont typeface="Arial"/>
              <a:buChar char="–"/>
            </a:pPr>
            <a:r>
              <a:rPr b="0" i="0" lang="en-GB" sz="12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Markov networks</a:t>
            </a:r>
            <a:endParaRPr b="0" i="0" sz="12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7" name="Google Shape;767;p46"/>
          <p:cNvSpPr txBox="1"/>
          <p:nvPr/>
        </p:nvSpPr>
        <p:spPr>
          <a:xfrm>
            <a:off x="78759" y="4927125"/>
            <a:ext cx="32946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Slide credit: Ray Mooney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8" name="Google Shape;768;p46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44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7"/>
          <p:cNvSpPr txBox="1"/>
          <p:nvPr>
            <p:ph type="title"/>
          </p:nvPr>
        </p:nvSpPr>
        <p:spPr>
          <a:xfrm>
            <a:off x="223025" y="0"/>
            <a:ext cx="8823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1816735" lvl="0" marL="18288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Various Search/Optimization  Algorithms</a:t>
            </a:r>
            <a:endParaRPr sz="3000"/>
          </a:p>
        </p:txBody>
      </p:sp>
      <p:sp>
        <p:nvSpPr>
          <p:cNvPr id="774" name="Google Shape;774;p47"/>
          <p:cNvSpPr txBox="1"/>
          <p:nvPr/>
        </p:nvSpPr>
        <p:spPr>
          <a:xfrm>
            <a:off x="535940" y="799719"/>
            <a:ext cx="3608070" cy="34828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Gradient descent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75565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Perceptron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7556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Backpropagation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355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Dynamic Programming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7556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HMM Learning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7556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PCFG Learning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355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Divide and Conquer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75565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Decision tree induction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7556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Rule learning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355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Evolutionary Computation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75565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Genetic Algorithms (GAs)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755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Genetic Programming (GP)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7556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Neuro-evolution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5" name="Google Shape;775;p47"/>
          <p:cNvSpPr txBox="1"/>
          <p:nvPr/>
        </p:nvSpPr>
        <p:spPr>
          <a:xfrm>
            <a:off x="78758" y="4927125"/>
            <a:ext cx="31551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Slide credit: Ray Mooney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6" name="Google Shape;776;p47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45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8"/>
          <p:cNvSpPr txBox="1"/>
          <p:nvPr>
            <p:ph type="title"/>
          </p:nvPr>
        </p:nvSpPr>
        <p:spPr>
          <a:xfrm>
            <a:off x="3343973" y="67628"/>
            <a:ext cx="245681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Trebuchet MS"/>
                <a:ea typeface="Trebuchet MS"/>
                <a:cs typeface="Trebuchet MS"/>
                <a:sym typeface="Trebuchet MS"/>
              </a:rPr>
              <a:t>Evaluation</a:t>
            </a:r>
            <a:endParaRPr sz="3000"/>
          </a:p>
        </p:txBody>
      </p:sp>
      <p:sp>
        <p:nvSpPr>
          <p:cNvPr id="782" name="Google Shape;782;p48"/>
          <p:cNvSpPr txBox="1"/>
          <p:nvPr/>
        </p:nvSpPr>
        <p:spPr>
          <a:xfrm>
            <a:off x="535940" y="786765"/>
            <a:ext cx="3318510" cy="3225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794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Accuracy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55600" marR="0" rtl="0" algn="l">
              <a:lnSpc>
                <a:spcPct val="118892"/>
              </a:lnSpc>
              <a:spcBef>
                <a:spcPts val="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Precision and recall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55600" marR="0" rtl="0" algn="l">
              <a:lnSpc>
                <a:spcPct val="118892"/>
              </a:lnSpc>
              <a:spcBef>
                <a:spcPts val="40"/>
              </a:spcBef>
              <a:spcAft>
                <a:spcPts val="0"/>
              </a:spcAft>
              <a:buSzPts val="1800"/>
              <a:buFont typeface="Trebuchet MS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F-score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55600" marR="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Squared error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556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Likelihood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55600" marR="0" rtl="0" algn="l">
              <a:lnSpc>
                <a:spcPct val="118892"/>
              </a:lnSpc>
              <a:spcBef>
                <a:spcPts val="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Posterior probability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55600" marR="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Cost / Utility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55600" marR="0" rtl="0" algn="l">
              <a:lnSpc>
                <a:spcPct val="118892"/>
              </a:lnSpc>
              <a:spcBef>
                <a:spcPts val="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Margin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55600" marR="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Entropy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556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K-L divergence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556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etc.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3" name="Google Shape;783;p48"/>
          <p:cNvSpPr txBox="1"/>
          <p:nvPr/>
        </p:nvSpPr>
        <p:spPr>
          <a:xfrm>
            <a:off x="78756" y="4927125"/>
            <a:ext cx="33186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Slide credit: Pedro Domingos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4" name="Google Shape;784;p48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47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9"/>
          <p:cNvSpPr txBox="1"/>
          <p:nvPr>
            <p:ph type="title"/>
          </p:nvPr>
        </p:nvSpPr>
        <p:spPr>
          <a:xfrm>
            <a:off x="2932423" y="67625"/>
            <a:ext cx="50268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0504D"/>
                </a:solidFill>
                <a:latin typeface="Trebuchet MS"/>
                <a:ea typeface="Trebuchet MS"/>
                <a:cs typeface="Trebuchet MS"/>
                <a:sym typeface="Trebuchet MS"/>
              </a:rPr>
              <a:t>ML in Practice</a:t>
            </a:r>
            <a:endParaRPr/>
          </a:p>
        </p:txBody>
      </p:sp>
      <p:sp>
        <p:nvSpPr>
          <p:cNvPr id="790" name="Google Shape;790;p49"/>
          <p:cNvSpPr txBox="1"/>
          <p:nvPr/>
        </p:nvSpPr>
        <p:spPr>
          <a:xfrm>
            <a:off x="1323339" y="1032510"/>
            <a:ext cx="7375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Understand domain, prior knowledge, and goals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Data integration, selection, cleaning, pre-processing, etc.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Learn models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Interpret results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Consolidate and deploy discovered knowledge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1" name="Google Shape;791;p49"/>
          <p:cNvSpPr txBox="1"/>
          <p:nvPr/>
        </p:nvSpPr>
        <p:spPr>
          <a:xfrm>
            <a:off x="78739" y="4927133"/>
            <a:ext cx="2630170" cy="1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Based on a slide by Pedro Domingos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2" name="Google Shape;792;p49"/>
          <p:cNvSpPr/>
          <p:nvPr/>
        </p:nvSpPr>
        <p:spPr>
          <a:xfrm>
            <a:off x="139700" y="1076325"/>
            <a:ext cx="1168500" cy="2490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3" name="Google Shape;793;p49"/>
          <p:cNvSpPr/>
          <p:nvPr/>
        </p:nvSpPr>
        <p:spPr>
          <a:xfrm>
            <a:off x="203075" y="1107230"/>
            <a:ext cx="1041600" cy="2433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4" name="Google Shape;794;p49"/>
          <p:cNvSpPr/>
          <p:nvPr/>
        </p:nvSpPr>
        <p:spPr>
          <a:xfrm>
            <a:off x="203200" y="1107195"/>
            <a:ext cx="1041400" cy="2490711"/>
          </a:xfrm>
          <a:custGeom>
            <a:rect b="b" l="l" r="r" t="t"/>
            <a:pathLst>
              <a:path extrusionOk="0" h="2156460" w="1041400">
                <a:moveTo>
                  <a:pt x="0" y="1258983"/>
                </a:moveTo>
                <a:lnTo>
                  <a:pt x="1312" y="1213762"/>
                </a:lnTo>
                <a:lnTo>
                  <a:pt x="5213" y="1169029"/>
                </a:lnTo>
                <a:lnTo>
                  <a:pt x="11647" y="1124846"/>
                </a:lnTo>
                <a:lnTo>
                  <a:pt x="20558" y="1081275"/>
                </a:lnTo>
                <a:lnTo>
                  <a:pt x="31890" y="1038379"/>
                </a:lnTo>
                <a:lnTo>
                  <a:pt x="45588" y="996218"/>
                </a:lnTo>
                <a:lnTo>
                  <a:pt x="61595" y="954856"/>
                </a:lnTo>
                <a:lnTo>
                  <a:pt x="79857" y="914353"/>
                </a:lnTo>
                <a:lnTo>
                  <a:pt x="100317" y="874772"/>
                </a:lnTo>
                <a:lnTo>
                  <a:pt x="122920" y="836174"/>
                </a:lnTo>
                <a:lnTo>
                  <a:pt x="147610" y="798622"/>
                </a:lnTo>
                <a:lnTo>
                  <a:pt x="174331" y="762178"/>
                </a:lnTo>
                <a:lnTo>
                  <a:pt x="203029" y="726904"/>
                </a:lnTo>
                <a:lnTo>
                  <a:pt x="233646" y="692860"/>
                </a:lnTo>
                <a:lnTo>
                  <a:pt x="266127" y="660110"/>
                </a:lnTo>
                <a:lnTo>
                  <a:pt x="300418" y="628715"/>
                </a:lnTo>
                <a:lnTo>
                  <a:pt x="336461" y="598738"/>
                </a:lnTo>
                <a:lnTo>
                  <a:pt x="374201" y="570239"/>
                </a:lnTo>
                <a:lnTo>
                  <a:pt x="413583" y="543282"/>
                </a:lnTo>
                <a:lnTo>
                  <a:pt x="454551" y="517927"/>
                </a:lnTo>
                <a:lnTo>
                  <a:pt x="497049" y="494237"/>
                </a:lnTo>
                <a:lnTo>
                  <a:pt x="541021" y="472275"/>
                </a:lnTo>
                <a:lnTo>
                  <a:pt x="586412" y="452100"/>
                </a:lnTo>
                <a:lnTo>
                  <a:pt x="633166" y="433777"/>
                </a:lnTo>
                <a:lnTo>
                  <a:pt x="681228" y="417366"/>
                </a:lnTo>
                <a:lnTo>
                  <a:pt x="730541" y="402930"/>
                </a:lnTo>
                <a:lnTo>
                  <a:pt x="781050" y="390530"/>
                </a:lnTo>
                <a:lnTo>
                  <a:pt x="781051" y="520700"/>
                </a:lnTo>
                <a:lnTo>
                  <a:pt x="1041400" y="231870"/>
                </a:lnTo>
                <a:lnTo>
                  <a:pt x="781051" y="0"/>
                </a:lnTo>
                <a:lnTo>
                  <a:pt x="781051" y="130180"/>
                </a:lnTo>
                <a:lnTo>
                  <a:pt x="730542" y="142580"/>
                </a:lnTo>
                <a:lnTo>
                  <a:pt x="681229" y="157016"/>
                </a:lnTo>
                <a:lnTo>
                  <a:pt x="633167" y="173427"/>
                </a:lnTo>
                <a:lnTo>
                  <a:pt x="586413" y="191750"/>
                </a:lnTo>
                <a:lnTo>
                  <a:pt x="541022" y="211924"/>
                </a:lnTo>
                <a:lnTo>
                  <a:pt x="497050" y="233887"/>
                </a:lnTo>
                <a:lnTo>
                  <a:pt x="454552" y="257577"/>
                </a:lnTo>
                <a:lnTo>
                  <a:pt x="413584" y="282931"/>
                </a:lnTo>
                <a:lnTo>
                  <a:pt x="374202" y="309889"/>
                </a:lnTo>
                <a:lnTo>
                  <a:pt x="336462" y="338387"/>
                </a:lnTo>
                <a:lnTo>
                  <a:pt x="300419" y="368365"/>
                </a:lnTo>
                <a:lnTo>
                  <a:pt x="266128" y="399760"/>
                </a:lnTo>
                <a:lnTo>
                  <a:pt x="233647" y="432510"/>
                </a:lnTo>
                <a:lnTo>
                  <a:pt x="203030" y="466553"/>
                </a:lnTo>
                <a:lnTo>
                  <a:pt x="174332" y="501828"/>
                </a:lnTo>
                <a:lnTo>
                  <a:pt x="147611" y="538272"/>
                </a:lnTo>
                <a:lnTo>
                  <a:pt x="122921" y="575823"/>
                </a:lnTo>
                <a:lnTo>
                  <a:pt x="100318" y="614421"/>
                </a:lnTo>
                <a:lnTo>
                  <a:pt x="79858" y="654002"/>
                </a:lnTo>
                <a:lnTo>
                  <a:pt x="61596" y="694504"/>
                </a:lnTo>
                <a:lnTo>
                  <a:pt x="45589" y="735867"/>
                </a:lnTo>
                <a:lnTo>
                  <a:pt x="31891" y="778027"/>
                </a:lnTo>
                <a:lnTo>
                  <a:pt x="20559" y="820923"/>
                </a:lnTo>
                <a:lnTo>
                  <a:pt x="11648" y="864494"/>
                </a:lnTo>
                <a:lnTo>
                  <a:pt x="5214" y="908676"/>
                </a:lnTo>
                <a:lnTo>
                  <a:pt x="1313" y="953409"/>
                </a:lnTo>
                <a:lnTo>
                  <a:pt x="0" y="998630"/>
                </a:lnTo>
                <a:lnTo>
                  <a:pt x="0" y="1258983"/>
                </a:lnTo>
                <a:lnTo>
                  <a:pt x="1274" y="1303749"/>
                </a:lnTo>
                <a:lnTo>
                  <a:pt x="5058" y="1347948"/>
                </a:lnTo>
                <a:lnTo>
                  <a:pt x="11291" y="1391526"/>
                </a:lnTo>
                <a:lnTo>
                  <a:pt x="19914" y="1434434"/>
                </a:lnTo>
                <a:lnTo>
                  <a:pt x="30867" y="1476619"/>
                </a:lnTo>
                <a:lnTo>
                  <a:pt x="44091" y="1518031"/>
                </a:lnTo>
                <a:lnTo>
                  <a:pt x="59526" y="1558617"/>
                </a:lnTo>
                <a:lnTo>
                  <a:pt x="77112" y="1598327"/>
                </a:lnTo>
                <a:lnTo>
                  <a:pt x="96790" y="1637110"/>
                </a:lnTo>
                <a:lnTo>
                  <a:pt x="118499" y="1674913"/>
                </a:lnTo>
                <a:lnTo>
                  <a:pt x="142181" y="1711685"/>
                </a:lnTo>
                <a:lnTo>
                  <a:pt x="167776" y="1747375"/>
                </a:lnTo>
                <a:lnTo>
                  <a:pt x="195223" y="1781932"/>
                </a:lnTo>
                <a:lnTo>
                  <a:pt x="224463" y="1815304"/>
                </a:lnTo>
                <a:lnTo>
                  <a:pt x="255438" y="1847440"/>
                </a:lnTo>
                <a:lnTo>
                  <a:pt x="288086" y="1878289"/>
                </a:lnTo>
                <a:lnTo>
                  <a:pt x="322348" y="1907798"/>
                </a:lnTo>
                <a:lnTo>
                  <a:pt x="358165" y="1935917"/>
                </a:lnTo>
                <a:lnTo>
                  <a:pt x="395477" y="1962595"/>
                </a:lnTo>
                <a:lnTo>
                  <a:pt x="434224" y="1987779"/>
                </a:lnTo>
                <a:lnTo>
                  <a:pt x="474347" y="2011419"/>
                </a:lnTo>
                <a:lnTo>
                  <a:pt x="515785" y="2033463"/>
                </a:lnTo>
                <a:lnTo>
                  <a:pt x="558480" y="2053859"/>
                </a:lnTo>
                <a:lnTo>
                  <a:pt x="602372" y="2072557"/>
                </a:lnTo>
                <a:lnTo>
                  <a:pt x="647401" y="2089505"/>
                </a:lnTo>
                <a:lnTo>
                  <a:pt x="693506" y="2104652"/>
                </a:lnTo>
                <a:lnTo>
                  <a:pt x="740630" y="2117945"/>
                </a:lnTo>
                <a:lnTo>
                  <a:pt x="788711" y="2129335"/>
                </a:lnTo>
                <a:lnTo>
                  <a:pt x="837691" y="2138769"/>
                </a:lnTo>
                <a:lnTo>
                  <a:pt x="887510" y="2146196"/>
                </a:lnTo>
                <a:lnTo>
                  <a:pt x="938107" y="2151564"/>
                </a:lnTo>
                <a:lnTo>
                  <a:pt x="989424" y="2154823"/>
                </a:lnTo>
                <a:lnTo>
                  <a:pt x="1041400" y="2155921"/>
                </a:lnTo>
                <a:lnTo>
                  <a:pt x="1041400" y="1895570"/>
                </a:lnTo>
                <a:lnTo>
                  <a:pt x="989994" y="1894489"/>
                </a:lnTo>
                <a:lnTo>
                  <a:pt x="939173" y="1891281"/>
                </a:lnTo>
                <a:lnTo>
                  <a:pt x="888999" y="1885990"/>
                </a:lnTo>
                <a:lnTo>
                  <a:pt x="839537" y="1878666"/>
                </a:lnTo>
                <a:lnTo>
                  <a:pt x="790850" y="1869354"/>
                </a:lnTo>
                <a:lnTo>
                  <a:pt x="743001" y="1858102"/>
                </a:lnTo>
                <a:lnTo>
                  <a:pt x="696054" y="1844958"/>
                </a:lnTo>
                <a:lnTo>
                  <a:pt x="650072" y="1829968"/>
                </a:lnTo>
                <a:lnTo>
                  <a:pt x="605118" y="1813179"/>
                </a:lnTo>
                <a:lnTo>
                  <a:pt x="561257" y="1794640"/>
                </a:lnTo>
                <a:lnTo>
                  <a:pt x="518550" y="1774397"/>
                </a:lnTo>
                <a:lnTo>
                  <a:pt x="477063" y="1752497"/>
                </a:lnTo>
                <a:lnTo>
                  <a:pt x="436858" y="1728987"/>
                </a:lnTo>
                <a:lnTo>
                  <a:pt x="397999" y="1703915"/>
                </a:lnTo>
                <a:lnTo>
                  <a:pt x="360549" y="1677328"/>
                </a:lnTo>
                <a:lnTo>
                  <a:pt x="324571" y="1649274"/>
                </a:lnTo>
                <a:lnTo>
                  <a:pt x="290130" y="1619798"/>
                </a:lnTo>
                <a:lnTo>
                  <a:pt x="257287" y="1588949"/>
                </a:lnTo>
                <a:lnTo>
                  <a:pt x="226108" y="1556774"/>
                </a:lnTo>
                <a:lnTo>
                  <a:pt x="196655" y="1523319"/>
                </a:lnTo>
                <a:lnTo>
                  <a:pt x="168992" y="1488633"/>
                </a:lnTo>
                <a:lnTo>
                  <a:pt x="143182" y="1452762"/>
                </a:lnTo>
                <a:lnTo>
                  <a:pt x="119288" y="1415754"/>
                </a:lnTo>
                <a:lnTo>
                  <a:pt x="97375" y="1377655"/>
                </a:lnTo>
                <a:lnTo>
                  <a:pt x="77505" y="1338513"/>
                </a:lnTo>
                <a:lnTo>
                  <a:pt x="59741" y="1298375"/>
                </a:lnTo>
                <a:lnTo>
                  <a:pt x="44148" y="1257289"/>
                </a:lnTo>
                <a:lnTo>
                  <a:pt x="30789" y="1215301"/>
                </a:lnTo>
                <a:lnTo>
                  <a:pt x="19727" y="1172459"/>
                </a:lnTo>
                <a:lnTo>
                  <a:pt x="11026" y="1128810"/>
                </a:lnTo>
              </a:path>
            </a:pathLst>
          </a:custGeom>
          <a:noFill/>
          <a:ln cap="flat" cmpd="sng" w="1270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5" name="Google Shape;795;p49"/>
          <p:cNvSpPr txBox="1"/>
          <p:nvPr/>
        </p:nvSpPr>
        <p:spPr>
          <a:xfrm>
            <a:off x="139700" y="1821800"/>
            <a:ext cx="8523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Loop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6" name="Google Shape;796;p49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48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0"/>
          <p:cNvSpPr txBox="1"/>
          <p:nvPr/>
        </p:nvSpPr>
        <p:spPr>
          <a:xfrm>
            <a:off x="4481512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49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2" name="Google Shape;802;p50"/>
          <p:cNvSpPr txBox="1"/>
          <p:nvPr>
            <p:ph type="title"/>
          </p:nvPr>
        </p:nvSpPr>
        <p:spPr>
          <a:xfrm>
            <a:off x="390300" y="67625"/>
            <a:ext cx="81405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Lessons Learned about Learning</a:t>
            </a:r>
            <a:endParaRPr/>
          </a:p>
        </p:txBody>
      </p:sp>
      <p:sp>
        <p:nvSpPr>
          <p:cNvPr id="803" name="Google Shape;803;p50"/>
          <p:cNvSpPr txBox="1"/>
          <p:nvPr/>
        </p:nvSpPr>
        <p:spPr>
          <a:xfrm>
            <a:off x="535940" y="843915"/>
            <a:ext cx="7994650" cy="347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noAutofit/>
          </a:bodyPr>
          <a:lstStyle/>
          <a:p>
            <a:pPr indent="-317500" lvl="0" marL="355600" marR="79375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Learning can be viewed as using direct or indirect  experience to approximate a chosen target function.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ts val="395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55600" marR="10795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Function approximation can be viewed as a search  through a space of hypotheses (representations of  functions) for one that best fits a set of training data.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55600" marR="5080" rtl="0" algn="l">
              <a:lnSpc>
                <a:spcPct val="997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Different learning methods assume different  hypothesis spaces (representation languages) and/or  employ different search techniques.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4" name="Google Shape;804;p50"/>
          <p:cNvSpPr txBox="1"/>
          <p:nvPr/>
        </p:nvSpPr>
        <p:spPr>
          <a:xfrm>
            <a:off x="78756" y="4927125"/>
            <a:ext cx="28206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Slide credit: Ray Mooney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1"/>
          <p:cNvSpPr txBox="1"/>
          <p:nvPr>
            <p:ph type="title"/>
          </p:nvPr>
        </p:nvSpPr>
        <p:spPr>
          <a:xfrm>
            <a:off x="125451" y="1608050"/>
            <a:ext cx="88791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100965" lvl="0" marL="127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Brief History of  Machine Learning</a:t>
            </a:r>
            <a:endParaRPr/>
          </a:p>
        </p:txBody>
      </p:sp>
      <p:sp>
        <p:nvSpPr>
          <p:cNvPr id="810" name="Google Shape;810;p51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50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52"/>
          <p:cNvSpPr txBox="1"/>
          <p:nvPr>
            <p:ph type="title"/>
          </p:nvPr>
        </p:nvSpPr>
        <p:spPr>
          <a:xfrm>
            <a:off x="1361801" y="67625"/>
            <a:ext cx="7656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History of Machine Learning</a:t>
            </a:r>
            <a:endParaRPr/>
          </a:p>
        </p:txBody>
      </p:sp>
      <p:sp>
        <p:nvSpPr>
          <p:cNvPr id="816" name="Google Shape;816;p52"/>
          <p:cNvSpPr txBox="1"/>
          <p:nvPr/>
        </p:nvSpPr>
        <p:spPr>
          <a:xfrm>
            <a:off x="792440" y="878203"/>
            <a:ext cx="60972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1950s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Samuel</a:t>
            </a:r>
            <a:r>
              <a:rPr b="0" i="0" lang="en-GB" u="none" cap="none" strike="noStrike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s checker player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Selfridge</a:t>
            </a:r>
            <a:r>
              <a:rPr b="0" i="0" lang="en-GB" u="none" cap="none" strike="noStrike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s Pandemonium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1960s: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Neural networks: Perceptron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Pattern recognition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18333"/>
              </a:lnSpc>
              <a:spcBef>
                <a:spcPts val="4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Learning in the limit theory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Minsky and Papert prove limitations of Perceptron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1970s: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Symbolic concept induction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18333"/>
              </a:lnSpc>
              <a:spcBef>
                <a:spcPts val="4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Winston</a:t>
            </a:r>
            <a:r>
              <a:rPr b="0" i="0" lang="en-GB" u="none" cap="none" strike="noStrike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s arch learner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Expert systems and the knowledge acquisition bottleneck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18333"/>
              </a:lnSpc>
              <a:spcBef>
                <a:spcPts val="4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Quinlan</a:t>
            </a:r>
            <a:r>
              <a:rPr b="0" i="0" lang="en-GB" u="none" cap="none" strike="noStrike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s ID3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Michalski</a:t>
            </a:r>
            <a:r>
              <a:rPr b="0" i="0" lang="en-GB" u="none" cap="none" strike="noStrike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s AQ and soybean diagnosis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Scientific discovery with BACON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Mathematical discovery with AM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7" name="Google Shape;817;p52"/>
          <p:cNvSpPr txBox="1"/>
          <p:nvPr/>
        </p:nvSpPr>
        <p:spPr>
          <a:xfrm>
            <a:off x="78739" y="4927133"/>
            <a:ext cx="1818639" cy="1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Slide credit: Ray Mooney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8" name="Google Shape;818;p52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51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3"/>
          <p:cNvSpPr txBox="1"/>
          <p:nvPr>
            <p:ph type="title"/>
          </p:nvPr>
        </p:nvSpPr>
        <p:spPr>
          <a:xfrm>
            <a:off x="167275" y="67625"/>
            <a:ext cx="8976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History of Machine Learning (cont.)</a:t>
            </a:r>
            <a:endParaRPr/>
          </a:p>
        </p:txBody>
      </p:sp>
      <p:sp>
        <p:nvSpPr>
          <p:cNvPr id="824" name="Google Shape;824;p53"/>
          <p:cNvSpPr txBox="1"/>
          <p:nvPr/>
        </p:nvSpPr>
        <p:spPr>
          <a:xfrm>
            <a:off x="750640" y="812640"/>
            <a:ext cx="68643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>
                <a:latin typeface="Trebuchet MS"/>
                <a:ea typeface="Trebuchet MS"/>
                <a:cs typeface="Trebuchet MS"/>
                <a:sym typeface="Trebuchet MS"/>
              </a:rPr>
              <a:t>1980s: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Advanced decision tree and rule learning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Explanation-based Learning (EBL)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18333"/>
              </a:lnSpc>
              <a:spcBef>
                <a:spcPts val="4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Learning and planning and problem solving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Utility problem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18333"/>
              </a:lnSpc>
              <a:spcBef>
                <a:spcPts val="4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Analogy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Cognitive architectures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Resurgence of neural networks (connectionism, backpropagation)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>
                <a:latin typeface="Trebuchet MS"/>
                <a:ea typeface="Trebuchet MS"/>
                <a:cs typeface="Trebuchet MS"/>
                <a:sym typeface="Trebuchet MS"/>
              </a:rPr>
              <a:t>1990s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Data mining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Adaptive software agents and web applications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Text learning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18333"/>
              </a:lnSpc>
              <a:spcBef>
                <a:spcPts val="4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Reinforcement learning (RL)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Inductive Logic Programming (ILP)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18333"/>
              </a:lnSpc>
              <a:spcBef>
                <a:spcPts val="4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Ensembles: Bagging, Boosting, and Stacking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1" marL="75565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Bayes Net learning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5" name="Google Shape;825;p53"/>
          <p:cNvSpPr txBox="1"/>
          <p:nvPr/>
        </p:nvSpPr>
        <p:spPr>
          <a:xfrm>
            <a:off x="78755" y="4927125"/>
            <a:ext cx="27231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Slide credit: Ray Mooney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6" name="Google Shape;826;p53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52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4"/>
          <p:cNvSpPr txBox="1"/>
          <p:nvPr>
            <p:ph type="title"/>
          </p:nvPr>
        </p:nvSpPr>
        <p:spPr>
          <a:xfrm>
            <a:off x="58900" y="67625"/>
            <a:ext cx="8945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History of Machine Learning (cont.)</a:t>
            </a:r>
            <a:endParaRPr/>
          </a:p>
        </p:txBody>
      </p:sp>
      <p:sp>
        <p:nvSpPr>
          <p:cNvPr id="832" name="Google Shape;832;p54"/>
          <p:cNvSpPr txBox="1"/>
          <p:nvPr/>
        </p:nvSpPr>
        <p:spPr>
          <a:xfrm>
            <a:off x="78739" y="967740"/>
            <a:ext cx="8528050" cy="413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1041400" marR="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2000s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144145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Support vector machines &amp; kernel methods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144145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Graphical models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144145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Statistical relational learning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144145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Transfer learning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144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Sequence labeling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144145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Collective classification and structured outputs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144145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E-mail management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144145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Learning in robotics and vision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10414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2010s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144145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Deep learning systems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144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Learning for big data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144145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Bayesian methods</a:t>
            </a:r>
            <a:endParaRPr b="0" i="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144145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b="0" i="0" lang="en-GB" u="none" cap="none" strike="noStrike">
                <a:latin typeface="Trebuchet MS"/>
                <a:ea typeface="Trebuchet MS"/>
                <a:cs typeface="Trebuchet MS"/>
                <a:sym typeface="Trebuchet MS"/>
              </a:rPr>
              <a:t>Applications to vision, speech, social networks, learning to read, etc.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r">
              <a:lnSpc>
                <a:spcPct val="108333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53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Based on slide by Ray Mooney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720106" y="462925"/>
            <a:ext cx="693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C0504D"/>
                </a:solidFill>
                <a:latin typeface="Trebuchet MS"/>
                <a:ea typeface="Trebuchet MS"/>
                <a:cs typeface="Trebuchet MS"/>
                <a:sym typeface="Trebuchet MS"/>
              </a:rPr>
              <a:t>Traditional Programming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720103" y="2653675"/>
            <a:ext cx="403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C0504D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Learning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3352800" y="1200150"/>
            <a:ext cx="2667000" cy="11430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22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Trebuchet MS"/>
                <a:ea typeface="Trebuchet MS"/>
                <a:cs typeface="Trebuchet MS"/>
                <a:sym typeface="Trebuchet MS"/>
              </a:rPr>
              <a:t>Computer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2438400" y="1495425"/>
            <a:ext cx="914400" cy="95250"/>
          </a:xfrm>
          <a:custGeom>
            <a:rect b="b" l="l" r="r" t="t"/>
            <a:pathLst>
              <a:path extrusionOk="0" h="127000" w="914400">
                <a:moveTo>
                  <a:pt x="787400" y="0"/>
                </a:moveTo>
                <a:lnTo>
                  <a:pt x="7874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787400" y="76200"/>
                </a:lnTo>
                <a:lnTo>
                  <a:pt x="787400" y="127000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p19"/>
          <p:cNvSpPr/>
          <p:nvPr/>
        </p:nvSpPr>
        <p:spPr>
          <a:xfrm>
            <a:off x="2438400" y="2009775"/>
            <a:ext cx="914400" cy="95250"/>
          </a:xfrm>
          <a:custGeom>
            <a:rect b="b" l="l" r="r" t="t"/>
            <a:pathLst>
              <a:path extrusionOk="0" h="127000" w="914400">
                <a:moveTo>
                  <a:pt x="787400" y="0"/>
                </a:moveTo>
                <a:lnTo>
                  <a:pt x="7874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787400" y="76200"/>
                </a:lnTo>
                <a:lnTo>
                  <a:pt x="787400" y="127000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p19"/>
          <p:cNvSpPr/>
          <p:nvPr/>
        </p:nvSpPr>
        <p:spPr>
          <a:xfrm>
            <a:off x="6019800" y="1666875"/>
            <a:ext cx="762000" cy="95250"/>
          </a:xfrm>
          <a:custGeom>
            <a:rect b="b" l="l" r="r" t="t"/>
            <a:pathLst>
              <a:path extrusionOk="0" h="127000" w="762000">
                <a:moveTo>
                  <a:pt x="635000" y="0"/>
                </a:moveTo>
                <a:lnTo>
                  <a:pt x="6350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635000" y="76200"/>
                </a:lnTo>
                <a:lnTo>
                  <a:pt x="635000" y="127000"/>
                </a:lnTo>
                <a:lnTo>
                  <a:pt x="762000" y="63500"/>
                </a:lnTo>
                <a:lnTo>
                  <a:pt x="635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p19"/>
          <p:cNvSpPr txBox="1"/>
          <p:nvPr/>
        </p:nvSpPr>
        <p:spPr>
          <a:xfrm>
            <a:off x="473925" y="1138250"/>
            <a:ext cx="17550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669925" lvl="0" marL="12700" marR="5080" rtl="0" algn="l">
              <a:lnSpc>
                <a:spcPct val="137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Trebuchet MS"/>
                <a:ea typeface="Trebuchet MS"/>
                <a:cs typeface="Trebuchet MS"/>
                <a:sym typeface="Trebuchet MS"/>
              </a:rPr>
              <a:t>Da</a:t>
            </a:r>
            <a:r>
              <a:rPr lang="en-GB" sz="32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GB" sz="3200">
                <a:latin typeface="Trebuchet MS"/>
                <a:ea typeface="Trebuchet MS"/>
                <a:cs typeface="Trebuchet MS"/>
                <a:sym typeface="Trebuchet MS"/>
              </a:rPr>
              <a:t>a  Program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6860556" y="1491625"/>
            <a:ext cx="194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429000" y="3314700"/>
            <a:ext cx="2667000" cy="11430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22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Trebuchet MS"/>
                <a:ea typeface="Trebuchet MS"/>
                <a:cs typeface="Trebuchet MS"/>
                <a:sym typeface="Trebuchet MS"/>
              </a:rPr>
              <a:t>Computer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2514600" y="3609975"/>
            <a:ext cx="914400" cy="95250"/>
          </a:xfrm>
          <a:custGeom>
            <a:rect b="b" l="l" r="r" t="t"/>
            <a:pathLst>
              <a:path extrusionOk="0" h="127000" w="914400">
                <a:moveTo>
                  <a:pt x="787400" y="0"/>
                </a:moveTo>
                <a:lnTo>
                  <a:pt x="7874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787400" y="76200"/>
                </a:lnTo>
                <a:lnTo>
                  <a:pt x="787400" y="127000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" name="Google Shape;101;p19"/>
          <p:cNvSpPr/>
          <p:nvPr/>
        </p:nvSpPr>
        <p:spPr>
          <a:xfrm>
            <a:off x="2514600" y="4124325"/>
            <a:ext cx="914400" cy="95250"/>
          </a:xfrm>
          <a:custGeom>
            <a:rect b="b" l="l" r="r" t="t"/>
            <a:pathLst>
              <a:path extrusionOk="0" h="127000" w="914400">
                <a:moveTo>
                  <a:pt x="787400" y="0"/>
                </a:moveTo>
                <a:lnTo>
                  <a:pt x="7874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787400" y="76200"/>
                </a:lnTo>
                <a:lnTo>
                  <a:pt x="787400" y="127001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" name="Google Shape;102;p19"/>
          <p:cNvSpPr/>
          <p:nvPr/>
        </p:nvSpPr>
        <p:spPr>
          <a:xfrm>
            <a:off x="6096000" y="3781425"/>
            <a:ext cx="762000" cy="95250"/>
          </a:xfrm>
          <a:custGeom>
            <a:rect b="b" l="l" r="r" t="t"/>
            <a:pathLst>
              <a:path extrusionOk="0" h="127000" w="762000">
                <a:moveTo>
                  <a:pt x="635000" y="0"/>
                </a:moveTo>
                <a:lnTo>
                  <a:pt x="6350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635000" y="76200"/>
                </a:lnTo>
                <a:lnTo>
                  <a:pt x="635000" y="127000"/>
                </a:lnTo>
                <a:lnTo>
                  <a:pt x="762000" y="63500"/>
                </a:lnTo>
                <a:lnTo>
                  <a:pt x="635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19"/>
          <p:cNvSpPr txBox="1"/>
          <p:nvPr/>
        </p:nvSpPr>
        <p:spPr>
          <a:xfrm>
            <a:off x="780577" y="3195650"/>
            <a:ext cx="15765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365125" lvl="0" marL="12700" marR="5080" rtl="0" algn="l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Trebuchet MS"/>
                <a:ea typeface="Trebuchet MS"/>
                <a:cs typeface="Trebuchet MS"/>
                <a:sym typeface="Trebuchet MS"/>
              </a:rPr>
              <a:t>Data  Output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6936750" y="3606175"/>
            <a:ext cx="1669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Trebuchet MS"/>
                <a:ea typeface="Trebuchet MS"/>
                <a:cs typeface="Trebuchet MS"/>
                <a:sym typeface="Trebuchet MS"/>
              </a:rPr>
              <a:t>Program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78755" y="4927125"/>
            <a:ext cx="31413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Slide credit: Pedro Domingos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8503602" y="4816554"/>
            <a:ext cx="102870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5"/>
          <p:cNvSpPr txBox="1"/>
          <p:nvPr>
            <p:ph type="title"/>
          </p:nvPr>
        </p:nvSpPr>
        <p:spPr>
          <a:xfrm>
            <a:off x="1963229" y="67628"/>
            <a:ext cx="5217600" cy="5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</a:t>
            </a:r>
            <a:r>
              <a:rPr b="1" lang="en-GB" sz="3600"/>
              <a:t>We’ll </a:t>
            </a:r>
            <a:r>
              <a:rPr lang="en-GB"/>
              <a:t>cover</a:t>
            </a:r>
            <a:endParaRPr/>
          </a:p>
        </p:txBody>
      </p:sp>
      <p:sp>
        <p:nvSpPr>
          <p:cNvPr id="838" name="Google Shape;838;p55"/>
          <p:cNvSpPr txBox="1"/>
          <p:nvPr>
            <p:ph idx="1" type="body"/>
          </p:nvPr>
        </p:nvSpPr>
        <p:spPr>
          <a:xfrm>
            <a:off x="536574" y="1053465"/>
            <a:ext cx="8070900" cy="261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2400">
                <a:latin typeface="Arial"/>
                <a:ea typeface="Arial"/>
                <a:cs typeface="Arial"/>
                <a:sym typeface="Arial"/>
              </a:rPr>
              <a:t>Python overview</a:t>
            </a:r>
            <a:r>
              <a:rPr b="0" lang="en-GB" sz="1800">
                <a:latin typeface="Arial"/>
                <a:ea typeface="Arial"/>
                <a:cs typeface="Arial"/>
                <a:sym typeface="Arial"/>
              </a:rPr>
              <a:t> 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1100">
                <a:latin typeface="Arial"/>
                <a:ea typeface="Arial"/>
                <a:cs typeface="Arial"/>
                <a:sym typeface="Arial"/>
              </a:rPr>
              <a:t>📖</a:t>
            </a:r>
            <a:r>
              <a:rPr b="0" lang="en-GB" sz="2400">
                <a:latin typeface="Arial"/>
                <a:ea typeface="Arial"/>
                <a:cs typeface="Arial"/>
                <a:sym typeface="Arial"/>
              </a:rPr>
              <a:t> Machine Learning with Python </a:t>
            </a:r>
            <a:endParaRPr b="0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B3D"/>
              </a:buClr>
              <a:buSzPts val="1400"/>
              <a:buChar char="●"/>
            </a:pPr>
            <a:r>
              <a:rPr b="0" lang="en-GB" sz="1400">
                <a:latin typeface="Arial"/>
                <a:ea typeface="Arial"/>
                <a:cs typeface="Arial"/>
                <a:sym typeface="Arial"/>
              </a:rPr>
              <a:t>Introduction to ML and Business cases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050"/>
              <a:buChar char="○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difference between ML, Big data, Data analysis and Deep Learning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400"/>
              <a:buChar char="●"/>
            </a:pPr>
            <a:r>
              <a:rPr b="0" lang="en-GB" sz="1400">
                <a:latin typeface="Arial"/>
                <a:ea typeface="Arial"/>
                <a:cs typeface="Arial"/>
                <a:sym typeface="Arial"/>
              </a:rPr>
              <a:t>Regression problem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050"/>
              <a:buChar char="○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050"/>
              <a:buChar char="○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Multi-linear regression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050"/>
              <a:buChar char="○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Polynomial regression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050"/>
              <a:buChar char="○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Evaluation Metrics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400"/>
              <a:buChar char="●"/>
            </a:pPr>
            <a:r>
              <a:rPr b="0" lang="en-GB" sz="1400">
                <a:latin typeface="Arial"/>
                <a:ea typeface="Arial"/>
                <a:cs typeface="Arial"/>
                <a:sym typeface="Arial"/>
              </a:rPr>
              <a:t>Classification problem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050"/>
              <a:buChar char="○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050"/>
              <a:buChar char="○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K-nearest neighbour classifier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050"/>
              <a:buChar char="○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 classifier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050"/>
              <a:buChar char="○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Ensemble learning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050"/>
              <a:buChar char="○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050"/>
              <a:buChar char="○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Boosting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050"/>
              <a:buChar char="○"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Evaluation Metrics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6"/>
          <p:cNvSpPr txBox="1"/>
          <p:nvPr>
            <p:ph type="title"/>
          </p:nvPr>
        </p:nvSpPr>
        <p:spPr>
          <a:xfrm>
            <a:off x="1963229" y="67628"/>
            <a:ext cx="5217600" cy="5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56"/>
          <p:cNvSpPr txBox="1"/>
          <p:nvPr>
            <p:ph idx="1" type="body"/>
          </p:nvPr>
        </p:nvSpPr>
        <p:spPr>
          <a:xfrm>
            <a:off x="588274" y="122990"/>
            <a:ext cx="8070900" cy="261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800"/>
              <a:buChar char="●"/>
            </a:pPr>
            <a:r>
              <a:rPr b="0" lang="en-GB" sz="1800">
                <a:latin typeface="Arial"/>
                <a:ea typeface="Arial"/>
                <a:cs typeface="Arial"/>
                <a:sym typeface="Arial"/>
              </a:rPr>
              <a:t>Clustering Problems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k-nearest neigh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800"/>
              <a:buChar char="●"/>
            </a:pPr>
            <a:r>
              <a:rPr b="0" lang="en-GB" sz="1800"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acquisition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 missing data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splitting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scaling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1400">
                <a:latin typeface="Arial"/>
                <a:ea typeface="Arial"/>
                <a:cs typeface="Arial"/>
                <a:sym typeface="Arial"/>
              </a:rPr>
              <a:t>📖 </a:t>
            </a:r>
            <a:r>
              <a:rPr b="0" lang="en-GB" sz="1800">
                <a:latin typeface="Arial"/>
                <a:ea typeface="Arial"/>
                <a:cs typeface="Arial"/>
                <a:sym typeface="Arial"/>
              </a:rPr>
              <a:t>Introduction to Neural Networks</a:t>
            </a:r>
            <a:r>
              <a:rPr b="0" lang="en-GB" sz="1400">
                <a:latin typeface="Arial"/>
                <a:ea typeface="Arial"/>
                <a:cs typeface="Arial"/>
                <a:sym typeface="Arial"/>
              </a:rPr>
              <a:t>. ( Preparation for the next course “ Deep Learning “ ) 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B3D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Neural Networks.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B3D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TensorFlow.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1400">
                <a:latin typeface="Arial"/>
                <a:ea typeface="Arial"/>
                <a:cs typeface="Arial"/>
                <a:sym typeface="Arial"/>
              </a:rPr>
              <a:t>📖 </a:t>
            </a:r>
            <a:r>
              <a:rPr b="0" lang="en-GB" sz="1800">
                <a:latin typeface="Arial"/>
                <a:ea typeface="Arial"/>
                <a:cs typeface="Arial"/>
                <a:sym typeface="Arial"/>
              </a:rPr>
              <a:t>Freelancing in Machine Learning</a:t>
            </a:r>
            <a:r>
              <a:rPr b="0" lang="en-GB" sz="1400">
                <a:latin typeface="Arial"/>
                <a:ea typeface="Arial"/>
                <a:cs typeface="Arial"/>
                <a:sym typeface="Arial"/>
              </a:rPr>
              <a:t>. 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B3D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Freelancing Projects to touch the field of work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7"/>
          <p:cNvSpPr txBox="1"/>
          <p:nvPr>
            <p:ph type="title"/>
          </p:nvPr>
        </p:nvSpPr>
        <p:spPr>
          <a:xfrm>
            <a:off x="1963225" y="67626"/>
            <a:ext cx="52176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57"/>
          <p:cNvSpPr txBox="1"/>
          <p:nvPr>
            <p:ph idx="1" type="body"/>
          </p:nvPr>
        </p:nvSpPr>
        <p:spPr>
          <a:xfrm>
            <a:off x="536549" y="213440"/>
            <a:ext cx="8070900" cy="261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latin typeface="Arial"/>
                <a:ea typeface="Arial"/>
                <a:cs typeface="Arial"/>
                <a:sym typeface="Arial"/>
              </a:rPr>
              <a:t>📖 </a:t>
            </a:r>
            <a:r>
              <a:rPr b="0" lang="en-GB" sz="1800">
                <a:latin typeface="Arial"/>
                <a:ea typeface="Arial"/>
                <a:cs typeface="Arial"/>
                <a:sym typeface="Arial"/>
              </a:rPr>
              <a:t>8 Projects. Your completed projects will become part of a career portfolio that will demonstrate to potential employers that you have skills in feature engineering, building machine learning algorithms, and model deployment.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1400">
                <a:latin typeface="Arial"/>
                <a:ea typeface="Arial"/>
                <a:cs typeface="Arial"/>
                <a:sym typeface="Arial"/>
              </a:rPr>
              <a:t>☛Project 1: Predicting Housing Prices.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1400">
                <a:latin typeface="Arial"/>
                <a:ea typeface="Arial"/>
                <a:cs typeface="Arial"/>
                <a:sym typeface="Arial"/>
              </a:rPr>
              <a:t>☛Project 2: predict patient length of stay in a hospital. 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1400">
                <a:latin typeface="Arial"/>
                <a:ea typeface="Arial"/>
                <a:cs typeface="Arial"/>
                <a:sym typeface="Arial"/>
              </a:rPr>
              <a:t>☛Project 3: predict sentiment in a product review dataset.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1400">
                <a:latin typeface="Arial"/>
                <a:ea typeface="Arial"/>
                <a:cs typeface="Arial"/>
                <a:sym typeface="Arial"/>
              </a:rPr>
              <a:t>☛Project 4: Analyze financial data to predict loan defaults.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1400">
                <a:latin typeface="Arial"/>
                <a:ea typeface="Arial"/>
                <a:cs typeface="Arial"/>
                <a:sym typeface="Arial"/>
              </a:rPr>
              <a:t>☛Project 5: predict the category of a dish's cuisine given a list of its ingredients.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1400">
                <a:latin typeface="Arial"/>
                <a:ea typeface="Arial"/>
                <a:cs typeface="Arial"/>
                <a:sym typeface="Arial"/>
              </a:rPr>
              <a:t>☛Project 6: cluster Movies based on their synopsis.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1400">
                <a:latin typeface="Arial"/>
                <a:ea typeface="Arial"/>
                <a:cs typeface="Arial"/>
                <a:sym typeface="Arial"/>
              </a:rPr>
              <a:t>☛Project 7: Email spam detection using Neural Networks.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1400">
                <a:latin typeface="Arial"/>
                <a:ea typeface="Arial"/>
                <a:cs typeface="Arial"/>
                <a:sym typeface="Arial"/>
              </a:rPr>
              <a:t>☀Capstone Projects: Freelancing Projects to touch the field of work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09075" y="80975"/>
            <a:ext cx="8204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When Do We Use Machine Learning?</a:t>
            </a:r>
            <a:endParaRPr sz="4000"/>
          </a:p>
        </p:txBody>
      </p:sp>
      <p:sp>
        <p:nvSpPr>
          <p:cNvPr id="112" name="Google Shape;112;p20"/>
          <p:cNvSpPr txBox="1"/>
          <p:nvPr/>
        </p:nvSpPr>
        <p:spPr>
          <a:xfrm>
            <a:off x="535940" y="777557"/>
            <a:ext cx="7489825" cy="1588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8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ML is used when: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3556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Human expertise does not exist (navigating on Mars)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Humans can’t explain their expertise (speech</a:t>
            </a:r>
            <a:r>
              <a:rPr lang="en-GB" sz="2400">
                <a:latin typeface="Trebuchet MS"/>
                <a:ea typeface="Trebuchet MS"/>
                <a:cs typeface="Trebuchet MS"/>
                <a:sym typeface="Trebuchet MS"/>
              </a:rPr>
              <a:t> r</a:t>
            </a: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ecognition)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355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Models must be customized (personalized medicine)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355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Models are based on huge amounts of data (genomics)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457075" y="2467330"/>
            <a:ext cx="2082600" cy="1250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20"/>
          <p:cNvSpPr/>
          <p:nvPr/>
        </p:nvSpPr>
        <p:spPr>
          <a:xfrm>
            <a:off x="2702204" y="2468718"/>
            <a:ext cx="2001164" cy="125072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20"/>
          <p:cNvSpPr/>
          <p:nvPr/>
        </p:nvSpPr>
        <p:spPr>
          <a:xfrm>
            <a:off x="4865890" y="2465936"/>
            <a:ext cx="1973478" cy="125350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20"/>
          <p:cNvSpPr/>
          <p:nvPr/>
        </p:nvSpPr>
        <p:spPr>
          <a:xfrm>
            <a:off x="7001891" y="2468718"/>
            <a:ext cx="1830031" cy="125072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20"/>
          <p:cNvSpPr txBox="1"/>
          <p:nvPr/>
        </p:nvSpPr>
        <p:spPr>
          <a:xfrm>
            <a:off x="78750" y="4092250"/>
            <a:ext cx="8334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850">
            <a:noAutofit/>
          </a:bodyPr>
          <a:lstStyle/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Learning isn’t always useful: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8128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There is no need to “learn” to calculate payroll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795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Based on slide by E. Alpaydin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8503602" y="4816554"/>
            <a:ext cx="102870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0292" y="156924"/>
            <a:ext cx="842264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1597660" lvl="0" marL="1609725" marR="5080" rtl="0" algn="l">
              <a:lnSpc>
                <a:spcPct val="113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A classic example of a task that requires machine learning:  It is very hard to say what makes a 2</a:t>
            </a:r>
            <a:endParaRPr sz="2800"/>
          </a:p>
        </p:txBody>
      </p:sp>
      <p:sp>
        <p:nvSpPr>
          <p:cNvPr id="124" name="Google Shape;124;p21"/>
          <p:cNvSpPr/>
          <p:nvPr/>
        </p:nvSpPr>
        <p:spPr>
          <a:xfrm>
            <a:off x="1005783" y="1170786"/>
            <a:ext cx="7104366" cy="37493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21"/>
          <p:cNvSpPr/>
          <p:nvPr/>
        </p:nvSpPr>
        <p:spPr>
          <a:xfrm>
            <a:off x="792162" y="1924050"/>
            <a:ext cx="5219700" cy="620554"/>
          </a:xfrm>
          <a:custGeom>
            <a:rect b="b" l="l" r="r" t="t"/>
            <a:pathLst>
              <a:path extrusionOk="0" h="827404" w="5219700">
                <a:moveTo>
                  <a:pt x="0" y="0"/>
                </a:moveTo>
                <a:lnTo>
                  <a:pt x="5219702" y="0"/>
                </a:lnTo>
                <a:lnTo>
                  <a:pt x="5219702" y="827088"/>
                </a:lnTo>
                <a:lnTo>
                  <a:pt x="0" y="82708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50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21"/>
          <p:cNvSpPr/>
          <p:nvPr/>
        </p:nvSpPr>
        <p:spPr>
          <a:xfrm>
            <a:off x="6731000" y="1924050"/>
            <a:ext cx="720725" cy="620554"/>
          </a:xfrm>
          <a:custGeom>
            <a:rect b="b" l="l" r="r" t="t"/>
            <a:pathLst>
              <a:path extrusionOk="0" h="827404" w="720725">
                <a:moveTo>
                  <a:pt x="0" y="0"/>
                </a:moveTo>
                <a:lnTo>
                  <a:pt x="720725" y="0"/>
                </a:lnTo>
                <a:lnTo>
                  <a:pt x="720725" y="827088"/>
                </a:lnTo>
                <a:lnTo>
                  <a:pt x="0" y="82708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21"/>
          <p:cNvSpPr/>
          <p:nvPr/>
        </p:nvSpPr>
        <p:spPr>
          <a:xfrm>
            <a:off x="2339975" y="3571875"/>
            <a:ext cx="1368425" cy="620554"/>
          </a:xfrm>
          <a:custGeom>
            <a:rect b="b" l="l" r="r" t="t"/>
            <a:pathLst>
              <a:path extrusionOk="0" h="827404" w="1368425">
                <a:moveTo>
                  <a:pt x="0" y="0"/>
                </a:moveTo>
                <a:lnTo>
                  <a:pt x="1368430" y="0"/>
                </a:lnTo>
                <a:lnTo>
                  <a:pt x="1368430" y="827088"/>
                </a:lnTo>
                <a:lnTo>
                  <a:pt x="0" y="82708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21"/>
          <p:cNvSpPr/>
          <p:nvPr/>
        </p:nvSpPr>
        <p:spPr>
          <a:xfrm>
            <a:off x="827087" y="2761059"/>
            <a:ext cx="720725" cy="620554"/>
          </a:xfrm>
          <a:custGeom>
            <a:rect b="b" l="l" r="r" t="t"/>
            <a:pathLst>
              <a:path extrusionOk="0" h="827404" w="720725">
                <a:moveTo>
                  <a:pt x="0" y="0"/>
                </a:moveTo>
                <a:lnTo>
                  <a:pt x="720725" y="0"/>
                </a:lnTo>
                <a:lnTo>
                  <a:pt x="720725" y="827087"/>
                </a:lnTo>
                <a:lnTo>
                  <a:pt x="0" y="82708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" name="Google Shape;129;p21"/>
          <p:cNvSpPr txBox="1"/>
          <p:nvPr/>
        </p:nvSpPr>
        <p:spPr>
          <a:xfrm>
            <a:off x="78755" y="4927900"/>
            <a:ext cx="30993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Slide credit: Geoffrey Hinton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8503602" y="4816554"/>
            <a:ext cx="102870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09075" y="81925"/>
            <a:ext cx="88650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noAutofit/>
          </a:bodyPr>
          <a:lstStyle/>
          <a:p>
            <a:pPr indent="-573405" lvl="0" marL="58547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Some more examples of tasks that are best  solved by using a learning algorithm</a:t>
            </a:r>
            <a:endParaRPr sz="2400"/>
          </a:p>
        </p:txBody>
      </p:sp>
      <p:sp>
        <p:nvSpPr>
          <p:cNvPr id="136" name="Google Shape;136;p22"/>
          <p:cNvSpPr txBox="1"/>
          <p:nvPr/>
        </p:nvSpPr>
        <p:spPr>
          <a:xfrm>
            <a:off x="78739" y="1044257"/>
            <a:ext cx="8743950" cy="4062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850">
            <a:noAutofit/>
          </a:bodyPr>
          <a:lstStyle/>
          <a:p>
            <a:pPr indent="-342900" lvl="0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Recognizing patterns: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121285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Arial"/>
              <a:buChar char="–"/>
            </a:pPr>
            <a:r>
              <a:rPr b="0" i="0" lang="en-GB" sz="1800" u="none" cap="none" strike="noStrike">
                <a:solidFill>
                  <a:srgbClr val="4F81BD"/>
                </a:solidFill>
                <a:latin typeface="Trebuchet MS"/>
                <a:ea typeface="Trebuchet MS"/>
                <a:cs typeface="Trebuchet MS"/>
                <a:sym typeface="Trebuchet MS"/>
              </a:rPr>
              <a:t>Facial identities or facial expressions</a:t>
            </a:r>
            <a:endParaRPr b="0"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121285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Arial"/>
              <a:buChar char="–"/>
            </a:pPr>
            <a:r>
              <a:rPr b="0" i="0" lang="en-GB" sz="1800" u="none" cap="none" strike="noStrike">
                <a:solidFill>
                  <a:srgbClr val="4F81BD"/>
                </a:solidFill>
                <a:latin typeface="Trebuchet MS"/>
                <a:ea typeface="Trebuchet MS"/>
                <a:cs typeface="Trebuchet MS"/>
                <a:sym typeface="Trebuchet MS"/>
              </a:rPr>
              <a:t>Handwritten or spoken words</a:t>
            </a:r>
            <a:endParaRPr b="0"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12128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Arial"/>
              <a:buChar char="–"/>
            </a:pPr>
            <a:r>
              <a:rPr b="0" i="0" lang="en-GB" sz="1800" u="none" cap="none" strike="noStrike">
                <a:solidFill>
                  <a:srgbClr val="4F81BD"/>
                </a:solidFill>
                <a:latin typeface="Trebuchet MS"/>
                <a:ea typeface="Trebuchet MS"/>
                <a:cs typeface="Trebuchet MS"/>
                <a:sym typeface="Trebuchet MS"/>
              </a:rPr>
              <a:t>Medical images</a:t>
            </a:r>
            <a:endParaRPr b="0"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812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Generating patterns: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121285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Arial"/>
              <a:buChar char="–"/>
            </a:pPr>
            <a:r>
              <a:rPr b="0" i="0" lang="en-GB" sz="1800" u="none" cap="none" strike="noStrike">
                <a:solidFill>
                  <a:srgbClr val="4F81BD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Generating images or motion sequences</a:t>
            </a:r>
            <a:endParaRPr b="0"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8128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Recognizing anomalies: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121285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Arial"/>
              <a:buChar char="–"/>
            </a:pPr>
            <a:r>
              <a:rPr b="0" i="0" lang="en-GB" sz="1800" u="none" cap="none" strike="noStrike">
                <a:solidFill>
                  <a:srgbClr val="4F81BD"/>
                </a:solidFill>
                <a:latin typeface="Trebuchet MS"/>
                <a:ea typeface="Trebuchet MS"/>
                <a:cs typeface="Trebuchet MS"/>
                <a:sym typeface="Trebuchet MS"/>
              </a:rPr>
              <a:t>Unusual credit card transactions</a:t>
            </a:r>
            <a:endParaRPr b="0"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12128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Arial"/>
              <a:buChar char="–"/>
            </a:pPr>
            <a:r>
              <a:rPr b="0" i="0" lang="en-GB" sz="1800" u="none" cap="none" strike="noStrike">
                <a:solidFill>
                  <a:srgbClr val="4F81BD"/>
                </a:solidFill>
                <a:latin typeface="Trebuchet MS"/>
                <a:ea typeface="Trebuchet MS"/>
                <a:cs typeface="Trebuchet MS"/>
                <a:sym typeface="Trebuchet MS"/>
              </a:rPr>
              <a:t>Unusual patterns of sensor readings in a nuclear power plant</a:t>
            </a:r>
            <a:endParaRPr b="0"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812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Prediction: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1" marL="121285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Arial"/>
              <a:buChar char="–"/>
            </a:pPr>
            <a:r>
              <a:rPr b="0" i="0" lang="en-GB" sz="1800" u="none" cap="none" strike="noStrike">
                <a:solidFill>
                  <a:srgbClr val="4F81BD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stock prices or currency exchange rates</a:t>
            </a:r>
            <a:endParaRPr b="0"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220345" rtl="0" algn="r">
              <a:lnSpc>
                <a:spcPct val="108750"/>
              </a:lnSpc>
              <a:spcBef>
                <a:spcPts val="253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0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Slide credit: Geoffrey Hinton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710901" y="67625"/>
            <a:ext cx="77361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Trebuchet MS"/>
                <a:ea typeface="Trebuchet MS"/>
                <a:cs typeface="Trebuchet MS"/>
                <a:sym typeface="Trebuchet MS"/>
              </a:rPr>
              <a:t>Sample Applications</a:t>
            </a:r>
            <a:endParaRPr sz="2400"/>
          </a:p>
        </p:txBody>
      </p:sp>
      <p:sp>
        <p:nvSpPr>
          <p:cNvPr id="142" name="Google Shape;142;p23"/>
          <p:cNvSpPr txBox="1"/>
          <p:nvPr/>
        </p:nvSpPr>
        <p:spPr>
          <a:xfrm>
            <a:off x="535940" y="786765"/>
            <a:ext cx="3644900" cy="3225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794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Web search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55600" marR="0" rtl="0" algn="l">
              <a:lnSpc>
                <a:spcPct val="118892"/>
              </a:lnSpc>
              <a:spcBef>
                <a:spcPts val="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Computational biology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55600" marR="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Finance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556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E-commerce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55600" marR="0" rtl="0" algn="l">
              <a:lnSpc>
                <a:spcPct val="118892"/>
              </a:lnSpc>
              <a:spcBef>
                <a:spcPts val="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Space exploration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55600" marR="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Robotics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55600" marR="0" rtl="0" algn="l">
              <a:lnSpc>
                <a:spcPct val="118892"/>
              </a:lnSpc>
              <a:spcBef>
                <a:spcPts val="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Information extraction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55600" marR="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Social networks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556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Debugging software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556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1800"/>
              <a:buFont typeface="Trebuchet MS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Fashion retail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556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[Your favorite area]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78757" y="4927125"/>
            <a:ext cx="34758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rebuchet MS"/>
                <a:ea typeface="Trebuchet MS"/>
                <a:cs typeface="Trebuchet MS"/>
                <a:sym typeface="Trebuchet MS"/>
              </a:rPr>
              <a:t>Slide credit: Pedro Domingos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8503602" y="4816554"/>
            <a:ext cx="102870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1608050"/>
            <a:ext cx="92973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-1459865" lvl="0" marL="1471930" marR="5080" rtl="0" algn="ctr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of the Art Applications o</a:t>
            </a:r>
            <a:r>
              <a:rPr lang="en-GB"/>
              <a:t>f  </a:t>
            </a:r>
            <a:r>
              <a:rPr lang="en-GB"/>
              <a:t>Machine Learning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8425815" y="4816554"/>
            <a:ext cx="180975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