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36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14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40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345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11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10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14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47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8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71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79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0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06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0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94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56BE9D-63D3-4CF2-8D17-F567D1BA29FE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68CDC0-5D40-4141-A9DD-388A973804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0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ook.manning.com/book/grokking-machine-learning/3-1-the-problem-we-need-to-predict-the-price-of-a-house/v-4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E0E79F-C19C-AA42-96B4-7E5ACC227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6570" y="1688981"/>
            <a:ext cx="6054723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700" dirty="0"/>
              <a:t>Linear Regression</a:t>
            </a:r>
            <a:br>
              <a:rPr lang="de-DE" sz="4700" dirty="0"/>
            </a:br>
            <a:r>
              <a:rPr lang="de-DE" sz="4700" dirty="0"/>
              <a:t> In </a:t>
            </a:r>
            <a:br>
              <a:rPr lang="de-DE" sz="4700" dirty="0"/>
            </a:br>
            <a:r>
              <a:rPr lang="de-DE" sz="4700" dirty="0"/>
              <a:t>House Price </a:t>
            </a:r>
            <a:r>
              <a:rPr lang="de-DE" sz="4800" dirty="0" err="1"/>
              <a:t>Prediction</a:t>
            </a:r>
            <a:endParaRPr lang="de-DE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9E146-72A7-56C2-2CD3-4222C9FF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3071" y="5488516"/>
            <a:ext cx="5166768" cy="138853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Machine Learning  – 2025</a:t>
            </a:r>
          </a:p>
          <a:p>
            <a:pPr algn="ctr">
              <a:lnSpc>
                <a:spcPct val="90000"/>
              </a:lnSpc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: Mohamed Abdo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: mohamed-sayed.mohamed.abdo@stud.hshl.de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ouse line vector icons">
            <a:extLst>
              <a:ext uri="{FF2B5EF4-FFF2-40B4-BE49-F238E27FC236}">
                <a16:creationId xmlns:a16="http://schemas.microsoft.com/office/drawing/2014/main" id="{F2629339-0F3C-742A-14A8-BBED8E64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7" r="8744" b="-2"/>
          <a:stretch>
            <a:fillRect/>
          </a:stretch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4731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0CCE-8656-7733-C5D1-0A812A52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2704" y="329125"/>
            <a:ext cx="10018713" cy="1752599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Linear Regression?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B72BA9-929F-1A72-A985-FBF7487E9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065835"/>
            <a:ext cx="51669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 and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vs. Multiple 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0F89F-0A7E-E52A-066A-F8EAAE238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201" y="2175909"/>
            <a:ext cx="3924848" cy="3543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9B57E-5042-B35E-DE39-081A29E81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31" b="567"/>
          <a:stretch>
            <a:fillRect/>
          </a:stretch>
        </p:blipFill>
        <p:spPr>
          <a:xfrm>
            <a:off x="1377822" y="4201033"/>
            <a:ext cx="2677356" cy="1638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A982D-95DD-C8AE-24CA-436C83ABF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103" y="3850211"/>
            <a:ext cx="2367573" cy="23398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8E3B5C-6369-08A1-AAE7-EE64B2A0835B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9C8ED3-1C5A-2299-E011-1E46FFF1C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7996" y="2163663"/>
            <a:ext cx="5122123" cy="346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Straightforward to implement and interpret results.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Helps identify the influence of each feature.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Effective when the relationship between features and price is linear.</a:t>
            </a: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Fast Training even on large datasets, making it ideal for initial modeling. </a:t>
            </a:r>
            <a:br>
              <a:rPr lang="en-US" sz="1600" dirty="0"/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Ex: California Dataset (20,641) cell.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217529-4237-38B4-54B2-5CB35FC4F569}"/>
              </a:ext>
            </a:extLst>
          </p:cNvPr>
          <p:cNvSpPr txBox="1">
            <a:spLocks/>
          </p:cNvSpPr>
          <p:nvPr/>
        </p:nvSpPr>
        <p:spPr>
          <a:xfrm>
            <a:off x="1330546" y="34817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Why Use Linear Regression for House Prices?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1778D8-3119-9268-6266-977279DDEC60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51" name="Picture 3" descr="3.1 The problem: We need to predict the price of a house - Grokking Machine  Learning">
            <a:extLst>
              <a:ext uri="{FF2B5EF4-FFF2-40B4-BE49-F238E27FC236}">
                <a16:creationId xmlns:a16="http://schemas.microsoft.com/office/drawing/2014/main" id="{CD85D076-8CCC-2F38-6AFF-F22C1FDA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19" y="2406966"/>
            <a:ext cx="5462148" cy="304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51F650-EFE5-4C0F-CCB3-DA62D6A773D1}"/>
              </a:ext>
            </a:extLst>
          </p:cNvPr>
          <p:cNvSpPr txBox="1"/>
          <p:nvPr/>
        </p:nvSpPr>
        <p:spPr>
          <a:xfrm>
            <a:off x="7095738" y="5614024"/>
            <a:ext cx="5001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Linear model: Price increases linearly with number of rooms [1]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5095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1642BC-4D76-AF53-1F56-A6D912F49788}"/>
              </a:ext>
            </a:extLst>
          </p:cNvPr>
          <p:cNvSpPr txBox="1">
            <a:spLocks/>
          </p:cNvSpPr>
          <p:nvPr/>
        </p:nvSpPr>
        <p:spPr>
          <a:xfrm>
            <a:off x="703078" y="32912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Features in House Price Prediction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C65497-A4E2-B0A4-A78A-C20CA9A49B31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F19976C-23CF-91D3-881D-1E7E2CD8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79" y="1903656"/>
            <a:ext cx="10782300" cy="20902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D9B70C2-A33D-AF95-A071-86F0BF589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0625" y="3946542"/>
            <a:ext cx="8821646" cy="226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MedInc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Income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neighborhood</a:t>
            </a:r>
            <a:r>
              <a:rPr lang="de-DE" altLang="de-DE" sz="1600" dirty="0">
                <a:latin typeface="Arial" panose="020B0604020202020204" pitchFamily="34" charset="0"/>
              </a:rPr>
              <a:t>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HouseAge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Older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unless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prime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AveRooms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AveBedrms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Larger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&amp;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AveOccup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neighborhood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affect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demand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Latitude &amp;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Location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pricing.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Price: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target we want to predict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4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0D1BFD1-98CB-9923-E617-AC7901F4226E}"/>
              </a:ext>
            </a:extLst>
          </p:cNvPr>
          <p:cNvSpPr txBox="1">
            <a:spLocks/>
          </p:cNvSpPr>
          <p:nvPr/>
        </p:nvSpPr>
        <p:spPr>
          <a:xfrm>
            <a:off x="-1424172" y="31642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Building </a:t>
            </a:r>
            <a:r>
              <a:rPr lang="de-DE" dirty="0" err="1"/>
              <a:t>the</a:t>
            </a:r>
            <a:r>
              <a:rPr lang="de-DE" dirty="0"/>
              <a:t> Model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A9BA28-0CA8-C50C-F4D2-B8603AD375E8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A3536F86-B56A-C26D-FD97-9B76E0042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7419" y="1681514"/>
            <a:ext cx="10201832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from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sklearn.datasets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 Unicode MS"/>
              </a:rPr>
              <a:t>import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Unicode MS"/>
              </a:rPr>
              <a:t>fetch_california_housing</a:t>
            </a: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de-DE" altLang="de-DE" sz="1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de-DE" altLang="de-DE" sz="1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de-DE" altLang="de-DE" sz="16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Scaling features helps models perform better and more reliably when all input features have similar scales. 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</a:t>
            </a:r>
            <a:r>
              <a:rPr lang="de-DE" altLang="de-DE" sz="1600" dirty="0">
                <a:latin typeface="Arial" panose="020B0604020202020204" pitchFamily="34" charset="0"/>
              </a:rPr>
              <a:t> &amp;&amp; Fitting </a:t>
            </a:r>
            <a:r>
              <a:rPr lang="de-DE" altLang="de-DE" sz="1600" dirty="0" err="1">
                <a:latin typeface="Arial" panose="020B0604020202020204" pitchFamily="34" charset="0"/>
              </a:rPr>
              <a:t>the</a:t>
            </a:r>
            <a:r>
              <a:rPr lang="de-DE" altLang="de-DE" sz="1600" dirty="0">
                <a:latin typeface="Arial" panose="020B0604020202020204" pitchFamily="34" charset="0"/>
              </a:rPr>
              <a:t> </a:t>
            </a:r>
            <a:r>
              <a:rPr lang="de-DE" altLang="de-DE" sz="1600" dirty="0" err="1">
                <a:latin typeface="Arial" panose="020B0604020202020204" pitchFamily="34" charset="0"/>
              </a:rPr>
              <a:t>model</a:t>
            </a:r>
            <a:r>
              <a:rPr lang="de-DE" altLang="de-DE" sz="1600" dirty="0">
                <a:latin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600" dirty="0"/>
              <a:t> </a:t>
            </a:r>
            <a:r>
              <a:rPr lang="de-DE" altLang="de-DE" sz="1600" dirty="0">
                <a:latin typeface="Arial" panose="020B0604020202020204" pitchFamily="34" charset="0"/>
              </a:rPr>
              <a:t> Linear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26A08-6B18-BBF8-2C45-FFE6B1B9A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95" y="2419601"/>
            <a:ext cx="3624577" cy="12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262E4-D36E-1769-EEFF-62546054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900" y="2124012"/>
            <a:ext cx="3575050" cy="17739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7DCCCA-BC8F-0CE1-6646-8FC8D8E14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198" y="4788977"/>
            <a:ext cx="6028275" cy="18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3CBB-AEF5-6934-AB05-6EFC7307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510" y="3260263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real-world tabular datasets, especially with simple linear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regression, %58 is reasonable.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is not perfectly linear as relationships between income,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location, etc., and house price are not perfectly straight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Noise: There’s inherent randomness in real-world data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2800DE-15FD-F4D0-88A7-63E5F5BE723D}"/>
              </a:ext>
            </a:extLst>
          </p:cNvPr>
          <p:cNvSpPr txBox="1">
            <a:spLocks/>
          </p:cNvSpPr>
          <p:nvPr/>
        </p:nvSpPr>
        <p:spPr>
          <a:xfrm>
            <a:off x="196850" y="421657"/>
            <a:ext cx="693719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Evaluating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Model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5D5C34-5293-25C7-7925-675D801BA57C}"/>
              </a:ext>
            </a:extLst>
          </p:cNvPr>
          <p:cNvCxnSpPr>
            <a:cxnSpLocks/>
          </p:cNvCxnSpPr>
          <p:nvPr/>
        </p:nvCxnSpPr>
        <p:spPr>
          <a:xfrm flipV="1">
            <a:off x="1470209" y="1645920"/>
            <a:ext cx="10362058" cy="355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DB3B150-DE69-01D6-290F-C8A62D4F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42" y="2168379"/>
            <a:ext cx="3743847" cy="1038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58DBD6-0B8B-DDA0-C23C-60F597F0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71" y="2283980"/>
            <a:ext cx="2791215" cy="800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808D11-7C73-7680-68F4-AC38C643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289" y="2499377"/>
            <a:ext cx="2531428" cy="25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A06735-7D51-BA1B-DEF8-84950D912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038" y="1256759"/>
            <a:ext cx="8807531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2"/>
                </a:solidFill>
              </a:rPr>
              <a:t>Thank you for your time</a:t>
            </a:r>
            <a:endParaRPr lang="de-DE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CF62-5536-43A4-28C0-E5924050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784" y="3180809"/>
            <a:ext cx="6941368" cy="2648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spc="200" dirty="0"/>
              <a:t>Appreciate Your Comments And </a:t>
            </a:r>
            <a:r>
              <a:rPr lang="en-US" sz="2000" spc="200" dirty="0" err="1"/>
              <a:t>Feeedback</a:t>
            </a:r>
            <a:r>
              <a:rPr lang="en-US" sz="2000" spc="200" dirty="0"/>
              <a:t> </a:t>
            </a:r>
            <a:r>
              <a:rPr lang="en-US" sz="2000" spc="200" dirty="0">
                <a:sym typeface="Wingdings" panose="05000000000000000000" pitchFamily="2" charset="2"/>
              </a:rPr>
              <a:t></a:t>
            </a:r>
            <a:endParaRPr lang="en-US" sz="2000" spc="2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2285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C74E-FE5F-9160-A982-C0AE9B6A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Refrences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27A5-7308-DD79-1E32-7C8C39E6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[1]: </a:t>
            </a:r>
            <a:r>
              <a:rPr lang="en-US" sz="1400" dirty="0">
                <a:hlinkClick r:id="rId2"/>
              </a:rPr>
              <a:t>3.1 The problem: We need to predict the price of a house - Grokking Machine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8354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FFFFFF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352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Corbel</vt:lpstr>
      <vt:lpstr>Wingdings</vt:lpstr>
      <vt:lpstr>Parallax</vt:lpstr>
      <vt:lpstr>Linear Regression  In  House Price Prediction</vt:lpstr>
      <vt:lpstr>What is Linear Regression?</vt:lpstr>
      <vt:lpstr>PowerPoint Presentation</vt:lpstr>
      <vt:lpstr>PowerPoint Presentation</vt:lpstr>
      <vt:lpstr>PowerPoint Presentation</vt:lpstr>
      <vt:lpstr>PowerPoint Presentation</vt:lpstr>
      <vt:lpstr>Thank you for your time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Abdo</dc:creator>
  <cp:lastModifiedBy>Mohamed Abdo</cp:lastModifiedBy>
  <cp:revision>3</cp:revision>
  <dcterms:created xsi:type="dcterms:W3CDTF">2025-06-12T20:17:21Z</dcterms:created>
  <dcterms:modified xsi:type="dcterms:W3CDTF">2025-06-12T23:44:36Z</dcterms:modified>
</cp:coreProperties>
</file>