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8E5D6-860E-4363-A4AB-78BA19E9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F61980-329C-43AE-BE9E-4368D9725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69BF9-504D-4314-913A-02F31B30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2CB69-C051-4E41-A8AF-3154D4D2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D1BE7-41DF-4756-BD5F-FCEFFB44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38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F44FD-C1A1-4223-9573-27012D50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9FCD7-CD22-4D4B-82F3-EC3D1D5A5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12AC7-8698-456A-A883-2FD597C2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BA1C4-5CF8-4BF0-9A36-6664D4C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9DB78-1A56-43B1-BD42-298F0F3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75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8997D1-BCF3-409A-BFCB-71EB9155F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90D9D4-4BEB-43C6-8E7B-AD0CB182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32188-4683-4499-B6D9-77DA4249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AEA51-2A8D-4358-8378-4F3CB6F7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05AA4-2B4F-4669-BDD7-6C054BBE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50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97565-55A9-4D9C-908E-8DD62558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E03FC-853B-4F73-94C2-4CAC58C2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3A8C3-5D42-4B36-9214-958921C2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89687-6983-4AE5-9B46-268C1ED8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DBC57-B262-4C51-AFAF-C4D94FA9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085DC-DB4C-4293-BEFF-D8B8F653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2F73E1-B5E7-4582-804B-1F19BC59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8F1B8-A41A-41EC-B2C0-C41F0D6E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450C2-7BA1-4067-97A6-EE3B347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65349-6A06-4C11-8D2C-C6C3CD8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5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AB6BD-CBE3-4249-81C2-D743D56B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A6D21-0CB5-4924-B0FB-30851B1B4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3A494-669D-4695-9D8F-C5DFB09D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52B5F-3B31-4D9F-92AE-2D38276F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10A18-64E1-4821-8968-08DAE0DD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9EF84B-7396-4BAA-88CB-D1F22C52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92DC7-F6AF-464F-9E6A-75A5736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5753B-FA1F-42B7-97A5-C943090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5CBD8-1BDA-48A5-B011-09A904E8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970A94-7EA1-479A-989D-26A388F61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2D8531-7DCA-431A-9A89-F6AB296BD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617856-DB45-47CE-870B-9D28565E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65F6C8-F667-452B-802D-59F57225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5730FF-AAEA-48FD-B851-7A6755BA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EC90D-1E8F-43F8-9A98-833BC11A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211891-A7B8-4B05-928C-FE50129D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782B3-7BE2-44A4-B5E1-FD923977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52417D-55ED-4D76-99D1-79892BD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A83B4-1B31-4DE9-98BF-B99CDD68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5EF81D-EE69-48B7-9B37-B8BF7E70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74CC75-9072-42BE-A807-4C714C56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3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09F12-5F8A-4545-AF11-832755E9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D7827-E494-4BE1-8935-579596C1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6C25F9-DFF2-4E2A-B577-9C006E2A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43DD1C-1750-4855-9E23-FB5C68BE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41F535-B7CE-4096-BFCE-7628664D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469F8-4535-499B-ADD5-7FBF018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22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A66A4-FFF0-439B-86F3-480DD026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EC1C44-E896-46ED-864F-5759FB3FA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81718C-5569-43DF-84D5-CD6262566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703CA7-624E-4C80-806E-5286DC43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E8831F-E34A-4D22-B4B4-70C2335F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34933-71A1-4459-90FD-4A4CA495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39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028DFD-08D7-4709-9D99-08235720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EB822-D86C-4760-9C52-910DF9EE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760B7-3745-400F-9C49-52D28A0DC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C3A8-ECAA-49AF-9833-047288A2C398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5E96B0-FDB7-4FAC-90AF-E9C15D3E1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5CD046-0DB4-42F8-80D4-3BF043D39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DE62-73D4-49FD-B7EB-64A3DEDE0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46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C501220-D19F-40F7-AE17-1D2324BAD133}"/>
              </a:ext>
            </a:extLst>
          </p:cNvPr>
          <p:cNvCxnSpPr/>
          <p:nvPr/>
        </p:nvCxnSpPr>
        <p:spPr>
          <a:xfrm>
            <a:off x="1498600" y="1866900"/>
            <a:ext cx="1511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18E7CD3-0D1E-422B-B10B-282833807F7E}"/>
              </a:ext>
            </a:extLst>
          </p:cNvPr>
          <p:cNvCxnSpPr>
            <a:cxnSpLocks/>
          </p:cNvCxnSpPr>
          <p:nvPr/>
        </p:nvCxnSpPr>
        <p:spPr>
          <a:xfrm flipH="1">
            <a:off x="4941563" y="5016500"/>
            <a:ext cx="156083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433B027-1754-48D6-92AB-D0BB172134BA}"/>
              </a:ext>
            </a:extLst>
          </p:cNvPr>
          <p:cNvCxnSpPr/>
          <p:nvPr/>
        </p:nvCxnSpPr>
        <p:spPr>
          <a:xfrm>
            <a:off x="4966331" y="1866900"/>
            <a:ext cx="1511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688457-49DA-4E2B-B2FE-0AF816CCB586}"/>
              </a:ext>
            </a:extLst>
          </p:cNvPr>
          <p:cNvCxnSpPr>
            <a:cxnSpLocks/>
          </p:cNvCxnSpPr>
          <p:nvPr/>
        </p:nvCxnSpPr>
        <p:spPr>
          <a:xfrm flipH="1">
            <a:off x="1449063" y="5016500"/>
            <a:ext cx="156083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1EB849-CE0D-48B5-8A74-0D05EED8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32" y="1243013"/>
            <a:ext cx="2163136" cy="43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A5815E9-0AB0-405A-AD7F-705330FDF8BD}"/>
                  </a:ext>
                </a:extLst>
              </p:cNvPr>
              <p:cNvSpPr txBox="1"/>
              <p:nvPr/>
            </p:nvSpPr>
            <p:spPr>
              <a:xfrm>
                <a:off x="1694819" y="3148399"/>
                <a:ext cx="62747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A5815E9-0AB0-405A-AD7F-705330FDF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19" y="3148399"/>
                <a:ext cx="627479" cy="492443"/>
              </a:xfrm>
              <a:prstGeom prst="rect">
                <a:avLst/>
              </a:prstGeom>
              <a:blipFill>
                <a:blip r:embed="rId3"/>
                <a:stretch>
                  <a:fillRect r="-300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1BD016-FD6C-4BE6-A9F1-589485B5602F}"/>
              </a:ext>
            </a:extLst>
          </p:cNvPr>
          <p:cNvCxnSpPr>
            <a:cxnSpLocks/>
          </p:cNvCxnSpPr>
          <p:nvPr/>
        </p:nvCxnSpPr>
        <p:spPr>
          <a:xfrm>
            <a:off x="3308350" y="1866900"/>
            <a:ext cx="0" cy="3149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A9486F5-0B6B-47E3-80F5-554D7FBEA8EA}"/>
              </a:ext>
            </a:extLst>
          </p:cNvPr>
          <p:cNvCxnSpPr>
            <a:cxnSpLocks/>
          </p:cNvCxnSpPr>
          <p:nvPr/>
        </p:nvCxnSpPr>
        <p:spPr>
          <a:xfrm flipV="1">
            <a:off x="4533900" y="1866900"/>
            <a:ext cx="0" cy="310291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F7FB30D-C488-4195-9D12-253446B53BA5}"/>
                  </a:ext>
                </a:extLst>
              </p:cNvPr>
              <p:cNvSpPr txBox="1"/>
              <p:nvPr/>
            </p:nvSpPr>
            <p:spPr>
              <a:xfrm>
                <a:off x="3661360" y="3186085"/>
                <a:ext cx="627479" cy="511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F7FB30D-C488-4195-9D12-253446B5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360" y="3186085"/>
                <a:ext cx="627479" cy="511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9A89EBA3-0F53-4CB3-9E81-AE8E54833184}"/>
                  </a:ext>
                </a:extLst>
              </p:cNvPr>
              <p:cNvSpPr txBox="1"/>
              <p:nvPr/>
            </p:nvSpPr>
            <p:spPr>
              <a:xfrm>
                <a:off x="5429052" y="3144606"/>
                <a:ext cx="62747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𝐿𝑎𝑠𝑡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9A89EBA3-0F53-4CB3-9E81-AE8E5483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52" y="3144606"/>
                <a:ext cx="627479" cy="492443"/>
              </a:xfrm>
              <a:prstGeom prst="rect">
                <a:avLst/>
              </a:prstGeom>
              <a:blipFill>
                <a:blip r:embed="rId5"/>
                <a:stretch>
                  <a:fillRect r="-533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97EE102-A21C-4EC5-B77A-C1D08C5FC3A6}"/>
                  </a:ext>
                </a:extLst>
              </p:cNvPr>
              <p:cNvSpPr txBox="1"/>
              <p:nvPr/>
            </p:nvSpPr>
            <p:spPr>
              <a:xfrm>
                <a:off x="1748372" y="1159204"/>
                <a:ext cx="627479" cy="531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97EE102-A21C-4EC5-B77A-C1D08C5FC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72" y="1159204"/>
                <a:ext cx="627479" cy="5318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2B62086-D397-4554-BCB9-F091C7D8F229}"/>
                  </a:ext>
                </a:extLst>
              </p:cNvPr>
              <p:cNvSpPr txBox="1"/>
              <p:nvPr/>
            </p:nvSpPr>
            <p:spPr>
              <a:xfrm>
                <a:off x="1784670" y="5142119"/>
                <a:ext cx="62747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2B62086-D397-4554-BCB9-F091C7D8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70" y="5142119"/>
                <a:ext cx="62747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9D8B629-477C-4AAA-97ED-E08FEBC1A481}"/>
                  </a:ext>
                </a:extLst>
              </p:cNvPr>
              <p:cNvSpPr txBox="1"/>
              <p:nvPr/>
            </p:nvSpPr>
            <p:spPr>
              <a:xfrm>
                <a:off x="5389820" y="5142119"/>
                <a:ext cx="62747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9D8B629-477C-4AAA-97ED-E08FEBC1A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820" y="5142119"/>
                <a:ext cx="62747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ED96C9D-DAB3-4014-B4A7-EA00E1F37875}"/>
                  </a:ext>
                </a:extLst>
              </p:cNvPr>
              <p:cNvSpPr txBox="1"/>
              <p:nvPr/>
            </p:nvSpPr>
            <p:spPr>
              <a:xfrm>
                <a:off x="5206017" y="1159204"/>
                <a:ext cx="627479" cy="531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ED96C9D-DAB3-4014-B4A7-EA00E1F37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17" y="1159204"/>
                <a:ext cx="627479" cy="5318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Pfeil: nach unten gekrümmt 55">
            <a:extLst>
              <a:ext uri="{FF2B5EF4-FFF2-40B4-BE49-F238E27FC236}">
                <a16:creationId xmlns:a16="http://schemas.microsoft.com/office/drawing/2014/main" id="{58BB1A2D-2C5A-4B63-974D-CC64807E8F27}"/>
              </a:ext>
            </a:extLst>
          </p:cNvPr>
          <p:cNvSpPr/>
          <p:nvPr/>
        </p:nvSpPr>
        <p:spPr>
          <a:xfrm rot="5400000">
            <a:off x="1376128" y="3057027"/>
            <a:ext cx="1738951" cy="983025"/>
          </a:xfrm>
          <a:prstGeom prst="curvedDownArrow">
            <a:avLst>
              <a:gd name="adj1" fmla="val 12162"/>
              <a:gd name="adj2" fmla="val 37949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Pfeil: nach unten gekrümmt 63">
            <a:extLst>
              <a:ext uri="{FF2B5EF4-FFF2-40B4-BE49-F238E27FC236}">
                <a16:creationId xmlns:a16="http://schemas.microsoft.com/office/drawing/2014/main" id="{73D049AE-6C16-40E0-9BE4-757F3996CE57}"/>
              </a:ext>
            </a:extLst>
          </p:cNvPr>
          <p:cNvSpPr/>
          <p:nvPr/>
        </p:nvSpPr>
        <p:spPr>
          <a:xfrm rot="16200000">
            <a:off x="4799968" y="2960386"/>
            <a:ext cx="1738951" cy="983025"/>
          </a:xfrm>
          <a:prstGeom prst="curvedDownArrow">
            <a:avLst>
              <a:gd name="adj1" fmla="val 12162"/>
              <a:gd name="adj2" fmla="val 37949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F16A761-04E8-42C6-9EDD-091800A4D9B5}"/>
              </a:ext>
            </a:extLst>
          </p:cNvPr>
          <p:cNvSpPr txBox="1"/>
          <p:nvPr/>
        </p:nvSpPr>
        <p:spPr>
          <a:xfrm>
            <a:off x="7135335" y="696686"/>
            <a:ext cx="4751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Par_TES_N</a:t>
            </a:r>
            <a:r>
              <a:rPr lang="de-DE" dirty="0"/>
              <a:t> = Anzahl der Schichten</a:t>
            </a:r>
          </a:p>
          <a:p>
            <a:r>
              <a:rPr lang="de-DE" dirty="0" err="1"/>
              <a:t>Prop_Water_Cp</a:t>
            </a:r>
            <a:r>
              <a:rPr lang="de-DE" dirty="0"/>
              <a:t> = </a:t>
            </a:r>
            <a:r>
              <a:rPr lang="de-DE" dirty="0" err="1"/>
              <a:t>cp</a:t>
            </a:r>
            <a:r>
              <a:rPr lang="de-DE" dirty="0"/>
              <a:t> von Wasser [kJ/kg K]</a:t>
            </a:r>
          </a:p>
          <a:p>
            <a:r>
              <a:rPr lang="de-DE" dirty="0" err="1"/>
              <a:t>Prop_Water_Rho</a:t>
            </a:r>
            <a:r>
              <a:rPr lang="de-DE" dirty="0"/>
              <a:t> = Dichte von Wasser [kg/m^3]</a:t>
            </a:r>
          </a:p>
          <a:p>
            <a:r>
              <a:rPr lang="de-DE" dirty="0"/>
              <a:t>Ai = Querschnittsfläche des Speichers [m^2]</a:t>
            </a:r>
          </a:p>
          <a:p>
            <a:r>
              <a:rPr lang="de-DE" dirty="0" err="1"/>
              <a:t>Aexti</a:t>
            </a:r>
            <a:r>
              <a:rPr lang="de-DE" dirty="0"/>
              <a:t> = Mantelfläche einer Schicht [m^2]</a:t>
            </a:r>
          </a:p>
          <a:p>
            <a:r>
              <a:rPr lang="de-DE" dirty="0"/>
              <a:t>mi = Wassermasse in einer Schicht [kg]</a:t>
            </a:r>
          </a:p>
          <a:p>
            <a:r>
              <a:rPr lang="de-DE" dirty="0" err="1"/>
              <a:t>zi</a:t>
            </a:r>
            <a:r>
              <a:rPr lang="de-DE" dirty="0"/>
              <a:t> = Höhe einer Schicht [m]</a:t>
            </a:r>
          </a:p>
          <a:p>
            <a:r>
              <a:rPr lang="de-DE" dirty="0" err="1"/>
              <a:t>Par_TES_htank</a:t>
            </a:r>
            <a:r>
              <a:rPr lang="de-DE" dirty="0"/>
              <a:t> = Höhe des Speichers [m]</a:t>
            </a:r>
          </a:p>
          <a:p>
            <a:r>
              <a:rPr lang="de-DE" dirty="0" err="1"/>
              <a:t>Par_TES_dtank</a:t>
            </a:r>
            <a:r>
              <a:rPr lang="de-DE" dirty="0"/>
              <a:t> = Durchmesser des Speichers [m]</a:t>
            </a:r>
          </a:p>
          <a:p>
            <a:r>
              <a:rPr lang="de-DE" dirty="0" err="1"/>
              <a:t>Par_TES_thtank</a:t>
            </a:r>
            <a:r>
              <a:rPr lang="de-DE" dirty="0"/>
              <a:t> = Wanddicke des Speichers [m]</a:t>
            </a:r>
          </a:p>
        </p:txBody>
      </p:sp>
    </p:spTree>
    <p:extLst>
      <p:ext uri="{BB962C8B-B14F-4D97-AF65-F5344CB8AC3E}">
        <p14:creationId xmlns:p14="http://schemas.microsoft.com/office/powerpoint/2010/main" val="348546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ltomas</dc:creator>
  <cp:lastModifiedBy>leroytomas</cp:lastModifiedBy>
  <cp:revision>29</cp:revision>
  <dcterms:created xsi:type="dcterms:W3CDTF">2022-10-10T08:36:19Z</dcterms:created>
  <dcterms:modified xsi:type="dcterms:W3CDTF">2023-06-14T08:31:43Z</dcterms:modified>
</cp:coreProperties>
</file>