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347" r:id="rId4"/>
    <p:sldId id="258" r:id="rId5"/>
    <p:sldId id="259" r:id="rId6"/>
    <p:sldId id="260" r:id="rId7"/>
    <p:sldId id="348" r:id="rId8"/>
    <p:sldId id="349" r:id="rId9"/>
    <p:sldId id="350" r:id="rId10"/>
    <p:sldId id="261" r:id="rId11"/>
  </p:sldIdLst>
  <p:sldSz cx="9144000" cy="5143500" type="screen16x9"/>
  <p:notesSz cx="6858000" cy="9144000"/>
  <p:embeddedFontLst>
    <p:embeddedFont>
      <p:font typeface="Crimson Text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33522-E17E-43B1-BD3B-4FE698C52B95}">
  <a:tblStyle styleId="{77033522-E17E-43B1-BD3B-4FE698C52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C53A5F4F-2922-ADBB-06DA-8EBB0BF1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15E131EE-D48D-2BBC-80C2-64BB90BE0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9E7904E0-1749-B929-CD29-2BDB1A3E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68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20BDE1D8-7B5F-9802-A42F-82B5E5E4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C7BA6CEF-F033-93AC-46F2-3CAA57D86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876360F2-785A-9516-6141-B9EBAACF2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70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2B16702E-70A9-0927-A350-0BEB9FB4B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07E827EF-EDC8-86FC-D8CE-F498F27C1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E5D838B6-C481-FCA0-7BC3-638F99AD0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8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8FA8708C-3257-3D47-6411-0718E82F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DADC064F-F2C1-A379-7769-28CBED407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106B553D-06C5-E134-7305-C443D6E08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01416" y="1077757"/>
            <a:ext cx="774116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Gestionnaire</a:t>
            </a:r>
            <a:r>
              <a:rPr lang="en-US" dirty="0"/>
              <a:t> de Risque </a:t>
            </a:r>
            <a:r>
              <a:rPr lang="en-US" dirty="0" err="1"/>
              <a:t>Contrepartie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13035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Mohamed Chaouki Touzani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2000950" y="2901092"/>
            <a:ext cx="51421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Merci pour votre attention !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74928" y="1369336"/>
            <a:ext cx="6891071" cy="138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“</a:t>
            </a:r>
            <a:r>
              <a:rPr lang="fr-FR" dirty="0"/>
              <a:t>Ce projet met en lumière l'innovation apportée par la blockchain dans la gestion des risques financiers, en combinant transparence, automatisation et efficacité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91835" y="1272925"/>
            <a:ext cx="8181109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i="1" dirty="0"/>
              <a:t>Projet :</a:t>
            </a:r>
            <a:r>
              <a:rPr lang="fr-FR" i="1" dirty="0"/>
              <a:t>  Gestionnaire de Risque Contrepartie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Description Générale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Ce projet vise à créer une application web interactive utilisant la blockchain </a:t>
            </a:r>
            <a:r>
              <a:rPr lang="fr-FR" sz="1600" dirty="0" err="1">
                <a:solidFill>
                  <a:schemeClr val="dk1"/>
                </a:solidFill>
              </a:rPr>
              <a:t>Ethereum</a:t>
            </a:r>
            <a:r>
              <a:rPr lang="fr-FR" sz="1600" dirty="0">
                <a:solidFill>
                  <a:schemeClr val="dk1"/>
                </a:solidFill>
              </a:rPr>
              <a:t> pour la gestion des risques financiers liés aux contreparties. Transparence accrue grâce à l'immuabilité de la blockchain. Automatisation des processus complexes, réduisant les erreurs humaines. Outil puissant pour évaluer et suivre les expositions financières en temps réel.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Impact attendu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Optimisation de la gestion des risques dans les systèmes financiers. Garantie de la traçabilité et de la sécurité grâce à la blockchain.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5479FA-8889-25A1-8817-D6C0C970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0DE70DDC-861F-6DE4-4AC3-C8B595BC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BD0A5926-E0B1-D12E-34C4-02F77C04F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7055" y="1120524"/>
            <a:ext cx="8714395" cy="347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i="1" dirty="0"/>
              <a:t>Projet :</a:t>
            </a:r>
            <a:r>
              <a:rPr lang="fr-FR" i="1" dirty="0"/>
              <a:t>  Gestionnaire de Risque Contrepartie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1.  </a:t>
            </a:r>
            <a:r>
              <a:rPr lang="fr-FR" sz="1600" b="1" dirty="0">
                <a:solidFill>
                  <a:schemeClr val="dk1"/>
                </a:solidFill>
              </a:rPr>
              <a:t>Mauvaise gestion des risques  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Manque d'automatisation, entraînant des erreurs humaines coûteuses.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2. </a:t>
            </a:r>
            <a:r>
              <a:rPr lang="fr-FR" sz="1600" b="1" dirty="0">
                <a:solidFill>
                  <a:schemeClr val="dk1"/>
                </a:solidFill>
              </a:rPr>
              <a:t>Manque de transparence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Difficulté à vérifier les collatéraux en temps réel.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Opacité dans le suivi des expositions financières.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3. </a:t>
            </a:r>
            <a:r>
              <a:rPr lang="fr-FR" sz="1600" b="1" dirty="0">
                <a:solidFill>
                  <a:schemeClr val="dk1"/>
                </a:solidFill>
              </a:rPr>
              <a:t>Pourquoi utiliser la blockchain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Immuabilité des données </a:t>
            </a:r>
            <a:r>
              <a:rPr lang="fr-FR" sz="1600" dirty="0">
                <a:solidFill>
                  <a:schemeClr val="dk1"/>
                </a:solidFill>
              </a:rPr>
              <a:t>: Garantit l'intégrité et la sécurité des informations.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Transparence : Permet </a:t>
            </a:r>
            <a:r>
              <a:rPr lang="fr-FR" sz="1600" dirty="0">
                <a:solidFill>
                  <a:schemeClr val="dk1"/>
                </a:solidFill>
              </a:rPr>
              <a:t>une visibilité complète des transactions.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Automatisation</a:t>
            </a:r>
            <a:r>
              <a:rPr lang="fr-FR" sz="1600" dirty="0">
                <a:solidFill>
                  <a:schemeClr val="dk1"/>
                </a:solidFill>
              </a:rPr>
              <a:t> : Les contrats intelligents simplifient les processus financiers complexes.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70E317-7590-EFC9-1490-A06C2C52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en-US" dirty="0" err="1"/>
              <a:t>Problématique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8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0112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93100" y="178775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Ajout</a:t>
            </a:r>
            <a:r>
              <a:rPr lang="en-US" sz="1800" dirty="0"/>
              <a:t> de </a:t>
            </a:r>
            <a:r>
              <a:rPr lang="en-US" sz="1800" dirty="0" err="1"/>
              <a:t>contreparties</a:t>
            </a:r>
            <a:r>
              <a:rPr lang="en-US" sz="1800" dirty="0"/>
              <a:t> </a:t>
            </a:r>
            <a:endParaRPr sz="1800"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2953350" y="1790218"/>
            <a:ext cx="296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Mise à jour des expositions</a:t>
            </a:r>
            <a:endParaRPr sz="1800"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3191250" y="2137070"/>
            <a:ext cx="2486100" cy="823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Mise à jour des expositions courantes des contreparties.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93100" y="2042636"/>
            <a:ext cx="2486100" cy="1240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 d’une contrepartie avec une adresse, un score de crédit, une limite d’exposition, et un collatéral.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3570250" y="3276258"/>
            <a:ext cx="2426600" cy="51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Calculs</a:t>
            </a:r>
            <a:r>
              <a:rPr lang="en-US" sz="1800" dirty="0"/>
              <a:t> </a:t>
            </a:r>
            <a:r>
              <a:rPr lang="en-US" sz="1800" dirty="0" err="1"/>
              <a:t>d'indicateurs</a:t>
            </a:r>
            <a:r>
              <a:rPr lang="en-US" sz="1800" dirty="0"/>
              <a:t> financiers</a:t>
            </a:r>
            <a:endParaRPr sz="1800"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88412" y="3788508"/>
            <a:ext cx="7691775" cy="979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Exposition nette : </a:t>
            </a:r>
            <a:r>
              <a:rPr lang="fr-FR" dirty="0"/>
              <a:t>Différence entre les positions longues et courtes.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Ratio de couverture : </a:t>
            </a:r>
            <a:r>
              <a:rPr lang="fr-FR" dirty="0"/>
              <a:t>Mesure la couverture du collatéral par rapport à l’exposition.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Score de risque : </a:t>
            </a:r>
            <a:r>
              <a:rPr lang="fr-FR" dirty="0"/>
              <a:t>Évaluation globale des risques pour chaque contrepartie.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Collatéral requis : </a:t>
            </a:r>
            <a:r>
              <a:rPr lang="fr-FR" dirty="0"/>
              <a:t>Calcul du minimum nécessaire pour couvrir une position courte.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6089000" y="1789218"/>
            <a:ext cx="296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Vérification</a:t>
            </a:r>
            <a:r>
              <a:rPr lang="en-US" sz="1800" dirty="0"/>
              <a:t> des </a:t>
            </a:r>
            <a:r>
              <a:rPr lang="en-US" sz="1800" dirty="0" err="1"/>
              <a:t>collatéraux</a:t>
            </a:r>
            <a:endParaRPr sz="1800"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6366950" y="2146217"/>
            <a:ext cx="2486100" cy="763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Vérification si le collatéral est suffisant pour couvrir les expositions.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81655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391470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709040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2699236" y="317253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40401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Solidity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3871925" y="11405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58600" y="2416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722199" y="11405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109325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Web3.js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868660" y="2824307"/>
            <a:ext cx="3218779" cy="85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HTML/CSS/JavaScript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7072450" y="22739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-4000" y="3016242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MetaMask 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109325" y="3013526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3871925" y="241403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280822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Sepolia</a:t>
            </a:r>
            <a:r>
              <a:rPr lang="en-US" dirty="0"/>
              <a:t> </a:t>
            </a:r>
            <a:r>
              <a:rPr lang="en-US" dirty="0" err="1"/>
              <a:t>Testnet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7043422" y="112292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Technologies </a:t>
            </a:r>
            <a:r>
              <a:rPr lang="en-US" dirty="0" err="1"/>
              <a:t>Utilisées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0130AD-C022-EEE3-46F8-20CBA0FD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0" y="3409408"/>
            <a:ext cx="1533979" cy="15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Transparent &amp; SVG Vector - Freebie Supply">
            <a:extLst>
              <a:ext uri="{FF2B5EF4-FFF2-40B4-BE49-F238E27FC236}">
                <a16:creationId xmlns:a16="http://schemas.microsoft.com/office/drawing/2014/main" id="{C6C4E059-E89A-2283-2AD1-29C86711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68" y="3510631"/>
            <a:ext cx="1187914" cy="11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1543A174-6EB3-5340-CD0C-3ACBBFC5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13" y="3337251"/>
            <a:ext cx="2389071" cy="14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88686" y="1436912"/>
            <a:ext cx="8839200" cy="268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Interaction Utilisateur : </a:t>
            </a:r>
            <a:r>
              <a:rPr lang="fr-FR" sz="1600" dirty="0"/>
              <a:t>L'utilisateur interagit avec une interface web intuitive permettant une saisie simple des données.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Web3.js : </a:t>
            </a:r>
            <a:r>
              <a:rPr lang="fr-FR" sz="1600" dirty="0"/>
              <a:t>Utilisé pour communiquer avec la blockchain </a:t>
            </a:r>
            <a:r>
              <a:rPr lang="fr-FR" sz="1600" dirty="0" err="1"/>
              <a:t>Ethereum</a:t>
            </a:r>
            <a:r>
              <a:rPr lang="fr-FR" sz="1600" dirty="0"/>
              <a:t> et transmettre les informations de l'interface utilisateur vers les contrats intelligents.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Contrats Intelligents </a:t>
            </a:r>
            <a:r>
              <a:rPr lang="fr-FR" sz="1600" dirty="0"/>
              <a:t>: La logique métier est encapsulé dans les contrats intelligents </a:t>
            </a:r>
            <a:r>
              <a:rPr lang="fr-FR" sz="1600" dirty="0" err="1"/>
              <a:t>Solidity</a:t>
            </a:r>
            <a:r>
              <a:rPr lang="fr-FR" sz="1600" dirty="0"/>
              <a:t>, permettant une gestion sécurisée et automatisée des calculs financiers.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Résultats : </a:t>
            </a:r>
            <a:r>
              <a:rPr lang="fr-FR" sz="1600" dirty="0"/>
              <a:t>Les résultats des calculs et des interactions (ajout de contreparties, mise à jour des expositions, etc.) sont affichés en temps réel sur l’interface utilisateur.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322C8DFC-F9A1-9BA7-0154-AC15787E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74188AE4-D346-ADFA-D866-1152AE6F0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Contrat</a:t>
            </a:r>
            <a:r>
              <a:rPr lang="en-US" dirty="0"/>
              <a:t> Intelligent</a:t>
            </a: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6FB41D99-B882-A80F-DFDD-8AEC8AB99B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915" y="1299029"/>
            <a:ext cx="8839200" cy="343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ajouterContrepartie</a:t>
            </a:r>
            <a:r>
              <a:rPr lang="fr-FR" sz="1600" b="1" dirty="0"/>
              <a:t> : </a:t>
            </a:r>
            <a:r>
              <a:rPr lang="fr-FR" sz="1600" dirty="0"/>
              <a:t>Ajout des contreparties avec des paramètres comme l'adresse, le score de crédit, la limite d’exposition, et le collatéral.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mettreAJourExposition</a:t>
            </a:r>
            <a:r>
              <a:rPr lang="fr-FR" sz="1600" b="1" dirty="0"/>
              <a:t> : </a:t>
            </a:r>
            <a:r>
              <a:rPr lang="fr-FR" sz="1600" dirty="0"/>
              <a:t>Mise à jour des expositions courantes des contreparties. Émet un événement si la limite est dépassée.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ajouterPosition</a:t>
            </a:r>
            <a:r>
              <a:rPr lang="fr-FR" sz="1600" b="1" dirty="0"/>
              <a:t> : </a:t>
            </a:r>
            <a:r>
              <a:rPr lang="fr-FR" sz="1600" dirty="0"/>
              <a:t>Ajout de positions longues et courtes pour une contrepartie afin de suivre ses activités financières.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calculerExpositionNette</a:t>
            </a:r>
            <a:r>
              <a:rPr lang="fr-FR" sz="1600" b="1" dirty="0"/>
              <a:t> et </a:t>
            </a:r>
            <a:r>
              <a:rPr lang="fr-FR" sz="1600" b="1" dirty="0" err="1"/>
              <a:t>calculerRatioDeCouverture</a:t>
            </a:r>
            <a:r>
              <a:rPr lang="fr-FR" sz="1600" b="1" dirty="0"/>
              <a:t>, </a:t>
            </a:r>
            <a:r>
              <a:rPr lang="fr-FR" sz="1600" b="1" dirty="0" err="1"/>
              <a:t>etc</a:t>
            </a:r>
            <a:r>
              <a:rPr lang="fr-FR" sz="1600" b="1" dirty="0"/>
              <a:t> : </a:t>
            </a:r>
            <a:r>
              <a:rPr lang="fr-FR" sz="1600" dirty="0"/>
              <a:t>Effectue les calculs des indicateurs financiers comme la différence entre les positions longues et courtes ou le ratio de couverture.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verifierCollateralSuffisant</a:t>
            </a:r>
            <a:r>
              <a:rPr lang="fr-FR" sz="1600" b="1" dirty="0"/>
              <a:t> : </a:t>
            </a:r>
            <a:r>
              <a:rPr lang="fr-FR" sz="1600" dirty="0"/>
              <a:t>Vérifie si le collatéral disponible est suffisant pour couvrir les positions courtes.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91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76B7DD5C-4EC4-3CA2-2576-3290DEA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7B0D62B3-F2C6-46FA-3962-92EDDC2FB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21724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 </a:t>
            </a:r>
            <a:r>
              <a:rPr lang="en-US" dirty="0" err="1"/>
              <a:t>Utilisateur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617A2-784C-D47C-EA70-21782A7C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" y="1672146"/>
            <a:ext cx="2670629" cy="216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4B263-8ADB-3D52-B83B-B207B65B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1" y="952381"/>
            <a:ext cx="2842561" cy="360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14191-D31A-9D6E-CB2A-3D2B64D12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90" y="896367"/>
            <a:ext cx="2667025" cy="37136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25DD3F-0187-BC85-8898-4D361A526D3D}"/>
              </a:ext>
            </a:extLst>
          </p:cNvPr>
          <p:cNvCxnSpPr>
            <a:cxnSpLocks/>
          </p:cNvCxnSpPr>
          <p:nvPr/>
        </p:nvCxnSpPr>
        <p:spPr>
          <a:xfrm flipV="1">
            <a:off x="5995288" y="974152"/>
            <a:ext cx="0" cy="3532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7FF31-CE5D-FB12-8E78-EDC432AF3A45}"/>
              </a:ext>
            </a:extLst>
          </p:cNvPr>
          <p:cNvCxnSpPr>
            <a:cxnSpLocks/>
          </p:cNvCxnSpPr>
          <p:nvPr/>
        </p:nvCxnSpPr>
        <p:spPr>
          <a:xfrm flipV="1">
            <a:off x="3167923" y="986906"/>
            <a:ext cx="0" cy="3532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BAFD9-EA3F-4487-8B58-228FBD085007}"/>
              </a:ext>
            </a:extLst>
          </p:cNvPr>
          <p:cNvCxnSpPr>
            <a:cxnSpLocks/>
          </p:cNvCxnSpPr>
          <p:nvPr/>
        </p:nvCxnSpPr>
        <p:spPr>
          <a:xfrm flipV="1">
            <a:off x="6400956" y="916249"/>
            <a:ext cx="0" cy="3637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5488F8-2363-1C47-4873-2050BDE54520}"/>
              </a:ext>
            </a:extLst>
          </p:cNvPr>
          <p:cNvCxnSpPr>
            <a:cxnSpLocks/>
          </p:cNvCxnSpPr>
          <p:nvPr/>
        </p:nvCxnSpPr>
        <p:spPr>
          <a:xfrm flipV="1">
            <a:off x="9056915" y="910881"/>
            <a:ext cx="0" cy="3637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5B0413-6193-EB9F-13BF-98A0F1B1596B}"/>
              </a:ext>
            </a:extLst>
          </p:cNvPr>
          <p:cNvCxnSpPr>
            <a:cxnSpLocks/>
          </p:cNvCxnSpPr>
          <p:nvPr/>
        </p:nvCxnSpPr>
        <p:spPr>
          <a:xfrm flipV="1">
            <a:off x="2757714" y="1664889"/>
            <a:ext cx="0" cy="2162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B5F18A-F2A7-F255-8F54-767BC4383ADE}"/>
              </a:ext>
            </a:extLst>
          </p:cNvPr>
          <p:cNvCxnSpPr>
            <a:cxnSpLocks/>
          </p:cNvCxnSpPr>
          <p:nvPr/>
        </p:nvCxnSpPr>
        <p:spPr>
          <a:xfrm flipV="1">
            <a:off x="87085" y="1654078"/>
            <a:ext cx="0" cy="2162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3768CF-EE68-CBAA-A125-FEDB51EDE86A}"/>
              </a:ext>
            </a:extLst>
          </p:cNvPr>
          <p:cNvCxnSpPr>
            <a:cxnSpLocks/>
          </p:cNvCxnSpPr>
          <p:nvPr/>
        </p:nvCxnSpPr>
        <p:spPr>
          <a:xfrm>
            <a:off x="87085" y="1654078"/>
            <a:ext cx="26706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F369B4E-E6FA-0E6B-08EF-558FCBEEEA8B}"/>
              </a:ext>
            </a:extLst>
          </p:cNvPr>
          <p:cNvCxnSpPr>
            <a:cxnSpLocks/>
          </p:cNvCxnSpPr>
          <p:nvPr/>
        </p:nvCxnSpPr>
        <p:spPr>
          <a:xfrm>
            <a:off x="87084" y="3808327"/>
            <a:ext cx="26706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6E76187F-87B8-3829-B051-E9E6F6ADA7D0}"/>
              </a:ext>
            </a:extLst>
          </p:cNvPr>
          <p:cNvCxnSpPr>
            <a:cxnSpLocks/>
          </p:cNvCxnSpPr>
          <p:nvPr/>
        </p:nvCxnSpPr>
        <p:spPr>
          <a:xfrm>
            <a:off x="3167923" y="986906"/>
            <a:ext cx="282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61C81BBB-46D9-E913-51A6-D4D89334EBFE}"/>
              </a:ext>
            </a:extLst>
          </p:cNvPr>
          <p:cNvCxnSpPr>
            <a:cxnSpLocks/>
          </p:cNvCxnSpPr>
          <p:nvPr/>
        </p:nvCxnSpPr>
        <p:spPr>
          <a:xfrm>
            <a:off x="3152521" y="4499363"/>
            <a:ext cx="282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CC621419-064A-CFB2-FB2C-B4BA4A72E932}"/>
              </a:ext>
            </a:extLst>
          </p:cNvPr>
          <p:cNvCxnSpPr>
            <a:cxnSpLocks/>
          </p:cNvCxnSpPr>
          <p:nvPr/>
        </p:nvCxnSpPr>
        <p:spPr>
          <a:xfrm>
            <a:off x="6400956" y="925330"/>
            <a:ext cx="26559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F787E91E-F9C8-A4ED-3E4A-3EC10AA9D154}"/>
              </a:ext>
            </a:extLst>
          </p:cNvPr>
          <p:cNvCxnSpPr>
            <a:cxnSpLocks/>
          </p:cNvCxnSpPr>
          <p:nvPr/>
        </p:nvCxnSpPr>
        <p:spPr>
          <a:xfrm>
            <a:off x="6400956" y="4535867"/>
            <a:ext cx="26559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2CC8AEFB-BDCA-2D27-C310-2EE4B67E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14185D81-A75B-EA31-6538-547660E38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C4144030-69AF-1B95-8453-AF2B56D66F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" y="1555745"/>
            <a:ext cx="8839200" cy="2907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Ajouter une contrepartie : </a:t>
            </a:r>
            <a:r>
              <a:rPr lang="fr-FR" sz="1600" dirty="0"/>
              <a:t>L'utilisateur fournit les détails de la contrepartie, tels que l'adresse de portefeuille, le score de crédit, la limite d'exposition et le collatéral.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Ajouter des positions longues et courtes : </a:t>
            </a:r>
            <a:r>
              <a:rPr lang="fr-FR" sz="1600" dirty="0"/>
              <a:t>L'utilisateur ajoute les positions financières pour chaque contrepartie.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Calculer les indicateurs financiers : </a:t>
            </a:r>
            <a:r>
              <a:rPr lang="fr-FR" sz="1600" dirty="0"/>
              <a:t>Les indicateurs clés comme l'exposition nette, le ratio de couverture, le score de risque et le collatéral requis sont calculés automatiquement.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Vérifier si le collatéral est suffisant : </a:t>
            </a:r>
            <a:r>
              <a:rPr lang="fr-FR" sz="1600" dirty="0"/>
              <a:t>Le système vérifie si le collatéral disponible est suffisant pour couvrir les positions courtes.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CEA42-BA7C-3C31-0729-B0E4CD0ED714}"/>
              </a:ext>
            </a:extLst>
          </p:cNvPr>
          <p:cNvSpPr txBox="1"/>
          <p:nvPr/>
        </p:nvSpPr>
        <p:spPr>
          <a:xfrm>
            <a:off x="649515" y="1247968"/>
            <a:ext cx="4651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i="1" dirty="0"/>
              <a:t>Comme on a pu voir dans l’interface utilisateur …</a:t>
            </a:r>
          </a:p>
        </p:txBody>
      </p:sp>
    </p:spTree>
    <p:extLst>
      <p:ext uri="{BB962C8B-B14F-4D97-AF65-F5344CB8AC3E}">
        <p14:creationId xmlns:p14="http://schemas.microsoft.com/office/powerpoint/2010/main" val="174416118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668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Lato</vt:lpstr>
      <vt:lpstr>Vidaloka</vt:lpstr>
      <vt:lpstr>Crimson Text</vt:lpstr>
      <vt:lpstr>Arial</vt:lpstr>
      <vt:lpstr>Minimalist Business Slides XL by Slidesgo</vt:lpstr>
      <vt:lpstr>Gestionnaire de Risque Contrepartie</vt:lpstr>
      <vt:lpstr>Introduction</vt:lpstr>
      <vt:lpstr>Problématique</vt:lpstr>
      <vt:lpstr>Fonctionnalités Principales</vt:lpstr>
      <vt:lpstr>Solidity</vt:lpstr>
      <vt:lpstr>Architecture</vt:lpstr>
      <vt:lpstr>Contrat Intelligent</vt:lpstr>
      <vt:lpstr>Interface Utilisateur</vt:lpstr>
      <vt:lpstr>Workflow</vt:lpstr>
      <vt:lpstr>—Merci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Chaouki Touzani</dc:creator>
  <cp:lastModifiedBy>Mohamed Chaouki Touzani</cp:lastModifiedBy>
  <cp:revision>2</cp:revision>
  <dcterms:modified xsi:type="dcterms:W3CDTF">2024-12-08T21:16:52Z</dcterms:modified>
</cp:coreProperties>
</file>