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35" autoAdjust="0"/>
    <p:restoredTop sz="94660"/>
  </p:normalViewPr>
  <p:slideViewPr>
    <p:cSldViewPr snapToGrid="0">
      <p:cViewPr>
        <p:scale>
          <a:sx n="70" d="100"/>
          <a:sy n="70" d="100"/>
        </p:scale>
        <p:origin x="269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BE623-EAFF-4C20-AC0A-6C073CD21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E40EEB-4EDA-48FA-9400-F80E0FFDD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BAB648-328F-4BBF-9A61-10287AA9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8F53-A695-49C6-97CA-515C2AB05D12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9CF77-7B4B-4EB3-89F8-8A803FA9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2CDD7-D5CB-4577-8895-23397DE4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4493-5D9E-440F-859A-7958B2F69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53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5B89B-34B9-4CB3-A0C3-B37DCCC8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297929-6A12-4871-B410-35178A2F7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C40B9C-DB94-42BA-A6A2-B7ABA884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8F53-A695-49C6-97CA-515C2AB05D12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BCCD0-3E84-4073-A163-B1F25EC9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97F24-6A40-40DB-B6BF-965EFD8B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4493-5D9E-440F-859A-7958B2F69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6B6F7A-4E58-4542-8864-00B2C42C2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D84AC-9390-4495-96E3-30513D95A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900CA0-BBB9-415B-9312-F4CCB4C8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8F53-A695-49C6-97CA-515C2AB05D12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9A2F16-A7B0-4E89-AAAF-DE0E8F65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0C637-CA19-418A-BBC5-201C92E5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4493-5D9E-440F-859A-7958B2F69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03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6F172-DC58-478C-8BC5-2F4CC565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5DD55-09F5-41B2-A00C-232CABB1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C3370-8E78-4501-9E4C-73D277DD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8F53-A695-49C6-97CA-515C2AB05D12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2DECD-D51A-4F92-9251-E2E8429F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59E5F-364D-4BE5-9887-C034B1D7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4493-5D9E-440F-859A-7958B2F69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94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2B2C0-166D-413A-9EDC-F7438E6C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5AA20-92BF-4EF1-AFC3-C460BD36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5A13D-733C-4261-83AF-3BFCB7DD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8F53-A695-49C6-97CA-515C2AB05D12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E5B1E5-5F05-4DF5-97C2-7778BF67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725AF-DBFA-478C-B62F-35B9E129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4493-5D9E-440F-859A-7958B2F69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91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FF0DE-00C4-47DB-A72B-650F4C33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80CDE-B19A-437B-BD86-DC7994052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9F9530-8246-467E-BD92-59AC335C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A52A04-D2CE-47EB-AA86-471FBCB5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8F53-A695-49C6-97CA-515C2AB05D12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2973E3-7767-43D4-9C0F-6B72582F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AEFE6F-AC11-42AE-A355-F61DBB21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4493-5D9E-440F-859A-7958B2F69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50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7C319-983E-4595-8CF4-5EEA61F6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E401AC-9605-4B95-AC1B-D0D390CF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BA40BD-DBE2-4B69-91D0-0B30C21FA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9F8EAB-1575-4722-854E-824E9FD23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2E5477-B1CD-4B44-A7CB-501FEA310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3E849F-CDBD-4BF7-9066-35F62D82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8F53-A695-49C6-97CA-515C2AB05D12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3FCF6E-1A9C-44B2-8C0B-EE525F39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3BC469-ED20-4938-9B71-42B21E84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4493-5D9E-440F-859A-7958B2F69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52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13022-35AF-4FF0-975F-BAE9328E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1A1BE8-F836-4722-89AC-9C41243C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8F53-A695-49C6-97CA-515C2AB05D12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09CD95-BC0B-4C22-B12C-8FC9513B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2A891B-6847-4F94-B6D1-FD8BB20C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4493-5D9E-440F-859A-7958B2F69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05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0E334A-C670-4BDD-852C-4D42A843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8F53-A695-49C6-97CA-515C2AB05D12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B05754-9A45-4C76-B7AB-5D6720B8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47C48E-FD49-4D75-B46B-02AD6DA1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4493-5D9E-440F-859A-7958B2F69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6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D0500-1FCD-49BB-B493-3F71A153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CD8F92-D2D9-42A3-92FD-A59FEE55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942209-898B-4787-AA18-5389E3B3B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E64B52-0B26-4CA7-A9F9-988DFDD2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8F53-A695-49C6-97CA-515C2AB05D12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002B6F-68C6-4297-A3CA-96538B10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DD91A-B078-43FB-9551-096F4313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4493-5D9E-440F-859A-7958B2F69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77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BE3C2-1E93-40B7-AABB-7BCA7C94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7496DD-3C96-4CD0-A773-76D86BA7E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9C0256-8A05-42D1-B35F-3437CE47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96903E-74D8-458D-AF3B-07F203E5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8F53-A695-49C6-97CA-515C2AB05D12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0F4D21-A762-4FBA-9003-9F5A5E05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A0B4B-535B-41C2-ADA9-E529BC3C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4493-5D9E-440F-859A-7958B2F69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9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B6CD65-4572-4959-89A8-18246107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D6679D-C315-4417-AFBC-BC7F07FB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236F-854B-46A6-A216-DE5D22D31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8F53-A695-49C6-97CA-515C2AB05D12}" type="datetimeFigureOut">
              <a:rPr lang="es-MX" smtClean="0"/>
              <a:t>24/08/2021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6B55AD-980E-47F5-B701-B310C0DBA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5DCFDB-8990-4A00-BF68-3859D9A68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B4493-5D9E-440F-859A-7958B2F69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933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029EB3-0C1C-4C5A-B067-EFFB8B9F30B7}"/>
              </a:ext>
            </a:extLst>
          </p:cNvPr>
          <p:cNvSpPr txBox="1"/>
          <p:nvPr/>
        </p:nvSpPr>
        <p:spPr>
          <a:xfrm>
            <a:off x="2781553" y="400453"/>
            <a:ext cx="63767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000" dirty="0">
                <a:latin typeface="Muthiara -Demo Version-" panose="02000500000000000000" pitchFamily="2" charset="0"/>
              </a:rPr>
              <a:t>Universidad Autónoma de Campeche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6EE97D-1513-4AEE-8439-2F08B1FDEFE6}"/>
              </a:ext>
            </a:extLst>
          </p:cNvPr>
          <p:cNvSpPr txBox="1"/>
          <p:nvPr/>
        </p:nvSpPr>
        <p:spPr>
          <a:xfrm>
            <a:off x="3539851" y="1859340"/>
            <a:ext cx="511229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i="1" dirty="0">
                <a:latin typeface="Baskerville Old Face" panose="02020602080505020303" pitchFamily="18" charset="0"/>
              </a:rPr>
              <a:t>Facultad de Ingeniería </a:t>
            </a:r>
          </a:p>
          <a:p>
            <a:pPr algn="ctr"/>
            <a:r>
              <a:rPr lang="es-MX" sz="2400" dirty="0">
                <a:latin typeface="Baskerville Old Face" panose="02020602080505020303" pitchFamily="18" charset="0"/>
              </a:rPr>
              <a:t>Ingeniería en Sistemas Computacionales</a:t>
            </a:r>
          </a:p>
          <a:p>
            <a:pPr algn="ctr"/>
            <a:endParaRPr lang="es-MX" sz="2400" dirty="0">
              <a:latin typeface="Baskerville Old Face" panose="02020602080505020303" pitchFamily="18" charset="0"/>
            </a:endParaRPr>
          </a:p>
          <a:p>
            <a:pPr algn="ctr"/>
            <a:r>
              <a:rPr lang="es-MX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Aplicaciones web</a:t>
            </a:r>
          </a:p>
          <a:p>
            <a:pPr algn="ctr"/>
            <a:endParaRPr lang="es-MX" sz="2400" dirty="0">
              <a:latin typeface="Baskerville Old Face" panose="02020602080505020303" pitchFamily="18" charset="0"/>
            </a:endParaRPr>
          </a:p>
          <a:p>
            <a:pPr algn="ctr"/>
            <a:r>
              <a:rPr lang="es-MX" sz="2400" dirty="0">
                <a:latin typeface="Baskerville Old Face" panose="02020602080505020303" pitchFamily="18" charset="0"/>
              </a:rPr>
              <a:t>Docente: Edgar D. Caamal </a:t>
            </a:r>
            <a:r>
              <a:rPr lang="es-MX" sz="2400" dirty="0" err="1">
                <a:latin typeface="Baskerville Old Face" panose="02020602080505020303" pitchFamily="18" charset="0"/>
              </a:rPr>
              <a:t>Dzulu</a:t>
            </a:r>
            <a:endParaRPr lang="es-MX" sz="2400" dirty="0">
              <a:latin typeface="Baskerville Old Face" panose="02020602080505020303" pitchFamily="18" charset="0"/>
            </a:endParaRPr>
          </a:p>
          <a:p>
            <a:pPr algn="ctr"/>
            <a:r>
              <a:rPr lang="es-MX" sz="2400" dirty="0">
                <a:latin typeface="Baskerville Old Face" panose="02020602080505020303" pitchFamily="18" charset="0"/>
              </a:rPr>
              <a:t>Alumna: Monica A. Cherrez Solis</a:t>
            </a:r>
          </a:p>
          <a:p>
            <a:pPr algn="ctr"/>
            <a:endParaRPr lang="es-MX" sz="2400" dirty="0">
              <a:latin typeface="Baskerville Old Face" panose="02020602080505020303" pitchFamily="18" charset="0"/>
            </a:endParaRPr>
          </a:p>
          <a:p>
            <a:pPr algn="ctr"/>
            <a:r>
              <a:rPr lang="es-MX" sz="2400" dirty="0">
                <a:latin typeface="Baskerville Old Face" panose="02020602080505020303" pitchFamily="18" charset="0"/>
              </a:rPr>
              <a:t>Semestre: 7mo Grupo: B</a:t>
            </a:r>
          </a:p>
          <a:p>
            <a:pPr algn="ctr"/>
            <a:endParaRPr lang="es-MX" sz="2400" dirty="0">
              <a:latin typeface="Baskerville Old Face" panose="02020602080505020303" pitchFamily="18" charset="0"/>
            </a:endParaRPr>
          </a:p>
          <a:p>
            <a:pPr algn="ctr"/>
            <a:r>
              <a:rPr lang="es-MX" sz="2400" i="1" u="sng" dirty="0">
                <a:latin typeface="Baskerville Old Face" panose="02020602080505020303" pitchFamily="18" charset="0"/>
              </a:rPr>
              <a:t>Infografía del Internet y la Web</a:t>
            </a:r>
          </a:p>
          <a:p>
            <a:pPr algn="ctr"/>
            <a:endParaRPr lang="es-MX" sz="2400" dirty="0">
              <a:latin typeface="Baskerville Old Face" panose="02020602080505020303" pitchFamily="18" charset="0"/>
            </a:endParaRPr>
          </a:p>
          <a:p>
            <a:pPr algn="ctr"/>
            <a:endParaRPr lang="es-MX" sz="2400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2" descr="Acceso al portal">
            <a:extLst>
              <a:ext uri="{FF2B5EF4-FFF2-40B4-BE49-F238E27FC236}">
                <a16:creationId xmlns:a16="http://schemas.microsoft.com/office/drawing/2014/main" id="{F1E244B0-6946-471E-A26C-DD3251F8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9014398" y="1198652"/>
            <a:ext cx="2326672" cy="27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ienvenidos">
            <a:extLst>
              <a:ext uri="{FF2B5EF4-FFF2-40B4-BE49-F238E27FC236}">
                <a16:creationId xmlns:a16="http://schemas.microsoft.com/office/drawing/2014/main" id="{84AE1257-C3DA-4C10-A648-9E234FC6E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00000">
            <a:off x="666822" y="1178554"/>
            <a:ext cx="2703617" cy="270361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4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F4CE2DD-C3C7-49AF-8F3A-FDCC7E2B420A}"/>
              </a:ext>
            </a:extLst>
          </p:cNvPr>
          <p:cNvCxnSpPr>
            <a:cxnSpLocks/>
          </p:cNvCxnSpPr>
          <p:nvPr/>
        </p:nvCxnSpPr>
        <p:spPr>
          <a:xfrm>
            <a:off x="5831353" y="6029013"/>
            <a:ext cx="0" cy="99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n 2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1A6A1335-AD65-44DA-BA81-1322083D2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2" y="2585984"/>
            <a:ext cx="3538327" cy="3054671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19F9E39-0148-4E06-94A2-17284CE0C2D0}"/>
              </a:ext>
            </a:extLst>
          </p:cNvPr>
          <p:cNvSpPr/>
          <p:nvPr/>
        </p:nvSpPr>
        <p:spPr>
          <a:xfrm>
            <a:off x="144380" y="1046786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1966</a:t>
            </a:r>
          </a:p>
          <a:p>
            <a:r>
              <a:rPr lang="es-MX" dirty="0">
                <a:latin typeface="Agency FB" panose="020B0503020202020204" pitchFamily="34" charset="0"/>
              </a:rPr>
              <a:t>Nace ARPANET,</a:t>
            </a:r>
          </a:p>
          <a:p>
            <a:r>
              <a:rPr lang="es-MX" dirty="0">
                <a:latin typeface="Agency FB" panose="020B0503020202020204" pitchFamily="34" charset="0"/>
              </a:rPr>
              <a:t>Una red creada por el ejercito de EE.UU.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352252C-BC3A-4AAF-A729-D87E7AF678CD}"/>
              </a:ext>
            </a:extLst>
          </p:cNvPr>
          <p:cNvSpPr/>
          <p:nvPr/>
        </p:nvSpPr>
        <p:spPr>
          <a:xfrm>
            <a:off x="3120190" y="1046785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1970</a:t>
            </a:r>
          </a:p>
          <a:p>
            <a:r>
              <a:rPr lang="es-MX" dirty="0">
                <a:latin typeface="Agency FB" panose="020B0503020202020204" pitchFamily="34" charset="0"/>
              </a:rPr>
              <a:t>Definición de internet por el científico Víctor </a:t>
            </a:r>
            <a:r>
              <a:rPr lang="es-MX" dirty="0" err="1">
                <a:latin typeface="Agency FB" panose="020B0503020202020204" pitchFamily="34" charset="0"/>
              </a:rPr>
              <a:t>Coef</a:t>
            </a:r>
            <a:r>
              <a:rPr lang="es-MX" dirty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E90ED7F-9468-48FB-8878-F4381AD246A9}"/>
              </a:ext>
            </a:extLst>
          </p:cNvPr>
          <p:cNvSpPr/>
          <p:nvPr/>
        </p:nvSpPr>
        <p:spPr>
          <a:xfrm>
            <a:off x="6096000" y="1046785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1976</a:t>
            </a:r>
          </a:p>
          <a:p>
            <a:r>
              <a:rPr lang="es-MX" dirty="0">
                <a:latin typeface="Agency FB" panose="020B0503020202020204" pitchFamily="34" charset="0"/>
              </a:rPr>
              <a:t>Steve Jobs y Steve </a:t>
            </a:r>
            <a:r>
              <a:rPr lang="es-MX" dirty="0" err="1">
                <a:latin typeface="Agency FB" panose="020B0503020202020204" pitchFamily="34" charset="0"/>
              </a:rPr>
              <a:t>Wezniak</a:t>
            </a:r>
            <a:r>
              <a:rPr lang="es-MX" dirty="0">
                <a:latin typeface="Agency FB" panose="020B0503020202020204" pitchFamily="34" charset="0"/>
              </a:rPr>
              <a:t> fundan Apple </a:t>
            </a:r>
            <a:r>
              <a:rPr lang="es-MX" dirty="0" err="1">
                <a:latin typeface="Agency FB" panose="020B0503020202020204" pitchFamily="34" charset="0"/>
              </a:rPr>
              <a:t>Computer</a:t>
            </a:r>
            <a:r>
              <a:rPr lang="es-MX" dirty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5949EC4-DE53-49C4-A8AE-D747A8F429B1}"/>
              </a:ext>
            </a:extLst>
          </p:cNvPr>
          <p:cNvSpPr/>
          <p:nvPr/>
        </p:nvSpPr>
        <p:spPr>
          <a:xfrm>
            <a:off x="9071810" y="1046784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1983</a:t>
            </a:r>
          </a:p>
          <a:p>
            <a:r>
              <a:rPr lang="es-MX" dirty="0">
                <a:latin typeface="Agency FB" panose="020B0503020202020204" pitchFamily="34" charset="0"/>
              </a:rPr>
              <a:t>Kahn desarrolla el protocolo universal TCP/IP.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9D1A392-6F61-4C0E-8AED-D76FDD63BF4C}"/>
              </a:ext>
            </a:extLst>
          </p:cNvPr>
          <p:cNvSpPr/>
          <p:nvPr/>
        </p:nvSpPr>
        <p:spPr>
          <a:xfrm>
            <a:off x="9071810" y="2906655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1989</a:t>
            </a:r>
          </a:p>
          <a:p>
            <a:r>
              <a:rPr lang="es-MX" dirty="0">
                <a:latin typeface="Agency FB" panose="020B0503020202020204" pitchFamily="34" charset="0"/>
              </a:rPr>
              <a:t>Aparecen los primeros hackers o piratas informáticos y los virus.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A03451E-9F19-4A80-BEF8-86A5F7B23B60}"/>
              </a:ext>
            </a:extLst>
          </p:cNvPr>
          <p:cNvSpPr/>
          <p:nvPr/>
        </p:nvSpPr>
        <p:spPr>
          <a:xfrm>
            <a:off x="9071810" y="4803827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1990</a:t>
            </a:r>
          </a:p>
          <a:p>
            <a:r>
              <a:rPr lang="es-MX" dirty="0">
                <a:latin typeface="Agency FB" panose="020B0503020202020204" pitchFamily="34" charset="0"/>
              </a:rPr>
              <a:t>Tim Berners-Lee y Robert Cailliau, crean la </a:t>
            </a:r>
            <a:r>
              <a:rPr lang="es-MX" dirty="0" err="1">
                <a:latin typeface="Agency FB" panose="020B0503020202020204" pitchFamily="34" charset="0"/>
              </a:rPr>
              <a:t>World</a:t>
            </a:r>
            <a:r>
              <a:rPr lang="es-MX" dirty="0">
                <a:latin typeface="Agency FB" panose="020B0503020202020204" pitchFamily="34" charset="0"/>
              </a:rPr>
              <a:t> Wide Web.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A355455-28AE-43C0-BAEE-C30916267368}"/>
              </a:ext>
            </a:extLst>
          </p:cNvPr>
          <p:cNvSpPr/>
          <p:nvPr/>
        </p:nvSpPr>
        <p:spPr>
          <a:xfrm>
            <a:off x="4439416" y="4803827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1993</a:t>
            </a:r>
          </a:p>
          <a:p>
            <a:r>
              <a:rPr lang="es-MX" dirty="0">
                <a:latin typeface="Agency FB" panose="020B0503020202020204" pitchFamily="34" charset="0"/>
              </a:rPr>
              <a:t>Aparece Mosaic el primer navegador, Jerry Yang es el responsable de fundar </a:t>
            </a:r>
            <a:r>
              <a:rPr lang="es-MX" dirty="0" err="1">
                <a:latin typeface="Agency FB" panose="020B0503020202020204" pitchFamily="34" charset="0"/>
              </a:rPr>
              <a:t>Yahoo</a:t>
            </a:r>
            <a:r>
              <a:rPr lang="es-MX" dirty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3094073B-B4C9-40C9-847A-1AF2D272F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89" y="1756997"/>
            <a:ext cx="2512442" cy="2879171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0E44CFC7-0F32-4B20-8430-8B7EC5748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12" y="5694682"/>
            <a:ext cx="1059143" cy="1059143"/>
          </a:xfrm>
          <a:prstGeom prst="rect">
            <a:avLst/>
          </a:prstGeom>
        </p:spPr>
      </p:pic>
      <p:pic>
        <p:nvPicPr>
          <p:cNvPr id="17" name="Imagen 1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5E99488-B6F3-40D6-8BEC-4EFBF2B04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316" y="2072923"/>
            <a:ext cx="3686506" cy="3686506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F322DDF1-D64B-493A-BE18-E9F096C9C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47" y="2295489"/>
            <a:ext cx="1367998" cy="1367998"/>
          </a:xfrm>
          <a:prstGeom prst="rect">
            <a:avLst/>
          </a:prstGeom>
        </p:spPr>
      </p:pic>
      <p:pic>
        <p:nvPicPr>
          <p:cNvPr id="21" name="Imagen 20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6DA45B6A-4E0F-4F90-8AF3-A09791426F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38" y="1884864"/>
            <a:ext cx="1983706" cy="2886771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0C09DF6-600A-473B-8B31-D4E7C3F3C44B}"/>
              </a:ext>
            </a:extLst>
          </p:cNvPr>
          <p:cNvSpPr txBox="1"/>
          <p:nvPr/>
        </p:nvSpPr>
        <p:spPr>
          <a:xfrm>
            <a:off x="1931673" y="311010"/>
            <a:ext cx="788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latin typeface="Muthiara -Demo Version-" panose="02000500000000000000" pitchFamily="2" charset="0"/>
              </a:rPr>
              <a:t>Historia del Internet y la web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1261EA3-46ED-4DF1-A070-74E514F8BBF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94111" y="1756999"/>
            <a:ext cx="1260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48089B7-2A2E-4E99-8C7A-FFAEDF6FEB9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969921" y="1756999"/>
            <a:ext cx="126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8A7CB7D-EE27-4637-AE8E-31141F260A9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945731" y="1756998"/>
            <a:ext cx="126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95E0741B-8250-4C8F-8232-4141D0E67B8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496676" y="2467211"/>
            <a:ext cx="0" cy="43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30A9FCA-1529-4B4F-B95A-9974111C111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496676" y="4327082"/>
            <a:ext cx="0" cy="4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E868F78-05CF-42BC-8A79-FE5C2B55856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7289147" y="5514041"/>
            <a:ext cx="1782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Imagen 28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EB1BB4F1-CD54-4CC2-B4AE-409C09E4FB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42" y="4912191"/>
            <a:ext cx="1907072" cy="19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74BF692-5764-4357-A5A7-C484062F6045}"/>
              </a:ext>
            </a:extLst>
          </p:cNvPr>
          <p:cNvSpPr/>
          <p:nvPr/>
        </p:nvSpPr>
        <p:spPr>
          <a:xfrm>
            <a:off x="4314918" y="173716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1995</a:t>
            </a:r>
          </a:p>
          <a:p>
            <a:r>
              <a:rPr lang="es-MX" dirty="0">
                <a:latin typeface="Agency FB" panose="020B0503020202020204" pitchFamily="34" charset="0"/>
              </a:rPr>
              <a:t>Se lanzan los navegadores Netscape e Internet Explorer.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A4481C-ED74-48EE-BA5B-FDCC72838509}"/>
              </a:ext>
            </a:extLst>
          </p:cNvPr>
          <p:cNvCxnSpPr>
            <a:cxnSpLocks/>
          </p:cNvCxnSpPr>
          <p:nvPr/>
        </p:nvCxnSpPr>
        <p:spPr>
          <a:xfrm>
            <a:off x="5837757" y="-821181"/>
            <a:ext cx="0" cy="99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DAC4920-8CA7-41D0-AB8D-D8F356D7485D}"/>
              </a:ext>
            </a:extLst>
          </p:cNvPr>
          <p:cNvSpPr/>
          <p:nvPr/>
        </p:nvSpPr>
        <p:spPr>
          <a:xfrm>
            <a:off x="1108971" y="174168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1996</a:t>
            </a:r>
          </a:p>
          <a:p>
            <a:r>
              <a:rPr lang="es-MX" dirty="0">
                <a:latin typeface="Agency FB" panose="020B0503020202020204" pitchFamily="34" charset="0"/>
              </a:rPr>
              <a:t>Aparece Microsoft Hotmail, primer Nokia 9000 </a:t>
            </a:r>
            <a:r>
              <a:rPr lang="es-MX" dirty="0" err="1">
                <a:latin typeface="Agency FB" panose="020B0503020202020204" pitchFamily="34" charset="0"/>
              </a:rPr>
              <a:t>comunicator</a:t>
            </a:r>
            <a:r>
              <a:rPr lang="es-MX" dirty="0">
                <a:latin typeface="Agency FB" panose="020B0503020202020204" pitchFamily="34" charset="0"/>
              </a:rPr>
              <a:t> con internet.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CE09D4D-CC05-46A7-BC30-AF6810F55569}"/>
              </a:ext>
            </a:extLst>
          </p:cNvPr>
          <p:cNvSpPr/>
          <p:nvPr/>
        </p:nvSpPr>
        <p:spPr>
          <a:xfrm>
            <a:off x="1108971" y="1751893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1998</a:t>
            </a:r>
          </a:p>
          <a:p>
            <a:r>
              <a:rPr lang="es-MX" dirty="0">
                <a:latin typeface="Agency FB" panose="020B0503020202020204" pitchFamily="34" charset="0"/>
              </a:rPr>
              <a:t>Larry Page y Sergei Brin crean Google.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B3C1EB4-8A0D-4A42-8CFE-5AE4B1320CDD}"/>
              </a:ext>
            </a:extLst>
          </p:cNvPr>
          <p:cNvSpPr/>
          <p:nvPr/>
        </p:nvSpPr>
        <p:spPr>
          <a:xfrm>
            <a:off x="1108971" y="3511964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1999</a:t>
            </a:r>
          </a:p>
          <a:p>
            <a:r>
              <a:rPr lang="es-MX" dirty="0">
                <a:latin typeface="Agency FB" panose="020B0503020202020204" pitchFamily="34" charset="0"/>
              </a:rPr>
              <a:t>Aparecen Blogger, MSN Messenger y Napster.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95CB6FD-52F6-4D17-954C-B9782B2241E1}"/>
              </a:ext>
            </a:extLst>
          </p:cNvPr>
          <p:cNvSpPr/>
          <p:nvPr/>
        </p:nvSpPr>
        <p:spPr>
          <a:xfrm>
            <a:off x="1113156" y="5263405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2001</a:t>
            </a:r>
          </a:p>
          <a:p>
            <a:r>
              <a:rPr lang="es-MX" dirty="0">
                <a:latin typeface="Agency FB" panose="020B0503020202020204" pitchFamily="34" charset="0"/>
              </a:rPr>
              <a:t>Wikis, Wikipedia, </a:t>
            </a:r>
            <a:r>
              <a:rPr lang="es-MX" dirty="0" err="1">
                <a:latin typeface="Agency FB" panose="020B0503020202020204" pitchFamily="34" charset="0"/>
              </a:rPr>
              <a:t>napster</a:t>
            </a:r>
            <a:r>
              <a:rPr lang="es-MX" dirty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B318F86-8A67-4398-9978-586F2E39652A}"/>
              </a:ext>
            </a:extLst>
          </p:cNvPr>
          <p:cNvSpPr/>
          <p:nvPr/>
        </p:nvSpPr>
        <p:spPr>
          <a:xfrm>
            <a:off x="4863914" y="5263404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2003</a:t>
            </a:r>
          </a:p>
          <a:p>
            <a:r>
              <a:rPr lang="es-MX" dirty="0">
                <a:latin typeface="Agency FB" panose="020B0503020202020204" pitchFamily="34" charset="0"/>
              </a:rPr>
              <a:t>iTunes, </a:t>
            </a:r>
            <a:r>
              <a:rPr lang="es-MX" dirty="0" err="1">
                <a:latin typeface="Agency FB" panose="020B0503020202020204" pitchFamily="34" charset="0"/>
              </a:rPr>
              <a:t>secondlife</a:t>
            </a:r>
            <a:r>
              <a:rPr lang="es-MX" dirty="0">
                <a:latin typeface="Agency FB" panose="020B0503020202020204" pitchFamily="34" charset="0"/>
              </a:rPr>
              <a:t>, Skype, Wikimedia, </a:t>
            </a:r>
            <a:r>
              <a:rPr lang="es-MX" dirty="0" err="1">
                <a:latin typeface="Agency FB" panose="020B0503020202020204" pitchFamily="34" charset="0"/>
              </a:rPr>
              <a:t>digg</a:t>
            </a:r>
            <a:r>
              <a:rPr lang="es-MX" dirty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B8BF1AC-A952-4129-93B7-C7808B091B3E}"/>
              </a:ext>
            </a:extLst>
          </p:cNvPr>
          <p:cNvSpPr/>
          <p:nvPr/>
        </p:nvSpPr>
        <p:spPr>
          <a:xfrm>
            <a:off x="8614672" y="5263856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2004</a:t>
            </a:r>
          </a:p>
          <a:p>
            <a:r>
              <a:rPr lang="es-MX" dirty="0">
                <a:latin typeface="Agency FB" panose="020B0503020202020204" pitchFamily="34" charset="0"/>
              </a:rPr>
              <a:t>Web 2.0, Facebook, Flickr, Gmail de Google, iTunes Online.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EC69D49-3DB8-40E9-A275-252D919DCDF4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3958702" y="883930"/>
            <a:ext cx="356216" cy="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DF0E36E-0972-44A0-B478-FF62802FF85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533837" y="1594595"/>
            <a:ext cx="0" cy="15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4C45B47-9970-42CD-8F97-CCC680E30EA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533837" y="3172320"/>
            <a:ext cx="0" cy="33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4A907EA-D955-40F4-BB73-4442F496AC1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533837" y="4932391"/>
            <a:ext cx="4185" cy="33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F37E93E-F642-4661-8AF2-3175C1919857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3962887" y="5973618"/>
            <a:ext cx="901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357C895-33B7-42A6-B365-9E3C55B1C74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713645" y="5973618"/>
            <a:ext cx="901027" cy="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1EC5EDA-BEA4-4D9F-A16F-EBC81F2C2A7A}"/>
              </a:ext>
            </a:extLst>
          </p:cNvPr>
          <p:cNvCxnSpPr>
            <a:cxnSpLocks/>
          </p:cNvCxnSpPr>
          <p:nvPr/>
        </p:nvCxnSpPr>
        <p:spPr>
          <a:xfrm>
            <a:off x="10109439" y="6693044"/>
            <a:ext cx="0" cy="99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Imagen 60" descr="Logotipo&#10;&#10;Descripción generada automáticamente">
            <a:extLst>
              <a:ext uri="{FF2B5EF4-FFF2-40B4-BE49-F238E27FC236}">
                <a16:creationId xmlns:a16="http://schemas.microsoft.com/office/drawing/2014/main" id="{7596BA17-1A17-4FDE-A59A-E7186EE9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48" y="-589952"/>
            <a:ext cx="3762272" cy="3762272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8AC66E59-0224-4ECC-9405-B001A11E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95556" l="4921" r="94921">
                        <a14:foregroundMark x1="40635" y1="18222" x2="40635" y2="18222"/>
                        <a14:foregroundMark x1="33175" y1="12000" x2="33175" y2="12000"/>
                        <a14:foregroundMark x1="61270" y1="6444" x2="61270" y2="6444"/>
                        <a14:foregroundMark x1="8889" y1="24222" x2="8889" y2="24222"/>
                        <a14:foregroundMark x1="4921" y1="44222" x2="4921" y2="44222"/>
                        <a14:foregroundMark x1="75238" y1="89556" x2="75238" y2="89556"/>
                        <a14:foregroundMark x1="95079" y1="77778" x2="95079" y2="77778"/>
                        <a14:foregroundMark x1="76349" y1="95556" x2="76349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69" y="3642460"/>
            <a:ext cx="2199888" cy="1571349"/>
          </a:xfrm>
          <a:prstGeom prst="rect">
            <a:avLst/>
          </a:prstGeom>
        </p:spPr>
      </p:pic>
      <p:pic>
        <p:nvPicPr>
          <p:cNvPr id="1026" name="Picture 2" descr="Descarga gratuita de Nokia 5300, Nokia 3310, Nokia 5200 Imágen de Png">
            <a:extLst>
              <a:ext uri="{FF2B5EF4-FFF2-40B4-BE49-F238E27FC236}">
                <a16:creationId xmlns:a16="http://schemas.microsoft.com/office/drawing/2014/main" id="{FE5004D8-8405-46BD-A301-FCF7736F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00" b="92111" l="10000" r="90000">
                        <a14:foregroundMark x1="56333" y1="30111" x2="56333" y2="30111"/>
                        <a14:foregroundMark x1="56333" y1="17000" x2="56333" y2="17000"/>
                        <a14:foregroundMark x1="34889" y1="17889" x2="34889" y2="17889"/>
                        <a14:foregroundMark x1="35222" y1="12111" x2="35222" y2="12111"/>
                        <a14:foregroundMark x1="35444" y1="12333" x2="33444" y2="15556"/>
                        <a14:foregroundMark x1="40667" y1="71889" x2="40667" y2="71889"/>
                        <a14:foregroundMark x1="38111" y1="72889" x2="38111" y2="72889"/>
                        <a14:foregroundMark x1="42111" y1="87778" x2="37111" y2="81222"/>
                        <a14:foregroundMark x1="37111" y1="81222" x2="35556" y2="74000"/>
                        <a14:foregroundMark x1="35556" y1="74000" x2="41000" y2="69667"/>
                        <a14:foregroundMark x1="41000" y1="69667" x2="38667" y2="47778"/>
                        <a14:foregroundMark x1="38667" y1="47778" x2="38889" y2="60889"/>
                        <a14:foregroundMark x1="38889" y1="60889" x2="34333" y2="49111"/>
                        <a14:foregroundMark x1="34333" y1="49111" x2="35556" y2="62333"/>
                        <a14:foregroundMark x1="35556" y1="62333" x2="36333" y2="50333"/>
                        <a14:foregroundMark x1="36333" y1="50333" x2="40667" y2="59444"/>
                        <a14:foregroundMark x1="40667" y1="59444" x2="50333" y2="57889"/>
                        <a14:foregroundMark x1="50333" y1="57889" x2="57667" y2="52667"/>
                        <a14:foregroundMark x1="57667" y1="52667" x2="63000" y2="62333"/>
                        <a14:foregroundMark x1="63000" y1="62333" x2="63444" y2="51444"/>
                        <a14:foregroundMark x1="63444" y1="51444" x2="63444" y2="51444"/>
                        <a14:foregroundMark x1="43333" y1="23778" x2="43111" y2="43222"/>
                        <a14:foregroundMark x1="43111" y1="43222" x2="50000" y2="34667"/>
                        <a14:foregroundMark x1="50000" y1="34667" x2="57444" y2="36778"/>
                        <a14:foregroundMark x1="57444" y1="36778" x2="64444" y2="43000"/>
                        <a14:foregroundMark x1="64444" y1="43000" x2="65111" y2="45667"/>
                        <a14:foregroundMark x1="33667" y1="9333" x2="53889" y2="9000"/>
                        <a14:foregroundMark x1="53889" y1="9000" x2="65556" y2="10889"/>
                        <a14:foregroundMark x1="65556" y1="10889" x2="70111" y2="20667"/>
                        <a14:foregroundMark x1="68222" y1="12222" x2="70333" y2="19222"/>
                        <a14:foregroundMark x1="47778" y1="51111" x2="57111" y2="47667"/>
                        <a14:foregroundMark x1="46556" y1="57778" x2="50111" y2="53667"/>
                        <a14:foregroundMark x1="27212" y1="18371" x2="27111" y2="24111"/>
                        <a14:foregroundMark x1="27333" y1="11556" x2="27227" y2="17512"/>
                        <a14:foregroundMark x1="26556" y1="22333" x2="26667" y2="20778"/>
                        <a14:foregroundMark x1="25520" y1="20223" x2="25889" y2="23333"/>
                        <a14:foregroundMark x1="40667" y1="91556" x2="58889" y2="91222"/>
                        <a14:foregroundMark x1="58889" y1="91222" x2="65444" y2="88889"/>
                        <a14:foregroundMark x1="65444" y1="88889" x2="72222" y2="81222"/>
                        <a14:foregroundMark x1="72222" y1="81222" x2="72556" y2="66333"/>
                        <a14:foregroundMark x1="73667" y1="75444" x2="73222" y2="85667"/>
                        <a14:foregroundMark x1="27444" y1="11111" x2="28444" y2="10667"/>
                        <a14:foregroundMark x1="25667" y1="16667" x2="26333" y2="20778"/>
                        <a14:foregroundMark x1="25889" y1="17667" x2="26556" y2="21556"/>
                        <a14:foregroundMark x1="29889" y1="69000" x2="32556" y2="85667"/>
                        <a14:foregroundMark x1="32556" y1="85667" x2="33000" y2="86556"/>
                        <a14:foregroundMark x1="30667" y1="80000" x2="34444" y2="89889"/>
                        <a14:foregroundMark x1="34444" y1="89889" x2="37111" y2="92111"/>
                        <a14:foregroundMark x1="31111" y1="84556" x2="34889" y2="91222"/>
                        <a14:foregroundMark x1="31889" y1="87111" x2="34889" y2="91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5624">
            <a:off x="-689849" y="61580"/>
            <a:ext cx="2459208" cy="24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57E34E91-D29A-4D9E-A00E-8D35C87319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28" b="89552" l="9014" r="92857">
                        <a14:foregroundMark x1="32993" y1="57463" x2="32993" y2="57463"/>
                        <a14:foregroundMark x1="48810" y1="60075" x2="48810" y2="60075"/>
                        <a14:foregroundMark x1="60034" y1="59701" x2="59184" y2="70896"/>
                        <a14:foregroundMark x1="65136" y1="56343" x2="68537" y2="50000"/>
                        <a14:foregroundMark x1="42007" y1="52239" x2="45068" y2="64925"/>
                        <a14:foregroundMark x1="79422" y1="35075" x2="81339" y2="61361"/>
                        <a14:foregroundMark x1="85714" y1="55224" x2="85034" y2="69030"/>
                        <a14:foregroundMark x1="92517" y1="53731" x2="93027" y2="57836"/>
                        <a14:foregroundMark x1="9014" y1="48881" x2="9694" y2="57836"/>
                        <a14:backgroundMark x1="82582" y1="68450" x2="82993" y2="76119"/>
                        <a14:backgroundMark x1="82457" y1="68420" x2="82483" y2="69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16" y="2174544"/>
            <a:ext cx="3629559" cy="1592938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B92C1C00-199A-43ED-AA5B-E409DE7AC06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1" t="4791" r="21790" b="2933"/>
          <a:stretch/>
        </p:blipFill>
        <p:spPr>
          <a:xfrm>
            <a:off x="81649" y="4613868"/>
            <a:ext cx="1412977" cy="1476924"/>
          </a:xfrm>
          <a:prstGeom prst="flowChartConnector">
            <a:avLst/>
          </a:prstGeom>
        </p:spPr>
      </p:pic>
      <p:pic>
        <p:nvPicPr>
          <p:cNvPr id="71" name="Imagen 70" descr="Icono&#10;&#10;Descripción generada automáticamente">
            <a:extLst>
              <a:ext uri="{FF2B5EF4-FFF2-40B4-BE49-F238E27FC236}">
                <a16:creationId xmlns:a16="http://schemas.microsoft.com/office/drawing/2014/main" id="{00F305FF-5A25-423E-9B9C-16B40E3BE0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0441" y1="46667" x2="68015" y2="65556"/>
                        <a14:foregroundMark x1="68015" y1="65556" x2="56985" y2="71111"/>
                        <a14:foregroundMark x1="64338" y1="40000" x2="36029" y2="36296"/>
                        <a14:foregroundMark x1="36029" y1="36296" x2="55515" y2="54444"/>
                        <a14:foregroundMark x1="55515" y1="54444" x2="37500" y2="65926"/>
                        <a14:foregroundMark x1="58456" y1="53704" x2="64338" y2="62593"/>
                        <a14:foregroundMark x1="42647" y1="71852" x2="54044" y2="72222"/>
                        <a14:foregroundMark x1="40441" y1="33704" x2="64338" y2="39630"/>
                        <a14:foregroundMark x1="64338" y1="39630" x2="44853" y2="32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8" y="3555770"/>
            <a:ext cx="2545577" cy="2526859"/>
          </a:xfrm>
          <a:prstGeom prst="rect">
            <a:avLst/>
          </a:prstGeom>
        </p:spPr>
      </p:pic>
      <p:pic>
        <p:nvPicPr>
          <p:cNvPr id="73" name="Imagen 72" descr="Icono&#10;&#10;Descripción generada automáticamente">
            <a:extLst>
              <a:ext uri="{FF2B5EF4-FFF2-40B4-BE49-F238E27FC236}">
                <a16:creationId xmlns:a16="http://schemas.microsoft.com/office/drawing/2014/main" id="{F697FD26-012C-4661-9484-D6EBCB4D68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571" b="90000" l="9901" r="89769">
                        <a14:foregroundMark x1="69637" y1="29643" x2="58086" y2="86071"/>
                        <a14:foregroundMark x1="58086" y1="59643" x2="65677" y2="25000"/>
                        <a14:foregroundMark x1="65677" y1="25000" x2="49505" y2="50714"/>
                        <a14:foregroundMark x1="49505" y1="50714" x2="69967" y2="56786"/>
                        <a14:foregroundMark x1="69967" y1="56786" x2="56766" y2="80357"/>
                        <a14:foregroundMark x1="56766" y1="80357" x2="57096" y2="63214"/>
                        <a14:foregroundMark x1="65677" y1="88214" x2="52805" y2="86786"/>
                        <a14:foregroundMark x1="82508" y1="8571" x2="16502" y2="9643"/>
                        <a14:foregroundMark x1="67327" y1="88214" x2="46205" y2="896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39" y="3429000"/>
            <a:ext cx="2427988" cy="224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3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AC5BEF8-9149-4C3C-BCC7-9A5669B5807C}"/>
              </a:ext>
            </a:extLst>
          </p:cNvPr>
          <p:cNvSpPr/>
          <p:nvPr/>
        </p:nvSpPr>
        <p:spPr>
          <a:xfrm>
            <a:off x="8636441" y="234654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2005</a:t>
            </a:r>
          </a:p>
          <a:p>
            <a:r>
              <a:rPr lang="es-MX" dirty="0" err="1">
                <a:latin typeface="Agency FB" panose="020B0503020202020204" pitchFamily="34" charset="0"/>
              </a:rPr>
              <a:t>MusicStrands</a:t>
            </a:r>
            <a:r>
              <a:rPr lang="es-MX" dirty="0">
                <a:latin typeface="Agency FB" panose="020B0503020202020204" pitchFamily="34" charset="0"/>
              </a:rPr>
              <a:t>, Google </a:t>
            </a:r>
            <a:r>
              <a:rPr lang="es-MX" dirty="0" err="1">
                <a:latin typeface="Agency FB" panose="020B0503020202020204" pitchFamily="34" charset="0"/>
              </a:rPr>
              <a:t>maps</a:t>
            </a:r>
            <a:r>
              <a:rPr lang="es-MX" dirty="0">
                <a:latin typeface="Agency FB" panose="020B0503020202020204" pitchFamily="34" charset="0"/>
              </a:rPr>
              <a:t>, Google </a:t>
            </a:r>
            <a:r>
              <a:rPr lang="es-MX" dirty="0" err="1">
                <a:latin typeface="Agency FB" panose="020B0503020202020204" pitchFamily="34" charset="0"/>
              </a:rPr>
              <a:t>Earth</a:t>
            </a:r>
            <a:r>
              <a:rPr lang="es-MX" dirty="0">
                <a:latin typeface="Agency FB" panose="020B0503020202020204" pitchFamily="34" charset="0"/>
              </a:rPr>
              <a:t>, Street </a:t>
            </a:r>
            <a:r>
              <a:rPr lang="es-MX" dirty="0" err="1">
                <a:latin typeface="Agency FB" panose="020B0503020202020204" pitchFamily="34" charset="0"/>
              </a:rPr>
              <a:t>view</a:t>
            </a:r>
            <a:r>
              <a:rPr lang="es-MX" dirty="0">
                <a:latin typeface="Agency FB" panose="020B0503020202020204" pitchFamily="34" charset="0"/>
              </a:rPr>
              <a:t>, Podcast, Mp3.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3AE10D8-727E-4D6E-B763-D2E8EE2B7818}"/>
              </a:ext>
            </a:extLst>
          </p:cNvPr>
          <p:cNvCxnSpPr>
            <a:cxnSpLocks/>
          </p:cNvCxnSpPr>
          <p:nvPr/>
        </p:nvCxnSpPr>
        <p:spPr>
          <a:xfrm>
            <a:off x="10109438" y="-763674"/>
            <a:ext cx="0" cy="99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9A5FDDD-2F7C-439F-8EB1-A1A2B2E2FA80}"/>
              </a:ext>
            </a:extLst>
          </p:cNvPr>
          <p:cNvSpPr/>
          <p:nvPr/>
        </p:nvSpPr>
        <p:spPr>
          <a:xfrm>
            <a:off x="4914108" y="234654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2008</a:t>
            </a:r>
          </a:p>
          <a:p>
            <a:r>
              <a:rPr lang="es-MX" dirty="0">
                <a:latin typeface="Agency FB" panose="020B0503020202020204" pitchFamily="34" charset="0"/>
              </a:rPr>
              <a:t>Apple Store, Spotify, Chrome, Google </a:t>
            </a:r>
            <a:r>
              <a:rPr lang="es-MX" dirty="0" err="1">
                <a:latin typeface="Agency FB" panose="020B0503020202020204" pitchFamily="34" charset="0"/>
              </a:rPr>
              <a:t>gears</a:t>
            </a:r>
            <a:r>
              <a:rPr lang="es-MX" dirty="0">
                <a:latin typeface="Agency FB" panose="020B0503020202020204" pitchFamily="34" charset="0"/>
              </a:rPr>
              <a:t>, Google </a:t>
            </a:r>
            <a:r>
              <a:rPr lang="es-MX" dirty="0" err="1">
                <a:latin typeface="Agency FB" panose="020B0503020202020204" pitchFamily="34" charset="0"/>
              </a:rPr>
              <a:t>Docs</a:t>
            </a:r>
            <a:r>
              <a:rPr lang="es-MX" dirty="0">
                <a:latin typeface="Agency FB" panose="020B0503020202020204" pitchFamily="34" charset="0"/>
              </a:rPr>
              <a:t>, Dropbox.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9A5986-5EE6-4C80-A06A-54F27934AEC6}"/>
              </a:ext>
            </a:extLst>
          </p:cNvPr>
          <p:cNvSpPr/>
          <p:nvPr/>
        </p:nvSpPr>
        <p:spPr>
          <a:xfrm>
            <a:off x="1191775" y="231223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2010</a:t>
            </a:r>
          </a:p>
          <a:p>
            <a:r>
              <a:rPr lang="es-MX" dirty="0">
                <a:latin typeface="Agency FB" panose="020B0503020202020204" pitchFamily="34" charset="0"/>
              </a:rPr>
              <a:t>Google Tv, Pago móvil con tecnología de aproximación NFC, códigos bidimensionales, Instagram, WhatsApp, Pinterest.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7436853-26FB-4080-9336-BBD51313DD64}"/>
              </a:ext>
            </a:extLst>
          </p:cNvPr>
          <p:cNvSpPr/>
          <p:nvPr/>
        </p:nvSpPr>
        <p:spPr>
          <a:xfrm>
            <a:off x="1191775" y="2718786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2013</a:t>
            </a:r>
          </a:p>
          <a:p>
            <a:r>
              <a:rPr lang="es-MX" dirty="0">
                <a:latin typeface="Agency FB" panose="020B0503020202020204" pitchFamily="34" charset="0"/>
              </a:rPr>
              <a:t>Video Scribe, Google </a:t>
            </a:r>
            <a:r>
              <a:rPr lang="es-MX" dirty="0" err="1">
                <a:latin typeface="Agency FB" panose="020B0503020202020204" pitchFamily="34" charset="0"/>
              </a:rPr>
              <a:t>glass</a:t>
            </a:r>
            <a:r>
              <a:rPr lang="es-MX" dirty="0">
                <a:latin typeface="Agency FB" panose="020B0503020202020204" pitchFamily="34" charset="0"/>
              </a:rPr>
              <a:t>, MEGA, Big Data, Firefox.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C42D3CE-4D30-4FF5-896F-C8E35AC8817D}"/>
              </a:ext>
            </a:extLst>
          </p:cNvPr>
          <p:cNvSpPr/>
          <p:nvPr/>
        </p:nvSpPr>
        <p:spPr>
          <a:xfrm>
            <a:off x="1191775" y="4819729"/>
            <a:ext cx="2849731" cy="14204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2019</a:t>
            </a:r>
          </a:p>
          <a:p>
            <a:r>
              <a:rPr lang="es-MX" dirty="0">
                <a:latin typeface="Agency FB" panose="020B0503020202020204" pitchFamily="34" charset="0"/>
              </a:rPr>
              <a:t>5G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1E524D6-A72C-458C-89C2-26FFBD2B0B15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7763839" y="944868"/>
            <a:ext cx="872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03555A0-E237-4D08-80F2-1A88671EA460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4041506" y="941437"/>
            <a:ext cx="87260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8F3A296-C788-41D2-AB45-8D0845BDD88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16641" y="1651650"/>
            <a:ext cx="0" cy="10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7179208-4B13-4CBA-B60A-95D2F8776F9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616641" y="4139213"/>
            <a:ext cx="0" cy="68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DC5EEE9-7AF9-4C4E-8ADC-CF979C8CFDF7}"/>
              </a:ext>
            </a:extLst>
          </p:cNvPr>
          <p:cNvSpPr/>
          <p:nvPr/>
        </p:nvSpPr>
        <p:spPr>
          <a:xfrm>
            <a:off x="4518734" y="4357862"/>
            <a:ext cx="2849731" cy="23436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roadway" panose="04040905080B02020502" pitchFamily="82" charset="0"/>
              </a:rPr>
              <a:t>HOY</a:t>
            </a:r>
          </a:p>
          <a:p>
            <a:r>
              <a:rPr lang="es-ES" dirty="0">
                <a:latin typeface="Agency FB" panose="020B0503020202020204" pitchFamily="34" charset="0"/>
              </a:rPr>
              <a:t>200 millones de sitios web están en vivo en Internet. </a:t>
            </a:r>
            <a:r>
              <a:rPr lang="es-ES" dirty="0" err="1">
                <a:latin typeface="Agency FB" panose="020B0503020202020204" pitchFamily="34" charset="0"/>
              </a:rPr>
              <a:t>Pantheon</a:t>
            </a:r>
            <a:r>
              <a:rPr lang="es-ES" dirty="0">
                <a:latin typeface="Agency FB" panose="020B0503020202020204" pitchFamily="34" charset="0"/>
              </a:rPr>
              <a:t> lanza entornos de desarrollo en la nube </a:t>
            </a:r>
            <a:r>
              <a:rPr lang="es-ES" dirty="0" err="1">
                <a:latin typeface="Agency FB" panose="020B0503020202020204" pitchFamily="34" charset="0"/>
              </a:rPr>
              <a:t>multidev</a:t>
            </a:r>
            <a:r>
              <a:rPr lang="es-ES" dirty="0">
                <a:latin typeface="Agency FB" panose="020B0503020202020204" pitchFamily="34" charset="0"/>
              </a:rPr>
              <a:t>. libertad de los </a:t>
            </a:r>
            <a:r>
              <a:rPr lang="es-ES" dirty="0" err="1">
                <a:latin typeface="Agency FB" panose="020B0503020202020204" pitchFamily="34" charset="0"/>
              </a:rPr>
              <a:t>localesdesarrollo</a:t>
            </a:r>
            <a:r>
              <a:rPr lang="es-ES" dirty="0">
                <a:latin typeface="Agency FB" panose="020B0503020202020204" pitchFamily="34" charset="0"/>
              </a:rPr>
              <a:t> sin la complejidad</a:t>
            </a:r>
            <a:endParaRPr lang="es-MX" dirty="0">
              <a:latin typeface="Agency FB" panose="020B0503020202020204" pitchFamily="34" charset="0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34FC757-A0B0-4A8A-9F05-5EAB858501D5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4041506" y="5529684"/>
            <a:ext cx="477228" cy="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google-maps-1797882_640 — Digitalizatec">
            <a:extLst>
              <a:ext uri="{FF2B5EF4-FFF2-40B4-BE49-F238E27FC236}">
                <a16:creationId xmlns:a16="http://schemas.microsoft.com/office/drawing/2014/main" id="{8F22A089-AE50-4654-9C55-4598DA72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907" y1="28829" x2="40529" y2="45045"/>
                        <a14:foregroundMark x1="40529" y1="45045" x2="20264" y2="30631"/>
                        <a14:foregroundMark x1="20264" y1="30631" x2="41850" y2="26126"/>
                        <a14:foregroundMark x1="40088" y1="32432" x2="33040" y2="30631"/>
                        <a14:foregroundMark x1="36564" y1="21622" x2="24229" y2="28829"/>
                        <a14:foregroundMark x1="58590" y1="53604" x2="84581" y2="83333"/>
                        <a14:foregroundMark x1="71806" y1="17117" x2="85022" y2="34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22" y="941436"/>
            <a:ext cx="3193673" cy="312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utoShape 8" descr="Spotify Logo | LOGOS de MARCAS">
            <a:extLst>
              <a:ext uri="{FF2B5EF4-FFF2-40B4-BE49-F238E27FC236}">
                <a16:creationId xmlns:a16="http://schemas.microsoft.com/office/drawing/2014/main" id="{3B814357-F0ED-4521-8FA5-6C711693CF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051C7E3-167F-4114-8BC9-77538E946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08" y="1036979"/>
            <a:ext cx="4166480" cy="2343645"/>
          </a:xfrm>
          <a:prstGeom prst="rect">
            <a:avLst/>
          </a:prstGeom>
        </p:spPr>
      </p:pic>
      <p:pic>
        <p:nvPicPr>
          <p:cNvPr id="2060" name="Picture 12" descr="WhatsApp logo vector (.EPS) - Anthon Code">
            <a:extLst>
              <a:ext uri="{FF2B5EF4-FFF2-40B4-BE49-F238E27FC236}">
                <a16:creationId xmlns:a16="http://schemas.microsoft.com/office/drawing/2014/main" id="{B632DAB5-8331-4EA9-A80C-570B35E3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568" y="1330137"/>
            <a:ext cx="1942301" cy="194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escarga el Logo de Mega Limited en formato PNG y SVG">
            <a:extLst>
              <a:ext uri="{FF2B5EF4-FFF2-40B4-BE49-F238E27FC236}">
                <a16:creationId xmlns:a16="http://schemas.microsoft.com/office/drawing/2014/main" id="{9D8CC8DC-7F8E-4B2C-862F-DC689C4C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59" y="1743760"/>
            <a:ext cx="5990273" cy="44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lustración de Sistemas Inalámbricos De 5g Logo Red E Internet Vector  Ilustración Concepto De Bandera 5g Vector De Señal Símbolo G 5 Concepto De  Ciencia Ficción De Tecnología y más Vectores Libres">
            <a:extLst>
              <a:ext uri="{FF2B5EF4-FFF2-40B4-BE49-F238E27FC236}">
                <a16:creationId xmlns:a16="http://schemas.microsoft.com/office/drawing/2014/main" id="{6D9EBF8C-D5FF-48C8-8F7F-99B140646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4" t="30831" r="31618" b="30300"/>
          <a:stretch/>
        </p:blipFill>
        <p:spPr bwMode="auto">
          <a:xfrm>
            <a:off x="2869372" y="5599989"/>
            <a:ext cx="1239744" cy="128033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4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9363C-BE76-4C65-8200-447A6313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Muthiara -Demo Version-" panose="02000500000000000000" pitchFamily="2" charset="0"/>
              </a:rPr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3630C-52DB-4881-AC36-A04B8691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https://www.stratesys-ts.com/wp-content/uploads/2019/09/Infograf%C3%ADa-Internet-Hitos-jur%C3%ADdicos-Stratesys-IT360-SEP2019.pdf</a:t>
            </a:r>
          </a:p>
        </p:txBody>
      </p:sp>
    </p:spTree>
    <p:extLst>
      <p:ext uri="{BB962C8B-B14F-4D97-AF65-F5344CB8AC3E}">
        <p14:creationId xmlns:p14="http://schemas.microsoft.com/office/powerpoint/2010/main" val="1400965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328</Words>
  <Application>Microsoft Office PowerPoint</Application>
  <PresentationFormat>Panorámica</PresentationFormat>
  <Paragraphs>56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Agency FB</vt:lpstr>
      <vt:lpstr>Arial</vt:lpstr>
      <vt:lpstr>Baskerville Old Face</vt:lpstr>
      <vt:lpstr>Broadway</vt:lpstr>
      <vt:lpstr>Calibri</vt:lpstr>
      <vt:lpstr>Calibri Light</vt:lpstr>
      <vt:lpstr>Muthiara -Demo Version-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Cherrez Solis</dc:creator>
  <cp:lastModifiedBy>Monica Cherrez Solis</cp:lastModifiedBy>
  <cp:revision>3</cp:revision>
  <dcterms:created xsi:type="dcterms:W3CDTF">2021-08-24T23:08:38Z</dcterms:created>
  <dcterms:modified xsi:type="dcterms:W3CDTF">2021-08-25T00:46:09Z</dcterms:modified>
</cp:coreProperties>
</file>