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5" d="100"/>
          <a:sy n="65" d="100"/>
        </p:scale>
        <p:origin x="8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9629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dirty="0"/>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308729" y="2798088"/>
            <a:ext cx="4868942" cy="2633305"/>
          </a:xfrm>
          <a:prstGeom prst="rect">
            <a:avLst/>
          </a:prstGeom>
        </p:spPr>
      </p:pic>
      <p:sp>
        <p:nvSpPr>
          <p:cNvPr id="6" name="Text 1"/>
          <p:cNvSpPr/>
          <p:nvPr/>
        </p:nvSpPr>
        <p:spPr>
          <a:xfrm>
            <a:off x="6350437" y="1720096"/>
            <a:ext cx="7415927" cy="2129314"/>
          </a:xfrm>
          <a:prstGeom prst="rect">
            <a:avLst/>
          </a:prstGeom>
          <a:noFill/>
          <a:ln/>
        </p:spPr>
        <p:txBody>
          <a:bodyPr wrap="square" rtlCol="0" anchor="t"/>
          <a:lstStyle/>
          <a:p>
            <a:pPr marL="0" indent="0">
              <a:lnSpc>
                <a:spcPts val="8384"/>
              </a:lnSpc>
              <a:buNone/>
            </a:pPr>
            <a:r>
              <a:rPr lang="en-US" sz="6707" b="1" dirty="0">
                <a:solidFill>
                  <a:srgbClr val="000000"/>
                </a:solidFill>
                <a:latin typeface="p22-mackinac-pro" pitchFamily="34" charset="0"/>
                <a:ea typeface="p22-mackinac-pro" pitchFamily="34" charset="-122"/>
                <a:cs typeface="p22-mackinac-pro" pitchFamily="34" charset="-120"/>
              </a:rPr>
              <a:t>Online Movie Ticket Booking</a:t>
            </a:r>
            <a:endParaRPr lang="en-US" sz="6707" dirty="0"/>
          </a:p>
        </p:txBody>
      </p:sp>
      <p:sp>
        <p:nvSpPr>
          <p:cNvPr id="7" name="Text 2"/>
          <p:cNvSpPr/>
          <p:nvPr/>
        </p:nvSpPr>
        <p:spPr>
          <a:xfrm>
            <a:off x="6350437" y="4219694"/>
            <a:ext cx="7415927" cy="1580198"/>
          </a:xfrm>
          <a:prstGeom prst="rect">
            <a:avLst/>
          </a:prstGeom>
          <a:noFill/>
          <a:ln/>
        </p:spPr>
        <p:txBody>
          <a:bodyPr wrap="square" rtlCol="0" anchor="t"/>
          <a:lstStyle/>
          <a:p>
            <a:pPr marL="0" indent="0" algn="ctr">
              <a:lnSpc>
                <a:spcPts val="3110"/>
              </a:lnSpc>
              <a:buNone/>
            </a:pPr>
            <a:r>
              <a:rPr lang="en-US" sz="1944" dirty="0">
                <a:solidFill>
                  <a:srgbClr val="272525"/>
                </a:solidFill>
                <a:latin typeface="Eudoxus Sans" pitchFamily="34" charset="0"/>
                <a:ea typeface="Eudoxus Sans" pitchFamily="34" charset="-122"/>
                <a:cs typeface="Eudoxus Sans" pitchFamily="34" charset="-120"/>
              </a:rPr>
              <a:t> Booking movie tickets online has revolutionized the entertainment industry. With a few clicks, you can secure seats for the latest blockbuster, avoiding long queues and ensuring a seamless moviegoing experience.</a:t>
            </a:r>
            <a:endParaRPr lang="en-US" sz="1944"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3086100"/>
          </a:xfrm>
          <a:prstGeom prst="rect">
            <a:avLst/>
          </a:prstGeom>
        </p:spPr>
      </p:pic>
      <p:sp>
        <p:nvSpPr>
          <p:cNvPr id="5" name="Text 1"/>
          <p:cNvSpPr/>
          <p:nvPr/>
        </p:nvSpPr>
        <p:spPr>
          <a:xfrm>
            <a:off x="864037" y="4494371"/>
            <a:ext cx="6172200" cy="771525"/>
          </a:xfrm>
          <a:prstGeom prst="rect">
            <a:avLst/>
          </a:prstGeom>
          <a:noFill/>
          <a:ln/>
        </p:spPr>
        <p:txBody>
          <a:bodyPr wrap="none" rtlCol="0" anchor="t"/>
          <a:lstStyle/>
          <a:p>
            <a:pPr marL="0" indent="0">
              <a:lnSpc>
                <a:spcPts val="6075"/>
              </a:lnSpc>
              <a:buNone/>
            </a:pPr>
            <a:r>
              <a:rPr lang="en-US" sz="4860" b="1" dirty="0">
                <a:solidFill>
                  <a:srgbClr val="000000"/>
                </a:solidFill>
                <a:latin typeface="p22-mackinac-pro" pitchFamily="34" charset="0"/>
                <a:ea typeface="p22-mackinac-pro" pitchFamily="34" charset="-122"/>
                <a:cs typeface="p22-mackinac-pro" pitchFamily="34" charset="-120"/>
              </a:rPr>
              <a:t>Introduction</a:t>
            </a:r>
            <a:endParaRPr lang="en-US" sz="4860" dirty="0"/>
          </a:p>
        </p:txBody>
      </p:sp>
      <p:sp>
        <p:nvSpPr>
          <p:cNvPr id="6" name="Text 2"/>
          <p:cNvSpPr/>
          <p:nvPr/>
        </p:nvSpPr>
        <p:spPr>
          <a:xfrm>
            <a:off x="864037" y="5636181"/>
            <a:ext cx="12902327" cy="1185148"/>
          </a:xfrm>
          <a:prstGeom prst="rect">
            <a:avLst/>
          </a:prstGeom>
          <a:noFill/>
          <a:ln/>
        </p:spPr>
        <p:txBody>
          <a:bodyPr wrap="square" rtlCol="0" anchor="t"/>
          <a:lstStyle/>
          <a:p>
            <a:pPr marL="0" indent="0">
              <a:lnSpc>
                <a:spcPts val="3110"/>
              </a:lnSpc>
              <a:buNone/>
            </a:pPr>
            <a:r>
              <a:rPr lang="en-US" sz="1944" dirty="0">
                <a:solidFill>
                  <a:srgbClr val="272525"/>
                </a:solidFill>
                <a:latin typeface="Eudoxus Sans" pitchFamily="34" charset="0"/>
                <a:ea typeface="Eudoxus Sans" pitchFamily="34" charset="-122"/>
                <a:cs typeface="Eudoxus Sans" pitchFamily="34" charset="-120"/>
              </a:rPr>
              <a:t> Online movie booking platforms provide a convenient and efficient way for movie enthusiasts to plan their cinematic adventures. These intuitive systems allow users to browse showtimes, select their preferred seats, and complete the transaction with ease, all from the comfort of their own devices.</a:t>
            </a:r>
            <a:endParaRPr lang="en-US" sz="19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864037" y="1807964"/>
            <a:ext cx="6172200" cy="771525"/>
          </a:xfrm>
          <a:prstGeom prst="rect">
            <a:avLst/>
          </a:prstGeom>
          <a:noFill/>
          <a:ln/>
        </p:spPr>
        <p:txBody>
          <a:bodyPr wrap="none" rtlCol="0" anchor="t"/>
          <a:lstStyle/>
          <a:p>
            <a:pPr marL="0" indent="0">
              <a:lnSpc>
                <a:spcPts val="6075"/>
              </a:lnSpc>
              <a:buNone/>
            </a:pPr>
            <a:r>
              <a:rPr lang="en-US" sz="4860" b="1" dirty="0">
                <a:solidFill>
                  <a:srgbClr val="000000"/>
                </a:solidFill>
                <a:latin typeface="p22-mackinac-pro" pitchFamily="34" charset="0"/>
                <a:ea typeface="p22-mackinac-pro" pitchFamily="34" charset="-122"/>
                <a:cs typeface="p22-mackinac-pro" pitchFamily="34" charset="-120"/>
              </a:rPr>
              <a:t>Modules/Functions</a:t>
            </a:r>
            <a:endParaRPr lang="en-US" sz="4860" dirty="0"/>
          </a:p>
        </p:txBody>
      </p:sp>
      <p:sp>
        <p:nvSpPr>
          <p:cNvPr id="5" name="Text 2"/>
          <p:cNvSpPr/>
          <p:nvPr/>
        </p:nvSpPr>
        <p:spPr>
          <a:xfrm>
            <a:off x="864037" y="3196590"/>
            <a:ext cx="3086100" cy="385763"/>
          </a:xfrm>
          <a:prstGeom prst="rect">
            <a:avLst/>
          </a:prstGeom>
          <a:noFill/>
          <a:ln/>
        </p:spPr>
        <p:txBody>
          <a:bodyPr wrap="none" rtlCol="0" anchor="t"/>
          <a:lstStyle/>
          <a:p>
            <a:pPr marL="0" indent="0">
              <a:lnSpc>
                <a:spcPts val="3038"/>
              </a:lnSpc>
              <a:buNone/>
            </a:pPr>
            <a:r>
              <a:rPr lang="en-US" sz="2430" b="1" dirty="0">
                <a:solidFill>
                  <a:srgbClr val="000000"/>
                </a:solidFill>
                <a:latin typeface="p22-mackinac-pro" pitchFamily="34" charset="0"/>
                <a:ea typeface="p22-mackinac-pro" pitchFamily="34" charset="-122"/>
                <a:cs typeface="p22-mackinac-pro" pitchFamily="34" charset="-120"/>
              </a:rPr>
              <a:t>Film Selection</a:t>
            </a:r>
            <a:endParaRPr lang="en-US" sz="2430" dirty="0"/>
          </a:p>
        </p:txBody>
      </p:sp>
      <p:sp>
        <p:nvSpPr>
          <p:cNvPr id="6" name="Text 3"/>
          <p:cNvSpPr/>
          <p:nvPr/>
        </p:nvSpPr>
        <p:spPr>
          <a:xfrm>
            <a:off x="864037" y="3829169"/>
            <a:ext cx="3898821" cy="2370296"/>
          </a:xfrm>
          <a:prstGeom prst="rect">
            <a:avLst/>
          </a:prstGeom>
          <a:noFill/>
          <a:ln/>
        </p:spPr>
        <p:txBody>
          <a:bodyPr wrap="square" rtlCol="0" anchor="t"/>
          <a:lstStyle/>
          <a:p>
            <a:pPr marL="0" indent="0">
              <a:lnSpc>
                <a:spcPts val="3110"/>
              </a:lnSpc>
              <a:buNone/>
            </a:pPr>
            <a:r>
              <a:rPr lang="en-US" sz="1944" dirty="0">
                <a:solidFill>
                  <a:srgbClr val="272525"/>
                </a:solidFill>
                <a:latin typeface="Eudoxus Sans" pitchFamily="34" charset="0"/>
                <a:ea typeface="Eudoxus Sans" pitchFamily="34" charset="-122"/>
                <a:cs typeface="Eudoxus Sans" pitchFamily="34" charset="-120"/>
              </a:rPr>
              <a:t>Users can browse a comprehensive database of current and upcoming movie releases, read synopses, and trailers to help them decide which film to watch.</a:t>
            </a:r>
            <a:endParaRPr lang="en-US" sz="1944" dirty="0"/>
          </a:p>
        </p:txBody>
      </p:sp>
      <p:sp>
        <p:nvSpPr>
          <p:cNvPr id="7" name="Text 4"/>
          <p:cNvSpPr/>
          <p:nvPr/>
        </p:nvSpPr>
        <p:spPr>
          <a:xfrm>
            <a:off x="5372695" y="3196590"/>
            <a:ext cx="3086100" cy="385763"/>
          </a:xfrm>
          <a:prstGeom prst="rect">
            <a:avLst/>
          </a:prstGeom>
          <a:noFill/>
          <a:ln/>
        </p:spPr>
        <p:txBody>
          <a:bodyPr wrap="none" rtlCol="0" anchor="t"/>
          <a:lstStyle/>
          <a:p>
            <a:pPr marL="0" indent="0">
              <a:lnSpc>
                <a:spcPts val="3038"/>
              </a:lnSpc>
              <a:buNone/>
            </a:pPr>
            <a:r>
              <a:rPr lang="en-US" sz="2430" b="1" dirty="0">
                <a:solidFill>
                  <a:srgbClr val="000000"/>
                </a:solidFill>
                <a:latin typeface="p22-mackinac-pro" pitchFamily="34" charset="0"/>
                <a:ea typeface="p22-mackinac-pro" pitchFamily="34" charset="-122"/>
                <a:cs typeface="p22-mackinac-pro" pitchFamily="34" charset="-120"/>
              </a:rPr>
              <a:t>Seat Selection</a:t>
            </a:r>
            <a:endParaRPr lang="en-US" sz="2430" dirty="0"/>
          </a:p>
        </p:txBody>
      </p:sp>
      <p:sp>
        <p:nvSpPr>
          <p:cNvPr id="8" name="Text 5"/>
          <p:cNvSpPr/>
          <p:nvPr/>
        </p:nvSpPr>
        <p:spPr>
          <a:xfrm>
            <a:off x="5372695" y="3829169"/>
            <a:ext cx="3898821" cy="2370296"/>
          </a:xfrm>
          <a:prstGeom prst="rect">
            <a:avLst/>
          </a:prstGeom>
          <a:noFill/>
          <a:ln/>
        </p:spPr>
        <p:txBody>
          <a:bodyPr wrap="square" rtlCol="0" anchor="t"/>
          <a:lstStyle/>
          <a:p>
            <a:pPr marL="0" indent="0">
              <a:lnSpc>
                <a:spcPts val="3110"/>
              </a:lnSpc>
              <a:buNone/>
            </a:pPr>
            <a:r>
              <a:rPr lang="en-US" sz="1944" dirty="0">
                <a:solidFill>
                  <a:srgbClr val="272525"/>
                </a:solidFill>
                <a:latin typeface="Eudoxus Sans" pitchFamily="34" charset="0"/>
                <a:ea typeface="Eudoxus Sans" pitchFamily="34" charset="-122"/>
                <a:cs typeface="Eudoxus Sans" pitchFamily="34" charset="-120"/>
              </a:rPr>
              <a:t>The seating chart allows customers to visualize the auditorium layout and choose their preferred seats, ensuring a more immersive and personalized experience.</a:t>
            </a:r>
            <a:endParaRPr lang="en-US" sz="1944" dirty="0"/>
          </a:p>
        </p:txBody>
      </p:sp>
      <p:sp>
        <p:nvSpPr>
          <p:cNvPr id="9" name="Text 6"/>
          <p:cNvSpPr/>
          <p:nvPr/>
        </p:nvSpPr>
        <p:spPr>
          <a:xfrm>
            <a:off x="9881354" y="3196590"/>
            <a:ext cx="3625929" cy="385763"/>
          </a:xfrm>
          <a:prstGeom prst="rect">
            <a:avLst/>
          </a:prstGeom>
          <a:noFill/>
          <a:ln/>
        </p:spPr>
        <p:txBody>
          <a:bodyPr wrap="none" rtlCol="0" anchor="t"/>
          <a:lstStyle/>
          <a:p>
            <a:pPr marL="0" indent="0">
              <a:lnSpc>
                <a:spcPts val="3038"/>
              </a:lnSpc>
              <a:buNone/>
            </a:pPr>
            <a:r>
              <a:rPr lang="en-US" sz="2430" b="1" dirty="0">
                <a:solidFill>
                  <a:srgbClr val="000000"/>
                </a:solidFill>
                <a:latin typeface="p22-mackinac-pro" pitchFamily="34" charset="0"/>
                <a:ea typeface="p22-mackinac-pro" pitchFamily="34" charset="-122"/>
                <a:cs typeface="p22-mackinac-pro" pitchFamily="34" charset="-120"/>
              </a:rPr>
              <a:t>Payments and Ticketing</a:t>
            </a:r>
            <a:endParaRPr lang="en-US" sz="2430" dirty="0"/>
          </a:p>
        </p:txBody>
      </p:sp>
      <p:sp>
        <p:nvSpPr>
          <p:cNvPr id="10" name="Text 7"/>
          <p:cNvSpPr/>
          <p:nvPr/>
        </p:nvSpPr>
        <p:spPr>
          <a:xfrm>
            <a:off x="9881354" y="3829169"/>
            <a:ext cx="3898821" cy="1975247"/>
          </a:xfrm>
          <a:prstGeom prst="rect">
            <a:avLst/>
          </a:prstGeom>
          <a:noFill/>
          <a:ln/>
        </p:spPr>
        <p:txBody>
          <a:bodyPr wrap="square" rtlCol="0" anchor="t"/>
          <a:lstStyle/>
          <a:p>
            <a:pPr marL="0" indent="0">
              <a:lnSpc>
                <a:spcPts val="3110"/>
              </a:lnSpc>
              <a:buNone/>
            </a:pPr>
            <a:r>
              <a:rPr lang="en-US" sz="1944" dirty="0">
                <a:solidFill>
                  <a:srgbClr val="272525"/>
                </a:solidFill>
                <a:latin typeface="Eudoxus Sans" pitchFamily="34" charset="0"/>
                <a:ea typeface="Eudoxus Sans" pitchFamily="34" charset="-122"/>
                <a:cs typeface="Eudoxus Sans" pitchFamily="34" charset="-120"/>
              </a:rPr>
              <a:t>Secure payment gateways enable  users to purchase tickets seamlessly, while digital tickets can be easily accessed and displayed on their devices.</a:t>
            </a:r>
            <a:endParaRPr lang="en-US" sz="194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2485430"/>
          </a:xfrm>
          <a:prstGeom prst="rect">
            <a:avLst/>
          </a:prstGeom>
        </p:spPr>
      </p:pic>
      <p:sp>
        <p:nvSpPr>
          <p:cNvPr id="5" name="Text 1"/>
          <p:cNvSpPr/>
          <p:nvPr/>
        </p:nvSpPr>
        <p:spPr>
          <a:xfrm>
            <a:off x="1884521" y="3190280"/>
            <a:ext cx="4970859" cy="621268"/>
          </a:xfrm>
          <a:prstGeom prst="rect">
            <a:avLst/>
          </a:prstGeom>
          <a:noFill/>
          <a:ln/>
        </p:spPr>
        <p:txBody>
          <a:bodyPr wrap="none" rtlCol="0" anchor="t"/>
          <a:lstStyle/>
          <a:p>
            <a:pPr marL="0" indent="0">
              <a:lnSpc>
                <a:spcPts val="4893"/>
              </a:lnSpc>
              <a:buNone/>
            </a:pPr>
            <a:r>
              <a:rPr lang="en-US" sz="3914" b="1" dirty="0">
                <a:solidFill>
                  <a:srgbClr val="000000"/>
                </a:solidFill>
                <a:latin typeface="p22-mackinac-pro" pitchFamily="34" charset="0"/>
                <a:ea typeface="p22-mackinac-pro" pitchFamily="34" charset="-122"/>
                <a:cs typeface="p22-mackinac-pro" pitchFamily="34" charset="-120"/>
              </a:rPr>
              <a:t>Expected Results</a:t>
            </a:r>
            <a:endParaRPr lang="en-US" sz="3914" dirty="0"/>
          </a:p>
        </p:txBody>
      </p:sp>
      <p:sp>
        <p:nvSpPr>
          <p:cNvPr id="6" name="Shape 2"/>
          <p:cNvSpPr/>
          <p:nvPr/>
        </p:nvSpPr>
        <p:spPr>
          <a:xfrm>
            <a:off x="1884521" y="4333399"/>
            <a:ext cx="447318" cy="447318"/>
          </a:xfrm>
          <a:prstGeom prst="roundRect">
            <a:avLst>
              <a:gd name="adj" fmla="val 18669"/>
            </a:avLst>
          </a:prstGeom>
          <a:solidFill>
            <a:srgbClr val="CCEEFF"/>
          </a:solidFill>
          <a:ln w="7620">
            <a:solidFill>
              <a:srgbClr val="B2D4E5"/>
            </a:solidFill>
            <a:prstDash val="solid"/>
          </a:ln>
        </p:spPr>
      </p:sp>
      <p:sp>
        <p:nvSpPr>
          <p:cNvPr id="7" name="Text 3"/>
          <p:cNvSpPr/>
          <p:nvPr/>
        </p:nvSpPr>
        <p:spPr>
          <a:xfrm>
            <a:off x="2047637" y="4407932"/>
            <a:ext cx="121087" cy="298252"/>
          </a:xfrm>
          <a:prstGeom prst="rect">
            <a:avLst/>
          </a:prstGeom>
          <a:noFill/>
          <a:ln/>
        </p:spPr>
        <p:txBody>
          <a:bodyPr wrap="none" rtlCol="0" anchor="t"/>
          <a:lstStyle/>
          <a:p>
            <a:pPr marL="0" indent="0" algn="ctr">
              <a:lnSpc>
                <a:spcPts val="2348"/>
              </a:lnSpc>
              <a:buNone/>
            </a:pPr>
            <a:r>
              <a:rPr lang="en-US" sz="2348" b="1" dirty="0">
                <a:solidFill>
                  <a:srgbClr val="272525"/>
                </a:solidFill>
                <a:latin typeface="p22-mackinac-pro" pitchFamily="34" charset="0"/>
                <a:ea typeface="p22-mackinac-pro" pitchFamily="34" charset="-122"/>
                <a:cs typeface="p22-mackinac-pro" pitchFamily="34" charset="-120"/>
              </a:rPr>
              <a:t>1</a:t>
            </a:r>
            <a:endParaRPr lang="en-US" sz="2348" dirty="0"/>
          </a:p>
        </p:txBody>
      </p:sp>
      <p:sp>
        <p:nvSpPr>
          <p:cNvPr id="8" name="Text 4"/>
          <p:cNvSpPr/>
          <p:nvPr/>
        </p:nvSpPr>
        <p:spPr>
          <a:xfrm>
            <a:off x="2530673" y="4333399"/>
            <a:ext cx="2795945" cy="310753"/>
          </a:xfrm>
          <a:prstGeom prst="rect">
            <a:avLst/>
          </a:prstGeom>
          <a:noFill/>
          <a:ln/>
        </p:spPr>
        <p:txBody>
          <a:bodyPr wrap="none" rtlCol="0" anchor="t"/>
          <a:lstStyle/>
          <a:p>
            <a:pPr marL="0" indent="0">
              <a:lnSpc>
                <a:spcPts val="2446"/>
              </a:lnSpc>
              <a:buNone/>
            </a:pPr>
            <a:r>
              <a:rPr lang="en-US" sz="1957" b="1" dirty="0">
                <a:solidFill>
                  <a:srgbClr val="272525"/>
                </a:solidFill>
                <a:latin typeface="p22-mackinac-pro" pitchFamily="34" charset="0"/>
                <a:ea typeface="p22-mackinac-pro" pitchFamily="34" charset="-122"/>
                <a:cs typeface="p22-mackinac-pro" pitchFamily="34" charset="-120"/>
              </a:rPr>
              <a:t>Increased Convenience</a:t>
            </a:r>
            <a:endParaRPr lang="en-US" sz="1957" dirty="0"/>
          </a:p>
        </p:txBody>
      </p:sp>
      <p:sp>
        <p:nvSpPr>
          <p:cNvPr id="9" name="Text 5"/>
          <p:cNvSpPr/>
          <p:nvPr/>
        </p:nvSpPr>
        <p:spPr>
          <a:xfrm>
            <a:off x="2530673" y="4763453"/>
            <a:ext cx="4685109" cy="954405"/>
          </a:xfrm>
          <a:prstGeom prst="rect">
            <a:avLst/>
          </a:prstGeom>
          <a:noFill/>
          <a:ln/>
        </p:spPr>
        <p:txBody>
          <a:bodyPr wrap="square" rtlCol="0" anchor="t"/>
          <a:lstStyle/>
          <a:p>
            <a:pPr marL="0" indent="0">
              <a:lnSpc>
                <a:spcPts val="2505"/>
              </a:lnSpc>
              <a:buNone/>
            </a:pPr>
            <a:r>
              <a:rPr lang="en-US" sz="1566" dirty="0">
                <a:solidFill>
                  <a:srgbClr val="272525"/>
                </a:solidFill>
                <a:latin typeface="Eudoxus Sans" pitchFamily="34" charset="0"/>
                <a:ea typeface="Eudoxus Sans" pitchFamily="34" charset="-122"/>
                <a:cs typeface="Eudoxus Sans" pitchFamily="34" charset="-120"/>
              </a:rPr>
              <a:t>Online movie booking eliminates the need to visit the theater physically, saving time and effort for busy individuals.</a:t>
            </a:r>
            <a:endParaRPr lang="en-US" sz="1566" dirty="0"/>
          </a:p>
        </p:txBody>
      </p:sp>
      <p:sp>
        <p:nvSpPr>
          <p:cNvPr id="10" name="Shape 6"/>
          <p:cNvSpPr/>
          <p:nvPr/>
        </p:nvSpPr>
        <p:spPr>
          <a:xfrm>
            <a:off x="7414617" y="4333399"/>
            <a:ext cx="447318" cy="447318"/>
          </a:xfrm>
          <a:prstGeom prst="roundRect">
            <a:avLst>
              <a:gd name="adj" fmla="val 18669"/>
            </a:avLst>
          </a:prstGeom>
          <a:solidFill>
            <a:srgbClr val="CCEEFF"/>
          </a:solidFill>
          <a:ln w="7620">
            <a:solidFill>
              <a:srgbClr val="B2D4E5"/>
            </a:solidFill>
            <a:prstDash val="solid"/>
          </a:ln>
        </p:spPr>
      </p:sp>
      <p:sp>
        <p:nvSpPr>
          <p:cNvPr id="11" name="Text 7"/>
          <p:cNvSpPr/>
          <p:nvPr/>
        </p:nvSpPr>
        <p:spPr>
          <a:xfrm>
            <a:off x="7551420" y="4407932"/>
            <a:ext cx="173593" cy="298252"/>
          </a:xfrm>
          <a:prstGeom prst="rect">
            <a:avLst/>
          </a:prstGeom>
          <a:noFill/>
          <a:ln/>
        </p:spPr>
        <p:txBody>
          <a:bodyPr wrap="none" rtlCol="0" anchor="t"/>
          <a:lstStyle/>
          <a:p>
            <a:pPr marL="0" indent="0" algn="ctr">
              <a:lnSpc>
                <a:spcPts val="2348"/>
              </a:lnSpc>
              <a:buNone/>
            </a:pPr>
            <a:r>
              <a:rPr lang="en-US" sz="2348" b="1" dirty="0">
                <a:solidFill>
                  <a:srgbClr val="272525"/>
                </a:solidFill>
                <a:latin typeface="p22-mackinac-pro" pitchFamily="34" charset="0"/>
                <a:ea typeface="p22-mackinac-pro" pitchFamily="34" charset="-122"/>
                <a:cs typeface="p22-mackinac-pro" pitchFamily="34" charset="-120"/>
              </a:rPr>
              <a:t>2</a:t>
            </a:r>
            <a:endParaRPr lang="en-US" sz="2348" dirty="0"/>
          </a:p>
        </p:txBody>
      </p:sp>
      <p:sp>
        <p:nvSpPr>
          <p:cNvPr id="12" name="Text 8"/>
          <p:cNvSpPr/>
          <p:nvPr/>
        </p:nvSpPr>
        <p:spPr>
          <a:xfrm>
            <a:off x="8060769" y="4333399"/>
            <a:ext cx="2530078" cy="310753"/>
          </a:xfrm>
          <a:prstGeom prst="rect">
            <a:avLst/>
          </a:prstGeom>
          <a:noFill/>
          <a:ln/>
        </p:spPr>
        <p:txBody>
          <a:bodyPr wrap="none" rtlCol="0" anchor="t"/>
          <a:lstStyle/>
          <a:p>
            <a:pPr marL="0" indent="0">
              <a:lnSpc>
                <a:spcPts val="2446"/>
              </a:lnSpc>
              <a:buNone/>
            </a:pPr>
            <a:r>
              <a:rPr lang="en-US" sz="1957" b="1" dirty="0">
                <a:solidFill>
                  <a:srgbClr val="272525"/>
                </a:solidFill>
                <a:latin typeface="p22-mackinac-pro" pitchFamily="34" charset="0"/>
                <a:ea typeface="p22-mackinac-pro" pitchFamily="34" charset="-122"/>
                <a:cs typeface="p22-mackinac-pro" pitchFamily="34" charset="-120"/>
              </a:rPr>
              <a:t>Better Seat Selection</a:t>
            </a:r>
            <a:endParaRPr lang="en-US" sz="1957" dirty="0"/>
          </a:p>
        </p:txBody>
      </p:sp>
      <p:sp>
        <p:nvSpPr>
          <p:cNvPr id="13" name="Text 9"/>
          <p:cNvSpPr/>
          <p:nvPr/>
        </p:nvSpPr>
        <p:spPr>
          <a:xfrm>
            <a:off x="8060769" y="4763453"/>
            <a:ext cx="4685109" cy="954405"/>
          </a:xfrm>
          <a:prstGeom prst="rect">
            <a:avLst/>
          </a:prstGeom>
          <a:noFill/>
          <a:ln/>
        </p:spPr>
        <p:txBody>
          <a:bodyPr wrap="square" rtlCol="0" anchor="t"/>
          <a:lstStyle/>
          <a:p>
            <a:pPr marL="0" indent="0">
              <a:lnSpc>
                <a:spcPts val="2505"/>
              </a:lnSpc>
              <a:buNone/>
            </a:pPr>
            <a:r>
              <a:rPr lang="en-US" sz="1566" dirty="0">
                <a:solidFill>
                  <a:srgbClr val="272525"/>
                </a:solidFill>
                <a:latin typeface="Eudoxus Sans" pitchFamily="34" charset="0"/>
                <a:ea typeface="Eudoxus Sans" pitchFamily="34" charset="-122"/>
                <a:cs typeface="Eudoxus Sans" pitchFamily="34" charset="-120"/>
              </a:rPr>
              <a:t>Customers can choose their preferred seats, ensuring they enjoy the best possible view of the screen.</a:t>
            </a:r>
            <a:endParaRPr lang="en-US" sz="1566" dirty="0"/>
          </a:p>
        </p:txBody>
      </p:sp>
      <p:sp>
        <p:nvSpPr>
          <p:cNvPr id="14" name="Shape 10"/>
          <p:cNvSpPr/>
          <p:nvPr/>
        </p:nvSpPr>
        <p:spPr>
          <a:xfrm>
            <a:off x="1884521" y="6140291"/>
            <a:ext cx="447318" cy="447318"/>
          </a:xfrm>
          <a:prstGeom prst="roundRect">
            <a:avLst>
              <a:gd name="adj" fmla="val 18669"/>
            </a:avLst>
          </a:prstGeom>
          <a:solidFill>
            <a:srgbClr val="CCEEFF"/>
          </a:solidFill>
          <a:ln w="7620">
            <a:solidFill>
              <a:srgbClr val="B2D4E5"/>
            </a:solidFill>
            <a:prstDash val="solid"/>
          </a:ln>
        </p:spPr>
      </p:sp>
      <p:sp>
        <p:nvSpPr>
          <p:cNvPr id="15" name="Text 11"/>
          <p:cNvSpPr/>
          <p:nvPr/>
        </p:nvSpPr>
        <p:spPr>
          <a:xfrm>
            <a:off x="2018824" y="6214824"/>
            <a:ext cx="178594" cy="298252"/>
          </a:xfrm>
          <a:prstGeom prst="rect">
            <a:avLst/>
          </a:prstGeom>
          <a:noFill/>
          <a:ln/>
        </p:spPr>
        <p:txBody>
          <a:bodyPr wrap="none" rtlCol="0" anchor="t"/>
          <a:lstStyle/>
          <a:p>
            <a:pPr marL="0" indent="0" algn="ctr">
              <a:lnSpc>
                <a:spcPts val="2348"/>
              </a:lnSpc>
              <a:buNone/>
            </a:pPr>
            <a:r>
              <a:rPr lang="en-US" sz="2348" b="1" dirty="0">
                <a:solidFill>
                  <a:srgbClr val="272525"/>
                </a:solidFill>
                <a:latin typeface="p22-mackinac-pro" pitchFamily="34" charset="0"/>
                <a:ea typeface="p22-mackinac-pro" pitchFamily="34" charset="-122"/>
                <a:cs typeface="p22-mackinac-pro" pitchFamily="34" charset="-120"/>
              </a:rPr>
              <a:t>3</a:t>
            </a:r>
            <a:endParaRPr lang="en-US" sz="2348" dirty="0"/>
          </a:p>
        </p:txBody>
      </p:sp>
      <p:sp>
        <p:nvSpPr>
          <p:cNvPr id="16" name="Text 12"/>
          <p:cNvSpPr/>
          <p:nvPr/>
        </p:nvSpPr>
        <p:spPr>
          <a:xfrm>
            <a:off x="2530673" y="6140291"/>
            <a:ext cx="2864525" cy="310753"/>
          </a:xfrm>
          <a:prstGeom prst="rect">
            <a:avLst/>
          </a:prstGeom>
          <a:noFill/>
          <a:ln/>
        </p:spPr>
        <p:txBody>
          <a:bodyPr wrap="none" rtlCol="0" anchor="t"/>
          <a:lstStyle/>
          <a:p>
            <a:pPr marL="0" indent="0">
              <a:lnSpc>
                <a:spcPts val="2446"/>
              </a:lnSpc>
              <a:buNone/>
            </a:pPr>
            <a:r>
              <a:rPr lang="en-US" sz="1957" b="1" dirty="0">
                <a:solidFill>
                  <a:srgbClr val="272525"/>
                </a:solidFill>
                <a:latin typeface="p22-mackinac-pro" pitchFamily="34" charset="0"/>
                <a:ea typeface="p22-mackinac-pro" pitchFamily="34" charset="-122"/>
                <a:cs typeface="p22-mackinac-pro" pitchFamily="34" charset="-120"/>
              </a:rPr>
              <a:t>Reduced Waiting Times</a:t>
            </a:r>
            <a:endParaRPr lang="en-US" sz="1957" dirty="0"/>
          </a:p>
        </p:txBody>
      </p:sp>
      <p:sp>
        <p:nvSpPr>
          <p:cNvPr id="17" name="Text 13"/>
          <p:cNvSpPr/>
          <p:nvPr/>
        </p:nvSpPr>
        <p:spPr>
          <a:xfrm>
            <a:off x="2530673" y="6570345"/>
            <a:ext cx="4685109" cy="954405"/>
          </a:xfrm>
          <a:prstGeom prst="rect">
            <a:avLst/>
          </a:prstGeom>
          <a:noFill/>
          <a:ln/>
        </p:spPr>
        <p:txBody>
          <a:bodyPr wrap="square" rtlCol="0" anchor="t"/>
          <a:lstStyle/>
          <a:p>
            <a:pPr marL="0" indent="0">
              <a:lnSpc>
                <a:spcPts val="2505"/>
              </a:lnSpc>
              <a:buNone/>
            </a:pPr>
            <a:r>
              <a:rPr lang="en-US" sz="1566" dirty="0">
                <a:solidFill>
                  <a:srgbClr val="272525"/>
                </a:solidFill>
                <a:latin typeface="Eudoxus Sans" pitchFamily="34" charset="0"/>
                <a:ea typeface="Eudoxus Sans" pitchFamily="34" charset="-122"/>
                <a:cs typeface="Eudoxus Sans" pitchFamily="34" charset="-120"/>
              </a:rPr>
              <a:t>By pre-purchasing tickets, moviegoers can bypass queues and proceed directly to the auditorium, enhancing their overall experience.</a:t>
            </a:r>
            <a:endParaRPr lang="en-US" sz="1566" dirty="0"/>
          </a:p>
        </p:txBody>
      </p:sp>
      <p:sp>
        <p:nvSpPr>
          <p:cNvPr id="18" name="Shape 14"/>
          <p:cNvSpPr/>
          <p:nvPr/>
        </p:nvSpPr>
        <p:spPr>
          <a:xfrm>
            <a:off x="7414617" y="6140291"/>
            <a:ext cx="447318" cy="447318"/>
          </a:xfrm>
          <a:prstGeom prst="roundRect">
            <a:avLst>
              <a:gd name="adj" fmla="val 18669"/>
            </a:avLst>
          </a:prstGeom>
          <a:solidFill>
            <a:srgbClr val="CCEEFF"/>
          </a:solidFill>
          <a:ln w="7620">
            <a:solidFill>
              <a:srgbClr val="B2D4E5"/>
            </a:solidFill>
            <a:prstDash val="solid"/>
          </a:ln>
        </p:spPr>
      </p:sp>
      <p:sp>
        <p:nvSpPr>
          <p:cNvPr id="19" name="Text 15"/>
          <p:cNvSpPr/>
          <p:nvPr/>
        </p:nvSpPr>
        <p:spPr>
          <a:xfrm>
            <a:off x="7544276" y="6214824"/>
            <a:ext cx="187881" cy="298252"/>
          </a:xfrm>
          <a:prstGeom prst="rect">
            <a:avLst/>
          </a:prstGeom>
          <a:noFill/>
          <a:ln/>
        </p:spPr>
        <p:txBody>
          <a:bodyPr wrap="none" rtlCol="0" anchor="t"/>
          <a:lstStyle/>
          <a:p>
            <a:pPr marL="0" indent="0" algn="ctr">
              <a:lnSpc>
                <a:spcPts val="2348"/>
              </a:lnSpc>
              <a:buNone/>
            </a:pPr>
            <a:r>
              <a:rPr lang="en-US" sz="2348" b="1" dirty="0">
                <a:solidFill>
                  <a:srgbClr val="272525"/>
                </a:solidFill>
                <a:latin typeface="p22-mackinac-pro" pitchFamily="34" charset="0"/>
                <a:ea typeface="p22-mackinac-pro" pitchFamily="34" charset="-122"/>
                <a:cs typeface="p22-mackinac-pro" pitchFamily="34" charset="-120"/>
              </a:rPr>
              <a:t>4</a:t>
            </a:r>
            <a:endParaRPr lang="en-US" sz="2348" dirty="0"/>
          </a:p>
        </p:txBody>
      </p:sp>
      <p:sp>
        <p:nvSpPr>
          <p:cNvPr id="20" name="Text 16"/>
          <p:cNvSpPr/>
          <p:nvPr/>
        </p:nvSpPr>
        <p:spPr>
          <a:xfrm>
            <a:off x="8060769" y="6140291"/>
            <a:ext cx="3890605" cy="310753"/>
          </a:xfrm>
          <a:prstGeom prst="rect">
            <a:avLst/>
          </a:prstGeom>
          <a:noFill/>
          <a:ln/>
        </p:spPr>
        <p:txBody>
          <a:bodyPr wrap="none" rtlCol="0" anchor="t"/>
          <a:lstStyle/>
          <a:p>
            <a:pPr marL="0" indent="0">
              <a:lnSpc>
                <a:spcPts val="2446"/>
              </a:lnSpc>
              <a:buNone/>
            </a:pPr>
            <a:r>
              <a:rPr lang="en-US" sz="1957" b="1" dirty="0">
                <a:solidFill>
                  <a:srgbClr val="272525"/>
                </a:solidFill>
                <a:latin typeface="p22-mackinac-pro" pitchFamily="34" charset="0"/>
                <a:ea typeface="p22-mackinac-pro" pitchFamily="34" charset="-122"/>
                <a:cs typeface="p22-mackinac-pro" pitchFamily="34" charset="-120"/>
              </a:rPr>
              <a:t>Personalized Recommendations</a:t>
            </a:r>
            <a:endParaRPr lang="en-US" sz="1957" dirty="0"/>
          </a:p>
        </p:txBody>
      </p:sp>
      <p:sp>
        <p:nvSpPr>
          <p:cNvPr id="21" name="Text 17"/>
          <p:cNvSpPr/>
          <p:nvPr/>
        </p:nvSpPr>
        <p:spPr>
          <a:xfrm>
            <a:off x="8060769" y="6570345"/>
            <a:ext cx="4685109" cy="954405"/>
          </a:xfrm>
          <a:prstGeom prst="rect">
            <a:avLst/>
          </a:prstGeom>
          <a:noFill/>
          <a:ln/>
        </p:spPr>
        <p:txBody>
          <a:bodyPr wrap="square" rtlCol="0" anchor="t"/>
          <a:lstStyle/>
          <a:p>
            <a:pPr marL="0" indent="0">
              <a:lnSpc>
                <a:spcPts val="2505"/>
              </a:lnSpc>
              <a:buNone/>
            </a:pPr>
            <a:r>
              <a:rPr lang="en-US" sz="1566" dirty="0">
                <a:solidFill>
                  <a:srgbClr val="272525"/>
                </a:solidFill>
                <a:latin typeface="Eudoxus Sans" pitchFamily="34" charset="0"/>
                <a:ea typeface="Eudoxus Sans" pitchFamily="34" charset="-122"/>
                <a:cs typeface="Eudoxus Sans" pitchFamily="34" charset="-120"/>
              </a:rPr>
              <a:t>Platforms may offer personalized movie suggestions based on user preferences and viewing history, helping them discover new titles.</a:t>
            </a:r>
            <a:endParaRPr lang="en-US" sz="1566"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877181"/>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877181"/>
          </a:xfrm>
          <a:prstGeom prst="rect">
            <a:avLst/>
          </a:prstGeom>
        </p:spPr>
      </p:pic>
      <p:pic>
        <p:nvPicPr>
          <p:cNvPr id="5" name="Image 2" descr="preencoded.png"/>
          <p:cNvPicPr>
            <a:picLocks noChangeAspect="1"/>
          </p:cNvPicPr>
          <p:nvPr/>
        </p:nvPicPr>
        <p:blipFill>
          <a:blip r:embed="rId5"/>
          <a:stretch>
            <a:fillRect/>
          </a:stretch>
        </p:blipFill>
        <p:spPr>
          <a:xfrm>
            <a:off x="9359979" y="3017044"/>
            <a:ext cx="5054322" cy="2843093"/>
          </a:xfrm>
          <a:prstGeom prst="rect">
            <a:avLst/>
          </a:prstGeom>
        </p:spPr>
      </p:pic>
      <p:sp>
        <p:nvSpPr>
          <p:cNvPr id="6" name="Text 1"/>
          <p:cNvSpPr/>
          <p:nvPr/>
        </p:nvSpPr>
        <p:spPr>
          <a:xfrm>
            <a:off x="604837" y="475178"/>
            <a:ext cx="4320540" cy="540068"/>
          </a:xfrm>
          <a:prstGeom prst="rect">
            <a:avLst/>
          </a:prstGeom>
          <a:noFill/>
          <a:ln/>
        </p:spPr>
        <p:txBody>
          <a:bodyPr wrap="none" rtlCol="0" anchor="t"/>
          <a:lstStyle/>
          <a:p>
            <a:pPr marL="0" indent="0">
              <a:lnSpc>
                <a:spcPts val="4253"/>
              </a:lnSpc>
              <a:buNone/>
            </a:pPr>
            <a:r>
              <a:rPr lang="en-US" sz="3402" b="1" dirty="0">
                <a:solidFill>
                  <a:srgbClr val="000000"/>
                </a:solidFill>
                <a:latin typeface="p22-mackinac-pro" pitchFamily="34" charset="0"/>
                <a:ea typeface="p22-mackinac-pro" pitchFamily="34" charset="-122"/>
                <a:cs typeface="p22-mackinac-pro" pitchFamily="34" charset="-120"/>
              </a:rPr>
              <a:t>Conclusion</a:t>
            </a:r>
            <a:endParaRPr lang="en-US" sz="3402" dirty="0"/>
          </a:p>
        </p:txBody>
      </p:sp>
      <p:pic>
        <p:nvPicPr>
          <p:cNvPr id="7" name="Image 3" descr="preencoded.png"/>
          <p:cNvPicPr>
            <a:picLocks noChangeAspect="1"/>
          </p:cNvPicPr>
          <p:nvPr/>
        </p:nvPicPr>
        <p:blipFill>
          <a:blip r:embed="rId6"/>
          <a:stretch>
            <a:fillRect/>
          </a:stretch>
        </p:blipFill>
        <p:spPr>
          <a:xfrm>
            <a:off x="604837" y="1274445"/>
            <a:ext cx="431959" cy="431959"/>
          </a:xfrm>
          <a:prstGeom prst="rect">
            <a:avLst/>
          </a:prstGeom>
        </p:spPr>
      </p:pic>
      <p:sp>
        <p:nvSpPr>
          <p:cNvPr id="8" name="Text 2"/>
          <p:cNvSpPr/>
          <p:nvPr/>
        </p:nvSpPr>
        <p:spPr>
          <a:xfrm>
            <a:off x="604837" y="1879163"/>
            <a:ext cx="2160270" cy="269915"/>
          </a:xfrm>
          <a:prstGeom prst="rect">
            <a:avLst/>
          </a:prstGeom>
          <a:noFill/>
          <a:ln/>
        </p:spPr>
        <p:txBody>
          <a:bodyPr wrap="none" rtlCol="0" anchor="t"/>
          <a:lstStyle/>
          <a:p>
            <a:pPr marL="0" indent="0" algn="l">
              <a:lnSpc>
                <a:spcPts val="2126"/>
              </a:lnSpc>
              <a:buNone/>
            </a:pPr>
            <a:r>
              <a:rPr lang="en-US" sz="1701" b="1" dirty="0">
                <a:solidFill>
                  <a:srgbClr val="272525"/>
                </a:solidFill>
                <a:latin typeface="p22-mackinac-pro" pitchFamily="34" charset="0"/>
                <a:ea typeface="p22-mackinac-pro" pitchFamily="34" charset="-122"/>
                <a:cs typeface="p22-mackinac-pro" pitchFamily="34" charset="-120"/>
              </a:rPr>
              <a:t>Convenience</a:t>
            </a:r>
            <a:endParaRPr lang="en-US" sz="1701" dirty="0"/>
          </a:p>
        </p:txBody>
      </p:sp>
      <p:sp>
        <p:nvSpPr>
          <p:cNvPr id="9" name="Text 3"/>
          <p:cNvSpPr/>
          <p:nvPr/>
        </p:nvSpPr>
        <p:spPr>
          <a:xfrm>
            <a:off x="604837" y="2252663"/>
            <a:ext cx="7934325" cy="276582"/>
          </a:xfrm>
          <a:prstGeom prst="rect">
            <a:avLst/>
          </a:prstGeom>
          <a:noFill/>
          <a:ln/>
        </p:spPr>
        <p:txBody>
          <a:bodyPr wrap="none" rtlCol="0" anchor="t"/>
          <a:lstStyle/>
          <a:p>
            <a:pPr marL="0" indent="0" algn="l">
              <a:lnSpc>
                <a:spcPts val="2177"/>
              </a:lnSpc>
              <a:buNone/>
            </a:pPr>
            <a:r>
              <a:rPr lang="en-US" sz="1361" dirty="0">
                <a:solidFill>
                  <a:srgbClr val="272525"/>
                </a:solidFill>
                <a:latin typeface="Eudoxus Sans" pitchFamily="34" charset="0"/>
                <a:ea typeface="Eudoxus Sans" pitchFamily="34" charset="-122"/>
                <a:cs typeface="Eudoxus Sans" pitchFamily="34" charset="-120"/>
              </a:rPr>
              <a:t>Online movie booking offers a seamless and efficient way to plan and secure movie tickets.</a:t>
            </a:r>
            <a:endParaRPr lang="en-US" sz="1361" dirty="0"/>
          </a:p>
        </p:txBody>
      </p:sp>
      <p:pic>
        <p:nvPicPr>
          <p:cNvPr id="10" name="Image 4" descr="preencoded.png"/>
          <p:cNvPicPr>
            <a:picLocks noChangeAspect="1"/>
          </p:cNvPicPr>
          <p:nvPr/>
        </p:nvPicPr>
        <p:blipFill>
          <a:blip r:embed="rId7"/>
          <a:stretch>
            <a:fillRect/>
          </a:stretch>
        </p:blipFill>
        <p:spPr>
          <a:xfrm>
            <a:off x="604837" y="3047643"/>
            <a:ext cx="431959" cy="431959"/>
          </a:xfrm>
          <a:prstGeom prst="rect">
            <a:avLst/>
          </a:prstGeom>
        </p:spPr>
      </p:pic>
      <p:sp>
        <p:nvSpPr>
          <p:cNvPr id="11" name="Text 4"/>
          <p:cNvSpPr/>
          <p:nvPr/>
        </p:nvSpPr>
        <p:spPr>
          <a:xfrm>
            <a:off x="604837" y="3652361"/>
            <a:ext cx="2160270" cy="269915"/>
          </a:xfrm>
          <a:prstGeom prst="rect">
            <a:avLst/>
          </a:prstGeom>
          <a:noFill/>
          <a:ln/>
        </p:spPr>
        <p:txBody>
          <a:bodyPr wrap="none" rtlCol="0" anchor="t"/>
          <a:lstStyle/>
          <a:p>
            <a:pPr marL="0" indent="0" algn="l">
              <a:lnSpc>
                <a:spcPts val="2126"/>
              </a:lnSpc>
              <a:buNone/>
            </a:pPr>
            <a:r>
              <a:rPr lang="en-US" sz="1701" b="1" dirty="0">
                <a:solidFill>
                  <a:srgbClr val="272525"/>
                </a:solidFill>
                <a:latin typeface="p22-mackinac-pro" pitchFamily="34" charset="0"/>
                <a:ea typeface="p22-mackinac-pro" pitchFamily="34" charset="-122"/>
                <a:cs typeface="p22-mackinac-pro" pitchFamily="34" charset="-120"/>
              </a:rPr>
              <a:t>Choice</a:t>
            </a:r>
            <a:endParaRPr lang="en-US" sz="1701" dirty="0"/>
          </a:p>
        </p:txBody>
      </p:sp>
      <p:sp>
        <p:nvSpPr>
          <p:cNvPr id="12" name="Text 5"/>
          <p:cNvSpPr/>
          <p:nvPr/>
        </p:nvSpPr>
        <p:spPr>
          <a:xfrm>
            <a:off x="604837" y="4025860"/>
            <a:ext cx="7934325" cy="553164"/>
          </a:xfrm>
          <a:prstGeom prst="rect">
            <a:avLst/>
          </a:prstGeom>
          <a:noFill/>
          <a:ln/>
        </p:spPr>
        <p:txBody>
          <a:bodyPr wrap="square" rtlCol="0" anchor="t"/>
          <a:lstStyle/>
          <a:p>
            <a:pPr marL="0" indent="0" algn="l">
              <a:lnSpc>
                <a:spcPts val="2177"/>
              </a:lnSpc>
              <a:buNone/>
            </a:pPr>
            <a:r>
              <a:rPr lang="en-US" sz="1361" dirty="0">
                <a:solidFill>
                  <a:srgbClr val="272525"/>
                </a:solidFill>
                <a:latin typeface="Eudoxus Sans" pitchFamily="34" charset="0"/>
                <a:ea typeface="Eudoxus Sans" pitchFamily="34" charset="-122"/>
                <a:cs typeface="Eudoxus Sans" pitchFamily="34" charset="-120"/>
              </a:rPr>
              <a:t>Customers can explore a wide range of movie options and choose their preferred seats and showtimes.</a:t>
            </a:r>
            <a:endParaRPr lang="en-US" sz="1361" dirty="0"/>
          </a:p>
        </p:txBody>
      </p:sp>
      <p:pic>
        <p:nvPicPr>
          <p:cNvPr id="13" name="Image 5" descr="preencoded.png"/>
          <p:cNvPicPr>
            <a:picLocks noChangeAspect="1"/>
          </p:cNvPicPr>
          <p:nvPr/>
        </p:nvPicPr>
        <p:blipFill>
          <a:blip r:embed="rId8"/>
          <a:stretch>
            <a:fillRect/>
          </a:stretch>
        </p:blipFill>
        <p:spPr>
          <a:xfrm>
            <a:off x="604837" y="5097423"/>
            <a:ext cx="431959" cy="431959"/>
          </a:xfrm>
          <a:prstGeom prst="rect">
            <a:avLst/>
          </a:prstGeom>
        </p:spPr>
      </p:pic>
      <p:sp>
        <p:nvSpPr>
          <p:cNvPr id="14" name="Text 6"/>
          <p:cNvSpPr/>
          <p:nvPr/>
        </p:nvSpPr>
        <p:spPr>
          <a:xfrm>
            <a:off x="604837" y="5702141"/>
            <a:ext cx="2160270" cy="269915"/>
          </a:xfrm>
          <a:prstGeom prst="rect">
            <a:avLst/>
          </a:prstGeom>
          <a:noFill/>
          <a:ln/>
        </p:spPr>
        <p:txBody>
          <a:bodyPr wrap="none" rtlCol="0" anchor="t"/>
          <a:lstStyle/>
          <a:p>
            <a:pPr marL="0" indent="0" algn="l">
              <a:lnSpc>
                <a:spcPts val="2126"/>
              </a:lnSpc>
              <a:buNone/>
            </a:pPr>
            <a:r>
              <a:rPr lang="en-US" sz="1701" b="1" dirty="0">
                <a:solidFill>
                  <a:srgbClr val="272525"/>
                </a:solidFill>
                <a:latin typeface="p22-mackinac-pro" pitchFamily="34" charset="0"/>
                <a:ea typeface="p22-mackinac-pro" pitchFamily="34" charset="-122"/>
                <a:cs typeface="p22-mackinac-pro" pitchFamily="34" charset="-120"/>
              </a:rPr>
              <a:t>Time-Saving</a:t>
            </a:r>
            <a:endParaRPr lang="en-US" sz="1701" dirty="0"/>
          </a:p>
        </p:txBody>
      </p:sp>
      <p:sp>
        <p:nvSpPr>
          <p:cNvPr id="15" name="Text 7"/>
          <p:cNvSpPr/>
          <p:nvPr/>
        </p:nvSpPr>
        <p:spPr>
          <a:xfrm>
            <a:off x="604837" y="6075640"/>
            <a:ext cx="7934325" cy="553164"/>
          </a:xfrm>
          <a:prstGeom prst="rect">
            <a:avLst/>
          </a:prstGeom>
          <a:noFill/>
          <a:ln/>
        </p:spPr>
        <p:txBody>
          <a:bodyPr wrap="square" rtlCol="0" anchor="t"/>
          <a:lstStyle/>
          <a:p>
            <a:pPr marL="0" indent="0" algn="l">
              <a:lnSpc>
                <a:spcPts val="2177"/>
              </a:lnSpc>
              <a:buNone/>
            </a:pPr>
            <a:r>
              <a:rPr lang="en-US" sz="1361" dirty="0">
                <a:solidFill>
                  <a:srgbClr val="272525"/>
                </a:solidFill>
                <a:latin typeface="Eudoxus Sans" pitchFamily="34" charset="0"/>
                <a:ea typeface="Eudoxus Sans" pitchFamily="34" charset="-122"/>
                <a:cs typeface="Eudoxus Sans" pitchFamily="34" charset="-120"/>
              </a:rPr>
              <a:t>The ability to book tickets in advance reduces waiting times and enhances the overall moviegoing experience.</a:t>
            </a:r>
            <a:endParaRPr lang="en-US" sz="1361" dirty="0"/>
          </a:p>
        </p:txBody>
      </p:sp>
      <p:pic>
        <p:nvPicPr>
          <p:cNvPr id="16" name="Image 6" descr="preencoded.png"/>
          <p:cNvPicPr>
            <a:picLocks noChangeAspect="1"/>
          </p:cNvPicPr>
          <p:nvPr/>
        </p:nvPicPr>
        <p:blipFill>
          <a:blip r:embed="rId9"/>
          <a:stretch>
            <a:fillRect/>
          </a:stretch>
        </p:blipFill>
        <p:spPr>
          <a:xfrm>
            <a:off x="604837" y="7147203"/>
            <a:ext cx="431959" cy="431959"/>
          </a:xfrm>
          <a:prstGeom prst="rect">
            <a:avLst/>
          </a:prstGeom>
        </p:spPr>
      </p:pic>
      <p:sp>
        <p:nvSpPr>
          <p:cNvPr id="17" name="Text 8"/>
          <p:cNvSpPr/>
          <p:nvPr/>
        </p:nvSpPr>
        <p:spPr>
          <a:xfrm>
            <a:off x="604837" y="7751921"/>
            <a:ext cx="2160270" cy="269915"/>
          </a:xfrm>
          <a:prstGeom prst="rect">
            <a:avLst/>
          </a:prstGeom>
          <a:noFill/>
          <a:ln/>
        </p:spPr>
        <p:txBody>
          <a:bodyPr wrap="none" rtlCol="0" anchor="t"/>
          <a:lstStyle/>
          <a:p>
            <a:pPr marL="0" indent="0" algn="l">
              <a:lnSpc>
                <a:spcPts val="2126"/>
              </a:lnSpc>
              <a:buNone/>
            </a:pPr>
            <a:r>
              <a:rPr lang="en-US" sz="1701" b="1" dirty="0">
                <a:solidFill>
                  <a:srgbClr val="272525"/>
                </a:solidFill>
                <a:latin typeface="p22-mackinac-pro" pitchFamily="34" charset="0"/>
                <a:ea typeface="p22-mackinac-pro" pitchFamily="34" charset="-122"/>
                <a:cs typeface="p22-mackinac-pro" pitchFamily="34" charset="-120"/>
              </a:rPr>
              <a:t>Personalization</a:t>
            </a:r>
            <a:endParaRPr lang="en-US" sz="1701" dirty="0"/>
          </a:p>
        </p:txBody>
      </p:sp>
      <p:sp>
        <p:nvSpPr>
          <p:cNvPr id="18" name="Text 9"/>
          <p:cNvSpPr/>
          <p:nvPr/>
        </p:nvSpPr>
        <p:spPr>
          <a:xfrm>
            <a:off x="604837" y="8125420"/>
            <a:ext cx="7934325" cy="276582"/>
          </a:xfrm>
          <a:prstGeom prst="rect">
            <a:avLst/>
          </a:prstGeom>
          <a:noFill/>
          <a:ln/>
        </p:spPr>
        <p:txBody>
          <a:bodyPr wrap="none" rtlCol="0" anchor="t"/>
          <a:lstStyle/>
          <a:p>
            <a:pPr marL="0" indent="0" algn="l">
              <a:lnSpc>
                <a:spcPts val="2177"/>
              </a:lnSpc>
              <a:buNone/>
            </a:pPr>
            <a:r>
              <a:rPr lang="en-US" sz="1361" dirty="0">
                <a:solidFill>
                  <a:srgbClr val="272525"/>
                </a:solidFill>
                <a:latin typeface="Eudoxus Sans" pitchFamily="34" charset="0"/>
                <a:ea typeface="Eudoxus Sans" pitchFamily="34" charset="-122"/>
                <a:cs typeface="Eudoxus Sans" pitchFamily="34" charset="-120"/>
              </a:rPr>
              <a:t>Customized recommendations and features cater to the unique preferences of each user.</a:t>
            </a:r>
            <a:endParaRPr lang="en-US" sz="136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341</Words>
  <Application>Microsoft Office PowerPoint</Application>
  <PresentationFormat>Custom</PresentationFormat>
  <Paragraphs>38</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Eudoxus Sans</vt:lpstr>
      <vt:lpstr>p22-mackinac-pro</vt:lpstr>
      <vt:lpstr>Office Theme</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MOHAN DE</cp:lastModifiedBy>
  <cp:revision>12</cp:revision>
  <dcterms:created xsi:type="dcterms:W3CDTF">2024-07-20T04:31:44Z</dcterms:created>
  <dcterms:modified xsi:type="dcterms:W3CDTF">2024-07-26T05:17:11Z</dcterms:modified>
</cp:coreProperties>
</file>