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2"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19.11.2023</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106E36-FD25-4E2D-B0AA-010F637433A0}" type="datetimeFigureOut">
              <a:rPr lang="ru-RU" smtClean="0"/>
              <a:pPr/>
              <a:t>19.11.2023</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5C68B6-61C2-468F-89AB-4B9F7531AA68}"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59632" y="2060848"/>
            <a:ext cx="7406640" cy="1472184"/>
          </a:xfrm>
        </p:spPr>
        <p:txBody>
          <a:bodyPr/>
          <a:lstStyle/>
          <a:p>
            <a:pPr algn="ctr"/>
            <a:r>
              <a:rPr lang="ru-RU" dirty="0" smtClean="0"/>
              <a:t>Афанасий Афанасьевич Фет (</a:t>
            </a:r>
            <a:r>
              <a:rPr lang="ru-RU" dirty="0" err="1" smtClean="0"/>
              <a:t>Шеншин</a:t>
            </a:r>
            <a:r>
              <a:rPr lang="ru-RU" dirty="0" smtClean="0"/>
              <a:t>)</a:t>
            </a:r>
            <a:endParaRPr lang="ru-RU" dirty="0"/>
          </a:p>
        </p:txBody>
      </p:sp>
      <p:sp>
        <p:nvSpPr>
          <p:cNvPr id="3" name="Подзаголовок 2"/>
          <p:cNvSpPr>
            <a:spLocks noGrp="1"/>
          </p:cNvSpPr>
          <p:nvPr>
            <p:ph type="subTitle" idx="1"/>
          </p:nvPr>
        </p:nvSpPr>
        <p:spPr>
          <a:xfrm>
            <a:off x="1187624" y="3429000"/>
            <a:ext cx="7406640" cy="1752600"/>
          </a:xfrm>
        </p:spPr>
        <p:txBody>
          <a:bodyPr>
            <a:normAutofit/>
          </a:bodyPr>
          <a:lstStyle/>
          <a:p>
            <a:pPr algn="ctr"/>
            <a:r>
              <a:rPr lang="ru-RU" sz="4000" dirty="0" smtClean="0"/>
              <a:t>Жизнь и творчество</a:t>
            </a:r>
            <a:endParaRPr lang="ru-RU"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836712"/>
            <a:ext cx="7200799" cy="5171737"/>
          </a:xfrm>
          <a:prstGeom prst="rect">
            <a:avLst/>
          </a:prstGeom>
          <a:noFill/>
        </p:spPr>
        <p:txBody>
          <a:bodyPr wrap="square" rtlCol="0">
            <a:spAutoFit/>
          </a:bodyPr>
          <a:lstStyle/>
          <a:p>
            <a:pPr algn="just">
              <a:lnSpc>
                <a:spcPct val="150000"/>
              </a:lnSpc>
            </a:pPr>
            <a:r>
              <a:rPr lang="ru-RU" sz="3200" dirty="0" smtClean="0">
                <a:latin typeface="Arial" pitchFamily="34" charset="0"/>
                <a:cs typeface="Arial" pitchFamily="34" charset="0"/>
              </a:rPr>
              <a:t>«Фет спрятался в деревне. Там, на досуге, он отчасти пишет романсы, отчасти </a:t>
            </a:r>
            <a:r>
              <a:rPr lang="ru-RU" sz="3200" dirty="0" err="1" smtClean="0">
                <a:latin typeface="Arial" pitchFamily="34" charset="0"/>
                <a:cs typeface="Arial" pitchFamily="34" charset="0"/>
              </a:rPr>
              <a:t>человеконенавистничает</a:t>
            </a:r>
            <a:r>
              <a:rPr lang="ru-RU" sz="3200" dirty="0" smtClean="0">
                <a:latin typeface="Arial" pitchFamily="34" charset="0"/>
                <a:cs typeface="Arial" pitchFamily="34" charset="0"/>
              </a:rPr>
              <a:t>: сперва напишет романс, потом </a:t>
            </a:r>
            <a:r>
              <a:rPr lang="ru-RU" sz="3200" dirty="0" err="1" smtClean="0">
                <a:latin typeface="Arial" pitchFamily="34" charset="0"/>
                <a:cs typeface="Arial" pitchFamily="34" charset="0"/>
              </a:rPr>
              <a:t>почеловеконенавистничает</a:t>
            </a:r>
            <a:r>
              <a:rPr lang="ru-RU" sz="3200" dirty="0" smtClean="0">
                <a:latin typeface="Arial" pitchFamily="34" charset="0"/>
                <a:cs typeface="Arial" pitchFamily="34" charset="0"/>
              </a:rPr>
              <a:t>, </a:t>
            </a:r>
            <a:r>
              <a:rPr lang="ru-RU" sz="3200" dirty="0" err="1" smtClean="0">
                <a:latin typeface="Arial" pitchFamily="34" charset="0"/>
                <a:cs typeface="Arial" pitchFamily="34" charset="0"/>
              </a:rPr>
              <a:t>потом</a:t>
            </a:r>
            <a:r>
              <a:rPr lang="ru-RU" sz="3200" dirty="0" smtClean="0">
                <a:latin typeface="Arial" pitchFamily="34" charset="0"/>
                <a:cs typeface="Arial" pitchFamily="34" charset="0"/>
              </a:rPr>
              <a:t> опять напишет романс и опять </a:t>
            </a:r>
            <a:r>
              <a:rPr lang="ru-RU" sz="3200" dirty="0" err="1" smtClean="0">
                <a:latin typeface="Arial" pitchFamily="34" charset="0"/>
                <a:cs typeface="Arial" pitchFamily="34" charset="0"/>
              </a:rPr>
              <a:t>почеловеконенавистничает</a:t>
            </a:r>
            <a:r>
              <a:rPr lang="ru-RU" sz="3200" dirty="0" smtClean="0">
                <a:latin typeface="Arial" pitchFamily="34" charset="0"/>
                <a:cs typeface="Arial" pitchFamily="34" charset="0"/>
              </a:rPr>
              <a:t>».</a:t>
            </a:r>
            <a:endParaRPr lang="ru-RU" sz="32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88640"/>
            <a:ext cx="7704856" cy="6124754"/>
          </a:xfrm>
          <a:prstGeom prst="rect">
            <a:avLst/>
          </a:prstGeom>
          <a:noFill/>
        </p:spPr>
        <p:txBody>
          <a:bodyPr wrap="square" rtlCol="0">
            <a:spAutoFit/>
          </a:bodyPr>
          <a:lstStyle/>
          <a:p>
            <a:pPr algn="just"/>
            <a:r>
              <a:rPr lang="ru-RU" sz="2800" dirty="0" smtClean="0">
                <a:latin typeface="Arial" pitchFamily="34" charset="0"/>
                <a:cs typeface="Arial" pitchFamily="34" charset="0"/>
              </a:rPr>
              <a:t>Афанасий Фет стал преуспевающим помещиком. </a:t>
            </a:r>
            <a:r>
              <a:rPr lang="ru-RU" sz="2800" dirty="0" smtClean="0">
                <a:latin typeface="Arial" pitchFamily="34" charset="0"/>
                <a:cs typeface="Arial" pitchFamily="34" charset="0"/>
              </a:rPr>
              <a:t>В 1860 г. Фет в Мценском уезде покупает хутор Степановку с 200 десятинами земли и энергично принимается хозяйничать, живя там безвыездно и лишь зимой наезжая ненадолго в Москву. </a:t>
            </a:r>
            <a:endParaRPr lang="ru-RU" sz="2800" dirty="0" smtClean="0">
              <a:latin typeface="Arial" pitchFamily="34" charset="0"/>
              <a:cs typeface="Arial" pitchFamily="34" charset="0"/>
            </a:endParaRPr>
          </a:p>
          <a:p>
            <a:pPr algn="just"/>
            <a:endParaRPr lang="ru-RU" sz="2800" dirty="0" smtClean="0">
              <a:latin typeface="Arial" pitchFamily="34" charset="0"/>
              <a:cs typeface="Arial" pitchFamily="34" charset="0"/>
            </a:endParaRPr>
          </a:p>
          <a:p>
            <a:pPr algn="just"/>
            <a:r>
              <a:rPr lang="ru-RU" sz="2800" dirty="0" smtClean="0">
                <a:latin typeface="Arial" pitchFamily="34" charset="0"/>
                <a:cs typeface="Arial" pitchFamily="34" charset="0"/>
              </a:rPr>
              <a:t>«Я был бедняком, офицером, полковым адъютантом, а теперь, слава богу, орловский, курский и воронежский помещик, коннозаводчик и живу в прекрасном имении с великолепной усадьбой и парком. Все это приобрел усиленным трудом, а не мошенничеством».</a:t>
            </a:r>
            <a:endParaRPr lang="ru-RU" sz="2800" b="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88640"/>
            <a:ext cx="7272807" cy="6494085"/>
          </a:xfrm>
          <a:prstGeom prst="rect">
            <a:avLst/>
          </a:prstGeom>
          <a:noFill/>
        </p:spPr>
        <p:txBody>
          <a:bodyPr wrap="square" rtlCol="0">
            <a:spAutoFit/>
          </a:bodyPr>
          <a:lstStyle/>
          <a:p>
            <a:pPr algn="just"/>
            <a:r>
              <a:rPr lang="ru-RU" sz="3200" dirty="0" smtClean="0">
                <a:latin typeface="Arial" pitchFamily="34" charset="0"/>
                <a:cs typeface="Arial" pitchFamily="34" charset="0"/>
              </a:rPr>
              <a:t>В течение десяти с лишком лет (1867-1877) Фет был мировым судьей и публиковал в "Русском Вестнике" журнальные статьи о сельских </a:t>
            </a:r>
            <a:r>
              <a:rPr lang="ru-RU" sz="3200" dirty="0" smtClean="0">
                <a:latin typeface="Arial" pitchFamily="34" charset="0"/>
                <a:cs typeface="Arial" pitchFamily="34" charset="0"/>
              </a:rPr>
              <a:t>порядка.</a:t>
            </a:r>
          </a:p>
          <a:p>
            <a:pPr algn="just"/>
            <a:endParaRPr lang="ru-RU" sz="3200" dirty="0" smtClean="0">
              <a:latin typeface="Arial" pitchFamily="34" charset="0"/>
              <a:cs typeface="Arial" pitchFamily="34" charset="0"/>
            </a:endParaRPr>
          </a:p>
          <a:p>
            <a:pPr algn="just"/>
            <a:r>
              <a:rPr lang="ru-RU" sz="3200" dirty="0" smtClean="0">
                <a:latin typeface="Arial" pitchFamily="34" charset="0"/>
                <a:cs typeface="Arial" pitchFamily="34" charset="0"/>
              </a:rPr>
              <a:t>В конце декабря 1873 года вышел царский указ «о присоединении отставного гвардии штабс-ротмистра Афанасия Афанасиевича Фета к роду отца его </a:t>
            </a:r>
            <a:r>
              <a:rPr lang="ru-RU" sz="3200" dirty="0" err="1" smtClean="0">
                <a:latin typeface="Arial" pitchFamily="34" charset="0"/>
                <a:cs typeface="Arial" pitchFamily="34" charset="0"/>
              </a:rPr>
              <a:t>Шеншина</a:t>
            </a:r>
            <a:r>
              <a:rPr lang="ru-RU" sz="3200" dirty="0" smtClean="0">
                <a:latin typeface="Arial" pitchFamily="34" charset="0"/>
                <a:cs typeface="Arial" pitchFamily="34" charset="0"/>
              </a:rPr>
              <a:t> со всеми правами, званию и роду его принадлежащими</a:t>
            </a:r>
            <a:r>
              <a:rPr lang="ru-RU" sz="3200" dirty="0" smtClean="0">
                <a:latin typeface="Arial" pitchFamily="34" charset="0"/>
                <a:cs typeface="Arial" pitchFamily="34" charset="0"/>
              </a:rPr>
              <a:t>.»</a:t>
            </a:r>
            <a:endParaRPr lang="ru-RU" sz="3200" dirty="0" smtClean="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124744"/>
            <a:ext cx="7272807" cy="4524315"/>
          </a:xfrm>
          <a:prstGeom prst="rect">
            <a:avLst/>
          </a:prstGeom>
          <a:noFill/>
        </p:spPr>
        <p:txBody>
          <a:bodyPr wrap="square" rtlCol="0">
            <a:spAutoFit/>
          </a:bodyPr>
          <a:lstStyle/>
          <a:p>
            <a:pPr algn="just"/>
            <a:r>
              <a:rPr lang="ru-RU" sz="3200" dirty="0" smtClean="0">
                <a:latin typeface="Arial" pitchFamily="34" charset="0"/>
                <a:cs typeface="Arial" pitchFamily="34" charset="0"/>
              </a:rPr>
              <a:t>«Теперь, когда все, слава богу, кончено, ты представить себе не можешь, до какой степени мне ненавистно имя Фет. Умоляю тебя, никогда его мне не писать, если не хочешь мне опротиветь. Если спросить, как называются все страдания, все горести моей </a:t>
            </a:r>
            <a:r>
              <a:rPr lang="ru-RU" sz="3200" dirty="0" smtClean="0">
                <a:latin typeface="Arial" pitchFamily="34" charset="0"/>
                <a:cs typeface="Arial" pitchFamily="34" charset="0"/>
              </a:rPr>
              <a:t>жизни, я </a:t>
            </a:r>
            <a:r>
              <a:rPr lang="ru-RU" sz="3200" dirty="0" smtClean="0">
                <a:latin typeface="Arial" pitchFamily="34" charset="0"/>
                <a:cs typeface="Arial" pitchFamily="34" charset="0"/>
              </a:rPr>
              <a:t>отвечу тогда - имя Фет».</a:t>
            </a:r>
            <a:endParaRPr lang="ru-RU" sz="32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772816"/>
            <a:ext cx="7944547" cy="2955746"/>
          </a:xfrm>
          <a:prstGeom prst="rect">
            <a:avLst/>
          </a:prstGeom>
          <a:noFill/>
        </p:spPr>
        <p:txBody>
          <a:bodyPr wrap="none" rtlCol="0">
            <a:spAutoFit/>
          </a:bodyPr>
          <a:lstStyle/>
          <a:p>
            <a:pPr>
              <a:lnSpc>
                <a:spcPct val="150000"/>
              </a:lnSpc>
            </a:pPr>
            <a:r>
              <a:rPr lang="ru-RU" sz="3200" dirty="0" smtClean="0">
                <a:latin typeface="Arial" pitchFamily="34" charset="0"/>
                <a:cs typeface="Arial" pitchFamily="34" charset="0"/>
              </a:rPr>
              <a:t>И тайной сладостной душа моя мятется,</a:t>
            </a:r>
          </a:p>
          <a:p>
            <a:pPr>
              <a:lnSpc>
                <a:spcPct val="150000"/>
              </a:lnSpc>
            </a:pPr>
            <a:r>
              <a:rPr lang="ru-RU" sz="3200" dirty="0" smtClean="0">
                <a:latin typeface="Arial" pitchFamily="34" charset="0"/>
                <a:cs typeface="Arial" pitchFamily="34" charset="0"/>
              </a:rPr>
              <a:t>Когда ж окончится земное бытие,</a:t>
            </a:r>
          </a:p>
          <a:p>
            <a:pPr>
              <a:lnSpc>
                <a:spcPct val="150000"/>
              </a:lnSpc>
            </a:pPr>
            <a:r>
              <a:rPr lang="ru-RU" sz="3200" dirty="0" smtClean="0">
                <a:latin typeface="Arial" pitchFamily="34" charset="0"/>
                <a:cs typeface="Arial" pitchFamily="34" charset="0"/>
              </a:rPr>
              <a:t>Мне ангел кротости и грусти отзовется</a:t>
            </a:r>
          </a:p>
          <a:p>
            <a:pPr>
              <a:lnSpc>
                <a:spcPct val="150000"/>
              </a:lnSpc>
            </a:pPr>
            <a:r>
              <a:rPr lang="ru-RU" sz="3200" dirty="0" smtClean="0">
                <a:latin typeface="Arial" pitchFamily="34" charset="0"/>
                <a:cs typeface="Arial" pitchFamily="34" charset="0"/>
              </a:rPr>
              <a:t>На имя нежное твое</a:t>
            </a:r>
            <a:r>
              <a:rPr lang="ru-RU" sz="3200" dirty="0" smtClean="0">
                <a:latin typeface="Arial" pitchFamily="34" charset="0"/>
                <a:cs typeface="Arial" pitchFamily="34" charset="0"/>
              </a:rPr>
              <a:t>...</a:t>
            </a:r>
            <a:endParaRPr lang="ru-RU" sz="3200" dirty="0" smtClean="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2208" y="1700808"/>
            <a:ext cx="8181792" cy="2955746"/>
          </a:xfrm>
          <a:prstGeom prst="rect">
            <a:avLst/>
          </a:prstGeom>
          <a:noFill/>
        </p:spPr>
        <p:txBody>
          <a:bodyPr wrap="none" rtlCol="0">
            <a:spAutoFit/>
          </a:bodyPr>
          <a:lstStyle/>
          <a:p>
            <a:pPr>
              <a:lnSpc>
                <a:spcPct val="150000"/>
              </a:lnSpc>
            </a:pPr>
            <a:r>
              <a:rPr lang="ru-RU" sz="3200" dirty="0" smtClean="0">
                <a:latin typeface="Arial" pitchFamily="34" charset="0"/>
                <a:cs typeface="Arial" pitchFamily="34" charset="0"/>
              </a:rPr>
              <a:t>Не жизни жаль с томительным дыханьем,</a:t>
            </a:r>
          </a:p>
          <a:p>
            <a:pPr>
              <a:lnSpc>
                <a:spcPct val="150000"/>
              </a:lnSpc>
            </a:pPr>
            <a:r>
              <a:rPr lang="ru-RU" sz="3200" dirty="0" smtClean="0">
                <a:latin typeface="Arial" pitchFamily="34" charset="0"/>
                <a:cs typeface="Arial" pitchFamily="34" charset="0"/>
              </a:rPr>
              <a:t>Что жизнь и смерть? А жаль того огня,</a:t>
            </a:r>
          </a:p>
          <a:p>
            <a:pPr>
              <a:lnSpc>
                <a:spcPct val="150000"/>
              </a:lnSpc>
            </a:pPr>
            <a:r>
              <a:rPr lang="ru-RU" sz="3200" dirty="0" smtClean="0">
                <a:latin typeface="Arial" pitchFamily="34" charset="0"/>
                <a:cs typeface="Arial" pitchFamily="34" charset="0"/>
              </a:rPr>
              <a:t>Что просиял над целым мирозданьем</a:t>
            </a:r>
          </a:p>
          <a:p>
            <a:pPr>
              <a:lnSpc>
                <a:spcPct val="150000"/>
              </a:lnSpc>
            </a:pPr>
            <a:r>
              <a:rPr lang="ru-RU" sz="3200" dirty="0" smtClean="0">
                <a:latin typeface="Arial" pitchFamily="34" charset="0"/>
                <a:cs typeface="Arial" pitchFamily="34" charset="0"/>
              </a:rPr>
              <a:t>И в ночь идет, и плачет уходя</a:t>
            </a:r>
            <a:r>
              <a:rPr lang="ru-RU" sz="3200" dirty="0" smtClean="0">
                <a:latin typeface="Arial" pitchFamily="34" charset="0"/>
                <a:cs typeface="Arial" pitchFamily="34" charset="0"/>
              </a:rPr>
              <a:t>.</a:t>
            </a:r>
            <a:endParaRPr lang="ru-RU" sz="32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ПРАКТИКА УРОКИ\фет\01.png"/>
          <p:cNvPicPr>
            <a:picLocks noChangeAspect="1" noChangeArrowheads="1"/>
          </p:cNvPicPr>
          <p:nvPr/>
        </p:nvPicPr>
        <p:blipFill>
          <a:blip r:embed="rId2" cstate="print"/>
          <a:srcRect/>
          <a:stretch>
            <a:fillRect/>
          </a:stretch>
        </p:blipFill>
        <p:spPr bwMode="auto">
          <a:xfrm>
            <a:off x="2267744" y="332656"/>
            <a:ext cx="5328592" cy="5211566"/>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p:cNvSpPr txBox="1"/>
          <p:nvPr/>
        </p:nvSpPr>
        <p:spPr>
          <a:xfrm>
            <a:off x="1107441" y="5949280"/>
            <a:ext cx="8036559" cy="584775"/>
          </a:xfrm>
          <a:prstGeom prst="rect">
            <a:avLst/>
          </a:prstGeom>
          <a:noFill/>
        </p:spPr>
        <p:txBody>
          <a:bodyPr wrap="none" rtlCol="0">
            <a:spAutoFit/>
          </a:bodyPr>
          <a:lstStyle/>
          <a:p>
            <a:r>
              <a:rPr lang="ru-RU" sz="3200" dirty="0" smtClean="0">
                <a:latin typeface="Arial" pitchFamily="34" charset="0"/>
                <a:cs typeface="Arial" pitchFamily="34" charset="0"/>
              </a:rPr>
              <a:t>Афанасий Афанасьевич Фет (1820-1892)</a:t>
            </a:r>
            <a:endParaRPr lang="ru-RU" sz="32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908720"/>
            <a:ext cx="7704856" cy="5016758"/>
          </a:xfrm>
          <a:prstGeom prst="rect">
            <a:avLst/>
          </a:prstGeom>
          <a:noFill/>
        </p:spPr>
        <p:txBody>
          <a:bodyPr wrap="square" rtlCol="0">
            <a:spAutoFit/>
          </a:bodyPr>
          <a:lstStyle/>
          <a:p>
            <a:pPr algn="just"/>
            <a:r>
              <a:rPr lang="ru-RU" sz="3200" dirty="0" smtClean="0">
                <a:latin typeface="Arial" pitchFamily="34" charset="0"/>
                <a:cs typeface="Arial" pitchFamily="34" charset="0"/>
              </a:rPr>
              <a:t>Первый поэтический сборник «Лирический пантеон» выходит в 1940 году.</a:t>
            </a:r>
          </a:p>
          <a:p>
            <a:pPr algn="just"/>
            <a:endParaRPr lang="ru-RU" sz="3200" dirty="0" smtClean="0">
              <a:latin typeface="Arial" pitchFamily="34" charset="0"/>
              <a:cs typeface="Arial" pitchFamily="34" charset="0"/>
            </a:endParaRPr>
          </a:p>
          <a:p>
            <a:pPr algn="just"/>
            <a:r>
              <a:rPr lang="ru-RU" sz="3200" dirty="0" smtClean="0">
                <a:latin typeface="Arial" pitchFamily="34" charset="0"/>
                <a:cs typeface="Arial" pitchFamily="34" charset="0"/>
              </a:rPr>
              <a:t>Поэт печатает свои произведения в «Современнике», «Отечественных записках», «Москвитянине».</a:t>
            </a:r>
          </a:p>
          <a:p>
            <a:pPr algn="just"/>
            <a:endParaRPr lang="ru-RU" sz="3200" dirty="0" smtClean="0">
              <a:latin typeface="Arial" pitchFamily="34" charset="0"/>
              <a:cs typeface="Arial" pitchFamily="34" charset="0"/>
            </a:endParaRPr>
          </a:p>
          <a:p>
            <a:pPr algn="just"/>
            <a:r>
              <a:rPr lang="ru-RU" sz="3200" dirty="0" smtClean="0">
                <a:latin typeface="Arial" pitchFamily="34" charset="0"/>
                <a:cs typeface="Arial" pitchFamily="34" charset="0"/>
              </a:rPr>
              <a:t>Осенью 1848 года Афанасий Фет познакомился с Марией </a:t>
            </a:r>
            <a:r>
              <a:rPr lang="ru-RU" sz="3200" dirty="0" err="1" smtClean="0">
                <a:latin typeface="Arial" pitchFamily="34" charset="0"/>
                <a:cs typeface="Arial" pitchFamily="34" charset="0"/>
              </a:rPr>
              <a:t>Лазич</a:t>
            </a:r>
            <a:r>
              <a:rPr lang="ru-RU" sz="3200" dirty="0" smtClean="0">
                <a:latin typeface="Arial" pitchFamily="34" charset="0"/>
                <a:cs typeface="Arial" pitchFamily="34" charset="0"/>
              </a:rPr>
              <a:t>.</a:t>
            </a:r>
            <a:endParaRPr lang="ru-RU" sz="32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cer\Desktop\ПРАКТИКА УРОКИ\фет\1334.jpg"/>
          <p:cNvPicPr>
            <a:picLocks noChangeAspect="1" noChangeArrowheads="1"/>
          </p:cNvPicPr>
          <p:nvPr/>
        </p:nvPicPr>
        <p:blipFill>
          <a:blip r:embed="rId2" cstate="print"/>
          <a:srcRect/>
          <a:stretch>
            <a:fillRect/>
          </a:stretch>
        </p:blipFill>
        <p:spPr bwMode="auto">
          <a:xfrm>
            <a:off x="2771800" y="260648"/>
            <a:ext cx="4680520" cy="633930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628800"/>
            <a:ext cx="7197291" cy="3313664"/>
          </a:xfrm>
          <a:prstGeom prst="rect">
            <a:avLst/>
          </a:prstGeom>
          <a:noFill/>
        </p:spPr>
        <p:txBody>
          <a:bodyPr wrap="none" rtlCol="0">
            <a:spAutoFit/>
          </a:bodyPr>
          <a:lstStyle/>
          <a:p>
            <a:pPr>
              <a:lnSpc>
                <a:spcPct val="150000"/>
              </a:lnSpc>
            </a:pPr>
            <a:r>
              <a:rPr lang="ru-RU" sz="3600" dirty="0" smtClean="0">
                <a:latin typeface="Arial" pitchFamily="34" charset="0"/>
                <a:cs typeface="Arial" pitchFamily="34" charset="0"/>
              </a:rPr>
              <a:t>Мы говорили Бог знает о чем</a:t>
            </a:r>
          </a:p>
          <a:p>
            <a:pPr>
              <a:lnSpc>
                <a:spcPct val="150000"/>
              </a:lnSpc>
            </a:pPr>
            <a:r>
              <a:rPr lang="ru-RU" sz="3600" dirty="0" smtClean="0">
                <a:latin typeface="Arial" pitchFamily="34" charset="0"/>
                <a:cs typeface="Arial" pitchFamily="34" charset="0"/>
              </a:rPr>
              <a:t>Скучают ли они в своем именье,</a:t>
            </a:r>
          </a:p>
          <a:p>
            <a:pPr>
              <a:lnSpc>
                <a:spcPct val="150000"/>
              </a:lnSpc>
            </a:pPr>
            <a:r>
              <a:rPr lang="ru-RU" sz="3600" dirty="0" smtClean="0">
                <a:latin typeface="Arial" pitchFamily="34" charset="0"/>
                <a:cs typeface="Arial" pitchFamily="34" charset="0"/>
              </a:rPr>
              <a:t>О сельском лете, о весне, потом</a:t>
            </a:r>
          </a:p>
          <a:p>
            <a:pPr>
              <a:lnSpc>
                <a:spcPct val="150000"/>
              </a:lnSpc>
            </a:pPr>
            <a:r>
              <a:rPr lang="ru-RU" sz="3600" dirty="0" smtClean="0">
                <a:latin typeface="Arial" pitchFamily="34" charset="0"/>
                <a:cs typeface="Arial" pitchFamily="34" charset="0"/>
              </a:rPr>
              <a:t>О Шиллере, о музыке и пенье</a:t>
            </a:r>
            <a:r>
              <a:rPr lang="ru-RU" sz="3600" dirty="0" smtClean="0">
                <a:latin typeface="Arial" pitchFamily="34" charset="0"/>
                <a:cs typeface="Arial" pitchFamily="34" charset="0"/>
              </a:rPr>
              <a:t>…</a:t>
            </a:r>
            <a:endParaRPr lang="ru-RU" sz="3600"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80728"/>
            <a:ext cx="7203447" cy="4832092"/>
          </a:xfrm>
          <a:prstGeom prst="rect">
            <a:avLst/>
          </a:prstGeom>
          <a:noFill/>
        </p:spPr>
        <p:txBody>
          <a:bodyPr wrap="none" rtlCol="0">
            <a:spAutoFit/>
          </a:bodyPr>
          <a:lstStyle/>
          <a:p>
            <a:r>
              <a:rPr lang="ru-RU" sz="2800" dirty="0" smtClean="0">
                <a:latin typeface="Arial" pitchFamily="34" charset="0"/>
                <a:cs typeface="Arial" pitchFamily="34" charset="0"/>
              </a:rPr>
              <a:t>Нет, я не изменил. До старости глубокой</a:t>
            </a:r>
          </a:p>
          <a:p>
            <a:r>
              <a:rPr lang="ru-RU" sz="2800" dirty="0" smtClean="0">
                <a:latin typeface="Arial" pitchFamily="34" charset="0"/>
                <a:cs typeface="Arial" pitchFamily="34" charset="0"/>
              </a:rPr>
              <a:t>Я тот же преданный, я раб твоей любви,</a:t>
            </a:r>
          </a:p>
          <a:p>
            <a:r>
              <a:rPr lang="ru-RU" sz="2800" dirty="0" smtClean="0">
                <a:latin typeface="Arial" pitchFamily="34" charset="0"/>
                <a:cs typeface="Arial" pitchFamily="34" charset="0"/>
              </a:rPr>
              <a:t>И старый яд цепей, отрадный и жестокий,</a:t>
            </a:r>
          </a:p>
          <a:p>
            <a:r>
              <a:rPr lang="ru-RU" sz="2800" dirty="0" smtClean="0">
                <a:latin typeface="Arial" pitchFamily="34" charset="0"/>
                <a:cs typeface="Arial" pitchFamily="34" charset="0"/>
              </a:rPr>
              <a:t>Еще горит в моей крови.</a:t>
            </a:r>
          </a:p>
          <a:p>
            <a:r>
              <a:rPr lang="ru-RU" sz="2800" dirty="0" smtClean="0">
                <a:latin typeface="Arial" pitchFamily="34" charset="0"/>
                <a:cs typeface="Arial" pitchFamily="34" charset="0"/>
              </a:rPr>
              <a:t>Хоть память и твердит,</a:t>
            </a:r>
          </a:p>
          <a:p>
            <a:r>
              <a:rPr lang="ru-RU" sz="2800" dirty="0" smtClean="0">
                <a:latin typeface="Arial" pitchFamily="34" charset="0"/>
                <a:cs typeface="Arial" pitchFamily="34" charset="0"/>
              </a:rPr>
              <a:t>что между нас могила,</a:t>
            </a:r>
          </a:p>
          <a:p>
            <a:r>
              <a:rPr lang="ru-RU" sz="2800" dirty="0" smtClean="0">
                <a:latin typeface="Arial" pitchFamily="34" charset="0"/>
                <a:cs typeface="Arial" pitchFamily="34" charset="0"/>
              </a:rPr>
              <a:t>Хоть каждый день бреду</a:t>
            </a:r>
          </a:p>
          <a:p>
            <a:r>
              <a:rPr lang="ru-RU" sz="2800" dirty="0" smtClean="0">
                <a:latin typeface="Arial" pitchFamily="34" charset="0"/>
                <a:cs typeface="Arial" pitchFamily="34" charset="0"/>
              </a:rPr>
              <a:t>томительно к другой, –</a:t>
            </a:r>
          </a:p>
          <a:p>
            <a:r>
              <a:rPr lang="ru-RU" sz="2800" dirty="0" smtClean="0">
                <a:latin typeface="Arial" pitchFamily="34" charset="0"/>
                <a:cs typeface="Arial" pitchFamily="34" charset="0"/>
              </a:rPr>
              <a:t>Не в силах верить я,</a:t>
            </a:r>
          </a:p>
          <a:p>
            <a:r>
              <a:rPr lang="ru-RU" sz="2800" dirty="0" smtClean="0">
                <a:latin typeface="Arial" pitchFamily="34" charset="0"/>
                <a:cs typeface="Arial" pitchFamily="34" charset="0"/>
              </a:rPr>
              <a:t>чтоб ты меня забыла,</a:t>
            </a:r>
          </a:p>
          <a:p>
            <a:r>
              <a:rPr lang="ru-RU" sz="2800" dirty="0" smtClean="0">
                <a:latin typeface="Arial" pitchFamily="34" charset="0"/>
                <a:cs typeface="Arial" pitchFamily="34" charset="0"/>
              </a:rPr>
              <a:t>Когда ты здесь, передо мной</a:t>
            </a:r>
            <a:r>
              <a:rPr lang="ru-RU" sz="2800" dirty="0" smtClean="0">
                <a:latin typeface="Arial" pitchFamily="34" charset="0"/>
                <a:cs typeface="Arial" pitchFamily="34" charset="0"/>
              </a:rPr>
              <a:t>.</a:t>
            </a:r>
            <a:endParaRPr lang="ru-RU" sz="2800" dirty="0" smtClean="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404664"/>
            <a:ext cx="7416824" cy="6001643"/>
          </a:xfrm>
          <a:prstGeom prst="rect">
            <a:avLst/>
          </a:prstGeom>
          <a:noFill/>
        </p:spPr>
        <p:txBody>
          <a:bodyPr wrap="square" rtlCol="0">
            <a:spAutoFit/>
          </a:bodyPr>
          <a:lstStyle/>
          <a:p>
            <a:pPr algn="just"/>
            <a:r>
              <a:rPr lang="ru-RU" sz="3200" dirty="0" smtClean="0">
                <a:latin typeface="Arial" pitchFamily="34" charset="0"/>
                <a:cs typeface="Arial" pitchFamily="34" charset="0"/>
              </a:rPr>
              <a:t>«Я встретил существо, которое люблю и, что еще, глубоко уважаю… Возможность для меня счастья и примирения с гадкой действительностью… Но у ней ничего и у меня ничего – вот тема, которую я развиваю и вследствие которой я ни с места</a:t>
            </a:r>
            <a:r>
              <a:rPr lang="ru-RU" sz="3200" dirty="0" smtClean="0">
                <a:latin typeface="Arial" pitchFamily="34" charset="0"/>
                <a:cs typeface="Arial" pitchFamily="34" charset="0"/>
              </a:rPr>
              <a:t>…»</a:t>
            </a:r>
          </a:p>
          <a:p>
            <a:pPr algn="just"/>
            <a:endParaRPr lang="ru-RU" sz="3200" dirty="0" smtClean="0">
              <a:latin typeface="Arial" pitchFamily="34" charset="0"/>
              <a:cs typeface="Arial" pitchFamily="34" charset="0"/>
            </a:endParaRPr>
          </a:p>
          <a:p>
            <a:pPr algn="just"/>
            <a:r>
              <a:rPr lang="ru-RU" sz="3200" dirty="0" smtClean="0">
                <a:latin typeface="Arial" pitchFamily="34" charset="0"/>
                <a:cs typeface="Arial" pitchFamily="34" charset="0"/>
              </a:rPr>
              <a:t>Последняя встреча Фета и Марии произошла в Федоровке в мае 1851 года. </a:t>
            </a:r>
            <a:endParaRPr lang="ru-RU" sz="3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7889" y="2060848"/>
            <a:ext cx="8036111" cy="2597827"/>
          </a:xfrm>
          <a:prstGeom prst="rect">
            <a:avLst/>
          </a:prstGeom>
          <a:noFill/>
        </p:spPr>
        <p:txBody>
          <a:bodyPr wrap="none" rtlCol="0">
            <a:spAutoFit/>
          </a:bodyPr>
          <a:lstStyle/>
          <a:p>
            <a:pPr>
              <a:lnSpc>
                <a:spcPct val="150000"/>
              </a:lnSpc>
            </a:pPr>
            <a:r>
              <a:rPr lang="ru-RU" sz="2800" dirty="0" smtClean="0">
                <a:latin typeface="Arial" pitchFamily="34" charset="0"/>
                <a:cs typeface="Arial" pitchFamily="34" charset="0"/>
              </a:rPr>
              <a:t>Ты душою младенческой все поняла,</a:t>
            </a:r>
          </a:p>
          <a:p>
            <a:pPr>
              <a:lnSpc>
                <a:spcPct val="150000"/>
              </a:lnSpc>
            </a:pPr>
            <a:r>
              <a:rPr lang="ru-RU" sz="2800" dirty="0" smtClean="0">
                <a:latin typeface="Arial" pitchFamily="34" charset="0"/>
                <a:cs typeface="Arial" pitchFamily="34" charset="0"/>
              </a:rPr>
              <a:t>Что мне высказать тайная сила дана,</a:t>
            </a:r>
          </a:p>
          <a:p>
            <a:pPr>
              <a:lnSpc>
                <a:spcPct val="150000"/>
              </a:lnSpc>
            </a:pPr>
            <a:r>
              <a:rPr lang="ru-RU" sz="2800" dirty="0" smtClean="0">
                <a:latin typeface="Arial" pitchFamily="34" charset="0"/>
                <a:cs typeface="Arial" pitchFamily="34" charset="0"/>
              </a:rPr>
              <a:t>И хоть жизнь без тебя суждено мне влачить,</a:t>
            </a:r>
          </a:p>
          <a:p>
            <a:pPr>
              <a:lnSpc>
                <a:spcPct val="150000"/>
              </a:lnSpc>
            </a:pPr>
            <a:r>
              <a:rPr lang="ru-RU" sz="2800" dirty="0" smtClean="0">
                <a:latin typeface="Arial" pitchFamily="34" charset="0"/>
                <a:cs typeface="Arial" pitchFamily="34" charset="0"/>
              </a:rPr>
              <a:t>Но мы вместе с тобой, нас нельзя разлучить…</a:t>
            </a:r>
            <a:endParaRPr lang="ru-RU" sz="28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cer\Desktop\ПРАКТИКА УРОКИ\фет\fet-i-botkina-6.jpg"/>
          <p:cNvPicPr>
            <a:picLocks noChangeAspect="1" noChangeArrowheads="1"/>
          </p:cNvPicPr>
          <p:nvPr/>
        </p:nvPicPr>
        <p:blipFill>
          <a:blip r:embed="rId2" cstate="print"/>
          <a:srcRect/>
          <a:stretch>
            <a:fillRect/>
          </a:stretch>
        </p:blipFill>
        <p:spPr bwMode="auto">
          <a:xfrm>
            <a:off x="3347864" y="332656"/>
            <a:ext cx="3478316" cy="5544616"/>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p:cNvSpPr txBox="1"/>
          <p:nvPr/>
        </p:nvSpPr>
        <p:spPr>
          <a:xfrm>
            <a:off x="2483768" y="6093296"/>
            <a:ext cx="5026889" cy="584775"/>
          </a:xfrm>
          <a:prstGeom prst="rect">
            <a:avLst/>
          </a:prstGeom>
          <a:noFill/>
        </p:spPr>
        <p:txBody>
          <a:bodyPr wrap="none" rtlCol="0">
            <a:spAutoFit/>
          </a:bodyPr>
          <a:lstStyle/>
          <a:p>
            <a:r>
              <a:rPr lang="ru-RU" sz="3200" dirty="0" smtClean="0">
                <a:latin typeface="Arial" pitchFamily="34" charset="0"/>
                <a:cs typeface="Arial" pitchFamily="34" charset="0"/>
              </a:rPr>
              <a:t>Мария Петровна Боткина</a:t>
            </a:r>
            <a:endParaRPr lang="ru-RU" sz="32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TotalTime>
  <Words>462</Words>
  <Application>Microsoft Office PowerPoint</Application>
  <PresentationFormat>Экран (4:3)</PresentationFormat>
  <Paragraphs>47</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Солнцестояние</vt:lpstr>
      <vt:lpstr>Афанасий Афанасьевич Фет (Шеншин)</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Афанасий Афанасьевич Фет (Шеншин)</dc:title>
  <dc:creator>Алина Кот</dc:creator>
  <cp:lastModifiedBy>Алина Кот</cp:lastModifiedBy>
  <cp:revision>12</cp:revision>
  <dcterms:created xsi:type="dcterms:W3CDTF">2023-11-18T19:05:05Z</dcterms:created>
  <dcterms:modified xsi:type="dcterms:W3CDTF">2023-11-18T20:42:47Z</dcterms:modified>
</cp:coreProperties>
</file>