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acer\Desktop\&#1055;&#1056;&#1040;&#1050;&#1058;&#1048;&#1050;&#1040;%20&#1059;&#1056;&#1054;&#1050;&#1048;\&#1085;&#1086;&#1095;&#1100;%20&#1092;&#1077;&#1090;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Arial" pitchFamily="34" charset="0"/>
                <a:cs typeface="Arial" pitchFamily="34" charset="0"/>
              </a:rPr>
              <a:t>Человек и природа в лирике А.А. Фета</a:t>
            </a:r>
            <a:endParaRPr lang="ru-RU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60648"/>
            <a:ext cx="31661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«Это утро, радость эта…»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Это утро, радость эта,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Эта мощь и дня и света,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Этот синий свод,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Этот крик и вереницы,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Эти стаи, эти птицы,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Этот говор вод,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Эти ивы и березы,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Эти капли — эти слезы,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Этот пух — не лист,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Эти горы, эти долы,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Эти мошки, эти пчелы,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Этот зык и свист,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Эти зори без затменья,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Этот вздох ночной селенья,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Эта ночь без сна,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Эта мгла и жар постели,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Эта дробь и эти трели,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Это всё — весна.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332656"/>
            <a:ext cx="612635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latin typeface="Arial" pitchFamily="34" charset="0"/>
                <a:cs typeface="Arial" pitchFamily="34" charset="0"/>
              </a:rPr>
              <a:t>Чудная картина</a:t>
            </a:r>
          </a:p>
          <a:p>
            <a:r>
              <a:rPr lang="ru-RU" sz="4800" dirty="0" smtClean="0">
                <a:latin typeface="Arial" pitchFamily="34" charset="0"/>
                <a:cs typeface="Arial" pitchFamily="34" charset="0"/>
              </a:rPr>
              <a:t>Как ты мне родна:</a:t>
            </a:r>
          </a:p>
          <a:p>
            <a:r>
              <a:rPr lang="ru-RU" sz="4800" dirty="0" smtClean="0">
                <a:latin typeface="Arial" pitchFamily="34" charset="0"/>
                <a:cs typeface="Arial" pitchFamily="34" charset="0"/>
              </a:rPr>
              <a:t>Белая равнина,</a:t>
            </a:r>
          </a:p>
          <a:p>
            <a:r>
              <a:rPr lang="ru-RU" sz="4800" dirty="0" smtClean="0">
                <a:latin typeface="Arial" pitchFamily="34" charset="0"/>
                <a:cs typeface="Arial" pitchFamily="34" charset="0"/>
              </a:rPr>
              <a:t>Полная луна,</a:t>
            </a:r>
          </a:p>
          <a:p>
            <a:r>
              <a:rPr lang="ru-RU" sz="4800" dirty="0" smtClean="0">
                <a:latin typeface="Arial" pitchFamily="34" charset="0"/>
                <a:cs typeface="Arial" pitchFamily="34" charset="0"/>
              </a:rPr>
              <a:t>Свет небес высокий,</a:t>
            </a:r>
          </a:p>
          <a:p>
            <a:r>
              <a:rPr lang="ru-RU" sz="4800" dirty="0" smtClean="0">
                <a:latin typeface="Arial" pitchFamily="34" charset="0"/>
                <a:cs typeface="Arial" pitchFamily="34" charset="0"/>
              </a:rPr>
              <a:t>И блестящий снег,</a:t>
            </a:r>
          </a:p>
          <a:p>
            <a:r>
              <a:rPr lang="ru-RU" sz="4800" dirty="0" smtClean="0">
                <a:latin typeface="Arial" pitchFamily="34" charset="0"/>
                <a:cs typeface="Arial" pitchFamily="34" charset="0"/>
              </a:rPr>
              <a:t>И саней далеких</a:t>
            </a:r>
          </a:p>
          <a:p>
            <a:r>
              <a:rPr lang="ru-RU" sz="4800" dirty="0" smtClean="0">
                <a:latin typeface="Arial" pitchFamily="34" charset="0"/>
                <a:cs typeface="Arial" pitchFamily="34" charset="0"/>
              </a:rPr>
              <a:t>Одинокий бег.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764704"/>
            <a:ext cx="868590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«Солнце садится, и ветер утихнул летучий…»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Солнце садится, и ветер утихнул летучий,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Нет и следа тех огнями пронизанных туч;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Вот на окраине дрогнул живой и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нежгучий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Всю эту степь озаривший и гаснущий луч. 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Солнца уж нет, нет и дня неустанных стремлений,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Только закат будет долго чуть зримо гореть;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О, если б небо судило без тяжких томлений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Так же и мне, оглянувшись на жизнь, умереть!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332656"/>
            <a:ext cx="555754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«Облаком волнистым…»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Облаком волнистым </a:t>
            </a:r>
            <a:br>
              <a:rPr lang="ru-RU" sz="3600" dirty="0" smtClean="0">
                <a:latin typeface="Arial" pitchFamily="34" charset="0"/>
                <a:cs typeface="Arial" pitchFamily="34" charset="0"/>
              </a:rPr>
            </a:b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Прах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встает вдали;</a:t>
            </a:r>
            <a:br>
              <a:rPr lang="ru-RU" sz="3600" dirty="0" smtClean="0">
                <a:latin typeface="Arial" pitchFamily="34" charset="0"/>
                <a:cs typeface="Arial" pitchFamily="34" charset="0"/>
              </a:rPr>
            </a:br>
            <a:r>
              <a:rPr lang="ru-RU" sz="3600" dirty="0" smtClean="0">
                <a:latin typeface="Arial" pitchFamily="34" charset="0"/>
                <a:cs typeface="Arial" pitchFamily="34" charset="0"/>
              </a:rPr>
              <a:t>Конный или пеший —</a:t>
            </a:r>
            <a:br>
              <a:rPr lang="ru-RU" sz="3600" dirty="0" smtClean="0">
                <a:latin typeface="Arial" pitchFamily="34" charset="0"/>
                <a:cs typeface="Arial" pitchFamily="34" charset="0"/>
              </a:rPr>
            </a:br>
            <a:r>
              <a:rPr lang="ru-RU" sz="3600" dirty="0" smtClean="0">
                <a:latin typeface="Arial" pitchFamily="34" charset="0"/>
                <a:cs typeface="Arial" pitchFamily="34" charset="0"/>
              </a:rPr>
              <a:t>Не видать в пыли! 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3600" dirty="0" smtClean="0">
                <a:latin typeface="Arial" pitchFamily="34" charset="0"/>
                <a:cs typeface="Arial" pitchFamily="34" charset="0"/>
              </a:rPr>
            </a:br>
            <a:r>
              <a:rPr lang="ru-RU" sz="3600" dirty="0" smtClean="0">
                <a:latin typeface="Arial" pitchFamily="34" charset="0"/>
                <a:cs typeface="Arial" pitchFamily="34" charset="0"/>
              </a:rPr>
              <a:t>Вижу: кто-то скачет</a:t>
            </a:r>
            <a:br>
              <a:rPr lang="ru-RU" sz="3600" dirty="0" smtClean="0">
                <a:latin typeface="Arial" pitchFamily="34" charset="0"/>
                <a:cs typeface="Arial" pitchFamily="34" charset="0"/>
              </a:rPr>
            </a:br>
            <a:r>
              <a:rPr lang="ru-RU" sz="3600" dirty="0" smtClean="0">
                <a:latin typeface="Arial" pitchFamily="34" charset="0"/>
                <a:cs typeface="Arial" pitchFamily="34" charset="0"/>
              </a:rPr>
              <a:t>На лихом коне.</a:t>
            </a:r>
            <a:br>
              <a:rPr lang="ru-RU" sz="3600" dirty="0" smtClean="0">
                <a:latin typeface="Arial" pitchFamily="34" charset="0"/>
                <a:cs typeface="Arial" pitchFamily="34" charset="0"/>
              </a:rPr>
            </a:br>
            <a:r>
              <a:rPr lang="ru-RU" sz="3600" dirty="0" smtClean="0">
                <a:latin typeface="Arial" pitchFamily="34" charset="0"/>
                <a:cs typeface="Arial" pitchFamily="34" charset="0"/>
              </a:rPr>
              <a:t>Друг мой, друг далекий, 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Вспомни обо мне!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-128528"/>
            <a:ext cx="6364435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Вечер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Прозвучало над ясной рекою,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Прозвенело в померкшем лугу,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Прокатилось над рощей немою,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Засветилось на том берегу.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Далеко, в полумраке, луками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Убегает на запад река.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Погорев золотыми каймами,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Разлетелись, как дым, облака.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На пригорке то сыро, то жарко,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Вздохи дня есть в дыханье ночном, -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Но зарница уж теплится ярко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Голубым и зелёным огнём.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1844824"/>
            <a:ext cx="87484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Arial" pitchFamily="34" charset="0"/>
                <a:cs typeface="Arial" pitchFamily="34" charset="0"/>
              </a:rPr>
              <a:t>Прозвучало над ясной рекою,</a:t>
            </a:r>
            <a:br>
              <a:rPr lang="ru-RU" sz="4400" dirty="0" smtClean="0">
                <a:latin typeface="Arial" pitchFamily="34" charset="0"/>
                <a:cs typeface="Arial" pitchFamily="34" charset="0"/>
              </a:rPr>
            </a:br>
            <a:r>
              <a:rPr lang="ru-RU" sz="4400" dirty="0" smtClean="0">
                <a:latin typeface="Arial" pitchFamily="34" charset="0"/>
                <a:cs typeface="Arial" pitchFamily="34" charset="0"/>
              </a:rPr>
              <a:t>Прозвенело в померкшем лугу,</a:t>
            </a:r>
            <a:br>
              <a:rPr lang="ru-RU" sz="4400" dirty="0" smtClean="0">
                <a:latin typeface="Arial" pitchFamily="34" charset="0"/>
                <a:cs typeface="Arial" pitchFamily="34" charset="0"/>
              </a:rPr>
            </a:br>
            <a:r>
              <a:rPr lang="ru-RU" sz="4400" dirty="0" smtClean="0">
                <a:latin typeface="Arial" pitchFamily="34" charset="0"/>
                <a:cs typeface="Arial" pitchFamily="34" charset="0"/>
              </a:rPr>
              <a:t>Прокатилось над рощей немою,</a:t>
            </a:r>
            <a:br>
              <a:rPr lang="ru-RU" sz="4400" dirty="0" smtClean="0">
                <a:latin typeface="Arial" pitchFamily="34" charset="0"/>
                <a:cs typeface="Arial" pitchFamily="34" charset="0"/>
              </a:rPr>
            </a:br>
            <a:r>
              <a:rPr lang="ru-RU" sz="4400" dirty="0" smtClean="0">
                <a:latin typeface="Arial" pitchFamily="34" charset="0"/>
                <a:cs typeface="Arial" pitchFamily="34" charset="0"/>
              </a:rPr>
              <a:t>Засветилось на том берегу.</a:t>
            </a:r>
            <a:endParaRPr lang="ru-RU" sz="4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916832"/>
            <a:ext cx="85689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Arial" pitchFamily="34" charset="0"/>
                <a:cs typeface="Arial" pitchFamily="34" charset="0"/>
              </a:rPr>
              <a:t>Далеко, в полумраке, луками</a:t>
            </a:r>
            <a:br>
              <a:rPr lang="ru-RU" sz="4400" dirty="0" smtClean="0">
                <a:latin typeface="Arial" pitchFamily="34" charset="0"/>
                <a:cs typeface="Arial" pitchFamily="34" charset="0"/>
              </a:rPr>
            </a:br>
            <a:r>
              <a:rPr lang="ru-RU" sz="4400" dirty="0" smtClean="0">
                <a:latin typeface="Arial" pitchFamily="34" charset="0"/>
                <a:cs typeface="Arial" pitchFamily="34" charset="0"/>
              </a:rPr>
              <a:t>Убегает на запад река.</a:t>
            </a:r>
            <a:br>
              <a:rPr lang="ru-RU" sz="4400" dirty="0" smtClean="0">
                <a:latin typeface="Arial" pitchFamily="34" charset="0"/>
                <a:cs typeface="Arial" pitchFamily="34" charset="0"/>
              </a:rPr>
            </a:br>
            <a:r>
              <a:rPr lang="ru-RU" sz="4400" dirty="0" smtClean="0">
                <a:latin typeface="Arial" pitchFamily="34" charset="0"/>
                <a:cs typeface="Arial" pitchFamily="34" charset="0"/>
              </a:rPr>
              <a:t>Погорев золотыми каймами,</a:t>
            </a:r>
            <a:br>
              <a:rPr lang="ru-RU" sz="4400" dirty="0" smtClean="0">
                <a:latin typeface="Arial" pitchFamily="34" charset="0"/>
                <a:cs typeface="Arial" pitchFamily="34" charset="0"/>
              </a:rPr>
            </a:br>
            <a:r>
              <a:rPr lang="ru-RU" sz="4400" dirty="0" smtClean="0">
                <a:latin typeface="Arial" pitchFamily="34" charset="0"/>
                <a:cs typeface="Arial" pitchFamily="34" charset="0"/>
              </a:rPr>
              <a:t>Разлетелись, как дым, облака.</a:t>
            </a:r>
            <a:endParaRPr lang="ru-RU" sz="4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556792"/>
            <a:ext cx="86764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Arial" pitchFamily="34" charset="0"/>
                <a:cs typeface="Arial" pitchFamily="34" charset="0"/>
              </a:rPr>
              <a:t>На пригорке то сыро, то жарко,</a:t>
            </a:r>
            <a:br>
              <a:rPr lang="ru-RU" sz="4400" dirty="0" smtClean="0">
                <a:latin typeface="Arial" pitchFamily="34" charset="0"/>
                <a:cs typeface="Arial" pitchFamily="34" charset="0"/>
              </a:rPr>
            </a:br>
            <a:r>
              <a:rPr lang="ru-RU" sz="4400" dirty="0" smtClean="0">
                <a:latin typeface="Arial" pitchFamily="34" charset="0"/>
                <a:cs typeface="Arial" pitchFamily="34" charset="0"/>
              </a:rPr>
              <a:t>Вздохи дня есть в дыханье ночном, -</a:t>
            </a:r>
            <a:br>
              <a:rPr lang="ru-RU" sz="4400" dirty="0" smtClean="0">
                <a:latin typeface="Arial" pitchFamily="34" charset="0"/>
                <a:cs typeface="Arial" pitchFamily="34" charset="0"/>
              </a:rPr>
            </a:br>
            <a:r>
              <a:rPr lang="ru-RU" sz="4400" dirty="0" smtClean="0">
                <a:latin typeface="Arial" pitchFamily="34" charset="0"/>
                <a:cs typeface="Arial" pitchFamily="34" charset="0"/>
              </a:rPr>
              <a:t>Но зарница уж теплится ярко</a:t>
            </a:r>
            <a:br>
              <a:rPr lang="ru-RU" sz="4400" dirty="0" smtClean="0">
                <a:latin typeface="Arial" pitchFamily="34" charset="0"/>
                <a:cs typeface="Arial" pitchFamily="34" charset="0"/>
              </a:rPr>
            </a:br>
            <a:r>
              <a:rPr lang="ru-RU" sz="4400" dirty="0" smtClean="0">
                <a:latin typeface="Arial" pitchFamily="34" charset="0"/>
                <a:cs typeface="Arial" pitchFamily="34" charset="0"/>
              </a:rPr>
              <a:t>Голубым и зелёным огнём.</a:t>
            </a:r>
            <a:endParaRPr lang="ru-RU" sz="4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0"/>
            <a:ext cx="526759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Еще майская ночь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Какая ночь! На всем какая нега!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Благодарю, родной полночный край!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Из царства льдов, из царства вьюг и снега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свеж и чист твой вылетает май!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Какая ночь! Все звезды до единой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Тепло и кротко в душу смотрят вновь,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И в воздухе за песнью соловьиной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Разносится тревога и любовь.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Березы ждут. Их лист полупрозрачный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Застенчиво манит и тешит взор.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Они дрожат. Так деве новобрачной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И радостен и чужд ее убор.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Нет, никогда нежней и 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бестелесней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Твой лик, о ночь, не мог меня томить!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Опять к тебе иду с невольной песней,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Невольной — и последней, может быть</a:t>
            </a:r>
            <a:r>
              <a:rPr lang="ru-RU" dirty="0" smtClean="0"/>
              <a:t>.</a:t>
            </a:r>
          </a:p>
        </p:txBody>
      </p:sp>
      <p:pic>
        <p:nvPicPr>
          <p:cNvPr id="3" name="ночь фет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23528" y="5661248"/>
            <a:ext cx="892547" cy="892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155</Words>
  <Application>Microsoft Office PowerPoint</Application>
  <PresentationFormat>Экран (4:3)</PresentationFormat>
  <Paragraphs>51</Paragraphs>
  <Slides>10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Человек и природа в лирике А.А. Фета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Человек и природа в лирике А.А. Фета</dc:title>
  <dc:creator>Алина Кот</dc:creator>
  <cp:lastModifiedBy>Алина Кот</cp:lastModifiedBy>
  <cp:revision>6</cp:revision>
  <dcterms:created xsi:type="dcterms:W3CDTF">2023-11-23T13:33:58Z</dcterms:created>
  <dcterms:modified xsi:type="dcterms:W3CDTF">2023-11-29T12:19:59Z</dcterms:modified>
</cp:coreProperties>
</file>