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3EF75-0E76-409D-B63E-EF125577910E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A6EB3-CFE0-4582-92E9-E81343E9E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1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A5B5-8750-4A55-A6D8-3AD43068A4D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F694-8E0D-4858-B051-6840C714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A5B5-8750-4A55-A6D8-3AD43068A4D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F694-8E0D-4858-B051-6840C714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A5B5-8750-4A55-A6D8-3AD43068A4D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F694-8E0D-4858-B051-6840C714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9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A5B5-8750-4A55-A6D8-3AD43068A4D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F694-8E0D-4858-B051-6840C714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A5B5-8750-4A55-A6D8-3AD43068A4D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F694-8E0D-4858-B051-6840C714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A5B5-8750-4A55-A6D8-3AD43068A4D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F694-8E0D-4858-B051-6840C714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1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A5B5-8750-4A55-A6D8-3AD43068A4D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F694-8E0D-4858-B051-6840C714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2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A5B5-8750-4A55-A6D8-3AD43068A4D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F694-8E0D-4858-B051-6840C714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A5B5-8750-4A55-A6D8-3AD43068A4D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F694-8E0D-4858-B051-6840C714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9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A5B5-8750-4A55-A6D8-3AD43068A4D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F694-8E0D-4858-B051-6840C714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3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A5B5-8750-4A55-A6D8-3AD43068A4D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F694-8E0D-4858-B051-6840C714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2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DA5B5-8750-4A55-A6D8-3AD43068A4D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F694-8E0D-4858-B051-6840C714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7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none" spc="0">
          <a:ln w="6600">
            <a:solidFill>
              <a:schemeClr val="accent2"/>
            </a:solidFill>
            <a:prstDash val="solid"/>
          </a:ln>
          <a:solidFill>
            <a:schemeClr val="accent4">
              <a:lumMod val="40000"/>
              <a:lumOff val="60000"/>
            </a:schemeClr>
          </a:solidFill>
          <a:effectLst>
            <a:outerShdw dist="38100" dir="2700000" algn="tl" rotWithShape="0">
              <a:schemeClr val="accent2"/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Николай Алексеевич Некрасов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Жизнь и творчество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862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Издательская деятельность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BCB1A-A691-474E-9E3D-023F14E4C147}"/>
              </a:ext>
            </a:extLst>
          </p:cNvPr>
          <p:cNvSpPr txBox="1"/>
          <p:nvPr/>
        </p:nvSpPr>
        <p:spPr>
          <a:xfrm>
            <a:off x="422107" y="1351507"/>
            <a:ext cx="74064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середины 1840-х годов Некрасов активно занимается издательской деятельностью.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конце 1846 года вместе с Иваном Панаевым арендует у издателя Петра Плетнёва журнал «Современник».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Именно «Современник» позволил раскрыть талант таких писателей, как Иван Гончаров​, Иван Тургенев​, Александр Герцен​, Федор Достоевский, Михаил Салтыков-Щедрин​.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FD3C2AC-397F-409A-9C68-A11B385D1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405" y="1048936"/>
            <a:ext cx="2975079" cy="4760127"/>
          </a:xfrm>
        </p:spPr>
      </p:pic>
    </p:spTree>
    <p:extLst>
      <p:ext uri="{BB962C8B-B14F-4D97-AF65-F5344CB8AC3E}">
        <p14:creationId xmlns:p14="http://schemas.microsoft.com/office/powerpoint/2010/main" val="345222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Издательская деятельность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BCB1A-A691-474E-9E3D-023F14E4C147}"/>
              </a:ext>
            </a:extLst>
          </p:cNvPr>
          <p:cNvSpPr txBox="1"/>
          <p:nvPr/>
        </p:nvSpPr>
        <p:spPr>
          <a:xfrm>
            <a:off x="4240128" y="1536174"/>
            <a:ext cx="74064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Николай Некрасов был не только редактором журнала, но и одним из его авторов. На страницах «Современника» выходили его стихи, проза, литературная критика, публицистические статьи. 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Первый номер нового «Современника» был опубликован 1 января 1847 года.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1847 до 1854 года Некрасов написал незначительное количество стихотворений.  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F2CD834-D19B-4F22-B862-5B93E6DA1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1" y="1351508"/>
            <a:ext cx="3336758" cy="5121925"/>
          </a:xfrm>
        </p:spPr>
      </p:pic>
    </p:spTree>
    <p:extLst>
      <p:ext uri="{BB962C8B-B14F-4D97-AF65-F5344CB8AC3E}">
        <p14:creationId xmlns:p14="http://schemas.microsoft.com/office/powerpoint/2010/main" val="230908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Издательская деятельность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BCB1A-A691-474E-9E3D-023F14E4C147}"/>
              </a:ext>
            </a:extLst>
          </p:cNvPr>
          <p:cNvSpPr txBox="1"/>
          <p:nvPr/>
        </p:nvSpPr>
        <p:spPr>
          <a:xfrm>
            <a:off x="4240128" y="987081"/>
            <a:ext cx="74064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Период с 1848 по 1855 год стал тяжелым временем для российской журналистики и литературы из-за резкого ужесточения цензуры. 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Журнал постепенно утрачивает самобытность. Всё меньше публикуется произведения современной русской прозы, и всё чаще печатаются материалы, избегающие острых тем.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середине 1850-х требования цензуры смягчаются, но в журнале происходит раскол авторов на две группы.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Основано приложение к «Современнику» – «Свисток».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F2CD834-D19B-4F22-B862-5B93E6DA1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1" y="1351508"/>
            <a:ext cx="3336758" cy="5121925"/>
          </a:xfrm>
        </p:spPr>
      </p:pic>
    </p:spTree>
    <p:extLst>
      <p:ext uri="{BB962C8B-B14F-4D97-AF65-F5344CB8AC3E}">
        <p14:creationId xmlns:p14="http://schemas.microsoft.com/office/powerpoint/2010/main" val="312288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Издательская деятельность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787E17C-11BC-4A87-86A9-1DADFB8D2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165" y="1027906"/>
            <a:ext cx="3204635" cy="512741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40D3C8-CD3B-4D32-8BA9-B391E48FC1CC}"/>
              </a:ext>
            </a:extLst>
          </p:cNvPr>
          <p:cNvSpPr txBox="1"/>
          <p:nvPr/>
        </p:nvSpPr>
        <p:spPr>
          <a:xfrm>
            <a:off x="9751482" y="1721216"/>
            <a:ext cx="1608192" cy="408623"/>
          </a:xfrm>
          <a:prstGeom prst="wedgeRoundRectCallout">
            <a:avLst>
              <a:gd name="adj1" fmla="val -47273"/>
              <a:gd name="adj2" fmla="val 12614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 не сдамся!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ADDE2-9463-4D4F-AAC9-DF8FADF558E3}"/>
              </a:ext>
            </a:extLst>
          </p:cNvPr>
          <p:cNvSpPr txBox="1"/>
          <p:nvPr/>
        </p:nvSpPr>
        <p:spPr>
          <a:xfrm>
            <a:off x="545431" y="1874728"/>
            <a:ext cx="72349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В 1866 году журнал «Современник» закрылся. Николай Некрасов ведет переговоры с А. Краевским о покупке журнала «Отечественные записки».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С 1868 года «Отечественные записки» занимают место закрытого «Современника».</a:t>
            </a:r>
          </a:p>
        </p:txBody>
      </p:sp>
    </p:spTree>
    <p:extLst>
      <p:ext uri="{BB962C8B-B14F-4D97-AF65-F5344CB8AC3E}">
        <p14:creationId xmlns:p14="http://schemas.microsoft.com/office/powerpoint/2010/main" val="220190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Личная жизнь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ADDE2-9463-4D4F-AAC9-DF8FADF558E3}"/>
              </a:ext>
            </a:extLst>
          </p:cNvPr>
          <p:cNvSpPr txBox="1"/>
          <p:nvPr/>
        </p:nvSpPr>
        <p:spPr>
          <a:xfrm>
            <a:off x="4700336" y="1443841"/>
            <a:ext cx="7234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 26 лет Николая Некрасова покорила Авдотья Панаева, жена знаменитого русского писателя Ивана Панаева.</a:t>
            </a:r>
          </a:p>
          <a:p>
            <a:pPr algn="just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Интрига всколыхнула петербургское общество 1850-х годов.</a:t>
            </a:r>
          </a:p>
          <a:p>
            <a:pPr algn="just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Разрыв отношений произошел в 1862 году, после смерти Ивана Панаева.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8772D0D-73CB-432C-93A2-0E2E23C49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" y="1253330"/>
            <a:ext cx="3684325" cy="4826627"/>
          </a:xfrm>
        </p:spPr>
      </p:pic>
    </p:spTree>
    <p:extLst>
      <p:ext uri="{BB962C8B-B14F-4D97-AF65-F5344CB8AC3E}">
        <p14:creationId xmlns:p14="http://schemas.microsoft.com/office/powerpoint/2010/main" val="264692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Личная жизнь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ADDE2-9463-4D4F-AAC9-DF8FADF558E3}"/>
              </a:ext>
            </a:extLst>
          </p:cNvPr>
          <p:cNvSpPr txBox="1"/>
          <p:nvPr/>
        </p:nvSpPr>
        <p:spPr>
          <a:xfrm>
            <a:off x="224589" y="2151727"/>
            <a:ext cx="72349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После расставания с Авдотьей Панаевой Николай Алексеевич завязал отношения с Селиной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Лефрен-Потчер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– актрисой труппы Михайловского театра.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BB15072-BF3D-4605-BD53-1F62D97B4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26" y="1027906"/>
            <a:ext cx="4186989" cy="5031209"/>
          </a:xfrm>
        </p:spPr>
      </p:pic>
    </p:spTree>
    <p:extLst>
      <p:ext uri="{BB962C8B-B14F-4D97-AF65-F5344CB8AC3E}">
        <p14:creationId xmlns:p14="http://schemas.microsoft.com/office/powerpoint/2010/main" val="48607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Личная жизнь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ADDE2-9463-4D4F-AAC9-DF8FADF558E3}"/>
              </a:ext>
            </a:extLst>
          </p:cNvPr>
          <p:cNvSpPr txBox="1"/>
          <p:nvPr/>
        </p:nvSpPr>
        <p:spPr>
          <a:xfrm>
            <a:off x="4703574" y="1371254"/>
            <a:ext cx="72349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Законной супругой Некрасова стала деревенская девушка Фекла.</a:t>
            </a:r>
          </a:p>
          <a:p>
            <a:pPr algn="just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Чтобы завуалировать ее простое происхождение, поэт придумал ей другое имя — Зинаида Николаевна.</a:t>
            </a:r>
          </a:p>
          <a:p>
            <a:pPr algn="just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Брак с Феклой-Зиной Николай Алексеевич заключил, уже пребывая на смертном одре.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DD79965-DC0E-46D0-8533-6EB683772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7" y="1282798"/>
            <a:ext cx="3919013" cy="4578119"/>
          </a:xfrm>
        </p:spPr>
      </p:pic>
    </p:spTree>
    <p:extLst>
      <p:ext uri="{BB962C8B-B14F-4D97-AF65-F5344CB8AC3E}">
        <p14:creationId xmlns:p14="http://schemas.microsoft.com/office/powerpoint/2010/main" val="152889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Личная жизнь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ADDE2-9463-4D4F-AAC9-DF8FADF558E3}"/>
              </a:ext>
            </a:extLst>
          </p:cNvPr>
          <p:cNvSpPr txBox="1"/>
          <p:nvPr/>
        </p:nvSpPr>
        <p:spPr>
          <a:xfrm>
            <a:off x="436992" y="1228396"/>
            <a:ext cx="51944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Карты – страсть, погубившая отца Некрасова, сделала поэта весьма состоятельным человеком.</a:t>
            </a:r>
          </a:p>
          <a:p>
            <a:pPr algn="just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Николай Некрасов с легкостью выигрывал у невнимательных огромные суммы.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117C5EA-7BC1-4C69-A1E9-3D6D731B6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69" y="899569"/>
            <a:ext cx="573802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99162C-7856-4F88-AC59-6672DBBFFA57}"/>
              </a:ext>
            </a:extLst>
          </p:cNvPr>
          <p:cNvSpPr txBox="1"/>
          <p:nvPr/>
        </p:nvSpPr>
        <p:spPr>
          <a:xfrm>
            <a:off x="7135205" y="1024085"/>
            <a:ext cx="2062301" cy="408623"/>
          </a:xfrm>
          <a:prstGeom prst="wedgeRoundRectCallout">
            <a:avLst>
              <a:gd name="adj1" fmla="val -30110"/>
              <a:gd name="adj2" fmla="val 14872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 опять выиграл!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4D58A-E465-4D85-A62B-E0CF115DA5E7}"/>
              </a:ext>
            </a:extLst>
          </p:cNvPr>
          <p:cNvSpPr txBox="1"/>
          <p:nvPr/>
        </p:nvSpPr>
        <p:spPr>
          <a:xfrm>
            <a:off x="9415460" y="1228396"/>
            <a:ext cx="1294933" cy="408623"/>
          </a:xfrm>
          <a:prstGeom prst="wedgeRoundRectCallout">
            <a:avLst>
              <a:gd name="adj1" fmla="val -62294"/>
              <a:gd name="adj2" fmla="val 10971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Прекрати.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D7EDD-9820-40D4-90B1-5CA03F0FDC7F}"/>
              </a:ext>
            </a:extLst>
          </p:cNvPr>
          <p:cNvSpPr txBox="1"/>
          <p:nvPr/>
        </p:nvSpPr>
        <p:spPr>
          <a:xfrm>
            <a:off x="436992" y="5442024"/>
            <a:ext cx="11351505" cy="119181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Деньги пошли на выкуп родового поместья и на издание «Современника».</a:t>
            </a:r>
          </a:p>
        </p:txBody>
      </p:sp>
    </p:spTree>
    <p:extLst>
      <p:ext uri="{BB962C8B-B14F-4D97-AF65-F5344CB8AC3E}">
        <p14:creationId xmlns:p14="http://schemas.microsoft.com/office/powerpoint/2010/main" val="410385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Личная жизнь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ADDE2-9463-4D4F-AAC9-DF8FADF558E3}"/>
              </a:ext>
            </a:extLst>
          </p:cNvPr>
          <p:cNvSpPr txBox="1"/>
          <p:nvPr/>
        </p:nvSpPr>
        <p:spPr>
          <a:xfrm>
            <a:off x="4622334" y="797510"/>
            <a:ext cx="72229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Некрасов был азартным охотником. В общей сложности поэт посвятил этому занятию 43 года из прожитых им 56 лет. 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Компанию чаще всего ему составлял другой знаменитый писатель и страстный охотник — Иван Тургенев. Однако из-за недоразумений личного характера друзья расстались, и напарницей Некрасова стала Зинаида Николаевна. 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Эта страсть нашла отображение в лирике поэта: у него есть стихи, посвященные медвежьей охоте, охоте на болотных птиц.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1264A8C-F2D1-4FA2-BBC1-7B3016275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0" y="1027906"/>
            <a:ext cx="3660243" cy="5179590"/>
          </a:xfrm>
        </p:spPr>
      </p:pic>
    </p:spTree>
    <p:extLst>
      <p:ext uri="{BB962C8B-B14F-4D97-AF65-F5344CB8AC3E}">
        <p14:creationId xmlns:p14="http://schemas.microsoft.com/office/powerpoint/2010/main" val="2581193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«Кому на Руси жить хорошо»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ADDE2-9463-4D4F-AAC9-DF8FADF558E3}"/>
              </a:ext>
            </a:extLst>
          </p:cNvPr>
          <p:cNvSpPr txBox="1"/>
          <p:nvPr/>
        </p:nvSpPr>
        <p:spPr>
          <a:xfrm>
            <a:off x="444972" y="1142602"/>
            <a:ext cx="72229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Одновременно с работой над журналом «Отечественные записки» поэт работал над одним из самых масштабных своих произведений — крестьянской поэмой «Кому на Руси жить хорошо»​.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Замысел поэмы появился у Некрасова еще в конце 1850-х годов, однако первую часть он написал уже после отмены крепостного права — примерно в 1863 году.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 задумке автора, поэма должна была стать своеобразной эпопеей, демонстрирующей жизнь российского народа с разных точек зрения. 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Важным для Некрасова было, чтобы его произведение было доступно для простого народа, к которому он обращался в первую очередь. 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20381EA-DEE9-4F18-B26F-DD404DFE7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186" y="1142602"/>
            <a:ext cx="3390842" cy="4572794"/>
          </a:xfrm>
        </p:spPr>
      </p:pic>
    </p:spTree>
    <p:extLst>
      <p:ext uri="{BB962C8B-B14F-4D97-AF65-F5344CB8AC3E}">
        <p14:creationId xmlns:p14="http://schemas.microsoft.com/office/powerpoint/2010/main" val="164183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Детство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2F3F2FB-308B-4149-864C-C6BF3F96F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314" y="465844"/>
            <a:ext cx="3171423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D40150-9D9A-41F8-BCBA-9C782A5F4212}"/>
              </a:ext>
            </a:extLst>
          </p:cNvPr>
          <p:cNvSpPr txBox="1"/>
          <p:nvPr/>
        </p:nvSpPr>
        <p:spPr>
          <a:xfrm>
            <a:off x="422024" y="1166842"/>
            <a:ext cx="72070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Родился 28 ноября 1921 года в небольшом городке Немиров Винницкого уезда Подольской губернии. Родители обвенчались в 1817 году.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Отец – Алексей Некрасов, из семьи некогда богатых ярославских дворян, армейский офицер.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Мать – Елена Закревская, из небогатого, но древнего литовско-польского рода.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Вскоре после рождения семья перебирается в Ярославскую губернию, в поместье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Грешнёво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5929E0-0348-40D3-8177-140769651365}"/>
              </a:ext>
            </a:extLst>
          </p:cNvPr>
          <p:cNvSpPr txBox="1"/>
          <p:nvPr/>
        </p:nvSpPr>
        <p:spPr>
          <a:xfrm>
            <a:off x="7860213" y="4817182"/>
            <a:ext cx="3633623" cy="144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Н.А. Некрасов</a:t>
            </a:r>
          </a:p>
          <a:p>
            <a:pPr algn="ctr"/>
            <a:r>
              <a:rPr lang="ru-RU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(1821 – 1877)</a:t>
            </a:r>
          </a:p>
        </p:txBody>
      </p:sp>
    </p:spTree>
    <p:extLst>
      <p:ext uri="{BB962C8B-B14F-4D97-AF65-F5344CB8AC3E}">
        <p14:creationId xmlns:p14="http://schemas.microsoft.com/office/powerpoint/2010/main" val="2307484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«Кому на Руси жить хорошо»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ADDE2-9463-4D4F-AAC9-DF8FADF558E3}"/>
              </a:ext>
            </a:extLst>
          </p:cNvPr>
          <p:cNvSpPr txBox="1"/>
          <p:nvPr/>
        </p:nvSpPr>
        <p:spPr>
          <a:xfrm>
            <a:off x="5343788" y="1166841"/>
            <a:ext cx="62861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Работа над поэмой заняла у писателя почти 14 лет.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Первоначально произведение должно было состоять из семи или восьми частей, но Некрасову помешала тяжелая болезнь, приковавшая его к постели.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Писатель понимал, что не успеет завершить работу, поэтому свел четвертую часть повествования — «Пир на весь мир» — к открытому финалу.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4051B0D-75AF-4B36-A8FC-2A905E97D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5" r="16549" b="4187"/>
          <a:stretch/>
        </p:blipFill>
        <p:spPr>
          <a:xfrm>
            <a:off x="332616" y="1562679"/>
            <a:ext cx="4812632" cy="3732637"/>
          </a:xfrm>
        </p:spPr>
      </p:pic>
    </p:spTree>
    <p:extLst>
      <p:ext uri="{BB962C8B-B14F-4D97-AF65-F5344CB8AC3E}">
        <p14:creationId xmlns:p14="http://schemas.microsoft.com/office/powerpoint/2010/main" val="3583340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«Кому на Руси жить хорошо»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ADDE2-9463-4D4F-AAC9-DF8FADF558E3}"/>
              </a:ext>
            </a:extLst>
          </p:cNvPr>
          <p:cNvSpPr txBox="1"/>
          <p:nvPr/>
        </p:nvSpPr>
        <p:spPr>
          <a:xfrm>
            <a:off x="419449" y="1027906"/>
            <a:ext cx="5821959" cy="56323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жизни Некрасова в журнале «Отечественные записки» были опубликованы только три фрагмента поэмы — первая часть с прологом, не имеющая собственного названия, «Последыш» и «Крестьянка». «Пир на весь мир» был напечатан только через три года после смерти автора.</a:t>
            </a:r>
          </a:p>
          <a:p>
            <a:pPr algn="just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Некрасов не оставил никаких указаний относительно порядка следования частей поэмы, поэтому принято публиковать её в таком порядке, в каком она появлялась на страницах «Отечественных записок».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F0CE966-C182-4FD8-9EE5-386B349B4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45" y="1689361"/>
            <a:ext cx="5405306" cy="3479278"/>
          </a:xfrm>
        </p:spPr>
      </p:pic>
    </p:spTree>
    <p:extLst>
      <p:ext uri="{BB962C8B-B14F-4D97-AF65-F5344CB8AC3E}">
        <p14:creationId xmlns:p14="http://schemas.microsoft.com/office/powerpoint/2010/main" val="10548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«Кому на Руси жить хорошо»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ADDE2-9463-4D4F-AAC9-DF8FADF558E3}"/>
              </a:ext>
            </a:extLst>
          </p:cNvPr>
          <p:cNvSpPr txBox="1"/>
          <p:nvPr/>
        </p:nvSpPr>
        <p:spPr>
          <a:xfrm>
            <a:off x="4935817" y="961181"/>
            <a:ext cx="6819165" cy="56323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Умер Николай Некрасов 27 декабря 1877 года.</a:t>
            </a:r>
          </a:p>
          <a:p>
            <a:pPr algn="just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Некрасов: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«Одно, о чем сожалею глубоко, это – что не кончил свою поэму “Кому на Руси жить хорошо”».</a:t>
            </a:r>
          </a:p>
          <a:p>
            <a:pPr algn="just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Гриша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Добросклонов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по идее автора,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должен был стать тем самым счастливцем, которого ищут странники.</a:t>
            </a:r>
          </a:p>
          <a:p>
            <a:pPr algn="just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Проститься с писателем пришло несколько тысяч человек, которые провожали его гроб от дома до Новодевичьего кладбища Петербурга. 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D2A147-5CFA-4333-868C-AFD6C85A5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03" b="12565"/>
          <a:stretch/>
        </p:blipFill>
        <p:spPr>
          <a:xfrm>
            <a:off x="319572" y="1713393"/>
            <a:ext cx="4345656" cy="3431214"/>
          </a:xfrm>
        </p:spPr>
      </p:pic>
    </p:spTree>
    <p:extLst>
      <p:ext uri="{BB962C8B-B14F-4D97-AF65-F5344CB8AC3E}">
        <p14:creationId xmlns:p14="http://schemas.microsoft.com/office/powerpoint/2010/main" val="165591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Детство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2F3F2FB-308B-4149-864C-C6BF3F96F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314" y="579095"/>
            <a:ext cx="3171423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D40150-9D9A-41F8-BCBA-9C782A5F4212}"/>
              </a:ext>
            </a:extLst>
          </p:cNvPr>
          <p:cNvSpPr txBox="1"/>
          <p:nvPr/>
        </p:nvSpPr>
        <p:spPr>
          <a:xfrm>
            <a:off x="537573" y="1443841"/>
            <a:ext cx="72070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Отношения с деспотичным отцом у Николая Некрасова не сложились, но с матерью они были особенно близкими. Мать стала символом страдания, благородства и великодушия. В будущем лирик возвысил женщину, сделав ее воплощением любви и духовной силы, страдалицей и жертвой беззакония и бесчинства.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5929E0-0348-40D3-8177-140769651365}"/>
              </a:ext>
            </a:extLst>
          </p:cNvPr>
          <p:cNvSpPr txBox="1"/>
          <p:nvPr/>
        </p:nvSpPr>
        <p:spPr>
          <a:xfrm>
            <a:off x="7860213" y="4933693"/>
            <a:ext cx="36336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Н.А. Некрасов</a:t>
            </a:r>
          </a:p>
          <a:p>
            <a:pPr algn="ctr"/>
            <a:r>
              <a:rPr lang="ru-RU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(1821 – 1877)</a:t>
            </a:r>
          </a:p>
        </p:txBody>
      </p:sp>
    </p:spTree>
    <p:extLst>
      <p:ext uri="{BB962C8B-B14F-4D97-AF65-F5344CB8AC3E}">
        <p14:creationId xmlns:p14="http://schemas.microsoft.com/office/powerpoint/2010/main" val="1350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Детство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2F3F2FB-308B-4149-864C-C6BF3F96F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316" y="432288"/>
            <a:ext cx="3171423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D40150-9D9A-41F8-BCBA-9C782A5F4212}"/>
              </a:ext>
            </a:extLst>
          </p:cNvPr>
          <p:cNvSpPr txBox="1"/>
          <p:nvPr/>
        </p:nvSpPr>
        <p:spPr>
          <a:xfrm>
            <a:off x="497139" y="1839814"/>
            <a:ext cx="72070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Ф. Достоевский: </a:t>
            </a:r>
            <a:r>
              <a:rPr lang="ru-RU" sz="3200" i="1" dirty="0">
                <a:latin typeface="Arial" panose="020B0604020202020204" pitchFamily="34" charset="0"/>
                <a:cs typeface="Arial" panose="020B0604020202020204" pitchFamily="34" charset="0"/>
              </a:rPr>
              <a:t>«Это было раненое в самом начале жизни сердце; и эта-то никогда не заживавшая рана его и была началом и источником всей страстной, страдальческой поэзии его на всю потом жизнь.»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5929E0-0348-40D3-8177-140769651365}"/>
              </a:ext>
            </a:extLst>
          </p:cNvPr>
          <p:cNvSpPr txBox="1"/>
          <p:nvPr/>
        </p:nvSpPr>
        <p:spPr>
          <a:xfrm>
            <a:off x="7860215" y="4783626"/>
            <a:ext cx="36336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Н.А. Некрасов</a:t>
            </a:r>
          </a:p>
          <a:p>
            <a:pPr algn="ctr"/>
            <a:r>
              <a:rPr lang="ru-RU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(1821 – 1877)</a:t>
            </a:r>
          </a:p>
        </p:txBody>
      </p:sp>
    </p:spTree>
    <p:extLst>
      <p:ext uri="{BB962C8B-B14F-4D97-AF65-F5344CB8AC3E}">
        <p14:creationId xmlns:p14="http://schemas.microsoft.com/office/powerpoint/2010/main" val="413552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Первые годы в Петербурге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EB383CC-5E76-4730-BD69-C7D170C36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2" y="1915778"/>
            <a:ext cx="4532879" cy="302644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0BCB1A-A691-474E-9E3D-023F14E4C147}"/>
              </a:ext>
            </a:extLst>
          </p:cNvPr>
          <p:cNvSpPr txBox="1"/>
          <p:nvPr/>
        </p:nvSpPr>
        <p:spPr>
          <a:xfrm>
            <a:off x="5459327" y="1351507"/>
            <a:ext cx="62564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11 лет Николай Некрасов поступил в гимназию, где проучился до 5 класса.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 желанию отца, должен был поступить на военную службу в Петербурге.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Вопреки этому желанию, готовился к вступительным экзаменам в университет, но не сдал их, после чего стал вольнослушателем филологического факультета.</a:t>
            </a:r>
          </a:p>
        </p:txBody>
      </p:sp>
    </p:spTree>
    <p:extLst>
      <p:ext uri="{BB962C8B-B14F-4D97-AF65-F5344CB8AC3E}">
        <p14:creationId xmlns:p14="http://schemas.microsoft.com/office/powerpoint/2010/main" val="135147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Первые годы в Петербурге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EB383CC-5E76-4730-BD69-C7D170C36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2" y="1915778"/>
            <a:ext cx="4532879" cy="302644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0BCB1A-A691-474E-9E3D-023F14E4C147}"/>
              </a:ext>
            </a:extLst>
          </p:cNvPr>
          <p:cNvSpPr txBox="1"/>
          <p:nvPr/>
        </p:nvSpPr>
        <p:spPr>
          <a:xfrm>
            <a:off x="5459327" y="1511928"/>
            <a:ext cx="62564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Алексей Некрасов оставил своего сына без материальной поддержки. Все свободное от учебы время у Некрасова уходило на поиски работы и крыши над головой. Поэт был на грани жизни и голодной смерти.</a:t>
            </a:r>
          </a:p>
          <a:p>
            <a:pPr algn="just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Некрасов оказался на улице, затем попал в приют для нищих.</a:t>
            </a:r>
          </a:p>
        </p:txBody>
      </p:sp>
    </p:spTree>
    <p:extLst>
      <p:ext uri="{BB962C8B-B14F-4D97-AF65-F5344CB8AC3E}">
        <p14:creationId xmlns:p14="http://schemas.microsoft.com/office/powerpoint/2010/main" val="142668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Первые годы в Петербурге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BCB1A-A691-474E-9E3D-023F14E4C147}"/>
              </a:ext>
            </a:extLst>
          </p:cNvPr>
          <p:cNvSpPr txBox="1"/>
          <p:nvPr/>
        </p:nvSpPr>
        <p:spPr>
          <a:xfrm>
            <a:off x="582527" y="1463802"/>
            <a:ext cx="74064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 началу 1840-х годов он зарабатывал на жизнь тем, что сочинял стихи и сказки, выходившие потом в виде лубочных</a:t>
            </a:r>
            <a:r>
              <a:rPr lang="ru-RU" sz="2800" u="sng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изданий, публиковал небольшие статьи в «Литературной газете» и «Литературном прибавлении к «Русскому инвалиду», давал частные уроки и сочинял пьесы</a:t>
            </a:r>
            <a:r>
              <a:rPr lang="ru-RU" sz="2800" u="sng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 для Александринского театра</a:t>
            </a:r>
            <a:r>
              <a:rPr lang="ru-RU" sz="2800" u="sng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под псевдонимом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Перепельский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34F25E2-3D00-4894-9EE8-8E69F7CC1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621" y="1463802"/>
            <a:ext cx="3070707" cy="4351338"/>
          </a:xfrm>
        </p:spPr>
      </p:pic>
    </p:spTree>
    <p:extLst>
      <p:ext uri="{BB962C8B-B14F-4D97-AF65-F5344CB8AC3E}">
        <p14:creationId xmlns:p14="http://schemas.microsoft.com/office/powerpoint/2010/main" val="77811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Начало творчества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BCB1A-A691-474E-9E3D-023F14E4C147}"/>
              </a:ext>
            </a:extLst>
          </p:cNvPr>
          <p:cNvSpPr txBox="1"/>
          <p:nvPr/>
        </p:nvSpPr>
        <p:spPr>
          <a:xfrm>
            <a:off x="4544928" y="1449685"/>
            <a:ext cx="74064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1840 году выпустил свой первый поэтический сборник «Мечты и звуки».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Книга «Мечты и звуки» не имела особого успеха ни у читателей, ни у критиков.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Некрасов был огорчен первым поэтическим опытом и решил попробовать себя в прозе. 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«Жизнь и похождения Тихона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Тростникова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» — одно из успешных произведений автора. 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38B74992-C666-4495-98A2-DF918F8F0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331"/>
            <a:ext cx="3472898" cy="4351338"/>
          </a:xfrm>
        </p:spPr>
      </p:pic>
    </p:spTree>
    <p:extLst>
      <p:ext uri="{BB962C8B-B14F-4D97-AF65-F5344CB8AC3E}">
        <p14:creationId xmlns:p14="http://schemas.microsoft.com/office/powerpoint/2010/main" val="142056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284"/>
            <a:ext cx="10424539" cy="89762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Начало творчества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BCB1A-A691-474E-9E3D-023F14E4C147}"/>
              </a:ext>
            </a:extLst>
          </p:cNvPr>
          <p:cNvSpPr txBox="1"/>
          <p:nvPr/>
        </p:nvSpPr>
        <p:spPr>
          <a:xfrm>
            <a:off x="4544928" y="1536174"/>
            <a:ext cx="74064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Свои ранние рассказы и повести он писал в реалистической манере: в основу сюжетов легли события и явления, участником или свидетелем которых был сам автор.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Позднее Некрасов обратился и к сатирическим жанрам: создал водевили «Вот что значит влюбиться в актрису» и «Феоктист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Онуфриевич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Боб», повесть «Макар Осипович Случайный» и другие произведения.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38B74992-C666-4495-98A2-DF918F8F0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331"/>
            <a:ext cx="3472898" cy="4351338"/>
          </a:xfrm>
        </p:spPr>
      </p:pic>
    </p:spTree>
    <p:extLst>
      <p:ext uri="{BB962C8B-B14F-4D97-AF65-F5344CB8AC3E}">
        <p14:creationId xmlns:p14="http://schemas.microsoft.com/office/powerpoint/2010/main" val="355116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1249</Words>
  <Application>Microsoft Office PowerPoint</Application>
  <PresentationFormat>Широкоэкранный</PresentationFormat>
  <Paragraphs>122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Николай Алексеевич Некрасов</vt:lpstr>
      <vt:lpstr>Детство</vt:lpstr>
      <vt:lpstr>Детство</vt:lpstr>
      <vt:lpstr>Детство</vt:lpstr>
      <vt:lpstr>Первые годы в Петербурге</vt:lpstr>
      <vt:lpstr>Первые годы в Петербурге</vt:lpstr>
      <vt:lpstr>Первые годы в Петербурге</vt:lpstr>
      <vt:lpstr>Начало творчества</vt:lpstr>
      <vt:lpstr>Начало творчества</vt:lpstr>
      <vt:lpstr>Издательская деятельность</vt:lpstr>
      <vt:lpstr>Издательская деятельность</vt:lpstr>
      <vt:lpstr>Издательская деятельность</vt:lpstr>
      <vt:lpstr>Издательская деятельность</vt:lpstr>
      <vt:lpstr>Личная жизнь</vt:lpstr>
      <vt:lpstr>Личная жизнь</vt:lpstr>
      <vt:lpstr>Личная жизнь</vt:lpstr>
      <vt:lpstr>Личная жизнь</vt:lpstr>
      <vt:lpstr>Личная жизнь</vt:lpstr>
      <vt:lpstr>«Кому на Руси жить хорошо»</vt:lpstr>
      <vt:lpstr>«Кому на Руси жить хорошо»</vt:lpstr>
      <vt:lpstr>«Кому на Руси жить хорошо»</vt:lpstr>
      <vt:lpstr>«Кому на Руси жить хорошо»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</dc:title>
  <dc:creator>Inna Manchak</dc:creator>
  <cp:lastModifiedBy>Алина Кот</cp:lastModifiedBy>
  <cp:revision>27</cp:revision>
  <dcterms:created xsi:type="dcterms:W3CDTF">2018-09-14T14:24:13Z</dcterms:created>
  <dcterms:modified xsi:type="dcterms:W3CDTF">2023-11-08T14:48:07Z</dcterms:modified>
</cp:coreProperties>
</file>