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58" r:id="rId2"/>
    <p:sldId id="259" r:id="rId3"/>
    <p:sldId id="260" r:id="rId4"/>
    <p:sldId id="262" r:id="rId5"/>
    <p:sldId id="263" r:id="rId6"/>
    <p:sldId id="264" r:id="rId7"/>
    <p:sldId id="265" r:id="rId8"/>
    <p:sldId id="266" r:id="rId9"/>
    <p:sldId id="267" r:id="rId10"/>
    <p:sldId id="268" r:id="rId11"/>
    <p:sldId id="269" r:id="rId12"/>
    <p:sldId id="270" r:id="rId13"/>
    <p:sldId id="271"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5148D6-ACAB-4269-B21D-A500248EFB0D}" type="datetimeFigureOut">
              <a:rPr lang="en-GB" smtClean="0"/>
              <a:t>10/09/2015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8C4FA-334C-4B67-A6AE-1BC069BEA215}" type="slidenum">
              <a:rPr lang="en-GB" smtClean="0"/>
              <a:t>‹#›</a:t>
            </a:fld>
            <a:endParaRPr lang="en-GB"/>
          </a:p>
        </p:txBody>
      </p:sp>
    </p:spTree>
    <p:extLst>
      <p:ext uri="{BB962C8B-B14F-4D97-AF65-F5344CB8AC3E}">
        <p14:creationId xmlns:p14="http://schemas.microsoft.com/office/powerpoint/2010/main" val="137431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05B077A1-F603-4932-BD61-DE20420BE13F}" type="slidenum">
              <a:rPr lang="en-US" smtClean="0">
                <a:solidFill>
                  <a:prstClr val="black"/>
                </a:solidFill>
              </a:rPr>
              <a:pPr/>
              <a:t>1</a:t>
            </a:fld>
            <a:endParaRPr lang="en-US" dirty="0" smtClean="0">
              <a:solidFill>
                <a:prstClr val="black"/>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2A7EFDCF-2D6F-4D04-A17A-D9125C8CD19B}" type="slidenum">
              <a:rPr lang="en-US" smtClean="0">
                <a:solidFill>
                  <a:prstClr val="black"/>
                </a:solidFill>
              </a:rPr>
              <a:pPr/>
              <a:t>2</a:t>
            </a:fld>
            <a:endParaRPr lang="en-US" dirty="0" smtClean="0">
              <a:solidFill>
                <a:prstClr val="black"/>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descr="OB PPT banner white 150"/>
          <p:cNvPicPr>
            <a:picLocks noChangeAspect="1" noChangeArrowheads="1"/>
          </p:cNvPicPr>
          <p:nvPr userDrawn="1"/>
        </p:nvPicPr>
        <p:blipFill>
          <a:blip r:embed="rId2" cstate="print"/>
          <a:srcRect/>
          <a:stretch>
            <a:fillRect/>
          </a:stretch>
        </p:blipFill>
        <p:spPr bwMode="auto">
          <a:xfrm>
            <a:off x="311150" y="304800"/>
            <a:ext cx="8528050" cy="1536700"/>
          </a:xfrm>
          <a:prstGeom prst="rect">
            <a:avLst/>
          </a:prstGeom>
          <a:noFill/>
          <a:ln w="9525">
            <a:noFill/>
            <a:miter lim="800000"/>
            <a:headEnd/>
            <a:tailEnd/>
          </a:ln>
        </p:spPr>
      </p:pic>
      <p:sp>
        <p:nvSpPr>
          <p:cNvPr id="3" name="Subtitle 2"/>
          <p:cNvSpPr>
            <a:spLocks noGrp="1"/>
          </p:cNvSpPr>
          <p:nvPr>
            <p:ph type="subTitle" idx="1"/>
          </p:nvPr>
        </p:nvSpPr>
        <p:spPr>
          <a:xfrm>
            <a:off x="1042987" y="2071678"/>
            <a:ext cx="7813675" cy="4473585"/>
          </a:xfrm>
        </p:spPr>
        <p:txBody>
          <a:bodyPr/>
          <a:lstStyle>
            <a:lvl1pPr marL="0" indent="0" algn="l">
              <a:buNone/>
              <a:defRPr b="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8" name="Title 1"/>
          <p:cNvSpPr>
            <a:spLocks noGrp="1"/>
          </p:cNvSpPr>
          <p:nvPr>
            <p:ph type="ctrTitle"/>
          </p:nvPr>
        </p:nvSpPr>
        <p:spPr>
          <a:xfrm>
            <a:off x="1038880" y="312738"/>
            <a:ext cx="7772400" cy="1526948"/>
          </a:xfrm>
        </p:spPr>
        <p:txBody>
          <a:bodyPr>
            <a:normAutofit/>
          </a:bodyPr>
          <a:lstStyle>
            <a:lvl1pPr>
              <a:defRPr sz="3200">
                <a:solidFill>
                  <a:schemeClr val="bg1"/>
                </a:solidFill>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174109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455560"/>
        </a:solidFill>
        <a:effectLst/>
      </p:bgPr>
    </p:bg>
    <p:spTree>
      <p:nvGrpSpPr>
        <p:cNvPr id="1" name=""/>
        <p:cNvGrpSpPr/>
        <p:nvPr/>
      </p:nvGrpSpPr>
      <p:grpSpPr>
        <a:xfrm>
          <a:off x="0" y="0"/>
          <a:ext cx="0" cy="0"/>
          <a:chOff x="0" y="0"/>
          <a:chExt cx="0" cy="0"/>
        </a:xfrm>
      </p:grpSpPr>
      <p:pic>
        <p:nvPicPr>
          <p:cNvPr id="3" name="Picture 10" descr="OB PPT banner 150"/>
          <p:cNvPicPr>
            <a:picLocks noChangeAspect="1" noChangeArrowheads="1"/>
          </p:cNvPicPr>
          <p:nvPr userDrawn="1"/>
        </p:nvPicPr>
        <p:blipFill>
          <a:blip r:embed="rId2" cstate="print"/>
          <a:srcRect/>
          <a:stretch>
            <a:fillRect/>
          </a:stretch>
        </p:blipFill>
        <p:spPr bwMode="auto">
          <a:xfrm>
            <a:off x="304800" y="303213"/>
            <a:ext cx="8534400" cy="1539875"/>
          </a:xfrm>
          <a:prstGeom prst="rect">
            <a:avLst/>
          </a:prstGeom>
          <a:noFill/>
          <a:ln w="9525">
            <a:noFill/>
            <a:miter lim="800000"/>
            <a:headEnd/>
            <a:tailEnd/>
          </a:ln>
        </p:spPr>
      </p:pic>
      <p:sp>
        <p:nvSpPr>
          <p:cNvPr id="8" name="Title 1"/>
          <p:cNvSpPr>
            <a:spLocks noGrp="1"/>
          </p:cNvSpPr>
          <p:nvPr>
            <p:ph type="ctrTitle"/>
          </p:nvPr>
        </p:nvSpPr>
        <p:spPr>
          <a:xfrm>
            <a:off x="1038880" y="312738"/>
            <a:ext cx="7772400" cy="1526948"/>
          </a:xfrm>
        </p:spPr>
        <p:txBody>
          <a:bodyPr>
            <a:normAutofit/>
          </a:bodyPr>
          <a:lstStyle>
            <a:lvl1pPr>
              <a:defRPr sz="3200">
                <a:solidFill>
                  <a:schemeClr val="bg1"/>
                </a:solidFill>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649876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a:xfrm>
            <a:off x="751113" y="2071678"/>
            <a:ext cx="8105549" cy="4054485"/>
          </a:xfrm>
        </p:spPr>
        <p:txBody>
          <a:bodyPr/>
          <a:lstStyle>
            <a:lvl1pPr marL="180975" indent="-180975">
              <a:spcBef>
                <a:spcPts val="1500"/>
              </a:spcBef>
              <a:defRPr b="0"/>
            </a:lvl1pPr>
            <a:lvl2pPr marL="449263" indent="-177800">
              <a:spcBef>
                <a:spcPts val="300"/>
              </a:spcBef>
              <a:defRPr sz="1600"/>
            </a:lvl2pPr>
            <a:lvl3pPr marL="715963" indent="-182563">
              <a:spcBef>
                <a:spcPts val="300"/>
              </a:spcBef>
              <a:defRPr sz="1600"/>
            </a:lvl3pPr>
            <a:lvl4pPr marL="982663" indent="-177800">
              <a:spcBef>
                <a:spcPts val="300"/>
              </a:spcBef>
              <a:defRPr sz="1600"/>
            </a:lvl4pPr>
            <a:lvl5pPr marL="1258888" indent="-180975">
              <a:spcBef>
                <a:spcPts val="30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74126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1042987" y="1959429"/>
            <a:ext cx="3622675" cy="4166734"/>
          </a:xfrm>
        </p:spPr>
        <p:txBody>
          <a:bodyPr>
            <a:normAutofit/>
          </a:bodyPr>
          <a:lstStyle>
            <a:lvl1pPr marL="0" indent="0">
              <a:buNone/>
              <a:defRPr sz="1600" b="1"/>
            </a:lvl1pPr>
            <a:lvl2pPr marL="271463" indent="-271463">
              <a:defRPr sz="1600"/>
            </a:lvl2pPr>
            <a:lvl3pPr marL="533400" indent="-261938">
              <a:defRPr sz="1600"/>
            </a:lvl3pPr>
            <a:lvl4pPr marL="804863" indent="-271463">
              <a:defRPr sz="1600"/>
            </a:lvl4pPr>
            <a:lvl5pPr marL="1077913" indent="-273050">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753656" y="1959429"/>
            <a:ext cx="3622675" cy="4166734"/>
          </a:xfrm>
        </p:spPr>
        <p:txBody>
          <a:bodyPr>
            <a:normAutofit/>
          </a:bodyPr>
          <a:lstStyle>
            <a:lvl1pPr marL="0" indent="0">
              <a:buNone/>
              <a:defRPr sz="1600" b="1"/>
            </a:lvl1pPr>
            <a:lvl2pPr marL="271463" indent="-271463">
              <a:defRPr sz="1600"/>
            </a:lvl2pPr>
            <a:lvl3pPr marL="533400" indent="-261938">
              <a:defRPr sz="1600"/>
            </a:lvl3pPr>
            <a:lvl4pPr marL="804863" indent="-271463">
              <a:defRPr sz="1600"/>
            </a:lvl4pPr>
            <a:lvl5pPr marL="1077913" indent="-273050">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6680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3328731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21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30" descr="OB PPT logo white 150"/>
          <p:cNvPicPr>
            <a:picLocks noChangeAspect="1" noChangeArrowheads="1"/>
          </p:cNvPicPr>
          <p:nvPr userDrawn="1"/>
        </p:nvPicPr>
        <p:blipFill>
          <a:blip r:embed="rId8" cstate="print"/>
          <a:srcRect/>
          <a:stretch>
            <a:fillRect/>
          </a:stretch>
        </p:blipFill>
        <p:spPr bwMode="auto">
          <a:xfrm>
            <a:off x="304800" y="304800"/>
            <a:ext cx="8528050" cy="1536700"/>
          </a:xfrm>
          <a:prstGeom prst="rect">
            <a:avLst/>
          </a:prstGeom>
          <a:noFill/>
          <a:ln w="9525">
            <a:noFill/>
            <a:miter lim="800000"/>
            <a:headEnd/>
            <a:tailEnd/>
          </a:ln>
        </p:spPr>
      </p:pic>
      <p:sp>
        <p:nvSpPr>
          <p:cNvPr id="2" name="Title Placeholder 1"/>
          <p:cNvSpPr>
            <a:spLocks noGrp="1"/>
          </p:cNvSpPr>
          <p:nvPr>
            <p:ph type="title"/>
          </p:nvPr>
        </p:nvSpPr>
        <p:spPr>
          <a:xfrm>
            <a:off x="1028700" y="338138"/>
            <a:ext cx="7827963" cy="947737"/>
          </a:xfrm>
          <a:prstGeom prst="rect">
            <a:avLst/>
          </a:prstGeom>
        </p:spPr>
        <p:txBody>
          <a:bodyPr vert="horz" lIns="0" tIns="45720" rIns="91440" bIns="45720" rtlCol="0" anchor="ctr">
            <a:normAutofit/>
          </a:bodyP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857250" y="2071688"/>
            <a:ext cx="7829550" cy="405447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extLst>
      <p:ext uri="{BB962C8B-B14F-4D97-AF65-F5344CB8AC3E}">
        <p14:creationId xmlns:p14="http://schemas.microsoft.com/office/powerpoint/2010/main" val="12517600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l" rtl="0" fontAlgn="base">
        <a:spcBef>
          <a:spcPct val="0"/>
        </a:spcBef>
        <a:spcAft>
          <a:spcPct val="0"/>
        </a:spcAft>
        <a:defRPr sz="2800" b="1" kern="1200" cap="all">
          <a:solidFill>
            <a:schemeClr val="tx1"/>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pitchFamily="124" charset="-128"/>
        </a:defRPr>
      </a:lvl2pPr>
      <a:lvl3pPr algn="l" rtl="0" fontAlgn="base">
        <a:spcBef>
          <a:spcPct val="0"/>
        </a:spcBef>
        <a:spcAft>
          <a:spcPct val="0"/>
        </a:spcAft>
        <a:defRPr sz="2000" b="1">
          <a:solidFill>
            <a:schemeClr val="tx1"/>
          </a:solidFill>
          <a:latin typeface="Arial" charset="0"/>
          <a:ea typeface="ＭＳ Ｐゴシック" pitchFamily="124" charset="-128"/>
        </a:defRPr>
      </a:lvl3pPr>
      <a:lvl4pPr algn="l" rtl="0" fontAlgn="base">
        <a:spcBef>
          <a:spcPct val="0"/>
        </a:spcBef>
        <a:spcAft>
          <a:spcPct val="0"/>
        </a:spcAft>
        <a:defRPr sz="2000" b="1">
          <a:solidFill>
            <a:schemeClr val="tx1"/>
          </a:solidFill>
          <a:latin typeface="Arial" charset="0"/>
          <a:ea typeface="ＭＳ Ｐゴシック" pitchFamily="124" charset="-128"/>
        </a:defRPr>
      </a:lvl4pPr>
      <a:lvl5pPr algn="l" rtl="0" fontAlgn="base">
        <a:spcBef>
          <a:spcPct val="0"/>
        </a:spcBef>
        <a:spcAft>
          <a:spcPct val="0"/>
        </a:spcAft>
        <a:defRPr sz="2000" b="1">
          <a:solidFill>
            <a:schemeClr val="tx1"/>
          </a:solidFill>
          <a:latin typeface="Arial" charset="0"/>
          <a:ea typeface="ＭＳ Ｐゴシック" pitchFamily="124" charset="-128"/>
        </a:defRPr>
      </a:lvl5pPr>
      <a:lvl6pPr marL="457200" algn="l" rtl="0" fontAlgn="base">
        <a:spcBef>
          <a:spcPct val="0"/>
        </a:spcBef>
        <a:spcAft>
          <a:spcPct val="0"/>
        </a:spcAft>
        <a:defRPr sz="2000" b="1">
          <a:solidFill>
            <a:schemeClr val="tx1"/>
          </a:solidFill>
          <a:latin typeface="Arial" charset="0"/>
          <a:ea typeface="ＭＳ Ｐゴシック" pitchFamily="124" charset="-128"/>
        </a:defRPr>
      </a:lvl6pPr>
      <a:lvl7pPr marL="914400" algn="l" rtl="0" fontAlgn="base">
        <a:spcBef>
          <a:spcPct val="0"/>
        </a:spcBef>
        <a:spcAft>
          <a:spcPct val="0"/>
        </a:spcAft>
        <a:defRPr sz="2000" b="1">
          <a:solidFill>
            <a:schemeClr val="tx1"/>
          </a:solidFill>
          <a:latin typeface="Arial" charset="0"/>
          <a:ea typeface="ＭＳ Ｐゴシック" pitchFamily="124" charset="-128"/>
        </a:defRPr>
      </a:lvl7pPr>
      <a:lvl8pPr marL="1371600" algn="l" rtl="0" fontAlgn="base">
        <a:spcBef>
          <a:spcPct val="0"/>
        </a:spcBef>
        <a:spcAft>
          <a:spcPct val="0"/>
        </a:spcAft>
        <a:defRPr sz="2000" b="1">
          <a:solidFill>
            <a:schemeClr val="tx1"/>
          </a:solidFill>
          <a:latin typeface="Arial" charset="0"/>
          <a:ea typeface="ＭＳ Ｐゴシック" pitchFamily="124" charset="-128"/>
        </a:defRPr>
      </a:lvl8pPr>
      <a:lvl9pPr marL="1828800" algn="l" rtl="0" fontAlgn="base">
        <a:spcBef>
          <a:spcPct val="0"/>
        </a:spcBef>
        <a:spcAft>
          <a:spcPct val="0"/>
        </a:spcAft>
        <a:defRPr sz="2000" b="1">
          <a:solidFill>
            <a:schemeClr val="tx1"/>
          </a:solidFill>
          <a:latin typeface="Arial" charset="0"/>
          <a:ea typeface="ＭＳ Ｐゴシック" pitchFamily="124" charset="-128"/>
        </a:defRPr>
      </a:lvl9pPr>
    </p:titleStyle>
    <p:bodyStyle>
      <a:lvl1pPr marL="180975" indent="-180975"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1pPr>
      <a:lvl2pPr marL="630238" indent="-173038"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2pPr>
      <a:lvl3pPr marL="1077913" indent="-163513"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3pPr>
      <a:lvl4pPr marL="1527175" indent="-155575"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4pPr>
      <a:lvl5pPr marL="1974850" indent="-146050" algn="l" rtl="0" fontAlgn="base">
        <a:spcBef>
          <a:spcPct val="20000"/>
        </a:spcBef>
        <a:spcAft>
          <a:spcPct val="0"/>
        </a:spcAft>
        <a:buFont typeface="Wingdings" pitchFamily="124" charset="2"/>
        <a:buChar char="§"/>
        <a:defRPr sz="24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bonjourdefrance.com/exercices/contenu/les-jours-de-la-semaine.html" TargetMode="External"/><Relationship Id="rId2" Type="http://schemas.openxmlformats.org/officeDocument/2006/relationships/hyperlink" Target="https://www.laits.utexas.edu/tex/gr/det6.html"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5560"/>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38225" y="312738"/>
            <a:ext cx="7772400" cy="1527175"/>
          </a:xfrm>
        </p:spPr>
        <p:txBody>
          <a:bodyPr/>
          <a:lstStyle/>
          <a:p>
            <a:pPr fontAlgn="auto">
              <a:spcAft>
                <a:spcPts val="0"/>
              </a:spcAft>
              <a:defRPr/>
            </a:pPr>
            <a:r>
              <a:rPr lang="en-US" dirty="0" smtClean="0"/>
              <a:t>French A1</a:t>
            </a:r>
          </a:p>
        </p:txBody>
      </p:sp>
      <p:sp>
        <p:nvSpPr>
          <p:cNvPr id="2" name="TextBox 1"/>
          <p:cNvSpPr txBox="1"/>
          <p:nvPr/>
        </p:nvSpPr>
        <p:spPr>
          <a:xfrm>
            <a:off x="2339752" y="5373216"/>
            <a:ext cx="6263253" cy="830997"/>
          </a:xfrm>
          <a:prstGeom prst="rect">
            <a:avLst/>
          </a:prstGeom>
          <a:noFill/>
        </p:spPr>
        <p:txBody>
          <a:bodyPr wrap="none" rtlCol="0">
            <a:spAutoFit/>
          </a:bodyPr>
          <a:lstStyle/>
          <a:p>
            <a:pPr eaLnBrk="0" fontAlgn="base" hangingPunct="0">
              <a:spcBef>
                <a:spcPct val="0"/>
              </a:spcBef>
              <a:spcAft>
                <a:spcPct val="0"/>
              </a:spcAft>
            </a:pPr>
            <a:r>
              <a:rPr lang="en-GB" sz="2400" dirty="0">
                <a:solidFill>
                  <a:srgbClr val="A2AD00"/>
                </a:solidFill>
              </a:rPr>
              <a:t>Department of English &amp; Modern Languages</a:t>
            </a:r>
          </a:p>
          <a:p>
            <a:pPr eaLnBrk="0" fontAlgn="base" hangingPunct="0">
              <a:spcBef>
                <a:spcPct val="0"/>
              </a:spcBef>
              <a:spcAft>
                <a:spcPct val="0"/>
              </a:spcAft>
            </a:pPr>
            <a:r>
              <a:rPr lang="en-GB" sz="2400" dirty="0">
                <a:solidFill>
                  <a:srgbClr val="A2AD00"/>
                </a:solidFill>
              </a:rPr>
              <a:t>Emilie </a:t>
            </a:r>
            <a:r>
              <a:rPr lang="en-GB" sz="2400" dirty="0" err="1">
                <a:solidFill>
                  <a:srgbClr val="A2AD00"/>
                </a:solidFill>
              </a:rPr>
              <a:t>Hauzay</a:t>
            </a:r>
            <a:r>
              <a:rPr lang="en-GB" sz="2400" dirty="0">
                <a:solidFill>
                  <a:srgbClr val="A2AD00"/>
                </a:solidFill>
              </a:rPr>
              <a:t>   </a:t>
            </a:r>
            <a:r>
              <a:rPr lang="en-GB" sz="2400" dirty="0" smtClean="0">
                <a:solidFill>
                  <a:srgbClr val="A2AD00"/>
                </a:solidFill>
              </a:rPr>
              <a:t>e.hauzay@brookes.ac.uk</a:t>
            </a:r>
            <a:endParaRPr lang="en-GB" sz="2400" dirty="0">
              <a:solidFill>
                <a:srgbClr val="A2AD00"/>
              </a:solidFill>
            </a:endParaRPr>
          </a:p>
        </p:txBody>
      </p:sp>
    </p:spTree>
    <p:extLst>
      <p:ext uri="{BB962C8B-B14F-4D97-AF65-F5344CB8AC3E}">
        <p14:creationId xmlns:p14="http://schemas.microsoft.com/office/powerpoint/2010/main" val="174034847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Production </a:t>
            </a:r>
            <a:r>
              <a:rPr lang="en-GB" dirty="0" err="1" smtClean="0"/>
              <a:t>orale</a:t>
            </a:r>
            <a:endParaRPr lang="en-GB" dirty="0"/>
          </a:p>
        </p:txBody>
      </p:sp>
      <p:sp>
        <p:nvSpPr>
          <p:cNvPr id="3" name="TextBox 2"/>
          <p:cNvSpPr txBox="1"/>
          <p:nvPr/>
        </p:nvSpPr>
        <p:spPr>
          <a:xfrm rot="10800000" flipH="1" flipV="1">
            <a:off x="683568" y="1669450"/>
            <a:ext cx="7795413" cy="4524315"/>
          </a:xfrm>
          <a:prstGeom prst="rect">
            <a:avLst/>
          </a:prstGeom>
          <a:noFill/>
        </p:spPr>
        <p:txBody>
          <a:bodyPr wrap="square" rtlCol="0">
            <a:spAutoFit/>
          </a:bodyPr>
          <a:lstStyle/>
          <a:p>
            <a:r>
              <a:rPr lang="fr-FR" sz="2400" dirty="0" smtClean="0">
                <a:solidFill>
                  <a:schemeClr val="bg2"/>
                </a:solidFill>
              </a:rPr>
              <a:t>Décrire </a:t>
            </a:r>
            <a:r>
              <a:rPr lang="fr-FR" sz="2400" dirty="0">
                <a:solidFill>
                  <a:schemeClr val="bg2"/>
                </a:solidFill>
              </a:rPr>
              <a:t>– Exercice  </a:t>
            </a:r>
            <a:r>
              <a:rPr lang="fr-FR" sz="2400" dirty="0" smtClean="0">
                <a:solidFill>
                  <a:schemeClr val="bg2"/>
                </a:solidFill>
              </a:rPr>
              <a:t>41p27</a:t>
            </a:r>
          </a:p>
          <a:p>
            <a:endParaRPr lang="fr-FR" sz="2400" dirty="0">
              <a:solidFill>
                <a:schemeClr val="bg2"/>
              </a:solidFill>
            </a:endParaRPr>
          </a:p>
          <a:p>
            <a:r>
              <a:rPr lang="fr-FR" sz="2400" dirty="0" smtClean="0">
                <a:solidFill>
                  <a:schemeClr val="bg2"/>
                </a:solidFill>
              </a:rPr>
              <a:t>Je suis grand (grande), ou petit (petite) ou de taille moyenne. Je suis mince ou gros (grosse), ou maigre. J’ai le visage mince, ou rond, ou allongé (</a:t>
            </a:r>
            <a:r>
              <a:rPr lang="fr-FR" sz="2400" i="1" dirty="0" smtClean="0">
                <a:solidFill>
                  <a:schemeClr val="bg2"/>
                </a:solidFill>
              </a:rPr>
              <a:t>ou</a:t>
            </a:r>
            <a:r>
              <a:rPr lang="fr-FR" sz="2400" dirty="0" smtClean="0">
                <a:solidFill>
                  <a:schemeClr val="bg2"/>
                </a:solidFill>
              </a:rPr>
              <a:t> mon visage est mince). J’ai les yeux bleus (ou noirs, ou verts ou marron). Je porte des lunettes ou des lentilles (ou je ne porte pas de lunettes, pas de lentilles). J’ai les cheveux noirs (ou je suis brun/ brune), ou les cheveux roux (ou je suis roux/ rousse) ou les cheveux blonds (ou je suis blond/ blonde). J’ai les cheveux longs (courts), ou mes cheveux sont longs (courts). </a:t>
            </a:r>
            <a:endParaRPr lang="en-GB" sz="2400" dirty="0">
              <a:solidFill>
                <a:schemeClr val="bg2"/>
              </a:solidFill>
            </a:endParaRPr>
          </a:p>
        </p:txBody>
      </p:sp>
    </p:spTree>
    <p:extLst>
      <p:ext uri="{BB962C8B-B14F-4D97-AF65-F5344CB8AC3E}">
        <p14:creationId xmlns:p14="http://schemas.microsoft.com/office/powerpoint/2010/main" val="332292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509" y="404664"/>
            <a:ext cx="7827963" cy="947737"/>
          </a:xfrm>
        </p:spPr>
        <p:txBody>
          <a:bodyPr/>
          <a:lstStyle/>
          <a:p>
            <a:r>
              <a:rPr lang="fr-FR" dirty="0"/>
              <a:t>Compréhension écrite</a:t>
            </a:r>
            <a:endParaRPr lang="en-GB" dirty="0"/>
          </a:p>
        </p:txBody>
      </p:sp>
      <p:sp>
        <p:nvSpPr>
          <p:cNvPr id="3" name="TextBox 2"/>
          <p:cNvSpPr txBox="1"/>
          <p:nvPr/>
        </p:nvSpPr>
        <p:spPr>
          <a:xfrm>
            <a:off x="899592" y="2132856"/>
            <a:ext cx="7920880" cy="4154984"/>
          </a:xfrm>
          <a:prstGeom prst="rect">
            <a:avLst/>
          </a:prstGeom>
          <a:noFill/>
        </p:spPr>
        <p:txBody>
          <a:bodyPr wrap="square" rtlCol="0">
            <a:spAutoFit/>
          </a:bodyPr>
          <a:lstStyle/>
          <a:p>
            <a:r>
              <a:rPr lang="fr-FR" sz="2400" dirty="0" smtClean="0">
                <a:solidFill>
                  <a:schemeClr val="bg2"/>
                </a:solidFill>
              </a:rPr>
              <a:t>Se </a:t>
            </a:r>
            <a:r>
              <a:rPr lang="fr-FR" sz="2400" dirty="0">
                <a:solidFill>
                  <a:schemeClr val="bg2"/>
                </a:solidFill>
              </a:rPr>
              <a:t>repérer dans le temps – Exercice </a:t>
            </a:r>
            <a:r>
              <a:rPr lang="fr-FR" sz="2400" dirty="0" smtClean="0">
                <a:solidFill>
                  <a:schemeClr val="bg2"/>
                </a:solidFill>
              </a:rPr>
              <a:t>27p54</a:t>
            </a:r>
          </a:p>
          <a:p>
            <a:endParaRPr lang="fr-FR" sz="2400" dirty="0">
              <a:solidFill>
                <a:schemeClr val="bg2"/>
              </a:solidFill>
            </a:endParaRPr>
          </a:p>
          <a:p>
            <a:pPr marL="457200" indent="-457200">
              <a:buAutoNum type="alphaLcParenR"/>
            </a:pPr>
            <a:r>
              <a:rPr lang="fr-FR" sz="2400" dirty="0" smtClean="0">
                <a:solidFill>
                  <a:schemeClr val="bg2"/>
                </a:solidFill>
              </a:rPr>
              <a:t>Le lendemain de Pâques, le 17 avril, c’est un </a:t>
            </a:r>
            <a:r>
              <a:rPr lang="fr-FR" sz="2400" dirty="0" smtClean="0">
                <a:solidFill>
                  <a:srgbClr val="FF0000"/>
                </a:solidFill>
              </a:rPr>
              <a:t>lundi</a:t>
            </a:r>
          </a:p>
          <a:p>
            <a:r>
              <a:rPr lang="fr-FR" sz="2400" dirty="0" smtClean="0">
                <a:solidFill>
                  <a:schemeClr val="bg2"/>
                </a:solidFill>
              </a:rPr>
              <a:t>Le 1</a:t>
            </a:r>
            <a:r>
              <a:rPr lang="fr-FR" sz="2400" baseline="30000" dirty="0" smtClean="0">
                <a:solidFill>
                  <a:schemeClr val="bg2"/>
                </a:solidFill>
              </a:rPr>
              <a:t>er</a:t>
            </a:r>
            <a:r>
              <a:rPr lang="fr-FR" sz="2400" dirty="0" smtClean="0">
                <a:solidFill>
                  <a:schemeClr val="bg2"/>
                </a:solidFill>
              </a:rPr>
              <a:t> mai, c’est un </a:t>
            </a:r>
            <a:r>
              <a:rPr lang="fr-FR" sz="2400" dirty="0" smtClean="0">
                <a:solidFill>
                  <a:srgbClr val="FF0000"/>
                </a:solidFill>
              </a:rPr>
              <a:t>lundi</a:t>
            </a:r>
            <a:r>
              <a:rPr lang="fr-FR" sz="2400" dirty="0" smtClean="0">
                <a:solidFill>
                  <a:schemeClr val="bg2"/>
                </a:solidFill>
              </a:rPr>
              <a:t>.</a:t>
            </a:r>
          </a:p>
          <a:p>
            <a:r>
              <a:rPr lang="fr-FR" sz="2400" dirty="0" smtClean="0">
                <a:solidFill>
                  <a:schemeClr val="bg2"/>
                </a:solidFill>
              </a:rPr>
              <a:t>Le 8 mai, c’est un </a:t>
            </a:r>
            <a:r>
              <a:rPr lang="fr-FR" sz="2400" dirty="0" smtClean="0">
                <a:solidFill>
                  <a:srgbClr val="FF0000"/>
                </a:solidFill>
              </a:rPr>
              <a:t>lundi</a:t>
            </a:r>
          </a:p>
          <a:p>
            <a:r>
              <a:rPr lang="fr-FR" sz="2400" dirty="0" smtClean="0">
                <a:solidFill>
                  <a:schemeClr val="bg2"/>
                </a:solidFill>
              </a:rPr>
              <a:t>L’ascension, le 25 mai, c’est un </a:t>
            </a:r>
            <a:r>
              <a:rPr lang="fr-FR" sz="2400" dirty="0" smtClean="0">
                <a:solidFill>
                  <a:srgbClr val="FF0000"/>
                </a:solidFill>
              </a:rPr>
              <a:t>jeudi</a:t>
            </a:r>
          </a:p>
          <a:p>
            <a:r>
              <a:rPr lang="fr-FR" sz="2400" dirty="0" smtClean="0">
                <a:solidFill>
                  <a:schemeClr val="bg2"/>
                </a:solidFill>
              </a:rPr>
              <a:t>Le 14 juillet, c’est un </a:t>
            </a:r>
            <a:r>
              <a:rPr lang="fr-FR" sz="2400" dirty="0" smtClean="0">
                <a:solidFill>
                  <a:srgbClr val="FF0000"/>
                </a:solidFill>
              </a:rPr>
              <a:t>vendredi</a:t>
            </a:r>
          </a:p>
          <a:p>
            <a:r>
              <a:rPr lang="fr-FR" sz="2400" dirty="0" smtClean="0">
                <a:solidFill>
                  <a:schemeClr val="bg2"/>
                </a:solidFill>
              </a:rPr>
              <a:t>Le 15 août, c’est un </a:t>
            </a:r>
            <a:r>
              <a:rPr lang="fr-FR" sz="2400" dirty="0" smtClean="0">
                <a:solidFill>
                  <a:srgbClr val="FF0000"/>
                </a:solidFill>
              </a:rPr>
              <a:t>mardi</a:t>
            </a:r>
          </a:p>
          <a:p>
            <a:r>
              <a:rPr lang="fr-FR" sz="2400" dirty="0" smtClean="0">
                <a:solidFill>
                  <a:schemeClr val="bg2"/>
                </a:solidFill>
              </a:rPr>
              <a:t>Le 1</a:t>
            </a:r>
            <a:r>
              <a:rPr lang="fr-FR" sz="2400" baseline="30000" dirty="0" smtClean="0">
                <a:solidFill>
                  <a:schemeClr val="bg2"/>
                </a:solidFill>
              </a:rPr>
              <a:t>er</a:t>
            </a:r>
            <a:r>
              <a:rPr lang="fr-FR" sz="2400" dirty="0" smtClean="0">
                <a:solidFill>
                  <a:schemeClr val="bg2"/>
                </a:solidFill>
              </a:rPr>
              <a:t> novembre, c’est un </a:t>
            </a:r>
            <a:r>
              <a:rPr lang="fr-FR" sz="2400" dirty="0" smtClean="0">
                <a:solidFill>
                  <a:srgbClr val="FF0000"/>
                </a:solidFill>
              </a:rPr>
              <a:t>mercredi</a:t>
            </a:r>
          </a:p>
          <a:p>
            <a:r>
              <a:rPr lang="fr-FR" sz="2400" dirty="0" smtClean="0">
                <a:solidFill>
                  <a:schemeClr val="bg2"/>
                </a:solidFill>
              </a:rPr>
              <a:t>Le 11 novembre, c’est un </a:t>
            </a:r>
            <a:r>
              <a:rPr lang="fr-FR" sz="2400" dirty="0" smtClean="0">
                <a:solidFill>
                  <a:srgbClr val="FF0000"/>
                </a:solidFill>
              </a:rPr>
              <a:t>samedi</a:t>
            </a:r>
          </a:p>
          <a:p>
            <a:r>
              <a:rPr lang="fr-FR" sz="2400" dirty="0" smtClean="0">
                <a:solidFill>
                  <a:schemeClr val="bg2"/>
                </a:solidFill>
              </a:rPr>
              <a:t>Le 25 décembre, c’est un </a:t>
            </a:r>
            <a:r>
              <a:rPr lang="fr-FR" sz="2400" dirty="0" smtClean="0">
                <a:solidFill>
                  <a:srgbClr val="FF0000"/>
                </a:solidFill>
              </a:rPr>
              <a:t>lundi</a:t>
            </a:r>
            <a:endParaRPr lang="en-GB" sz="2400" dirty="0">
              <a:solidFill>
                <a:srgbClr val="FF0000"/>
              </a:solidFill>
            </a:endParaRPr>
          </a:p>
        </p:txBody>
      </p:sp>
    </p:spTree>
    <p:extLst>
      <p:ext uri="{BB962C8B-B14F-4D97-AF65-F5344CB8AC3E}">
        <p14:creationId xmlns:p14="http://schemas.microsoft.com/office/powerpoint/2010/main" val="40380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Interaction </a:t>
            </a:r>
            <a:r>
              <a:rPr lang="fr-FR" dirty="0" err="1" smtClean="0"/>
              <a:t>ecrite</a:t>
            </a:r>
            <a:endParaRPr lang="en-GB" dirty="0"/>
          </a:p>
        </p:txBody>
      </p:sp>
      <p:sp>
        <p:nvSpPr>
          <p:cNvPr id="3" name="TextBox 2"/>
          <p:cNvSpPr txBox="1"/>
          <p:nvPr/>
        </p:nvSpPr>
        <p:spPr>
          <a:xfrm>
            <a:off x="611560" y="1916832"/>
            <a:ext cx="8028384" cy="3785652"/>
          </a:xfrm>
          <a:prstGeom prst="rect">
            <a:avLst/>
          </a:prstGeom>
          <a:noFill/>
        </p:spPr>
        <p:txBody>
          <a:bodyPr wrap="square" rtlCol="0">
            <a:spAutoFit/>
          </a:bodyPr>
          <a:lstStyle/>
          <a:p>
            <a:r>
              <a:rPr lang="fr-FR" sz="2400" dirty="0" smtClean="0">
                <a:solidFill>
                  <a:schemeClr val="bg2"/>
                </a:solidFill>
              </a:rPr>
              <a:t>Annonces </a:t>
            </a:r>
            <a:r>
              <a:rPr lang="fr-FR" sz="2400" dirty="0">
                <a:solidFill>
                  <a:schemeClr val="bg2"/>
                </a:solidFill>
              </a:rPr>
              <a:t>à la résidence universitaire </a:t>
            </a:r>
          </a:p>
          <a:p>
            <a:r>
              <a:rPr lang="fr-FR" sz="2400" dirty="0" smtClean="0">
                <a:solidFill>
                  <a:schemeClr val="bg2"/>
                </a:solidFill>
              </a:rPr>
              <a:t>Exercice 80p100</a:t>
            </a:r>
          </a:p>
          <a:p>
            <a:endParaRPr lang="fr-FR" sz="2400" dirty="0">
              <a:solidFill>
                <a:schemeClr val="bg2"/>
              </a:solidFill>
            </a:endParaRPr>
          </a:p>
          <a:p>
            <a:pPr marL="457200" indent="-457200">
              <a:buAutoNum type="alphaLcPeriod"/>
            </a:pPr>
            <a:r>
              <a:rPr lang="fr-FR" sz="2400" dirty="0" smtClean="0">
                <a:solidFill>
                  <a:schemeClr val="bg2"/>
                </a:solidFill>
              </a:rPr>
              <a:t>L’annonce concerne: les loisirs 4,5,(2); les études: 2,3; un voyage: 1; un objet à vendre: 6</a:t>
            </a:r>
          </a:p>
          <a:p>
            <a:pPr marL="457200" indent="-457200">
              <a:buAutoNum type="alphaLcPeriod"/>
            </a:pPr>
            <a:r>
              <a:rPr lang="fr-FR" sz="2400" dirty="0" smtClean="0">
                <a:solidFill>
                  <a:schemeClr val="bg2"/>
                </a:solidFill>
              </a:rPr>
              <a:t>C’est gratuit: 2,4,5</a:t>
            </a:r>
          </a:p>
          <a:p>
            <a:pPr marL="457200" indent="-457200">
              <a:buAutoNum type="alphaLcPeriod"/>
            </a:pPr>
            <a:r>
              <a:rPr lang="fr-FR" sz="2400" dirty="0" smtClean="0">
                <a:solidFill>
                  <a:schemeClr val="bg2"/>
                </a:solidFill>
              </a:rPr>
              <a:t>On précise une date: 1,5</a:t>
            </a:r>
          </a:p>
          <a:p>
            <a:pPr marL="457200" indent="-457200">
              <a:buAutoNum type="alphaLcPeriod"/>
            </a:pPr>
            <a:r>
              <a:rPr lang="fr-FR" sz="2400" dirty="0" smtClean="0">
                <a:solidFill>
                  <a:schemeClr val="bg2"/>
                </a:solidFill>
              </a:rPr>
              <a:t>Pour répondre, il faut: appeler: 1,3,4</a:t>
            </a:r>
            <a:endParaRPr lang="en-GB" sz="2400" dirty="0">
              <a:solidFill>
                <a:schemeClr val="bg2"/>
              </a:solidFill>
            </a:endParaRPr>
          </a:p>
          <a:p>
            <a:r>
              <a:rPr lang="en-GB" sz="2400" dirty="0">
                <a:solidFill>
                  <a:schemeClr val="bg2"/>
                </a:solidFill>
              </a:rPr>
              <a:t>	</a:t>
            </a:r>
            <a:r>
              <a:rPr lang="en-GB" sz="2400" dirty="0" smtClean="0">
                <a:solidFill>
                  <a:schemeClr val="bg2"/>
                </a:solidFill>
              </a:rPr>
              <a:t>		</a:t>
            </a:r>
            <a:r>
              <a:rPr lang="en-GB" sz="2400" dirty="0" err="1" smtClean="0">
                <a:solidFill>
                  <a:schemeClr val="bg2"/>
                </a:solidFill>
              </a:rPr>
              <a:t>envoyer</a:t>
            </a:r>
            <a:r>
              <a:rPr lang="en-GB" sz="2400" dirty="0" smtClean="0">
                <a:solidFill>
                  <a:schemeClr val="bg2"/>
                </a:solidFill>
              </a:rPr>
              <a:t> un message: 2</a:t>
            </a:r>
          </a:p>
          <a:p>
            <a:r>
              <a:rPr lang="en-GB" sz="2400" dirty="0">
                <a:solidFill>
                  <a:schemeClr val="bg2"/>
                </a:solidFill>
              </a:rPr>
              <a:t>	</a:t>
            </a:r>
            <a:r>
              <a:rPr lang="en-GB" sz="2400" dirty="0" smtClean="0">
                <a:solidFill>
                  <a:schemeClr val="bg2"/>
                </a:solidFill>
              </a:rPr>
              <a:t>		</a:t>
            </a:r>
            <a:r>
              <a:rPr lang="en-GB" sz="2400" dirty="0" err="1" smtClean="0">
                <a:solidFill>
                  <a:schemeClr val="bg2"/>
                </a:solidFill>
              </a:rPr>
              <a:t>aller</a:t>
            </a:r>
            <a:r>
              <a:rPr lang="en-GB" sz="2400" dirty="0" smtClean="0">
                <a:solidFill>
                  <a:schemeClr val="bg2"/>
                </a:solidFill>
              </a:rPr>
              <a:t> chez la </a:t>
            </a:r>
            <a:r>
              <a:rPr lang="en-GB" sz="2400" dirty="0" err="1" smtClean="0">
                <a:solidFill>
                  <a:schemeClr val="bg2"/>
                </a:solidFill>
              </a:rPr>
              <a:t>personne</a:t>
            </a:r>
            <a:r>
              <a:rPr lang="en-GB" sz="2400" dirty="0" smtClean="0">
                <a:solidFill>
                  <a:schemeClr val="bg2"/>
                </a:solidFill>
              </a:rPr>
              <a:t>: 6</a:t>
            </a:r>
            <a:endParaRPr lang="fr-FR" sz="2400" dirty="0" smtClean="0">
              <a:solidFill>
                <a:schemeClr val="bg2"/>
              </a:solidFill>
            </a:endParaRPr>
          </a:p>
        </p:txBody>
      </p:sp>
    </p:spTree>
    <p:extLst>
      <p:ext uri="{BB962C8B-B14F-4D97-AF65-F5344CB8AC3E}">
        <p14:creationId xmlns:p14="http://schemas.microsoft.com/office/powerpoint/2010/main" val="10736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Interaction </a:t>
            </a:r>
            <a:r>
              <a:rPr lang="en-GB" dirty="0" err="1" smtClean="0"/>
              <a:t>ecrite</a:t>
            </a:r>
            <a:endParaRPr lang="en-GB" dirty="0"/>
          </a:p>
        </p:txBody>
      </p:sp>
      <p:sp>
        <p:nvSpPr>
          <p:cNvPr id="3" name="TextBox 2"/>
          <p:cNvSpPr txBox="1"/>
          <p:nvPr/>
        </p:nvSpPr>
        <p:spPr>
          <a:xfrm>
            <a:off x="1035937" y="1628800"/>
            <a:ext cx="7632848" cy="4524315"/>
          </a:xfrm>
          <a:prstGeom prst="rect">
            <a:avLst/>
          </a:prstGeom>
          <a:noFill/>
        </p:spPr>
        <p:txBody>
          <a:bodyPr wrap="square" rtlCol="0">
            <a:spAutoFit/>
          </a:bodyPr>
          <a:lstStyle/>
          <a:p>
            <a:r>
              <a:rPr lang="fr-FR" sz="2400" b="1" dirty="0">
                <a:solidFill>
                  <a:schemeClr val="bg2"/>
                </a:solidFill>
              </a:rPr>
              <a:t>Comprendre et écrire la correspondance </a:t>
            </a:r>
            <a:endParaRPr lang="fr-FR" sz="2400" b="1" dirty="0" smtClean="0">
              <a:solidFill>
                <a:schemeClr val="bg2"/>
              </a:solidFill>
            </a:endParaRPr>
          </a:p>
          <a:p>
            <a:endParaRPr lang="fr-FR" sz="2400" b="1" dirty="0">
              <a:solidFill>
                <a:schemeClr val="bg2"/>
              </a:solidFill>
            </a:endParaRPr>
          </a:p>
          <a:p>
            <a:r>
              <a:rPr lang="fr-FR" sz="2400" dirty="0" smtClean="0">
                <a:solidFill>
                  <a:schemeClr val="bg2"/>
                </a:solidFill>
              </a:rPr>
              <a:t>Exercice 83p102</a:t>
            </a:r>
          </a:p>
          <a:p>
            <a:r>
              <a:rPr lang="fr-FR" sz="2400" dirty="0" smtClean="0">
                <a:solidFill>
                  <a:schemeClr val="bg2"/>
                </a:solidFill>
              </a:rPr>
              <a:t>Bonnes réponses</a:t>
            </a:r>
            <a:endParaRPr lang="fr-FR" sz="2400" dirty="0">
              <a:solidFill>
                <a:schemeClr val="bg2"/>
              </a:solidFill>
            </a:endParaRPr>
          </a:p>
          <a:p>
            <a:pPr marL="457200" indent="-457200">
              <a:buAutoNum type="arabicPeriod"/>
            </a:pPr>
            <a:r>
              <a:rPr lang="fr-FR" sz="2400" dirty="0" err="1" smtClean="0">
                <a:solidFill>
                  <a:schemeClr val="bg2"/>
                </a:solidFill>
              </a:rPr>
              <a:t>Emiline</a:t>
            </a:r>
            <a:r>
              <a:rPr lang="fr-FR" sz="2400" dirty="0" smtClean="0">
                <a:solidFill>
                  <a:schemeClr val="bg2"/>
                </a:solidFill>
              </a:rPr>
              <a:t> </a:t>
            </a:r>
            <a:r>
              <a:rPr lang="fr-FR" sz="2400" dirty="0" smtClean="0">
                <a:solidFill>
                  <a:schemeClr val="bg2"/>
                </a:solidFill>
              </a:rPr>
              <a:t>envoie une lettre officielle</a:t>
            </a:r>
          </a:p>
          <a:p>
            <a:pPr marL="457200" indent="-457200">
              <a:buAutoNum type="arabicPeriod"/>
            </a:pPr>
            <a:r>
              <a:rPr lang="fr-FR" sz="2400" dirty="0" smtClean="0">
                <a:solidFill>
                  <a:schemeClr val="bg2"/>
                </a:solidFill>
              </a:rPr>
              <a:t>Elle répond à un client</a:t>
            </a:r>
          </a:p>
          <a:p>
            <a:pPr marL="457200" indent="-457200">
              <a:buAutoNum type="arabicPeriod"/>
            </a:pPr>
            <a:r>
              <a:rPr lang="fr-FR" sz="2400" dirty="0" smtClean="0">
                <a:solidFill>
                  <a:schemeClr val="bg2"/>
                </a:solidFill>
              </a:rPr>
              <a:t>Elle travaille dans une agence de voyages</a:t>
            </a:r>
          </a:p>
          <a:p>
            <a:pPr marL="457200" indent="-457200">
              <a:buAutoNum type="arabicPeriod"/>
            </a:pPr>
            <a:r>
              <a:rPr lang="fr-FR" sz="2400" dirty="0" smtClean="0">
                <a:solidFill>
                  <a:schemeClr val="bg2"/>
                </a:solidFill>
              </a:rPr>
              <a:t>On ne sait pas</a:t>
            </a:r>
          </a:p>
          <a:p>
            <a:pPr marL="457200" indent="-457200">
              <a:buAutoNum type="arabicPeriod"/>
            </a:pPr>
            <a:r>
              <a:rPr lang="fr-FR" sz="2400" dirty="0" smtClean="0">
                <a:solidFill>
                  <a:schemeClr val="bg2"/>
                </a:solidFill>
              </a:rPr>
              <a:t>Elle propose d’adresser un catalogue</a:t>
            </a:r>
          </a:p>
          <a:p>
            <a:pPr marL="457200" indent="-457200">
              <a:buAutoNum type="arabicPeriod"/>
            </a:pPr>
            <a:r>
              <a:rPr lang="fr-FR" sz="2400" dirty="0" smtClean="0">
                <a:solidFill>
                  <a:schemeClr val="bg2"/>
                </a:solidFill>
              </a:rPr>
              <a:t>Elle demande une adresse postale</a:t>
            </a:r>
          </a:p>
          <a:p>
            <a:pPr marL="457200" indent="-457200">
              <a:buAutoNum type="arabicPeriod"/>
            </a:pPr>
            <a:endParaRPr lang="fr-FR" sz="2400" dirty="0">
              <a:solidFill>
                <a:schemeClr val="bg2"/>
              </a:solidFill>
            </a:endParaRPr>
          </a:p>
          <a:p>
            <a:endParaRPr lang="en-GB" sz="2400" dirty="0">
              <a:solidFill>
                <a:schemeClr val="bg2"/>
              </a:solidFill>
            </a:endParaRPr>
          </a:p>
        </p:txBody>
      </p:sp>
    </p:spTree>
    <p:extLst>
      <p:ext uri="{BB962C8B-B14F-4D97-AF65-F5344CB8AC3E}">
        <p14:creationId xmlns:p14="http://schemas.microsoft.com/office/powerpoint/2010/main" val="381634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FOR WEEK 5</a:t>
            </a:r>
            <a:endParaRPr lang="en-GB" dirty="0"/>
          </a:p>
        </p:txBody>
      </p:sp>
      <p:sp>
        <p:nvSpPr>
          <p:cNvPr id="4" name="TextBox 3"/>
          <p:cNvSpPr txBox="1"/>
          <p:nvPr/>
        </p:nvSpPr>
        <p:spPr>
          <a:xfrm>
            <a:off x="899592" y="1700808"/>
            <a:ext cx="7704856" cy="3046988"/>
          </a:xfrm>
          <a:prstGeom prst="rect">
            <a:avLst/>
          </a:prstGeom>
          <a:noFill/>
        </p:spPr>
        <p:txBody>
          <a:bodyPr wrap="square" rtlCol="0">
            <a:spAutoFit/>
          </a:bodyPr>
          <a:lstStyle/>
          <a:p>
            <a:r>
              <a:rPr lang="fr-FR" sz="2400" dirty="0" smtClean="0">
                <a:solidFill>
                  <a:schemeClr val="bg2"/>
                </a:solidFill>
              </a:rPr>
              <a:t>Révision </a:t>
            </a:r>
            <a:r>
              <a:rPr lang="fr-FR" sz="2400" dirty="0">
                <a:solidFill>
                  <a:schemeClr val="bg2"/>
                </a:solidFill>
              </a:rPr>
              <a:t>du cours d’aujourd’hui</a:t>
            </a:r>
            <a:endParaRPr lang="en-GB" sz="2400" dirty="0">
              <a:solidFill>
                <a:schemeClr val="bg2"/>
              </a:solidFill>
            </a:endParaRPr>
          </a:p>
          <a:p>
            <a:r>
              <a:rPr lang="fr-FR" sz="2400" dirty="0">
                <a:solidFill>
                  <a:schemeClr val="bg2"/>
                </a:solidFill>
              </a:rPr>
              <a:t>Vocabulaire</a:t>
            </a:r>
            <a:endParaRPr lang="en-GB" sz="2400" dirty="0">
              <a:solidFill>
                <a:schemeClr val="bg2"/>
              </a:solidFill>
            </a:endParaRPr>
          </a:p>
          <a:p>
            <a:r>
              <a:rPr lang="fr-FR" sz="2400" dirty="0">
                <a:solidFill>
                  <a:schemeClr val="bg2"/>
                </a:solidFill>
              </a:rPr>
              <a:t>Grammaire: Les possessifs  </a:t>
            </a:r>
            <a:r>
              <a:rPr lang="fr-FR" sz="2400" u="sng" dirty="0">
                <a:solidFill>
                  <a:schemeClr val="bg2"/>
                </a:solidFill>
                <a:hlinkClick r:id="rId2"/>
              </a:rPr>
              <a:t>https://www.laits.utexas.edu/tex/gr/det6.html</a:t>
            </a:r>
            <a:endParaRPr lang="en-GB" sz="2400" dirty="0">
              <a:solidFill>
                <a:schemeClr val="bg2"/>
              </a:solidFill>
            </a:endParaRPr>
          </a:p>
          <a:p>
            <a:r>
              <a:rPr lang="fr-FR" sz="2400" dirty="0">
                <a:solidFill>
                  <a:schemeClr val="bg2"/>
                </a:solidFill>
              </a:rPr>
              <a:t>La date et le jour : </a:t>
            </a:r>
            <a:r>
              <a:rPr lang="fr-FR" sz="2400" u="sng" dirty="0">
                <a:solidFill>
                  <a:schemeClr val="bg2"/>
                </a:solidFill>
                <a:hlinkClick r:id="rId3"/>
              </a:rPr>
              <a:t>http://www.bonjourdefrance.com/exercices/contenu/les-jours-de-la-semaine.html</a:t>
            </a:r>
            <a:endParaRPr lang="en-GB" sz="2400" dirty="0">
              <a:solidFill>
                <a:schemeClr val="bg2"/>
              </a:solidFill>
            </a:endParaRPr>
          </a:p>
          <a:p>
            <a:r>
              <a:rPr lang="fr-FR" sz="2400" dirty="0">
                <a:solidFill>
                  <a:schemeClr val="bg2"/>
                </a:solidFill>
              </a:rPr>
              <a:t>Interaction écrite : Exercice 86p104 / 88p105</a:t>
            </a:r>
            <a:endParaRPr lang="en-GB" sz="2400" dirty="0">
              <a:solidFill>
                <a:schemeClr val="bg2"/>
              </a:solidFill>
            </a:endParaRPr>
          </a:p>
        </p:txBody>
      </p:sp>
    </p:spTree>
    <p:extLst>
      <p:ext uri="{BB962C8B-B14F-4D97-AF65-F5344CB8AC3E}">
        <p14:creationId xmlns:p14="http://schemas.microsoft.com/office/powerpoint/2010/main" val="755783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1043608" y="2380946"/>
            <a:ext cx="7489451" cy="4473575"/>
          </a:xfrm>
        </p:spPr>
        <p:txBody>
          <a:bodyPr/>
          <a:lstStyle/>
          <a:p>
            <a:r>
              <a:rPr lang="fr-FR" b="1" i="1" dirty="0"/>
              <a:t>Grammaire</a:t>
            </a:r>
            <a:r>
              <a:rPr lang="fr-FR" dirty="0"/>
              <a:t> : - Les possessifs p40</a:t>
            </a:r>
            <a:endParaRPr lang="en-GB" dirty="0"/>
          </a:p>
          <a:p>
            <a:r>
              <a:rPr lang="fr-FR" dirty="0"/>
              <a:t>- Les caractéristiques physiques/ l’âge p46</a:t>
            </a:r>
            <a:endParaRPr lang="en-GB" dirty="0"/>
          </a:p>
          <a:p>
            <a:r>
              <a:rPr lang="fr-FR" dirty="0"/>
              <a:t>- Les sensations de douleur/ de manque p48</a:t>
            </a:r>
            <a:endParaRPr lang="en-GB" dirty="0"/>
          </a:p>
          <a:p>
            <a:r>
              <a:rPr lang="fr-FR" dirty="0"/>
              <a:t>- La date et le jour p74</a:t>
            </a:r>
            <a:endParaRPr lang="en-GB" dirty="0"/>
          </a:p>
          <a:p>
            <a:r>
              <a:rPr lang="fr-FR" dirty="0"/>
              <a:t> </a:t>
            </a:r>
            <a:endParaRPr lang="en-GB" dirty="0"/>
          </a:p>
          <a:p>
            <a:r>
              <a:rPr lang="fr-FR" b="1" i="1" dirty="0"/>
              <a:t>Vocabulaire </a:t>
            </a:r>
            <a:r>
              <a:rPr lang="fr-FR" dirty="0"/>
              <a:t>: La description </a:t>
            </a:r>
            <a:r>
              <a:rPr lang="fr-FR" dirty="0" smtClean="0"/>
              <a:t>physique</a:t>
            </a:r>
            <a:endParaRPr lang="en-GB" dirty="0"/>
          </a:p>
        </p:txBody>
      </p:sp>
      <p:sp>
        <p:nvSpPr>
          <p:cNvPr id="6146" name="Rectangle 2"/>
          <p:cNvSpPr>
            <a:spLocks noGrp="1" noChangeArrowheads="1"/>
          </p:cNvSpPr>
          <p:nvPr>
            <p:ph type="ctrTitle"/>
          </p:nvPr>
        </p:nvSpPr>
        <p:spPr>
          <a:xfrm>
            <a:off x="1038225" y="312738"/>
            <a:ext cx="7772400" cy="1527175"/>
          </a:xfrm>
        </p:spPr>
        <p:txBody>
          <a:bodyPr/>
          <a:lstStyle/>
          <a:p>
            <a:pPr fontAlgn="auto">
              <a:lnSpc>
                <a:spcPct val="75000"/>
              </a:lnSpc>
              <a:spcAft>
                <a:spcPts val="0"/>
              </a:spcAft>
              <a:defRPr/>
            </a:pPr>
            <a:r>
              <a:rPr lang="en-US" dirty="0" smtClean="0"/>
              <a:t>Aujourd’hui</a:t>
            </a:r>
          </a:p>
        </p:txBody>
      </p:sp>
    </p:spTree>
    <p:extLst>
      <p:ext uri="{BB962C8B-B14F-4D97-AF65-F5344CB8AC3E}">
        <p14:creationId xmlns:p14="http://schemas.microsoft.com/office/powerpoint/2010/main" val="23290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11560" y="2071678"/>
            <a:ext cx="8352927" cy="4473585"/>
          </a:xfrm>
        </p:spPr>
        <p:txBody>
          <a:bodyPr/>
          <a:lstStyle/>
          <a:p>
            <a:r>
              <a:rPr lang="fr-FR" b="1" i="1" dirty="0"/>
              <a:t>Activités</a:t>
            </a:r>
            <a:r>
              <a:rPr lang="fr-FR" dirty="0"/>
              <a:t> : Production orale. Décrire – Exercice  41p27</a:t>
            </a:r>
            <a:endParaRPr lang="en-GB" dirty="0"/>
          </a:p>
          <a:p>
            <a:r>
              <a:rPr lang="fr-FR" dirty="0"/>
              <a:t> </a:t>
            </a:r>
            <a:endParaRPr lang="en-GB" dirty="0"/>
          </a:p>
          <a:p>
            <a:r>
              <a:rPr lang="fr-FR" dirty="0"/>
              <a:t>Compréhension écrite. Se repérer dans le temps – Exercice 27p54</a:t>
            </a:r>
            <a:endParaRPr lang="en-GB" dirty="0"/>
          </a:p>
          <a:p>
            <a:r>
              <a:rPr lang="fr-FR" dirty="0"/>
              <a:t> </a:t>
            </a:r>
            <a:endParaRPr lang="en-GB" dirty="0"/>
          </a:p>
          <a:p>
            <a:r>
              <a:rPr lang="fr-FR" dirty="0"/>
              <a:t>Interaction écrite : Annonces à la résidence universitaire – Exercice 80p100</a:t>
            </a:r>
            <a:endParaRPr lang="en-GB" dirty="0"/>
          </a:p>
          <a:p>
            <a:r>
              <a:rPr lang="fr-FR" dirty="0"/>
              <a:t>Comprendre et écrire la correspondance – Exercice </a:t>
            </a:r>
            <a:r>
              <a:rPr lang="fr-FR" dirty="0" smtClean="0"/>
              <a:t>83p102</a:t>
            </a:r>
            <a:endParaRPr lang="en-GB" dirty="0"/>
          </a:p>
          <a:p>
            <a:endParaRPr lang="en-GB" dirty="0"/>
          </a:p>
        </p:txBody>
      </p:sp>
      <p:sp>
        <p:nvSpPr>
          <p:cNvPr id="3" name="Title 2"/>
          <p:cNvSpPr>
            <a:spLocks noGrp="1"/>
          </p:cNvSpPr>
          <p:nvPr>
            <p:ph type="ctrTitle"/>
          </p:nvPr>
        </p:nvSpPr>
        <p:spPr/>
        <p:txBody>
          <a:bodyPr/>
          <a:lstStyle/>
          <a:p>
            <a:r>
              <a:rPr lang="en-GB" dirty="0" smtClean="0"/>
              <a:t>AUJOURD’HUI</a:t>
            </a:r>
            <a:endParaRPr lang="en-GB" dirty="0"/>
          </a:p>
        </p:txBody>
      </p:sp>
    </p:spTree>
    <p:extLst>
      <p:ext uri="{BB962C8B-B14F-4D97-AF65-F5344CB8AC3E}">
        <p14:creationId xmlns:p14="http://schemas.microsoft.com/office/powerpoint/2010/main" val="2882302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 </a:t>
            </a:r>
            <a:r>
              <a:rPr lang="en-GB" dirty="0" err="1" smtClean="0"/>
              <a:t>possessifs</a:t>
            </a:r>
            <a:endParaRPr lang="en-GB" dirty="0"/>
          </a:p>
        </p:txBody>
      </p:sp>
      <p:sp>
        <p:nvSpPr>
          <p:cNvPr id="3" name="TextBox 2"/>
          <p:cNvSpPr txBox="1"/>
          <p:nvPr/>
        </p:nvSpPr>
        <p:spPr>
          <a:xfrm>
            <a:off x="395536" y="1196752"/>
            <a:ext cx="8568952" cy="5632311"/>
          </a:xfrm>
          <a:prstGeom prst="rect">
            <a:avLst/>
          </a:prstGeom>
          <a:noFill/>
        </p:spPr>
        <p:txBody>
          <a:bodyPr wrap="square" rtlCol="0">
            <a:spAutoFit/>
          </a:bodyPr>
          <a:lstStyle/>
          <a:p>
            <a:r>
              <a:rPr lang="en-GB" sz="2400" dirty="0" err="1" smtClean="0">
                <a:solidFill>
                  <a:schemeClr val="bg2"/>
                </a:solidFill>
              </a:rPr>
              <a:t>Exercice</a:t>
            </a:r>
            <a:r>
              <a:rPr lang="en-GB" sz="2400" dirty="0" smtClean="0">
                <a:solidFill>
                  <a:schemeClr val="bg2"/>
                </a:solidFill>
              </a:rPr>
              <a:t> 2p41</a:t>
            </a:r>
          </a:p>
          <a:p>
            <a:pPr marL="457200" indent="-457200">
              <a:buAutoNum type="alphaLcPeriod"/>
            </a:pPr>
            <a:r>
              <a:rPr lang="en-GB" sz="2400" b="1" dirty="0" smtClean="0">
                <a:solidFill>
                  <a:schemeClr val="bg2"/>
                </a:solidFill>
              </a:rPr>
              <a:t>A la piscine?</a:t>
            </a:r>
          </a:p>
          <a:p>
            <a:r>
              <a:rPr lang="en-GB" sz="2400" dirty="0" err="1" smtClean="0">
                <a:solidFill>
                  <a:schemeClr val="bg2"/>
                </a:solidFill>
              </a:rPr>
              <a:t>J’emporte</a:t>
            </a:r>
            <a:r>
              <a:rPr lang="en-GB" sz="2400" dirty="0" smtClean="0">
                <a:solidFill>
                  <a:schemeClr val="bg2"/>
                </a:solidFill>
              </a:rPr>
              <a:t> mon  maillot, ma serviette, mon shampooing, mon sac, mon bonnet, </a:t>
            </a:r>
            <a:r>
              <a:rPr lang="en-GB" sz="2400" dirty="0" err="1" smtClean="0">
                <a:solidFill>
                  <a:schemeClr val="bg2"/>
                </a:solidFill>
              </a:rPr>
              <a:t>mes</a:t>
            </a:r>
            <a:r>
              <a:rPr lang="en-GB" sz="2400" dirty="0" smtClean="0">
                <a:solidFill>
                  <a:schemeClr val="bg2"/>
                </a:solidFill>
              </a:rPr>
              <a:t> lunettes etc.</a:t>
            </a:r>
          </a:p>
          <a:p>
            <a:endParaRPr lang="en-GB" sz="2400" dirty="0">
              <a:solidFill>
                <a:schemeClr val="bg2"/>
              </a:solidFill>
            </a:endParaRPr>
          </a:p>
          <a:p>
            <a:r>
              <a:rPr lang="en-GB" sz="2400" b="1" dirty="0" smtClean="0">
                <a:solidFill>
                  <a:schemeClr val="bg2"/>
                </a:solidFill>
              </a:rPr>
              <a:t>b. A </a:t>
            </a:r>
            <a:r>
              <a:rPr lang="en-GB" sz="2400" b="1" dirty="0" err="1" smtClean="0">
                <a:solidFill>
                  <a:schemeClr val="bg2"/>
                </a:solidFill>
              </a:rPr>
              <a:t>l’école</a:t>
            </a:r>
            <a:r>
              <a:rPr lang="en-GB" sz="2400" b="1" dirty="0" smtClean="0">
                <a:solidFill>
                  <a:schemeClr val="bg2"/>
                </a:solidFill>
              </a:rPr>
              <a:t>?</a:t>
            </a:r>
          </a:p>
          <a:p>
            <a:r>
              <a:rPr lang="en-GB" sz="2400" dirty="0" err="1" smtClean="0">
                <a:solidFill>
                  <a:schemeClr val="bg2"/>
                </a:solidFill>
              </a:rPr>
              <a:t>J’emporte</a:t>
            </a:r>
            <a:r>
              <a:rPr lang="en-GB" sz="2400" dirty="0" smtClean="0">
                <a:solidFill>
                  <a:schemeClr val="bg2"/>
                </a:solidFill>
              </a:rPr>
              <a:t> mon </a:t>
            </a:r>
            <a:r>
              <a:rPr lang="en-GB" sz="2400" dirty="0" err="1" smtClean="0">
                <a:solidFill>
                  <a:schemeClr val="bg2"/>
                </a:solidFill>
              </a:rPr>
              <a:t>stylo</a:t>
            </a:r>
            <a:r>
              <a:rPr lang="en-GB" sz="2400" dirty="0" smtClean="0">
                <a:solidFill>
                  <a:schemeClr val="bg2"/>
                </a:solidFill>
              </a:rPr>
              <a:t>, ma </a:t>
            </a:r>
            <a:r>
              <a:rPr lang="en-GB" sz="2400" dirty="0" err="1" smtClean="0">
                <a:solidFill>
                  <a:schemeClr val="bg2"/>
                </a:solidFill>
              </a:rPr>
              <a:t>gomme</a:t>
            </a:r>
            <a:r>
              <a:rPr lang="en-GB" sz="2400" dirty="0" smtClean="0">
                <a:solidFill>
                  <a:schemeClr val="bg2"/>
                </a:solidFill>
              </a:rPr>
              <a:t>, mon </a:t>
            </a:r>
            <a:r>
              <a:rPr lang="en-GB" sz="2400" dirty="0" err="1" smtClean="0">
                <a:solidFill>
                  <a:schemeClr val="bg2"/>
                </a:solidFill>
              </a:rPr>
              <a:t>dictionnaire</a:t>
            </a:r>
            <a:r>
              <a:rPr lang="en-GB" sz="2400" dirty="0" smtClean="0">
                <a:solidFill>
                  <a:schemeClr val="bg2"/>
                </a:solidFill>
              </a:rPr>
              <a:t>, ma </a:t>
            </a:r>
            <a:r>
              <a:rPr lang="en-GB" sz="2400" dirty="0" err="1" smtClean="0">
                <a:solidFill>
                  <a:schemeClr val="bg2"/>
                </a:solidFill>
              </a:rPr>
              <a:t>règle</a:t>
            </a:r>
            <a:r>
              <a:rPr lang="en-GB" sz="2400" dirty="0" smtClean="0">
                <a:solidFill>
                  <a:schemeClr val="bg2"/>
                </a:solidFill>
              </a:rPr>
              <a:t>, </a:t>
            </a:r>
            <a:r>
              <a:rPr lang="en-GB" sz="2400" dirty="0" err="1" smtClean="0">
                <a:solidFill>
                  <a:schemeClr val="bg2"/>
                </a:solidFill>
              </a:rPr>
              <a:t>mes</a:t>
            </a:r>
            <a:r>
              <a:rPr lang="en-GB" sz="2400" dirty="0" smtClean="0">
                <a:solidFill>
                  <a:schemeClr val="bg2"/>
                </a:solidFill>
              </a:rPr>
              <a:t> cahiers, </a:t>
            </a:r>
            <a:r>
              <a:rPr lang="en-GB" sz="2400" dirty="0" err="1" smtClean="0">
                <a:solidFill>
                  <a:schemeClr val="bg2"/>
                </a:solidFill>
              </a:rPr>
              <a:t>mes</a:t>
            </a:r>
            <a:r>
              <a:rPr lang="en-GB" sz="2400" dirty="0" smtClean="0">
                <a:solidFill>
                  <a:schemeClr val="bg2"/>
                </a:solidFill>
              </a:rPr>
              <a:t> livres etc.</a:t>
            </a:r>
          </a:p>
          <a:p>
            <a:endParaRPr lang="en-GB" sz="2400" dirty="0">
              <a:solidFill>
                <a:schemeClr val="bg2"/>
              </a:solidFill>
            </a:endParaRPr>
          </a:p>
          <a:p>
            <a:r>
              <a:rPr lang="en-GB" sz="2400" dirty="0" err="1" smtClean="0">
                <a:solidFill>
                  <a:schemeClr val="bg2"/>
                </a:solidFill>
              </a:rPr>
              <a:t>Exercice</a:t>
            </a:r>
            <a:r>
              <a:rPr lang="en-GB" sz="2400" dirty="0" smtClean="0">
                <a:solidFill>
                  <a:schemeClr val="bg2"/>
                </a:solidFill>
              </a:rPr>
              <a:t> 4p41</a:t>
            </a:r>
          </a:p>
          <a:p>
            <a:r>
              <a:rPr lang="en-GB" sz="2400" dirty="0" smtClean="0">
                <a:solidFill>
                  <a:schemeClr val="bg2"/>
                </a:solidFill>
              </a:rPr>
              <a:t>Jules </a:t>
            </a:r>
            <a:r>
              <a:rPr lang="en-GB" sz="2400" dirty="0" err="1" smtClean="0">
                <a:solidFill>
                  <a:schemeClr val="bg2"/>
                </a:solidFill>
              </a:rPr>
              <a:t>aime</a:t>
            </a:r>
            <a:r>
              <a:rPr lang="en-GB" sz="2400" dirty="0" smtClean="0">
                <a:solidFill>
                  <a:schemeClr val="bg2"/>
                </a:solidFill>
              </a:rPr>
              <a:t> Anna. Il </a:t>
            </a:r>
            <a:r>
              <a:rPr lang="en-GB" sz="2400" dirty="0" err="1" smtClean="0">
                <a:solidFill>
                  <a:schemeClr val="bg2"/>
                </a:solidFill>
              </a:rPr>
              <a:t>aime</a:t>
            </a:r>
            <a:r>
              <a:rPr lang="en-GB" sz="2400" dirty="0" smtClean="0">
                <a:solidFill>
                  <a:schemeClr val="bg2"/>
                </a:solidFill>
              </a:rPr>
              <a:t> son visage, </a:t>
            </a:r>
            <a:r>
              <a:rPr lang="en-GB" sz="2400" dirty="0" err="1" smtClean="0">
                <a:solidFill>
                  <a:schemeClr val="bg2"/>
                </a:solidFill>
              </a:rPr>
              <a:t>sa</a:t>
            </a:r>
            <a:r>
              <a:rPr lang="en-GB" sz="2400" dirty="0" smtClean="0">
                <a:solidFill>
                  <a:schemeClr val="bg2"/>
                </a:solidFill>
              </a:rPr>
              <a:t> bouche, </a:t>
            </a:r>
            <a:r>
              <a:rPr lang="en-GB" sz="2400" dirty="0" err="1" smtClean="0">
                <a:solidFill>
                  <a:schemeClr val="bg2"/>
                </a:solidFill>
              </a:rPr>
              <a:t>ses</a:t>
            </a:r>
            <a:r>
              <a:rPr lang="en-GB" sz="2400" dirty="0" smtClean="0">
                <a:solidFill>
                  <a:schemeClr val="bg2"/>
                </a:solidFill>
              </a:rPr>
              <a:t> </a:t>
            </a:r>
            <a:r>
              <a:rPr lang="en-GB" sz="2400" dirty="0" err="1" smtClean="0">
                <a:solidFill>
                  <a:schemeClr val="bg2"/>
                </a:solidFill>
              </a:rPr>
              <a:t>yeux</a:t>
            </a:r>
            <a:r>
              <a:rPr lang="en-GB" sz="2400" dirty="0" smtClean="0">
                <a:solidFill>
                  <a:schemeClr val="bg2"/>
                </a:solidFill>
              </a:rPr>
              <a:t>, </a:t>
            </a:r>
            <a:r>
              <a:rPr lang="en-GB" sz="2400" dirty="0" err="1" smtClean="0">
                <a:solidFill>
                  <a:schemeClr val="bg2"/>
                </a:solidFill>
              </a:rPr>
              <a:t>ses</a:t>
            </a:r>
            <a:r>
              <a:rPr lang="en-GB" sz="2400" dirty="0" smtClean="0">
                <a:solidFill>
                  <a:schemeClr val="bg2"/>
                </a:solidFill>
              </a:rPr>
              <a:t> </a:t>
            </a:r>
            <a:r>
              <a:rPr lang="en-GB" sz="2400" dirty="0" err="1" smtClean="0">
                <a:solidFill>
                  <a:schemeClr val="bg2"/>
                </a:solidFill>
              </a:rPr>
              <a:t>cheveux</a:t>
            </a:r>
            <a:r>
              <a:rPr lang="en-GB" sz="2400" dirty="0" smtClean="0">
                <a:solidFill>
                  <a:schemeClr val="bg2"/>
                </a:solidFill>
              </a:rPr>
              <a:t>, </a:t>
            </a:r>
            <a:r>
              <a:rPr lang="en-GB" sz="2400" dirty="0" err="1" smtClean="0">
                <a:solidFill>
                  <a:schemeClr val="bg2"/>
                </a:solidFill>
              </a:rPr>
              <a:t>ses</a:t>
            </a:r>
            <a:r>
              <a:rPr lang="en-GB" sz="2400" dirty="0" smtClean="0">
                <a:solidFill>
                  <a:schemeClr val="bg2"/>
                </a:solidFill>
              </a:rPr>
              <a:t> mains, son </a:t>
            </a:r>
            <a:r>
              <a:rPr lang="en-GB" sz="2400" dirty="0" err="1" smtClean="0">
                <a:solidFill>
                  <a:schemeClr val="bg2"/>
                </a:solidFill>
              </a:rPr>
              <a:t>sourire</a:t>
            </a:r>
            <a:r>
              <a:rPr lang="en-GB" sz="2400" dirty="0" smtClean="0">
                <a:solidFill>
                  <a:schemeClr val="bg2"/>
                </a:solidFill>
              </a:rPr>
              <a:t>, </a:t>
            </a:r>
            <a:r>
              <a:rPr lang="en-GB" sz="2400" dirty="0" err="1" smtClean="0">
                <a:solidFill>
                  <a:schemeClr val="bg2"/>
                </a:solidFill>
              </a:rPr>
              <a:t>sa</a:t>
            </a:r>
            <a:r>
              <a:rPr lang="en-GB" sz="2400" dirty="0" smtClean="0">
                <a:solidFill>
                  <a:schemeClr val="bg2"/>
                </a:solidFill>
              </a:rPr>
              <a:t> silhouette, son style…</a:t>
            </a:r>
          </a:p>
          <a:p>
            <a:r>
              <a:rPr lang="en-GB" sz="2400" dirty="0" smtClean="0">
                <a:solidFill>
                  <a:schemeClr val="bg2"/>
                </a:solidFill>
              </a:rPr>
              <a:t>Anna </a:t>
            </a:r>
            <a:r>
              <a:rPr lang="en-GB" sz="2400" dirty="0" err="1" smtClean="0">
                <a:solidFill>
                  <a:schemeClr val="bg2"/>
                </a:solidFill>
              </a:rPr>
              <a:t>aime</a:t>
            </a:r>
            <a:r>
              <a:rPr lang="en-GB" sz="2400" dirty="0" smtClean="0">
                <a:solidFill>
                  <a:schemeClr val="bg2"/>
                </a:solidFill>
              </a:rPr>
              <a:t> Jules. Elle </a:t>
            </a:r>
            <a:r>
              <a:rPr lang="en-GB" sz="2400" dirty="0" err="1" smtClean="0">
                <a:solidFill>
                  <a:schemeClr val="bg2"/>
                </a:solidFill>
              </a:rPr>
              <a:t>aime</a:t>
            </a:r>
            <a:r>
              <a:rPr lang="en-GB" sz="2400" dirty="0" smtClean="0">
                <a:solidFill>
                  <a:schemeClr val="bg2"/>
                </a:solidFill>
              </a:rPr>
              <a:t> son visage, </a:t>
            </a:r>
            <a:r>
              <a:rPr lang="en-GB" sz="2400" dirty="0" err="1" smtClean="0">
                <a:solidFill>
                  <a:schemeClr val="bg2"/>
                </a:solidFill>
              </a:rPr>
              <a:t>sa</a:t>
            </a:r>
            <a:r>
              <a:rPr lang="en-GB" sz="2400" dirty="0" smtClean="0">
                <a:solidFill>
                  <a:schemeClr val="bg2"/>
                </a:solidFill>
              </a:rPr>
              <a:t> bouche, </a:t>
            </a:r>
            <a:r>
              <a:rPr lang="en-GB" sz="2400" dirty="0" err="1" smtClean="0">
                <a:solidFill>
                  <a:schemeClr val="bg2"/>
                </a:solidFill>
              </a:rPr>
              <a:t>ses</a:t>
            </a:r>
            <a:r>
              <a:rPr lang="en-GB" sz="2400" dirty="0" smtClean="0">
                <a:solidFill>
                  <a:schemeClr val="bg2"/>
                </a:solidFill>
              </a:rPr>
              <a:t> </a:t>
            </a:r>
            <a:r>
              <a:rPr lang="en-GB" sz="2400" dirty="0" err="1" smtClean="0">
                <a:solidFill>
                  <a:schemeClr val="bg2"/>
                </a:solidFill>
              </a:rPr>
              <a:t>yeux</a:t>
            </a:r>
            <a:r>
              <a:rPr lang="en-GB" sz="2400" dirty="0" smtClean="0">
                <a:solidFill>
                  <a:schemeClr val="bg2"/>
                </a:solidFill>
              </a:rPr>
              <a:t>, </a:t>
            </a:r>
            <a:r>
              <a:rPr lang="en-GB" sz="2400" dirty="0" err="1" smtClean="0">
                <a:solidFill>
                  <a:schemeClr val="bg2"/>
                </a:solidFill>
              </a:rPr>
              <a:t>ses</a:t>
            </a:r>
            <a:r>
              <a:rPr lang="en-GB" sz="2400" dirty="0" smtClean="0">
                <a:solidFill>
                  <a:schemeClr val="bg2"/>
                </a:solidFill>
              </a:rPr>
              <a:t> </a:t>
            </a:r>
            <a:r>
              <a:rPr lang="en-GB" sz="2400" dirty="0" err="1" smtClean="0">
                <a:solidFill>
                  <a:schemeClr val="bg2"/>
                </a:solidFill>
              </a:rPr>
              <a:t>vêtements</a:t>
            </a:r>
            <a:r>
              <a:rPr lang="en-GB" sz="2400" dirty="0" smtClean="0">
                <a:solidFill>
                  <a:schemeClr val="bg2"/>
                </a:solidFill>
              </a:rPr>
              <a:t>, </a:t>
            </a:r>
            <a:r>
              <a:rPr lang="en-GB" sz="2400" dirty="0" err="1" smtClean="0">
                <a:solidFill>
                  <a:schemeClr val="bg2"/>
                </a:solidFill>
              </a:rPr>
              <a:t>sa</a:t>
            </a:r>
            <a:r>
              <a:rPr lang="en-GB" sz="2400" dirty="0" smtClean="0">
                <a:solidFill>
                  <a:schemeClr val="bg2"/>
                </a:solidFill>
              </a:rPr>
              <a:t> </a:t>
            </a:r>
            <a:r>
              <a:rPr lang="en-GB" sz="2400" dirty="0" err="1" smtClean="0">
                <a:solidFill>
                  <a:schemeClr val="bg2"/>
                </a:solidFill>
              </a:rPr>
              <a:t>démarche</a:t>
            </a:r>
            <a:r>
              <a:rPr lang="en-GB" sz="2400" dirty="0" smtClean="0">
                <a:solidFill>
                  <a:schemeClr val="bg2"/>
                </a:solidFill>
              </a:rPr>
              <a:t>, son </a:t>
            </a:r>
            <a:r>
              <a:rPr lang="en-GB" sz="2400" dirty="0" err="1" smtClean="0">
                <a:solidFill>
                  <a:schemeClr val="bg2"/>
                </a:solidFill>
              </a:rPr>
              <a:t>odeur</a:t>
            </a:r>
            <a:r>
              <a:rPr lang="en-GB" sz="2400" dirty="0" smtClean="0">
                <a:solidFill>
                  <a:schemeClr val="bg2"/>
                </a:solidFill>
              </a:rPr>
              <a:t>, son accent…</a:t>
            </a:r>
            <a:endParaRPr lang="en-GB" sz="2400" dirty="0">
              <a:solidFill>
                <a:schemeClr val="bg2"/>
              </a:solidFill>
            </a:endParaRPr>
          </a:p>
        </p:txBody>
      </p:sp>
    </p:spTree>
    <p:extLst>
      <p:ext uri="{BB962C8B-B14F-4D97-AF65-F5344CB8AC3E}">
        <p14:creationId xmlns:p14="http://schemas.microsoft.com/office/powerpoint/2010/main" val="325551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827963" cy="947737"/>
          </a:xfrm>
        </p:spPr>
        <p:txBody>
          <a:bodyPr/>
          <a:lstStyle/>
          <a:p>
            <a:r>
              <a:rPr lang="fr-FR" dirty="0"/>
              <a:t>Les caractéristiques physiques/ l’âge</a:t>
            </a:r>
            <a:endParaRPr lang="en-GB" dirty="0"/>
          </a:p>
        </p:txBody>
      </p:sp>
      <p:sp>
        <p:nvSpPr>
          <p:cNvPr id="3" name="TextBox 2"/>
          <p:cNvSpPr txBox="1"/>
          <p:nvPr/>
        </p:nvSpPr>
        <p:spPr>
          <a:xfrm>
            <a:off x="802610" y="1753313"/>
            <a:ext cx="7992888" cy="5632311"/>
          </a:xfrm>
          <a:prstGeom prst="rect">
            <a:avLst/>
          </a:prstGeom>
          <a:noFill/>
        </p:spPr>
        <p:txBody>
          <a:bodyPr wrap="square" rtlCol="0">
            <a:spAutoFit/>
          </a:bodyPr>
          <a:lstStyle/>
          <a:p>
            <a:r>
              <a:rPr lang="en-GB" sz="2400" dirty="0" err="1" smtClean="0">
                <a:solidFill>
                  <a:schemeClr val="bg2"/>
                </a:solidFill>
              </a:rPr>
              <a:t>Exercice</a:t>
            </a:r>
            <a:r>
              <a:rPr lang="en-GB" sz="2400" dirty="0" smtClean="0">
                <a:solidFill>
                  <a:schemeClr val="bg2"/>
                </a:solidFill>
              </a:rPr>
              <a:t> 1p47</a:t>
            </a:r>
          </a:p>
          <a:p>
            <a:endParaRPr lang="en-GB" sz="2400" dirty="0">
              <a:solidFill>
                <a:schemeClr val="bg2"/>
              </a:solidFill>
            </a:endParaRPr>
          </a:p>
          <a:p>
            <a:r>
              <a:rPr lang="en-GB" sz="2400" dirty="0" err="1" smtClean="0">
                <a:solidFill>
                  <a:schemeClr val="bg2"/>
                </a:solidFill>
              </a:rPr>
              <a:t>Manon</a:t>
            </a:r>
            <a:r>
              <a:rPr lang="en-GB" sz="2400" dirty="0" smtClean="0">
                <a:solidFill>
                  <a:schemeClr val="bg2"/>
                </a:solidFill>
              </a:rPr>
              <a:t> a 20 </a:t>
            </a:r>
            <a:r>
              <a:rPr lang="en-GB" sz="2400" dirty="0" err="1" smtClean="0">
                <a:solidFill>
                  <a:schemeClr val="bg2"/>
                </a:solidFill>
              </a:rPr>
              <a:t>ans</a:t>
            </a:r>
            <a:r>
              <a:rPr lang="en-GB" sz="2400" dirty="0" smtClean="0">
                <a:solidFill>
                  <a:schemeClr val="bg2"/>
                </a:solidFill>
              </a:rPr>
              <a:t>, </a:t>
            </a:r>
            <a:r>
              <a:rPr lang="en-GB" sz="2400" dirty="0" err="1" smtClean="0">
                <a:solidFill>
                  <a:schemeClr val="bg2"/>
                </a:solidFill>
              </a:rPr>
              <a:t>elle</a:t>
            </a:r>
            <a:r>
              <a:rPr lang="en-GB" sz="2400" dirty="0" smtClean="0">
                <a:solidFill>
                  <a:schemeClr val="bg2"/>
                </a:solidFill>
              </a:rPr>
              <a:t> a les </a:t>
            </a:r>
            <a:r>
              <a:rPr lang="en-GB" sz="2400" dirty="0" err="1" smtClean="0">
                <a:solidFill>
                  <a:schemeClr val="bg2"/>
                </a:solidFill>
              </a:rPr>
              <a:t>cheveux</a:t>
            </a:r>
            <a:r>
              <a:rPr lang="en-GB" sz="2400" dirty="0" smtClean="0">
                <a:solidFill>
                  <a:schemeClr val="bg2"/>
                </a:solidFill>
              </a:rPr>
              <a:t> </a:t>
            </a:r>
            <a:r>
              <a:rPr lang="en-GB" sz="2400" dirty="0" err="1" smtClean="0">
                <a:solidFill>
                  <a:schemeClr val="bg2"/>
                </a:solidFill>
              </a:rPr>
              <a:t>bruns</a:t>
            </a:r>
            <a:r>
              <a:rPr lang="en-GB" sz="2400" dirty="0" smtClean="0">
                <a:solidFill>
                  <a:schemeClr val="bg2"/>
                </a:solidFill>
              </a:rPr>
              <a:t>, </a:t>
            </a:r>
            <a:r>
              <a:rPr lang="en-GB" sz="2400" dirty="0" err="1" smtClean="0">
                <a:solidFill>
                  <a:schemeClr val="bg2"/>
                </a:solidFill>
              </a:rPr>
              <a:t>elle</a:t>
            </a:r>
            <a:r>
              <a:rPr lang="en-GB" sz="2400" dirty="0" smtClean="0">
                <a:solidFill>
                  <a:schemeClr val="bg2"/>
                </a:solidFill>
              </a:rPr>
              <a:t> a les </a:t>
            </a:r>
            <a:r>
              <a:rPr lang="en-GB" sz="2400" dirty="0" err="1" smtClean="0">
                <a:solidFill>
                  <a:schemeClr val="bg2"/>
                </a:solidFill>
              </a:rPr>
              <a:t>yeux</a:t>
            </a:r>
            <a:r>
              <a:rPr lang="en-GB" sz="2400" dirty="0" smtClean="0">
                <a:solidFill>
                  <a:schemeClr val="bg2"/>
                </a:solidFill>
              </a:rPr>
              <a:t> </a:t>
            </a:r>
            <a:r>
              <a:rPr lang="en-GB" sz="2400" dirty="0" err="1" smtClean="0">
                <a:solidFill>
                  <a:schemeClr val="bg2"/>
                </a:solidFill>
              </a:rPr>
              <a:t>verts</a:t>
            </a:r>
            <a:r>
              <a:rPr lang="en-GB" sz="2400" dirty="0" smtClean="0">
                <a:solidFill>
                  <a:schemeClr val="bg2"/>
                </a:solidFill>
              </a:rPr>
              <a:t>, </a:t>
            </a:r>
            <a:r>
              <a:rPr lang="en-GB" sz="2400" dirty="0" err="1" smtClean="0">
                <a:solidFill>
                  <a:schemeClr val="bg2"/>
                </a:solidFill>
              </a:rPr>
              <a:t>elle</a:t>
            </a:r>
            <a:r>
              <a:rPr lang="en-GB" sz="2400" dirty="0" smtClean="0">
                <a:solidFill>
                  <a:schemeClr val="bg2"/>
                </a:solidFill>
              </a:rPr>
              <a:t> a le visage </a:t>
            </a:r>
            <a:r>
              <a:rPr lang="en-GB" sz="2400" dirty="0" err="1" smtClean="0">
                <a:solidFill>
                  <a:schemeClr val="bg2"/>
                </a:solidFill>
              </a:rPr>
              <a:t>rond</a:t>
            </a:r>
            <a:r>
              <a:rPr lang="en-GB" sz="2400" dirty="0" smtClean="0">
                <a:solidFill>
                  <a:schemeClr val="bg2"/>
                </a:solidFill>
              </a:rPr>
              <a:t>.</a:t>
            </a:r>
          </a:p>
          <a:p>
            <a:endParaRPr lang="en-GB" sz="2400" dirty="0">
              <a:solidFill>
                <a:schemeClr val="bg2"/>
              </a:solidFill>
            </a:endParaRPr>
          </a:p>
          <a:p>
            <a:r>
              <a:rPr lang="en-GB" sz="2400" dirty="0" err="1" smtClean="0">
                <a:solidFill>
                  <a:schemeClr val="bg2"/>
                </a:solidFill>
              </a:rPr>
              <a:t>Théo</a:t>
            </a:r>
            <a:r>
              <a:rPr lang="en-GB" sz="2400" dirty="0" smtClean="0">
                <a:solidFill>
                  <a:schemeClr val="bg2"/>
                </a:solidFill>
              </a:rPr>
              <a:t> a 30 </a:t>
            </a:r>
            <a:r>
              <a:rPr lang="en-GB" sz="2400" dirty="0" err="1" smtClean="0">
                <a:solidFill>
                  <a:schemeClr val="bg2"/>
                </a:solidFill>
              </a:rPr>
              <a:t>ans</a:t>
            </a:r>
            <a:r>
              <a:rPr lang="en-GB" sz="2400" dirty="0" smtClean="0">
                <a:solidFill>
                  <a:schemeClr val="bg2"/>
                </a:solidFill>
              </a:rPr>
              <a:t>, </a:t>
            </a:r>
            <a:r>
              <a:rPr lang="en-GB" sz="2400" dirty="0" err="1" smtClean="0">
                <a:solidFill>
                  <a:schemeClr val="bg2"/>
                </a:solidFill>
              </a:rPr>
              <a:t>il</a:t>
            </a:r>
            <a:r>
              <a:rPr lang="en-GB" sz="2400" dirty="0" smtClean="0">
                <a:solidFill>
                  <a:schemeClr val="bg2"/>
                </a:solidFill>
              </a:rPr>
              <a:t> a les </a:t>
            </a:r>
            <a:r>
              <a:rPr lang="en-GB" sz="2400" dirty="0" err="1" smtClean="0">
                <a:solidFill>
                  <a:schemeClr val="bg2"/>
                </a:solidFill>
              </a:rPr>
              <a:t>cheveux</a:t>
            </a:r>
            <a:r>
              <a:rPr lang="en-GB" sz="2400" dirty="0" smtClean="0">
                <a:solidFill>
                  <a:schemeClr val="bg2"/>
                </a:solidFill>
              </a:rPr>
              <a:t> roux, </a:t>
            </a:r>
            <a:r>
              <a:rPr lang="en-GB" sz="2400" dirty="0" err="1" smtClean="0">
                <a:solidFill>
                  <a:schemeClr val="bg2"/>
                </a:solidFill>
              </a:rPr>
              <a:t>il</a:t>
            </a:r>
            <a:r>
              <a:rPr lang="en-GB" sz="2400" dirty="0" smtClean="0">
                <a:solidFill>
                  <a:schemeClr val="bg2"/>
                </a:solidFill>
              </a:rPr>
              <a:t> a les </a:t>
            </a:r>
            <a:r>
              <a:rPr lang="en-GB" sz="2400" dirty="0" err="1" smtClean="0">
                <a:solidFill>
                  <a:schemeClr val="bg2"/>
                </a:solidFill>
              </a:rPr>
              <a:t>yeux</a:t>
            </a:r>
            <a:r>
              <a:rPr lang="en-GB" sz="2400" dirty="0" smtClean="0">
                <a:solidFill>
                  <a:schemeClr val="bg2"/>
                </a:solidFill>
              </a:rPr>
              <a:t> bleus, </a:t>
            </a:r>
            <a:r>
              <a:rPr lang="en-GB" sz="2400" dirty="0" err="1" smtClean="0">
                <a:solidFill>
                  <a:schemeClr val="bg2"/>
                </a:solidFill>
              </a:rPr>
              <a:t>il</a:t>
            </a:r>
            <a:r>
              <a:rPr lang="en-GB" sz="2400" dirty="0" smtClean="0">
                <a:solidFill>
                  <a:schemeClr val="bg2"/>
                </a:solidFill>
              </a:rPr>
              <a:t> a le visage </a:t>
            </a:r>
            <a:r>
              <a:rPr lang="en-GB" sz="2400" dirty="0" err="1" smtClean="0">
                <a:solidFill>
                  <a:schemeClr val="bg2"/>
                </a:solidFill>
              </a:rPr>
              <a:t>carré</a:t>
            </a:r>
            <a:r>
              <a:rPr lang="en-GB" sz="2400" dirty="0" smtClean="0">
                <a:solidFill>
                  <a:schemeClr val="bg2"/>
                </a:solidFill>
              </a:rPr>
              <a:t>.</a:t>
            </a:r>
          </a:p>
          <a:p>
            <a:endParaRPr lang="en-GB" sz="2400" dirty="0">
              <a:solidFill>
                <a:schemeClr val="bg2"/>
              </a:solidFill>
            </a:endParaRPr>
          </a:p>
          <a:p>
            <a:r>
              <a:rPr lang="en-GB" sz="2400" dirty="0" err="1" smtClean="0">
                <a:solidFill>
                  <a:schemeClr val="bg2"/>
                </a:solidFill>
              </a:rPr>
              <a:t>Exercice</a:t>
            </a:r>
            <a:r>
              <a:rPr lang="en-GB" sz="2400" dirty="0" smtClean="0">
                <a:solidFill>
                  <a:schemeClr val="bg2"/>
                </a:solidFill>
              </a:rPr>
              <a:t> 3p47 (</a:t>
            </a:r>
            <a:r>
              <a:rPr lang="en-GB" sz="2400" dirty="0" err="1" smtClean="0">
                <a:solidFill>
                  <a:schemeClr val="bg2"/>
                </a:solidFill>
              </a:rPr>
              <a:t>en</a:t>
            </a:r>
            <a:r>
              <a:rPr lang="en-GB" sz="2400" dirty="0" smtClean="0">
                <a:solidFill>
                  <a:schemeClr val="bg2"/>
                </a:solidFill>
              </a:rPr>
              <a:t> </a:t>
            </a:r>
            <a:r>
              <a:rPr lang="en-GB" sz="2400" dirty="0" err="1" smtClean="0">
                <a:solidFill>
                  <a:schemeClr val="bg2"/>
                </a:solidFill>
              </a:rPr>
              <a:t>groupe</a:t>
            </a:r>
            <a:r>
              <a:rPr lang="en-GB" sz="2400" dirty="0" smtClean="0">
                <a:solidFill>
                  <a:schemeClr val="bg2"/>
                </a:solidFill>
              </a:rPr>
              <a:t>)</a:t>
            </a:r>
          </a:p>
          <a:p>
            <a:r>
              <a:rPr lang="en-GB" sz="2400" dirty="0" smtClean="0">
                <a:solidFill>
                  <a:schemeClr val="bg2"/>
                </a:solidFill>
              </a:rPr>
              <a:t>2. Il a 65 ans.</a:t>
            </a:r>
          </a:p>
          <a:p>
            <a:r>
              <a:rPr lang="en-GB" sz="2400" dirty="0" smtClean="0">
                <a:solidFill>
                  <a:schemeClr val="bg2"/>
                </a:solidFill>
              </a:rPr>
              <a:t>3. Elle a 22 </a:t>
            </a:r>
            <a:r>
              <a:rPr lang="en-GB" sz="2400" dirty="0" err="1" smtClean="0">
                <a:solidFill>
                  <a:schemeClr val="bg2"/>
                </a:solidFill>
              </a:rPr>
              <a:t>ans</a:t>
            </a:r>
            <a:endParaRPr lang="en-GB" sz="2400" dirty="0" smtClean="0">
              <a:solidFill>
                <a:schemeClr val="bg2"/>
              </a:solidFill>
            </a:endParaRPr>
          </a:p>
          <a:p>
            <a:r>
              <a:rPr lang="en-GB" sz="2400" dirty="0" smtClean="0">
                <a:solidFill>
                  <a:schemeClr val="bg2"/>
                </a:solidFill>
              </a:rPr>
              <a:t>4. Elle a 15 </a:t>
            </a:r>
            <a:r>
              <a:rPr lang="en-GB" sz="2400" dirty="0" err="1" smtClean="0">
                <a:solidFill>
                  <a:schemeClr val="bg2"/>
                </a:solidFill>
              </a:rPr>
              <a:t>ans</a:t>
            </a:r>
            <a:endParaRPr lang="en-GB" sz="2400" dirty="0" smtClean="0">
              <a:solidFill>
                <a:schemeClr val="bg2"/>
              </a:solidFill>
            </a:endParaRPr>
          </a:p>
          <a:p>
            <a:r>
              <a:rPr lang="en-GB" sz="2400" dirty="0" smtClean="0">
                <a:solidFill>
                  <a:schemeClr val="bg2"/>
                </a:solidFill>
              </a:rPr>
              <a:t>Elle a 120 </a:t>
            </a:r>
            <a:r>
              <a:rPr lang="en-GB" sz="2400" dirty="0" err="1" smtClean="0">
                <a:solidFill>
                  <a:schemeClr val="bg2"/>
                </a:solidFill>
              </a:rPr>
              <a:t>ans</a:t>
            </a:r>
            <a:endParaRPr lang="en-GB" sz="2400" dirty="0" smtClean="0">
              <a:solidFill>
                <a:schemeClr val="bg2"/>
              </a:solidFill>
            </a:endParaRPr>
          </a:p>
          <a:p>
            <a:endParaRPr lang="en-GB" sz="2400" dirty="0">
              <a:solidFill>
                <a:schemeClr val="bg2"/>
              </a:solidFill>
            </a:endParaRPr>
          </a:p>
          <a:p>
            <a:endParaRPr lang="en-GB" sz="2400" dirty="0">
              <a:solidFill>
                <a:schemeClr val="bg2"/>
              </a:solidFill>
            </a:endParaRPr>
          </a:p>
        </p:txBody>
      </p:sp>
    </p:spTree>
    <p:extLst>
      <p:ext uri="{BB962C8B-B14F-4D97-AF65-F5344CB8AC3E}">
        <p14:creationId xmlns:p14="http://schemas.microsoft.com/office/powerpoint/2010/main" val="423641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830" y="1412776"/>
            <a:ext cx="7632848" cy="2677656"/>
          </a:xfrm>
          <a:prstGeom prst="rect">
            <a:avLst/>
          </a:prstGeom>
          <a:noFill/>
        </p:spPr>
        <p:txBody>
          <a:bodyPr wrap="square" rtlCol="0">
            <a:spAutoFit/>
          </a:bodyPr>
          <a:lstStyle/>
          <a:p>
            <a:r>
              <a:rPr lang="en-GB" sz="2400" dirty="0" err="1" smtClean="0">
                <a:solidFill>
                  <a:schemeClr val="bg2"/>
                </a:solidFill>
              </a:rPr>
              <a:t>Exercice</a:t>
            </a:r>
            <a:r>
              <a:rPr lang="en-GB" sz="2400" dirty="0" smtClean="0">
                <a:solidFill>
                  <a:schemeClr val="bg2"/>
                </a:solidFill>
              </a:rPr>
              <a:t> 4p47 (</a:t>
            </a:r>
            <a:r>
              <a:rPr lang="en-GB" sz="2400" dirty="0" err="1" smtClean="0">
                <a:solidFill>
                  <a:schemeClr val="bg2"/>
                </a:solidFill>
              </a:rPr>
              <a:t>seulement</a:t>
            </a:r>
            <a:r>
              <a:rPr lang="en-GB" sz="2400" dirty="0" smtClean="0">
                <a:solidFill>
                  <a:schemeClr val="bg2"/>
                </a:solidFill>
              </a:rPr>
              <a:t> la première </a:t>
            </a:r>
            <a:r>
              <a:rPr lang="en-GB" sz="2400" dirty="0" err="1" smtClean="0">
                <a:solidFill>
                  <a:schemeClr val="bg2"/>
                </a:solidFill>
              </a:rPr>
              <a:t>partie</a:t>
            </a:r>
            <a:r>
              <a:rPr lang="en-GB" sz="2400" dirty="0" smtClean="0">
                <a:solidFill>
                  <a:schemeClr val="bg2"/>
                </a:solidFill>
              </a:rPr>
              <a:t>)</a:t>
            </a:r>
          </a:p>
          <a:p>
            <a:endParaRPr lang="en-GB" sz="2400" dirty="0">
              <a:solidFill>
                <a:schemeClr val="bg2"/>
              </a:solidFill>
            </a:endParaRPr>
          </a:p>
          <a:p>
            <a:r>
              <a:rPr lang="en-GB" sz="2400" dirty="0" smtClean="0">
                <a:solidFill>
                  <a:schemeClr val="bg2"/>
                </a:solidFill>
              </a:rPr>
              <a:t>Bruno </a:t>
            </a:r>
            <a:r>
              <a:rPr lang="en-GB" sz="2400" dirty="0" err="1" smtClean="0">
                <a:solidFill>
                  <a:schemeClr val="bg2"/>
                </a:solidFill>
              </a:rPr>
              <a:t>est</a:t>
            </a:r>
            <a:r>
              <a:rPr lang="en-GB" sz="2400" dirty="0" smtClean="0">
                <a:solidFill>
                  <a:schemeClr val="bg2"/>
                </a:solidFill>
              </a:rPr>
              <a:t> </a:t>
            </a:r>
            <a:r>
              <a:rPr lang="en-GB" sz="2400" dirty="0" err="1" smtClean="0">
                <a:solidFill>
                  <a:schemeClr val="bg2"/>
                </a:solidFill>
              </a:rPr>
              <a:t>très</a:t>
            </a:r>
            <a:r>
              <a:rPr lang="en-GB" sz="2400" dirty="0" smtClean="0">
                <a:solidFill>
                  <a:schemeClr val="bg2"/>
                </a:solidFill>
              </a:rPr>
              <a:t> </a:t>
            </a:r>
            <a:r>
              <a:rPr lang="en-GB" sz="2400" dirty="0" err="1" smtClean="0">
                <a:solidFill>
                  <a:schemeClr val="bg2"/>
                </a:solidFill>
              </a:rPr>
              <a:t>jeune</a:t>
            </a:r>
            <a:r>
              <a:rPr lang="en-GB" sz="2400" dirty="0" smtClean="0">
                <a:solidFill>
                  <a:schemeClr val="bg2"/>
                </a:solidFill>
              </a:rPr>
              <a:t>. Il a </a:t>
            </a:r>
            <a:r>
              <a:rPr lang="en-GB" sz="2400" dirty="0" err="1" smtClean="0">
                <a:solidFill>
                  <a:schemeClr val="bg2"/>
                </a:solidFill>
              </a:rPr>
              <a:t>quinze</a:t>
            </a:r>
            <a:r>
              <a:rPr lang="en-GB" sz="2400" dirty="0" smtClean="0">
                <a:solidFill>
                  <a:schemeClr val="bg2"/>
                </a:solidFill>
              </a:rPr>
              <a:t> ans. </a:t>
            </a:r>
            <a:r>
              <a:rPr lang="en-GB" sz="2400" dirty="0" smtClean="0">
                <a:solidFill>
                  <a:srgbClr val="FF0000"/>
                </a:solidFill>
              </a:rPr>
              <a:t>Il </a:t>
            </a:r>
            <a:r>
              <a:rPr lang="en-GB" sz="2400" dirty="0" err="1" smtClean="0">
                <a:solidFill>
                  <a:srgbClr val="FF0000"/>
                </a:solidFill>
              </a:rPr>
              <a:t>est</a:t>
            </a:r>
            <a:r>
              <a:rPr lang="en-GB" sz="2400" dirty="0" smtClean="0">
                <a:solidFill>
                  <a:srgbClr val="FF0000"/>
                </a:solidFill>
              </a:rPr>
              <a:t> </a:t>
            </a:r>
            <a:r>
              <a:rPr lang="en-GB" sz="2400" dirty="0" smtClean="0">
                <a:solidFill>
                  <a:schemeClr val="bg2"/>
                </a:solidFill>
              </a:rPr>
              <a:t>beau et </a:t>
            </a:r>
            <a:r>
              <a:rPr lang="en-GB" sz="2400" dirty="0" err="1" smtClean="0">
                <a:solidFill>
                  <a:srgbClr val="FF0000"/>
                </a:solidFill>
              </a:rPr>
              <a:t>il</a:t>
            </a:r>
            <a:r>
              <a:rPr lang="en-GB" sz="2400" dirty="0" smtClean="0">
                <a:solidFill>
                  <a:srgbClr val="FF0000"/>
                </a:solidFill>
              </a:rPr>
              <a:t> </a:t>
            </a:r>
            <a:r>
              <a:rPr lang="en-GB" sz="2400" dirty="0" err="1" smtClean="0">
                <a:solidFill>
                  <a:srgbClr val="FF0000"/>
                </a:solidFill>
              </a:rPr>
              <a:t>est</a:t>
            </a:r>
            <a:r>
              <a:rPr lang="en-GB" sz="2400" dirty="0" smtClean="0">
                <a:solidFill>
                  <a:srgbClr val="FF0000"/>
                </a:solidFill>
              </a:rPr>
              <a:t> </a:t>
            </a:r>
            <a:r>
              <a:rPr lang="en-GB" sz="2400" dirty="0" err="1" smtClean="0">
                <a:solidFill>
                  <a:schemeClr val="bg2"/>
                </a:solidFill>
              </a:rPr>
              <a:t>très</a:t>
            </a:r>
            <a:r>
              <a:rPr lang="en-GB" sz="2400" dirty="0" smtClean="0">
                <a:solidFill>
                  <a:schemeClr val="bg2"/>
                </a:solidFill>
              </a:rPr>
              <a:t> intelligent. </a:t>
            </a:r>
            <a:r>
              <a:rPr lang="en-GB" sz="2400" dirty="0" smtClean="0">
                <a:solidFill>
                  <a:srgbClr val="FF0000"/>
                </a:solidFill>
              </a:rPr>
              <a:t>Il a </a:t>
            </a:r>
            <a:r>
              <a:rPr lang="en-GB" sz="2400" dirty="0" smtClean="0">
                <a:solidFill>
                  <a:schemeClr val="bg2"/>
                </a:solidFill>
              </a:rPr>
              <a:t>les </a:t>
            </a:r>
            <a:r>
              <a:rPr lang="en-GB" sz="2400" dirty="0" err="1" smtClean="0">
                <a:solidFill>
                  <a:schemeClr val="bg2"/>
                </a:solidFill>
              </a:rPr>
              <a:t>yeux</a:t>
            </a:r>
            <a:r>
              <a:rPr lang="en-GB" sz="2400" dirty="0" smtClean="0">
                <a:solidFill>
                  <a:schemeClr val="bg2"/>
                </a:solidFill>
              </a:rPr>
              <a:t> noirs et les </a:t>
            </a:r>
            <a:r>
              <a:rPr lang="en-GB" sz="2400" dirty="0" err="1" smtClean="0">
                <a:solidFill>
                  <a:schemeClr val="bg2"/>
                </a:solidFill>
              </a:rPr>
              <a:t>cheveux</a:t>
            </a:r>
            <a:r>
              <a:rPr lang="en-GB" sz="2400" dirty="0" smtClean="0">
                <a:solidFill>
                  <a:schemeClr val="bg2"/>
                </a:solidFill>
              </a:rPr>
              <a:t> blonds. </a:t>
            </a:r>
            <a:r>
              <a:rPr lang="en-GB" sz="2400" dirty="0" smtClean="0">
                <a:solidFill>
                  <a:srgbClr val="FF0000"/>
                </a:solidFill>
              </a:rPr>
              <a:t>Il a</a:t>
            </a:r>
            <a:r>
              <a:rPr lang="en-GB" sz="2400" dirty="0" smtClean="0">
                <a:solidFill>
                  <a:schemeClr val="bg2"/>
                </a:solidFill>
              </a:rPr>
              <a:t> beaucoup </a:t>
            </a:r>
            <a:r>
              <a:rPr lang="en-GB" sz="2400" dirty="0" err="1" smtClean="0">
                <a:solidFill>
                  <a:schemeClr val="bg2"/>
                </a:solidFill>
              </a:rPr>
              <a:t>d’amis</a:t>
            </a:r>
            <a:r>
              <a:rPr lang="en-GB" sz="2400" dirty="0" smtClean="0">
                <a:solidFill>
                  <a:schemeClr val="bg2"/>
                </a:solidFill>
              </a:rPr>
              <a:t>, </a:t>
            </a:r>
            <a:r>
              <a:rPr lang="en-GB" sz="2400" dirty="0" err="1" smtClean="0">
                <a:solidFill>
                  <a:schemeClr val="bg2"/>
                </a:solidFill>
              </a:rPr>
              <a:t>parce</a:t>
            </a:r>
            <a:r>
              <a:rPr lang="en-GB" sz="2400" dirty="0" smtClean="0">
                <a:solidFill>
                  <a:schemeClr val="bg2"/>
                </a:solidFill>
              </a:rPr>
              <a:t> </a:t>
            </a:r>
            <a:r>
              <a:rPr lang="en-GB" sz="2400" dirty="0" err="1" smtClean="0">
                <a:solidFill>
                  <a:schemeClr val="bg2"/>
                </a:solidFill>
              </a:rPr>
              <a:t>qu’</a:t>
            </a:r>
            <a:r>
              <a:rPr lang="en-GB" sz="2400" dirty="0" err="1" smtClean="0">
                <a:solidFill>
                  <a:srgbClr val="FF0000"/>
                </a:solidFill>
              </a:rPr>
              <a:t>il</a:t>
            </a:r>
            <a:r>
              <a:rPr lang="en-GB" sz="2400" dirty="0" smtClean="0">
                <a:solidFill>
                  <a:srgbClr val="FF0000"/>
                </a:solidFill>
              </a:rPr>
              <a:t> </a:t>
            </a:r>
            <a:r>
              <a:rPr lang="en-GB" sz="2400" dirty="0" err="1" smtClean="0">
                <a:solidFill>
                  <a:srgbClr val="FF0000"/>
                </a:solidFill>
              </a:rPr>
              <a:t>est</a:t>
            </a:r>
            <a:r>
              <a:rPr lang="en-GB" sz="2400" dirty="0" smtClean="0">
                <a:solidFill>
                  <a:srgbClr val="FF0000"/>
                </a:solidFill>
              </a:rPr>
              <a:t> </a:t>
            </a:r>
            <a:r>
              <a:rPr lang="en-GB" sz="2400" dirty="0" err="1" smtClean="0">
                <a:solidFill>
                  <a:schemeClr val="bg2"/>
                </a:solidFill>
              </a:rPr>
              <a:t>très</a:t>
            </a:r>
            <a:r>
              <a:rPr lang="en-GB" sz="2400" dirty="0" smtClean="0">
                <a:solidFill>
                  <a:schemeClr val="bg2"/>
                </a:solidFill>
              </a:rPr>
              <a:t> </a:t>
            </a:r>
            <a:r>
              <a:rPr lang="en-GB" sz="2400" dirty="0" err="1" smtClean="0">
                <a:solidFill>
                  <a:schemeClr val="bg2"/>
                </a:solidFill>
              </a:rPr>
              <a:t>gentil</a:t>
            </a:r>
            <a:r>
              <a:rPr lang="en-GB" sz="2400" dirty="0" smtClean="0">
                <a:solidFill>
                  <a:schemeClr val="bg2"/>
                </a:solidFill>
              </a:rPr>
              <a:t>. </a:t>
            </a:r>
            <a:r>
              <a:rPr lang="en-GB" sz="2400" dirty="0" smtClean="0">
                <a:solidFill>
                  <a:srgbClr val="FF0000"/>
                </a:solidFill>
              </a:rPr>
              <a:t>Il a</a:t>
            </a:r>
            <a:r>
              <a:rPr lang="en-GB" sz="2400" dirty="0" smtClean="0">
                <a:solidFill>
                  <a:schemeClr val="bg2"/>
                </a:solidFill>
              </a:rPr>
              <a:t> </a:t>
            </a:r>
            <a:r>
              <a:rPr lang="en-GB" sz="2400" dirty="0" err="1" smtClean="0">
                <a:solidFill>
                  <a:schemeClr val="bg2"/>
                </a:solidFill>
              </a:rPr>
              <a:t>seulement</a:t>
            </a:r>
            <a:r>
              <a:rPr lang="en-GB" sz="2400" dirty="0" smtClean="0">
                <a:solidFill>
                  <a:schemeClr val="bg2"/>
                </a:solidFill>
              </a:rPr>
              <a:t> un </a:t>
            </a:r>
            <a:r>
              <a:rPr lang="en-GB" sz="2400" dirty="0" err="1" smtClean="0">
                <a:solidFill>
                  <a:schemeClr val="bg2"/>
                </a:solidFill>
              </a:rPr>
              <a:t>gros</a:t>
            </a:r>
            <a:r>
              <a:rPr lang="en-GB" sz="2400" dirty="0" smtClean="0">
                <a:solidFill>
                  <a:schemeClr val="bg2"/>
                </a:solidFill>
              </a:rPr>
              <a:t> </a:t>
            </a:r>
            <a:r>
              <a:rPr lang="en-GB" sz="2400" dirty="0" err="1" smtClean="0">
                <a:solidFill>
                  <a:schemeClr val="bg2"/>
                </a:solidFill>
              </a:rPr>
              <a:t>défaut</a:t>
            </a:r>
            <a:r>
              <a:rPr lang="en-GB" sz="2400" dirty="0" smtClean="0">
                <a:solidFill>
                  <a:schemeClr val="bg2"/>
                </a:solidFill>
              </a:rPr>
              <a:t>: </a:t>
            </a:r>
            <a:r>
              <a:rPr lang="en-GB" sz="2400" dirty="0" smtClean="0">
                <a:solidFill>
                  <a:srgbClr val="FF0000"/>
                </a:solidFill>
              </a:rPr>
              <a:t>Il </a:t>
            </a:r>
            <a:r>
              <a:rPr lang="en-GB" sz="2400" dirty="0" err="1" smtClean="0">
                <a:solidFill>
                  <a:srgbClr val="FF0000"/>
                </a:solidFill>
              </a:rPr>
              <a:t>est</a:t>
            </a:r>
            <a:r>
              <a:rPr lang="en-GB" sz="2400" dirty="0" smtClean="0">
                <a:solidFill>
                  <a:srgbClr val="FF0000"/>
                </a:solidFill>
              </a:rPr>
              <a:t> </a:t>
            </a:r>
            <a:r>
              <a:rPr lang="en-GB" sz="2400" dirty="0" err="1" smtClean="0">
                <a:solidFill>
                  <a:schemeClr val="bg2"/>
                </a:solidFill>
              </a:rPr>
              <a:t>très</a:t>
            </a:r>
            <a:r>
              <a:rPr lang="en-GB" sz="2400" dirty="0" smtClean="0">
                <a:solidFill>
                  <a:schemeClr val="bg2"/>
                </a:solidFill>
              </a:rPr>
              <a:t> </a:t>
            </a:r>
            <a:r>
              <a:rPr lang="en-GB" sz="2400" dirty="0" err="1" smtClean="0">
                <a:solidFill>
                  <a:schemeClr val="bg2"/>
                </a:solidFill>
              </a:rPr>
              <a:t>paresseux</a:t>
            </a:r>
            <a:r>
              <a:rPr lang="en-GB" sz="2400" dirty="0" smtClean="0">
                <a:solidFill>
                  <a:schemeClr val="bg2"/>
                </a:solidFill>
              </a:rPr>
              <a:t>. </a:t>
            </a:r>
          </a:p>
          <a:p>
            <a:endParaRPr lang="en-GB" sz="2400" dirty="0">
              <a:solidFill>
                <a:schemeClr val="bg2"/>
              </a:solidFill>
            </a:endParaRPr>
          </a:p>
        </p:txBody>
      </p:sp>
    </p:spTree>
    <p:extLst>
      <p:ext uri="{BB962C8B-B14F-4D97-AF65-F5344CB8AC3E}">
        <p14:creationId xmlns:p14="http://schemas.microsoft.com/office/powerpoint/2010/main" val="95050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827963" cy="947737"/>
          </a:xfrm>
        </p:spPr>
        <p:txBody>
          <a:bodyPr/>
          <a:lstStyle/>
          <a:p>
            <a:r>
              <a:rPr lang="fr-FR" dirty="0"/>
              <a:t>Les sensations de douleur/ de manque</a:t>
            </a:r>
            <a:endParaRPr lang="en-GB" dirty="0"/>
          </a:p>
        </p:txBody>
      </p:sp>
      <p:sp>
        <p:nvSpPr>
          <p:cNvPr id="3" name="TextBox 2"/>
          <p:cNvSpPr txBox="1"/>
          <p:nvPr/>
        </p:nvSpPr>
        <p:spPr>
          <a:xfrm>
            <a:off x="971600" y="1844824"/>
            <a:ext cx="7632848" cy="4154984"/>
          </a:xfrm>
          <a:prstGeom prst="rect">
            <a:avLst/>
          </a:prstGeom>
          <a:noFill/>
        </p:spPr>
        <p:txBody>
          <a:bodyPr wrap="square" rtlCol="0">
            <a:spAutoFit/>
          </a:bodyPr>
          <a:lstStyle/>
          <a:p>
            <a:r>
              <a:rPr lang="en-GB" sz="2400" dirty="0" err="1" smtClean="0">
                <a:solidFill>
                  <a:schemeClr val="bg2"/>
                </a:solidFill>
              </a:rPr>
              <a:t>Exercice</a:t>
            </a:r>
            <a:r>
              <a:rPr lang="en-GB" sz="2400" dirty="0" smtClean="0">
                <a:solidFill>
                  <a:schemeClr val="bg2"/>
                </a:solidFill>
              </a:rPr>
              <a:t> 1p49</a:t>
            </a:r>
          </a:p>
          <a:p>
            <a:r>
              <a:rPr lang="en-GB" sz="2400" dirty="0" smtClean="0">
                <a:solidFill>
                  <a:schemeClr val="bg2"/>
                </a:solidFill>
              </a:rPr>
              <a:t>2. Il </a:t>
            </a:r>
            <a:r>
              <a:rPr lang="en-GB" sz="2400" dirty="0" err="1" smtClean="0">
                <a:solidFill>
                  <a:schemeClr val="bg2"/>
                </a:solidFill>
              </a:rPr>
              <a:t>est</a:t>
            </a:r>
            <a:r>
              <a:rPr lang="en-GB" sz="2400" dirty="0" smtClean="0">
                <a:solidFill>
                  <a:schemeClr val="bg2"/>
                </a:solidFill>
              </a:rPr>
              <a:t> chez le </a:t>
            </a:r>
            <a:r>
              <a:rPr lang="en-GB" sz="2400" dirty="0" err="1" smtClean="0">
                <a:solidFill>
                  <a:schemeClr val="bg2"/>
                </a:solidFill>
              </a:rPr>
              <a:t>dentiste</a:t>
            </a:r>
            <a:r>
              <a:rPr lang="en-GB" sz="2400" dirty="0">
                <a:solidFill>
                  <a:schemeClr val="bg2"/>
                </a:solidFill>
              </a:rPr>
              <a:t> </a:t>
            </a:r>
            <a:r>
              <a:rPr lang="en-GB" sz="2400" dirty="0" err="1" smtClean="0">
                <a:solidFill>
                  <a:schemeClr val="bg2"/>
                </a:solidFill>
              </a:rPr>
              <a:t>parce</a:t>
            </a:r>
            <a:r>
              <a:rPr lang="en-GB" sz="2400" dirty="0" smtClean="0">
                <a:solidFill>
                  <a:schemeClr val="bg2"/>
                </a:solidFill>
              </a:rPr>
              <a:t> </a:t>
            </a:r>
            <a:r>
              <a:rPr lang="en-GB" sz="2400" dirty="0" err="1" smtClean="0">
                <a:solidFill>
                  <a:schemeClr val="bg2"/>
                </a:solidFill>
              </a:rPr>
              <a:t>qu’il</a:t>
            </a:r>
            <a:r>
              <a:rPr lang="en-GB" sz="2400" dirty="0" smtClean="0">
                <a:solidFill>
                  <a:schemeClr val="bg2"/>
                </a:solidFill>
              </a:rPr>
              <a:t> a mal aux dents.</a:t>
            </a:r>
          </a:p>
          <a:p>
            <a:r>
              <a:rPr lang="en-GB" sz="2400" dirty="0" smtClean="0">
                <a:solidFill>
                  <a:schemeClr val="bg2"/>
                </a:solidFill>
              </a:rPr>
              <a:t>3. Il </a:t>
            </a:r>
            <a:r>
              <a:rPr lang="en-GB" sz="2400" dirty="0" err="1" smtClean="0">
                <a:solidFill>
                  <a:schemeClr val="bg2"/>
                </a:solidFill>
              </a:rPr>
              <a:t>est</a:t>
            </a:r>
            <a:r>
              <a:rPr lang="en-GB" sz="2400" dirty="0" smtClean="0">
                <a:solidFill>
                  <a:schemeClr val="bg2"/>
                </a:solidFill>
              </a:rPr>
              <a:t> chez le </a:t>
            </a:r>
            <a:r>
              <a:rPr lang="en-GB" sz="2400" dirty="0" err="1" smtClean="0">
                <a:solidFill>
                  <a:schemeClr val="bg2"/>
                </a:solidFill>
              </a:rPr>
              <a:t>médecin</a:t>
            </a:r>
            <a:r>
              <a:rPr lang="en-GB" sz="2400" dirty="0" smtClean="0">
                <a:solidFill>
                  <a:schemeClr val="bg2"/>
                </a:solidFill>
              </a:rPr>
              <a:t> </a:t>
            </a:r>
            <a:r>
              <a:rPr lang="en-GB" sz="2400" dirty="0" err="1" smtClean="0">
                <a:solidFill>
                  <a:schemeClr val="bg2"/>
                </a:solidFill>
              </a:rPr>
              <a:t>parce</a:t>
            </a:r>
            <a:r>
              <a:rPr lang="en-GB" sz="2400" dirty="0" smtClean="0">
                <a:solidFill>
                  <a:schemeClr val="bg2"/>
                </a:solidFill>
              </a:rPr>
              <a:t> </a:t>
            </a:r>
            <a:r>
              <a:rPr lang="en-GB" sz="2400" dirty="0" err="1" smtClean="0">
                <a:solidFill>
                  <a:schemeClr val="bg2"/>
                </a:solidFill>
              </a:rPr>
              <a:t>qu’il</a:t>
            </a:r>
            <a:r>
              <a:rPr lang="en-GB" sz="2400" dirty="0" smtClean="0">
                <a:solidFill>
                  <a:schemeClr val="bg2"/>
                </a:solidFill>
              </a:rPr>
              <a:t> a mal à la gorge.</a:t>
            </a:r>
          </a:p>
          <a:p>
            <a:r>
              <a:rPr lang="en-GB" sz="2400" dirty="0" smtClean="0">
                <a:solidFill>
                  <a:schemeClr val="bg2"/>
                </a:solidFill>
              </a:rPr>
              <a:t>4. Il </a:t>
            </a:r>
            <a:r>
              <a:rPr lang="en-GB" sz="2400" dirty="0" err="1" smtClean="0">
                <a:solidFill>
                  <a:schemeClr val="bg2"/>
                </a:solidFill>
              </a:rPr>
              <a:t>est</a:t>
            </a:r>
            <a:r>
              <a:rPr lang="en-GB" sz="2400" dirty="0" smtClean="0">
                <a:solidFill>
                  <a:schemeClr val="bg2"/>
                </a:solidFill>
              </a:rPr>
              <a:t> chez </a:t>
            </a:r>
            <a:r>
              <a:rPr lang="en-GB" sz="2400" dirty="0" err="1" smtClean="0">
                <a:solidFill>
                  <a:schemeClr val="bg2"/>
                </a:solidFill>
              </a:rPr>
              <a:t>l’ophtalmo</a:t>
            </a:r>
            <a:r>
              <a:rPr lang="en-GB" sz="2400" dirty="0" smtClean="0">
                <a:solidFill>
                  <a:schemeClr val="bg2"/>
                </a:solidFill>
              </a:rPr>
              <a:t> </a:t>
            </a:r>
            <a:r>
              <a:rPr lang="en-GB" sz="2400" dirty="0" err="1" smtClean="0">
                <a:solidFill>
                  <a:schemeClr val="bg2"/>
                </a:solidFill>
              </a:rPr>
              <a:t>parce</a:t>
            </a:r>
            <a:r>
              <a:rPr lang="en-GB" sz="2400" dirty="0" smtClean="0">
                <a:solidFill>
                  <a:schemeClr val="bg2"/>
                </a:solidFill>
              </a:rPr>
              <a:t> </a:t>
            </a:r>
            <a:r>
              <a:rPr lang="en-GB" sz="2400" dirty="0" err="1" smtClean="0">
                <a:solidFill>
                  <a:schemeClr val="bg2"/>
                </a:solidFill>
              </a:rPr>
              <a:t>qu’il</a:t>
            </a:r>
            <a:r>
              <a:rPr lang="en-GB" sz="2400" dirty="0" smtClean="0">
                <a:solidFill>
                  <a:schemeClr val="bg2"/>
                </a:solidFill>
              </a:rPr>
              <a:t> a mal aux </a:t>
            </a:r>
            <a:r>
              <a:rPr lang="en-GB" sz="2400" dirty="0" err="1" smtClean="0">
                <a:solidFill>
                  <a:schemeClr val="bg2"/>
                </a:solidFill>
              </a:rPr>
              <a:t>yeux</a:t>
            </a:r>
            <a:r>
              <a:rPr lang="en-GB" sz="2400" dirty="0" smtClean="0">
                <a:solidFill>
                  <a:schemeClr val="bg2"/>
                </a:solidFill>
              </a:rPr>
              <a:t>.</a:t>
            </a:r>
          </a:p>
          <a:p>
            <a:endParaRPr lang="en-GB" sz="2400" dirty="0">
              <a:solidFill>
                <a:schemeClr val="bg2"/>
              </a:solidFill>
            </a:endParaRPr>
          </a:p>
          <a:p>
            <a:r>
              <a:rPr lang="en-GB" sz="2400" dirty="0" err="1" smtClean="0">
                <a:solidFill>
                  <a:schemeClr val="bg2"/>
                </a:solidFill>
              </a:rPr>
              <a:t>Exercice</a:t>
            </a:r>
            <a:r>
              <a:rPr lang="en-GB" sz="2400" dirty="0" smtClean="0">
                <a:solidFill>
                  <a:schemeClr val="bg2"/>
                </a:solidFill>
              </a:rPr>
              <a:t> 3p49 (</a:t>
            </a:r>
            <a:r>
              <a:rPr lang="en-GB" sz="2400" dirty="0" err="1" smtClean="0">
                <a:solidFill>
                  <a:schemeClr val="bg2"/>
                </a:solidFill>
              </a:rPr>
              <a:t>en</a:t>
            </a:r>
            <a:r>
              <a:rPr lang="en-GB" sz="2400" dirty="0" smtClean="0">
                <a:solidFill>
                  <a:schemeClr val="bg2"/>
                </a:solidFill>
              </a:rPr>
              <a:t> </a:t>
            </a:r>
            <a:r>
              <a:rPr lang="en-GB" sz="2400" dirty="0" err="1" smtClean="0">
                <a:solidFill>
                  <a:schemeClr val="bg2"/>
                </a:solidFill>
              </a:rPr>
              <a:t>groupe</a:t>
            </a:r>
            <a:r>
              <a:rPr lang="en-GB" sz="2400" dirty="0" smtClean="0">
                <a:solidFill>
                  <a:schemeClr val="bg2"/>
                </a:solidFill>
              </a:rPr>
              <a:t>)</a:t>
            </a:r>
          </a:p>
          <a:p>
            <a:r>
              <a:rPr lang="en-GB" sz="2400" dirty="0" smtClean="0">
                <a:solidFill>
                  <a:schemeClr val="bg2"/>
                </a:solidFill>
              </a:rPr>
              <a:t>Pour </a:t>
            </a:r>
            <a:r>
              <a:rPr lang="en-GB" sz="2400" dirty="0" err="1" smtClean="0">
                <a:solidFill>
                  <a:schemeClr val="bg2"/>
                </a:solidFill>
              </a:rPr>
              <a:t>écrire</a:t>
            </a:r>
            <a:r>
              <a:rPr lang="en-GB" sz="2400" dirty="0" smtClean="0">
                <a:solidFill>
                  <a:schemeClr val="bg2"/>
                </a:solidFill>
              </a:rPr>
              <a:t>, </a:t>
            </a:r>
            <a:r>
              <a:rPr lang="en-GB" sz="2400" dirty="0" err="1" smtClean="0">
                <a:solidFill>
                  <a:schemeClr val="bg2"/>
                </a:solidFill>
              </a:rPr>
              <a:t>j’ai</a:t>
            </a:r>
            <a:r>
              <a:rPr lang="en-GB" sz="2400" dirty="0" smtClean="0">
                <a:solidFill>
                  <a:schemeClr val="bg2"/>
                </a:solidFill>
              </a:rPr>
              <a:t> </a:t>
            </a:r>
            <a:r>
              <a:rPr lang="en-GB" sz="2400" dirty="0" err="1" smtClean="0">
                <a:solidFill>
                  <a:schemeClr val="bg2"/>
                </a:solidFill>
              </a:rPr>
              <a:t>besoin</a:t>
            </a:r>
            <a:r>
              <a:rPr lang="en-GB" sz="2400" dirty="0" smtClean="0">
                <a:solidFill>
                  <a:schemeClr val="bg2"/>
                </a:solidFill>
              </a:rPr>
              <a:t> d’un cahier et </a:t>
            </a:r>
            <a:r>
              <a:rPr lang="en-GB" sz="2400" dirty="0" err="1" smtClean="0">
                <a:solidFill>
                  <a:schemeClr val="bg2"/>
                </a:solidFill>
              </a:rPr>
              <a:t>j’ai</a:t>
            </a:r>
            <a:r>
              <a:rPr lang="en-GB" sz="2400" dirty="0" smtClean="0">
                <a:solidFill>
                  <a:schemeClr val="bg2"/>
                </a:solidFill>
              </a:rPr>
              <a:t> </a:t>
            </a:r>
            <a:r>
              <a:rPr lang="en-GB" sz="2400" dirty="0" err="1" smtClean="0">
                <a:solidFill>
                  <a:schemeClr val="bg2"/>
                </a:solidFill>
              </a:rPr>
              <a:t>besoin</a:t>
            </a:r>
            <a:r>
              <a:rPr lang="en-GB" sz="2400" dirty="0" smtClean="0">
                <a:solidFill>
                  <a:schemeClr val="bg2"/>
                </a:solidFill>
              </a:rPr>
              <a:t> d’un </a:t>
            </a:r>
            <a:r>
              <a:rPr lang="en-GB" sz="2400" dirty="0" err="1" smtClean="0">
                <a:solidFill>
                  <a:schemeClr val="bg2"/>
                </a:solidFill>
              </a:rPr>
              <a:t>stylo</a:t>
            </a:r>
            <a:r>
              <a:rPr lang="en-GB" sz="2400" dirty="0" smtClean="0">
                <a:solidFill>
                  <a:schemeClr val="bg2"/>
                </a:solidFill>
              </a:rPr>
              <a:t>.</a:t>
            </a:r>
          </a:p>
          <a:p>
            <a:r>
              <a:rPr lang="en-GB" sz="2400" dirty="0" smtClean="0">
                <a:solidFill>
                  <a:schemeClr val="bg2"/>
                </a:solidFill>
              </a:rPr>
              <a:t>Pour voyager, </a:t>
            </a:r>
            <a:r>
              <a:rPr lang="en-GB" sz="2400" dirty="0" err="1" smtClean="0">
                <a:solidFill>
                  <a:schemeClr val="bg2"/>
                </a:solidFill>
              </a:rPr>
              <a:t>j’ai</a:t>
            </a:r>
            <a:r>
              <a:rPr lang="en-GB" sz="2400" dirty="0" smtClean="0">
                <a:solidFill>
                  <a:schemeClr val="bg2"/>
                </a:solidFill>
              </a:rPr>
              <a:t> </a:t>
            </a:r>
            <a:r>
              <a:rPr lang="en-GB" sz="2400" dirty="0" err="1" smtClean="0">
                <a:solidFill>
                  <a:schemeClr val="bg2"/>
                </a:solidFill>
              </a:rPr>
              <a:t>besoin</a:t>
            </a:r>
            <a:r>
              <a:rPr lang="en-GB" sz="2400" dirty="0" smtClean="0">
                <a:solidFill>
                  <a:schemeClr val="bg2"/>
                </a:solidFill>
              </a:rPr>
              <a:t> d’un billet </a:t>
            </a:r>
            <a:r>
              <a:rPr lang="en-GB" sz="2400" dirty="0" err="1" smtClean="0">
                <a:solidFill>
                  <a:schemeClr val="bg2"/>
                </a:solidFill>
              </a:rPr>
              <a:t>d’avion</a:t>
            </a:r>
            <a:r>
              <a:rPr lang="en-GB" sz="2400" dirty="0" smtClean="0">
                <a:solidFill>
                  <a:schemeClr val="bg2"/>
                </a:solidFill>
              </a:rPr>
              <a:t> et </a:t>
            </a:r>
            <a:r>
              <a:rPr lang="en-GB" sz="2400" dirty="0" err="1" smtClean="0">
                <a:solidFill>
                  <a:schemeClr val="bg2"/>
                </a:solidFill>
              </a:rPr>
              <a:t>j’ai</a:t>
            </a:r>
            <a:r>
              <a:rPr lang="en-GB" sz="2400" dirty="0" smtClean="0">
                <a:solidFill>
                  <a:schemeClr val="bg2"/>
                </a:solidFill>
              </a:rPr>
              <a:t> </a:t>
            </a:r>
            <a:r>
              <a:rPr lang="en-GB" sz="2400" dirty="0" err="1" smtClean="0">
                <a:solidFill>
                  <a:schemeClr val="bg2"/>
                </a:solidFill>
              </a:rPr>
              <a:t>besoin</a:t>
            </a:r>
            <a:r>
              <a:rPr lang="en-GB" sz="2400" dirty="0" smtClean="0">
                <a:solidFill>
                  <a:schemeClr val="bg2"/>
                </a:solidFill>
              </a:rPr>
              <a:t> d’un </a:t>
            </a:r>
            <a:r>
              <a:rPr lang="en-GB" sz="2400" dirty="0" err="1" smtClean="0">
                <a:solidFill>
                  <a:schemeClr val="bg2"/>
                </a:solidFill>
              </a:rPr>
              <a:t>passeport</a:t>
            </a:r>
            <a:r>
              <a:rPr lang="en-GB" sz="2400" dirty="0" smtClean="0">
                <a:solidFill>
                  <a:schemeClr val="bg2"/>
                </a:solidFill>
              </a:rPr>
              <a:t>.</a:t>
            </a:r>
          </a:p>
          <a:p>
            <a:r>
              <a:rPr lang="en-GB" sz="2400" dirty="0" smtClean="0">
                <a:solidFill>
                  <a:schemeClr val="bg2"/>
                </a:solidFill>
              </a:rPr>
              <a:t>Pour lire, </a:t>
            </a:r>
            <a:r>
              <a:rPr lang="en-GB" sz="2400" dirty="0" err="1" smtClean="0">
                <a:solidFill>
                  <a:schemeClr val="bg2"/>
                </a:solidFill>
              </a:rPr>
              <a:t>j’ai</a:t>
            </a:r>
            <a:r>
              <a:rPr lang="en-GB" sz="2400" dirty="0" smtClean="0">
                <a:solidFill>
                  <a:schemeClr val="bg2"/>
                </a:solidFill>
              </a:rPr>
              <a:t> </a:t>
            </a:r>
            <a:r>
              <a:rPr lang="en-GB" sz="2400" dirty="0" err="1" smtClean="0">
                <a:solidFill>
                  <a:schemeClr val="bg2"/>
                </a:solidFill>
              </a:rPr>
              <a:t>besoin</a:t>
            </a:r>
            <a:r>
              <a:rPr lang="en-GB" sz="2400" dirty="0" smtClean="0">
                <a:solidFill>
                  <a:schemeClr val="bg2"/>
                </a:solidFill>
              </a:rPr>
              <a:t> d’un livre et </a:t>
            </a:r>
            <a:r>
              <a:rPr lang="en-GB" sz="2400" dirty="0" err="1" smtClean="0">
                <a:solidFill>
                  <a:schemeClr val="bg2"/>
                </a:solidFill>
              </a:rPr>
              <a:t>j’ai</a:t>
            </a:r>
            <a:r>
              <a:rPr lang="en-GB" sz="2400" dirty="0" smtClean="0">
                <a:solidFill>
                  <a:schemeClr val="bg2"/>
                </a:solidFill>
              </a:rPr>
              <a:t> </a:t>
            </a:r>
            <a:r>
              <a:rPr lang="en-GB" sz="2400" dirty="0" err="1" smtClean="0">
                <a:solidFill>
                  <a:schemeClr val="bg2"/>
                </a:solidFill>
              </a:rPr>
              <a:t>besoin</a:t>
            </a:r>
            <a:r>
              <a:rPr lang="en-GB" sz="2400" dirty="0" smtClean="0">
                <a:solidFill>
                  <a:schemeClr val="bg2"/>
                </a:solidFill>
              </a:rPr>
              <a:t> de lunettes.</a:t>
            </a:r>
            <a:endParaRPr lang="en-GB" sz="2400" dirty="0">
              <a:solidFill>
                <a:schemeClr val="bg2"/>
              </a:solidFill>
            </a:endParaRPr>
          </a:p>
        </p:txBody>
      </p:sp>
    </p:spTree>
    <p:extLst>
      <p:ext uri="{BB962C8B-B14F-4D97-AF65-F5344CB8AC3E}">
        <p14:creationId xmlns:p14="http://schemas.microsoft.com/office/powerpoint/2010/main" val="189941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La date et le jour</a:t>
            </a:r>
            <a:endParaRPr lang="en-GB" dirty="0"/>
          </a:p>
        </p:txBody>
      </p:sp>
      <p:sp>
        <p:nvSpPr>
          <p:cNvPr id="3" name="TextBox 2"/>
          <p:cNvSpPr txBox="1"/>
          <p:nvPr/>
        </p:nvSpPr>
        <p:spPr>
          <a:xfrm>
            <a:off x="899592" y="1700808"/>
            <a:ext cx="7632848" cy="1938992"/>
          </a:xfrm>
          <a:prstGeom prst="rect">
            <a:avLst/>
          </a:prstGeom>
          <a:noFill/>
        </p:spPr>
        <p:txBody>
          <a:bodyPr wrap="square" rtlCol="0">
            <a:spAutoFit/>
          </a:bodyPr>
          <a:lstStyle/>
          <a:p>
            <a:r>
              <a:rPr lang="en-GB" sz="2400" dirty="0" err="1" smtClean="0">
                <a:solidFill>
                  <a:schemeClr val="bg2"/>
                </a:solidFill>
              </a:rPr>
              <a:t>Exercice</a:t>
            </a:r>
            <a:r>
              <a:rPr lang="en-GB" sz="2400" dirty="0" smtClean="0">
                <a:solidFill>
                  <a:schemeClr val="bg2"/>
                </a:solidFill>
              </a:rPr>
              <a:t> 4p75</a:t>
            </a:r>
          </a:p>
          <a:p>
            <a:r>
              <a:rPr lang="en-GB" sz="2400" dirty="0" smtClean="0">
                <a:solidFill>
                  <a:schemeClr val="bg2"/>
                </a:solidFill>
              </a:rPr>
              <a:t>2. Je </a:t>
            </a:r>
            <a:r>
              <a:rPr lang="en-GB" sz="2400" dirty="0" err="1" smtClean="0">
                <a:solidFill>
                  <a:schemeClr val="bg2"/>
                </a:solidFill>
              </a:rPr>
              <a:t>passe</a:t>
            </a:r>
            <a:r>
              <a:rPr lang="en-GB" sz="2400" dirty="0" smtClean="0">
                <a:solidFill>
                  <a:schemeClr val="bg2"/>
                </a:solidFill>
              </a:rPr>
              <a:t> mon </a:t>
            </a:r>
            <a:r>
              <a:rPr lang="en-GB" sz="2400" dirty="0" err="1" smtClean="0">
                <a:solidFill>
                  <a:schemeClr val="bg2"/>
                </a:solidFill>
              </a:rPr>
              <a:t>permis</a:t>
            </a:r>
            <a:r>
              <a:rPr lang="en-GB" sz="2400" dirty="0" smtClean="0">
                <a:solidFill>
                  <a:schemeClr val="bg2"/>
                </a:solidFill>
              </a:rPr>
              <a:t> de </a:t>
            </a:r>
            <a:r>
              <a:rPr lang="en-GB" sz="2400" dirty="0" err="1" smtClean="0">
                <a:solidFill>
                  <a:schemeClr val="bg2"/>
                </a:solidFill>
              </a:rPr>
              <a:t>conduire</a:t>
            </a:r>
            <a:r>
              <a:rPr lang="en-GB" sz="2400" dirty="0" smtClean="0">
                <a:solidFill>
                  <a:schemeClr val="bg2"/>
                </a:solidFill>
              </a:rPr>
              <a:t> </a:t>
            </a:r>
            <a:r>
              <a:rPr lang="en-GB" sz="2400" dirty="0" err="1" smtClean="0">
                <a:solidFill>
                  <a:schemeClr val="bg2"/>
                </a:solidFill>
              </a:rPr>
              <a:t>lundi</a:t>
            </a:r>
            <a:r>
              <a:rPr lang="en-GB" sz="2400" dirty="0" smtClean="0">
                <a:solidFill>
                  <a:schemeClr val="bg2"/>
                </a:solidFill>
              </a:rPr>
              <a:t>.</a:t>
            </a:r>
          </a:p>
          <a:p>
            <a:r>
              <a:rPr lang="en-GB" sz="2400" dirty="0" smtClean="0">
                <a:solidFill>
                  <a:schemeClr val="bg2"/>
                </a:solidFill>
              </a:rPr>
              <a:t>3. Le </a:t>
            </a:r>
            <a:r>
              <a:rPr lang="en-GB" sz="2400" dirty="0" err="1" smtClean="0">
                <a:solidFill>
                  <a:schemeClr val="bg2"/>
                </a:solidFill>
              </a:rPr>
              <a:t>mardi</a:t>
            </a:r>
            <a:r>
              <a:rPr lang="en-GB" sz="2400" dirty="0" smtClean="0">
                <a:solidFill>
                  <a:schemeClr val="bg2"/>
                </a:solidFill>
              </a:rPr>
              <a:t>, </a:t>
            </a:r>
            <a:r>
              <a:rPr lang="en-GB" sz="2400" dirty="0" err="1" smtClean="0">
                <a:solidFill>
                  <a:schemeClr val="bg2"/>
                </a:solidFill>
              </a:rPr>
              <a:t>en</a:t>
            </a:r>
            <a:r>
              <a:rPr lang="en-GB" sz="2400" dirty="0" smtClean="0">
                <a:solidFill>
                  <a:schemeClr val="bg2"/>
                </a:solidFill>
              </a:rPr>
              <a:t> </a:t>
            </a:r>
            <a:r>
              <a:rPr lang="en-GB" sz="2400" dirty="0" err="1" smtClean="0">
                <a:solidFill>
                  <a:schemeClr val="bg2"/>
                </a:solidFill>
              </a:rPr>
              <a:t>général</a:t>
            </a:r>
            <a:r>
              <a:rPr lang="en-GB" sz="2400" dirty="0" smtClean="0">
                <a:solidFill>
                  <a:schemeClr val="bg2"/>
                </a:solidFill>
              </a:rPr>
              <a:t>, les </a:t>
            </a:r>
            <a:r>
              <a:rPr lang="en-GB" sz="2400" dirty="0" err="1" smtClean="0">
                <a:solidFill>
                  <a:schemeClr val="bg2"/>
                </a:solidFill>
              </a:rPr>
              <a:t>musées</a:t>
            </a:r>
            <a:r>
              <a:rPr lang="en-GB" sz="2400" dirty="0" smtClean="0">
                <a:solidFill>
                  <a:schemeClr val="bg2"/>
                </a:solidFill>
              </a:rPr>
              <a:t> </a:t>
            </a:r>
            <a:r>
              <a:rPr lang="en-GB" sz="2400" dirty="0" err="1" smtClean="0">
                <a:solidFill>
                  <a:schemeClr val="bg2"/>
                </a:solidFill>
              </a:rPr>
              <a:t>sont</a:t>
            </a:r>
            <a:r>
              <a:rPr lang="en-GB" sz="2400" dirty="0" smtClean="0">
                <a:solidFill>
                  <a:schemeClr val="bg2"/>
                </a:solidFill>
              </a:rPr>
              <a:t> </a:t>
            </a:r>
            <a:r>
              <a:rPr lang="en-GB" sz="2400" dirty="0" err="1" smtClean="0">
                <a:solidFill>
                  <a:schemeClr val="bg2"/>
                </a:solidFill>
              </a:rPr>
              <a:t>fermés</a:t>
            </a:r>
            <a:r>
              <a:rPr lang="en-GB" sz="2400" dirty="0" smtClean="0">
                <a:solidFill>
                  <a:schemeClr val="bg2"/>
                </a:solidFill>
              </a:rPr>
              <a:t>.</a:t>
            </a:r>
          </a:p>
          <a:p>
            <a:r>
              <a:rPr lang="en-GB" sz="2400" dirty="0" smtClean="0">
                <a:solidFill>
                  <a:schemeClr val="bg2"/>
                </a:solidFill>
              </a:rPr>
              <a:t>4. Katia se </a:t>
            </a:r>
            <a:r>
              <a:rPr lang="en-GB" sz="2400" dirty="0" err="1" smtClean="0">
                <a:solidFill>
                  <a:schemeClr val="bg2"/>
                </a:solidFill>
              </a:rPr>
              <a:t>marie</a:t>
            </a:r>
            <a:r>
              <a:rPr lang="en-GB" sz="2400" dirty="0" smtClean="0">
                <a:solidFill>
                  <a:schemeClr val="bg2"/>
                </a:solidFill>
              </a:rPr>
              <a:t> </a:t>
            </a:r>
            <a:r>
              <a:rPr lang="en-GB" sz="2400" dirty="0" err="1" smtClean="0">
                <a:solidFill>
                  <a:schemeClr val="bg2"/>
                </a:solidFill>
              </a:rPr>
              <a:t>samedi</a:t>
            </a:r>
            <a:r>
              <a:rPr lang="en-GB" sz="2400" dirty="0" smtClean="0">
                <a:solidFill>
                  <a:schemeClr val="bg2"/>
                </a:solidFill>
              </a:rPr>
              <a:t>.</a:t>
            </a:r>
          </a:p>
          <a:p>
            <a:r>
              <a:rPr lang="en-GB" sz="2400" dirty="0" smtClean="0">
                <a:solidFill>
                  <a:schemeClr val="bg2"/>
                </a:solidFill>
              </a:rPr>
              <a:t>5. Le </a:t>
            </a:r>
            <a:r>
              <a:rPr lang="en-GB" sz="2400" dirty="0" err="1" smtClean="0">
                <a:solidFill>
                  <a:schemeClr val="bg2"/>
                </a:solidFill>
              </a:rPr>
              <a:t>lundi</a:t>
            </a:r>
            <a:r>
              <a:rPr lang="en-GB" sz="2400" dirty="0" smtClean="0">
                <a:solidFill>
                  <a:schemeClr val="bg2"/>
                </a:solidFill>
              </a:rPr>
              <a:t>, je </a:t>
            </a:r>
            <a:r>
              <a:rPr lang="en-GB" sz="2400" dirty="0" err="1" smtClean="0">
                <a:solidFill>
                  <a:schemeClr val="bg2"/>
                </a:solidFill>
              </a:rPr>
              <a:t>suis</a:t>
            </a:r>
            <a:r>
              <a:rPr lang="en-GB" sz="2400" dirty="0" smtClean="0">
                <a:solidFill>
                  <a:schemeClr val="bg2"/>
                </a:solidFill>
              </a:rPr>
              <a:t> </a:t>
            </a:r>
            <a:r>
              <a:rPr lang="en-GB" sz="2400" dirty="0" err="1" smtClean="0">
                <a:solidFill>
                  <a:schemeClr val="bg2"/>
                </a:solidFill>
              </a:rPr>
              <a:t>toujours</a:t>
            </a:r>
            <a:r>
              <a:rPr lang="en-GB" sz="2400" dirty="0" smtClean="0">
                <a:solidFill>
                  <a:schemeClr val="bg2"/>
                </a:solidFill>
              </a:rPr>
              <a:t> </a:t>
            </a:r>
            <a:r>
              <a:rPr lang="en-GB" sz="2400" dirty="0" err="1" smtClean="0">
                <a:solidFill>
                  <a:schemeClr val="bg2"/>
                </a:solidFill>
              </a:rPr>
              <a:t>fatiguée</a:t>
            </a:r>
            <a:r>
              <a:rPr lang="en-GB" sz="2400" dirty="0" smtClean="0">
                <a:solidFill>
                  <a:schemeClr val="bg2"/>
                </a:solidFill>
              </a:rPr>
              <a:t>.</a:t>
            </a:r>
            <a:endParaRPr lang="en-GB" sz="2400" dirty="0">
              <a:solidFill>
                <a:schemeClr val="bg2"/>
              </a:solidFill>
            </a:endParaRPr>
          </a:p>
        </p:txBody>
      </p:sp>
    </p:spTree>
    <p:extLst>
      <p:ext uri="{BB962C8B-B14F-4D97-AF65-F5344CB8AC3E}">
        <p14:creationId xmlns:p14="http://schemas.microsoft.com/office/powerpoint/2010/main" val="28984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vocabulaire</a:t>
            </a:r>
            <a:endParaRPr lang="en-GB" dirty="0"/>
          </a:p>
        </p:txBody>
      </p:sp>
      <p:sp>
        <p:nvSpPr>
          <p:cNvPr id="3" name="TextBox 2"/>
          <p:cNvSpPr txBox="1"/>
          <p:nvPr/>
        </p:nvSpPr>
        <p:spPr>
          <a:xfrm>
            <a:off x="971600" y="1988840"/>
            <a:ext cx="4680520" cy="3046988"/>
          </a:xfrm>
          <a:prstGeom prst="rect">
            <a:avLst/>
          </a:prstGeom>
          <a:noFill/>
        </p:spPr>
        <p:txBody>
          <a:bodyPr wrap="square" rtlCol="0">
            <a:spAutoFit/>
          </a:bodyPr>
          <a:lstStyle/>
          <a:p>
            <a:r>
              <a:rPr lang="fr-FR" sz="2400" dirty="0" smtClean="0">
                <a:solidFill>
                  <a:schemeClr val="bg2"/>
                </a:solidFill>
              </a:rPr>
              <a:t>La </a:t>
            </a:r>
            <a:r>
              <a:rPr lang="fr-FR" sz="2400" dirty="0">
                <a:solidFill>
                  <a:schemeClr val="bg2"/>
                </a:solidFill>
              </a:rPr>
              <a:t>description </a:t>
            </a:r>
            <a:r>
              <a:rPr lang="fr-FR" sz="2400" dirty="0" smtClean="0">
                <a:solidFill>
                  <a:schemeClr val="bg2"/>
                </a:solidFill>
              </a:rPr>
              <a:t>physique</a:t>
            </a:r>
          </a:p>
          <a:p>
            <a:endParaRPr lang="fr-FR" sz="2400" dirty="0">
              <a:solidFill>
                <a:schemeClr val="bg2"/>
              </a:solidFill>
            </a:endParaRPr>
          </a:p>
          <a:p>
            <a:r>
              <a:rPr lang="fr-FR" sz="2400" dirty="0" smtClean="0">
                <a:solidFill>
                  <a:schemeClr val="bg2"/>
                </a:solidFill>
              </a:rPr>
              <a:t>Répondez par le contraire.</a:t>
            </a:r>
          </a:p>
          <a:p>
            <a:pPr marL="342900" indent="-342900">
              <a:buFontTx/>
              <a:buChar char="-"/>
            </a:pPr>
            <a:r>
              <a:rPr lang="fr-FR" sz="2400" dirty="0" smtClean="0">
                <a:solidFill>
                  <a:schemeClr val="bg2"/>
                </a:solidFill>
              </a:rPr>
              <a:t>Denis est grand? – Non, il est </a:t>
            </a:r>
          </a:p>
          <a:p>
            <a:pPr marL="342900" indent="-342900">
              <a:buFontTx/>
              <a:buChar char="-"/>
            </a:pPr>
            <a:r>
              <a:rPr lang="fr-FR" sz="2400" dirty="0" smtClean="0">
                <a:solidFill>
                  <a:schemeClr val="bg2"/>
                </a:solidFill>
              </a:rPr>
              <a:t>Joël est beau? – Non, </a:t>
            </a:r>
          </a:p>
          <a:p>
            <a:pPr marL="342900" indent="-342900">
              <a:buFontTx/>
              <a:buChar char="-"/>
            </a:pPr>
            <a:r>
              <a:rPr lang="fr-FR" sz="2400" dirty="0" smtClean="0">
                <a:solidFill>
                  <a:schemeClr val="bg2"/>
                </a:solidFill>
              </a:rPr>
              <a:t>Viviane est mince? – Non, </a:t>
            </a:r>
          </a:p>
          <a:p>
            <a:pPr marL="342900" indent="-342900">
              <a:buFontTx/>
              <a:buChar char="-"/>
            </a:pPr>
            <a:r>
              <a:rPr lang="fr-FR" sz="2400" dirty="0" smtClean="0">
                <a:solidFill>
                  <a:schemeClr val="bg2"/>
                </a:solidFill>
              </a:rPr>
              <a:t>Quentin a grossi? – Non, </a:t>
            </a:r>
          </a:p>
          <a:p>
            <a:pPr marL="342900" indent="-342900">
              <a:buFontTx/>
              <a:buChar char="-"/>
            </a:pPr>
            <a:r>
              <a:rPr lang="fr-FR" sz="2400" dirty="0" smtClean="0">
                <a:solidFill>
                  <a:schemeClr val="bg2"/>
                </a:solidFill>
              </a:rPr>
              <a:t>Delphine est vieille? – Non, </a:t>
            </a:r>
            <a:endParaRPr lang="en-GB" sz="2400" dirty="0">
              <a:solidFill>
                <a:schemeClr val="bg2"/>
              </a:solidFill>
            </a:endParaRPr>
          </a:p>
        </p:txBody>
      </p:sp>
      <p:sp>
        <p:nvSpPr>
          <p:cNvPr id="4" name="TextBox 3"/>
          <p:cNvSpPr txBox="1"/>
          <p:nvPr/>
        </p:nvSpPr>
        <p:spPr>
          <a:xfrm>
            <a:off x="5652120" y="3050669"/>
            <a:ext cx="1368152" cy="461665"/>
          </a:xfrm>
          <a:prstGeom prst="rect">
            <a:avLst/>
          </a:prstGeom>
          <a:noFill/>
        </p:spPr>
        <p:txBody>
          <a:bodyPr wrap="square" rtlCol="0">
            <a:spAutoFit/>
          </a:bodyPr>
          <a:lstStyle/>
          <a:p>
            <a:r>
              <a:rPr lang="en-GB" sz="2400" dirty="0" smtClean="0">
                <a:solidFill>
                  <a:srgbClr val="FF0000"/>
                </a:solidFill>
              </a:rPr>
              <a:t>petit</a:t>
            </a:r>
            <a:endParaRPr lang="en-GB" sz="2400" dirty="0">
              <a:solidFill>
                <a:srgbClr val="FF0000"/>
              </a:solidFill>
            </a:endParaRPr>
          </a:p>
        </p:txBody>
      </p:sp>
      <p:sp>
        <p:nvSpPr>
          <p:cNvPr id="5" name="TextBox 4"/>
          <p:cNvSpPr txBox="1"/>
          <p:nvPr/>
        </p:nvSpPr>
        <p:spPr>
          <a:xfrm>
            <a:off x="4463988" y="3429000"/>
            <a:ext cx="2376264" cy="461665"/>
          </a:xfrm>
          <a:prstGeom prst="rect">
            <a:avLst/>
          </a:prstGeom>
          <a:noFill/>
        </p:spPr>
        <p:txBody>
          <a:bodyPr wrap="square" rtlCol="0">
            <a:spAutoFit/>
          </a:bodyPr>
          <a:lstStyle/>
          <a:p>
            <a:r>
              <a:rPr lang="en-GB" sz="2400" dirty="0" err="1" smtClean="0">
                <a:solidFill>
                  <a:srgbClr val="FF0000"/>
                </a:solidFill>
              </a:rPr>
              <a:t>il</a:t>
            </a:r>
            <a:r>
              <a:rPr lang="en-GB" sz="2400" dirty="0" smtClean="0">
                <a:solidFill>
                  <a:srgbClr val="FF0000"/>
                </a:solidFill>
              </a:rPr>
              <a:t> </a:t>
            </a:r>
            <a:r>
              <a:rPr lang="en-GB" sz="2400" dirty="0" err="1" smtClean="0">
                <a:solidFill>
                  <a:srgbClr val="FF0000"/>
                </a:solidFill>
              </a:rPr>
              <a:t>est</a:t>
            </a:r>
            <a:r>
              <a:rPr lang="en-GB" sz="2400" dirty="0" smtClean="0">
                <a:solidFill>
                  <a:srgbClr val="FF0000"/>
                </a:solidFill>
              </a:rPr>
              <a:t> </a:t>
            </a:r>
            <a:r>
              <a:rPr lang="en-GB" sz="2400" dirty="0" err="1" smtClean="0">
                <a:solidFill>
                  <a:srgbClr val="FF0000"/>
                </a:solidFill>
              </a:rPr>
              <a:t>moche</a:t>
            </a:r>
            <a:endParaRPr lang="en-GB" sz="2400" dirty="0">
              <a:solidFill>
                <a:srgbClr val="FF0000"/>
              </a:solidFill>
            </a:endParaRPr>
          </a:p>
        </p:txBody>
      </p:sp>
      <p:sp>
        <p:nvSpPr>
          <p:cNvPr id="6" name="TextBox 5"/>
          <p:cNvSpPr txBox="1"/>
          <p:nvPr/>
        </p:nvSpPr>
        <p:spPr>
          <a:xfrm>
            <a:off x="4906888" y="3789040"/>
            <a:ext cx="2736304" cy="461665"/>
          </a:xfrm>
          <a:prstGeom prst="rect">
            <a:avLst/>
          </a:prstGeom>
          <a:noFill/>
        </p:spPr>
        <p:txBody>
          <a:bodyPr wrap="square" rtlCol="0">
            <a:spAutoFit/>
          </a:bodyPr>
          <a:lstStyle/>
          <a:p>
            <a:r>
              <a:rPr lang="en-GB" sz="2400" dirty="0" smtClean="0">
                <a:solidFill>
                  <a:srgbClr val="FF0000"/>
                </a:solidFill>
              </a:rPr>
              <a:t>Elle </a:t>
            </a:r>
            <a:r>
              <a:rPr lang="en-GB" sz="2400" dirty="0" err="1" smtClean="0">
                <a:solidFill>
                  <a:srgbClr val="FF0000"/>
                </a:solidFill>
              </a:rPr>
              <a:t>est</a:t>
            </a:r>
            <a:r>
              <a:rPr lang="en-GB" sz="2400" dirty="0" smtClean="0">
                <a:solidFill>
                  <a:srgbClr val="FF0000"/>
                </a:solidFill>
              </a:rPr>
              <a:t> </a:t>
            </a:r>
            <a:r>
              <a:rPr lang="en-GB" sz="2400" dirty="0" err="1" smtClean="0">
                <a:solidFill>
                  <a:srgbClr val="FF0000"/>
                </a:solidFill>
              </a:rPr>
              <a:t>grosse</a:t>
            </a:r>
            <a:endParaRPr lang="en-GB" sz="2400" dirty="0">
              <a:solidFill>
                <a:srgbClr val="FF0000"/>
              </a:solidFill>
            </a:endParaRPr>
          </a:p>
        </p:txBody>
      </p:sp>
      <p:sp>
        <p:nvSpPr>
          <p:cNvPr id="7" name="TextBox 6"/>
          <p:cNvSpPr txBox="1"/>
          <p:nvPr/>
        </p:nvSpPr>
        <p:spPr>
          <a:xfrm>
            <a:off x="4828813" y="4159486"/>
            <a:ext cx="3096344" cy="461665"/>
          </a:xfrm>
          <a:prstGeom prst="rect">
            <a:avLst/>
          </a:prstGeom>
          <a:noFill/>
        </p:spPr>
        <p:txBody>
          <a:bodyPr wrap="square" rtlCol="0">
            <a:spAutoFit/>
          </a:bodyPr>
          <a:lstStyle/>
          <a:p>
            <a:r>
              <a:rPr lang="en-GB" sz="2400" dirty="0" smtClean="0">
                <a:solidFill>
                  <a:srgbClr val="FF0000"/>
                </a:solidFill>
              </a:rPr>
              <a:t>Il a </a:t>
            </a:r>
            <a:r>
              <a:rPr lang="en-GB" sz="2400" dirty="0" err="1" smtClean="0">
                <a:solidFill>
                  <a:srgbClr val="FF0000"/>
                </a:solidFill>
              </a:rPr>
              <a:t>maigri</a:t>
            </a:r>
            <a:endParaRPr lang="en-GB" sz="2400" dirty="0">
              <a:solidFill>
                <a:srgbClr val="FF0000"/>
              </a:solidFill>
            </a:endParaRPr>
          </a:p>
        </p:txBody>
      </p:sp>
      <p:sp>
        <p:nvSpPr>
          <p:cNvPr id="8" name="TextBox 7"/>
          <p:cNvSpPr txBox="1"/>
          <p:nvPr/>
        </p:nvSpPr>
        <p:spPr>
          <a:xfrm>
            <a:off x="5148064" y="4574163"/>
            <a:ext cx="3096344" cy="461665"/>
          </a:xfrm>
          <a:prstGeom prst="rect">
            <a:avLst/>
          </a:prstGeom>
          <a:noFill/>
        </p:spPr>
        <p:txBody>
          <a:bodyPr wrap="square" rtlCol="0">
            <a:spAutoFit/>
          </a:bodyPr>
          <a:lstStyle/>
          <a:p>
            <a:r>
              <a:rPr lang="en-GB" sz="2400" dirty="0" smtClean="0">
                <a:solidFill>
                  <a:srgbClr val="FF0000"/>
                </a:solidFill>
              </a:rPr>
              <a:t>Elle </a:t>
            </a:r>
            <a:r>
              <a:rPr lang="en-GB" sz="2400" dirty="0" err="1" smtClean="0">
                <a:solidFill>
                  <a:srgbClr val="FF0000"/>
                </a:solidFill>
              </a:rPr>
              <a:t>est</a:t>
            </a:r>
            <a:r>
              <a:rPr lang="en-GB" sz="2400" dirty="0" smtClean="0">
                <a:solidFill>
                  <a:srgbClr val="FF0000"/>
                </a:solidFill>
              </a:rPr>
              <a:t> </a:t>
            </a:r>
            <a:r>
              <a:rPr lang="en-GB" sz="2400" dirty="0" err="1" smtClean="0">
                <a:solidFill>
                  <a:srgbClr val="FF0000"/>
                </a:solidFill>
              </a:rPr>
              <a:t>jeune</a:t>
            </a:r>
            <a:endParaRPr lang="en-GB" sz="2400" dirty="0">
              <a:solidFill>
                <a:srgbClr val="FF0000"/>
              </a:solidFill>
            </a:endParaRPr>
          </a:p>
        </p:txBody>
      </p:sp>
    </p:spTree>
    <p:extLst>
      <p:ext uri="{BB962C8B-B14F-4D97-AF65-F5344CB8AC3E}">
        <p14:creationId xmlns:p14="http://schemas.microsoft.com/office/powerpoint/2010/main" val="307498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ustom Design">
  <a:themeElements>
    <a:clrScheme name="Custom 18">
      <a:dk1>
        <a:srgbClr val="A2AD00"/>
      </a:dk1>
      <a:lt1>
        <a:srgbClr val="FFFFFF"/>
      </a:lt1>
      <a:dk2>
        <a:srgbClr val="000000"/>
      </a:dk2>
      <a:lt2>
        <a:srgbClr val="36424A"/>
      </a:lt2>
      <a:accent1>
        <a:srgbClr val="A2AD00"/>
      </a:accent1>
      <a:accent2>
        <a:srgbClr val="970074"/>
      </a:accent2>
      <a:accent3>
        <a:srgbClr val="C90044"/>
      </a:accent3>
      <a:accent4>
        <a:srgbClr val="EDB700"/>
      </a:accent4>
      <a:accent5>
        <a:srgbClr val="00338E"/>
      </a:accent5>
      <a:accent6>
        <a:srgbClr val="00693E"/>
      </a:accent6>
      <a:hlink>
        <a:srgbClr val="A2AD00"/>
      </a:hlink>
      <a:folHlink>
        <a:srgbClr val="36424A"/>
      </a:folHlink>
    </a:clrScheme>
    <a:fontScheme name="Custom 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805</Words>
  <Application>Microsoft Office PowerPoint</Application>
  <PresentationFormat>On-screen Show (4:3)</PresentationFormat>
  <Paragraphs>118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 Design</vt:lpstr>
      <vt:lpstr>French A1</vt:lpstr>
      <vt:lpstr>Aujourd’hui</vt:lpstr>
      <vt:lpstr>AUJOURD’HUI</vt:lpstr>
      <vt:lpstr>Les possessifs</vt:lpstr>
      <vt:lpstr>Les caractéristiques physiques/ l’âge</vt:lpstr>
      <vt:lpstr>PowerPoint Presentation</vt:lpstr>
      <vt:lpstr>Les sensations de douleur/ de manque</vt:lpstr>
      <vt:lpstr>La date et le jour</vt:lpstr>
      <vt:lpstr>vocabulaire</vt:lpstr>
      <vt:lpstr>Production orale</vt:lpstr>
      <vt:lpstr>Compréhension écrite</vt:lpstr>
      <vt:lpstr>Interaction ecrite</vt:lpstr>
      <vt:lpstr>Interaction ecrite</vt:lpstr>
      <vt:lpstr>HOMEWORK FOR WEEK 5</vt:lpstr>
    </vt:vector>
  </TitlesOfParts>
  <Company>Oxford Brookes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A1</dc:title>
  <dc:creator> </dc:creator>
  <cp:lastModifiedBy>OBIS</cp:lastModifiedBy>
  <cp:revision>63</cp:revision>
  <dcterms:created xsi:type="dcterms:W3CDTF">2014-12-28T10:43:51Z</dcterms:created>
  <dcterms:modified xsi:type="dcterms:W3CDTF">2015-09-10T12:11:39Z</dcterms:modified>
</cp:coreProperties>
</file>