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CEF3F1F-5C58-4C4A-B85A-F50FE3E2FB76}"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CEF3F1F-5C58-4C4A-B85A-F50FE3E2FB76}"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CEF3F1F-5C58-4C4A-B85A-F50FE3E2FB76}"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CEF3F1F-5C58-4C4A-B85A-F50FE3E2FB76}"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CEF3F1F-5C58-4C4A-B85A-F50FE3E2FB76}"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CEF3F1F-5C58-4C4A-B85A-F50FE3E2FB76}" type="datetimeFigureOut">
              <a:rPr lang="ru-RU" smtClean="0"/>
              <a:t>08.11.2022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CEF3F1F-5C58-4C4A-B85A-F50FE3E2FB76}" type="datetimeFigureOut">
              <a:rPr lang="ru-RU" smtClean="0"/>
              <a:t>08.11.2022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CEF3F1F-5C58-4C4A-B85A-F50FE3E2FB76}" type="datetimeFigureOut">
              <a:rPr lang="ru-RU" smtClean="0"/>
              <a:t>08.11.2022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CEF3F1F-5C58-4C4A-B85A-F50FE3E2FB76}" type="datetimeFigureOut">
              <a:rPr lang="ru-RU" smtClean="0"/>
              <a:t>08.11.2022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CEF3F1F-5C58-4C4A-B85A-F50FE3E2FB76}" type="datetimeFigureOut">
              <a:rPr lang="ru-RU" smtClean="0"/>
              <a:t>08.11.2022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CEF3F1F-5C58-4C4A-B85A-F50FE3E2FB76}" type="datetimeFigureOut">
              <a:rPr lang="ru-RU" smtClean="0"/>
              <a:t>08.11.2022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66C214-FA42-423D-9700-595C03944E4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F3F1F-5C58-4C4A-B85A-F50FE3E2FB76}" type="datetimeFigureOut">
              <a:rPr lang="ru-RU" smtClean="0"/>
              <a:t>08.11.2022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6C214-FA42-423D-9700-595C03944E4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332657"/>
            <a:ext cx="7772400" cy="576064"/>
          </a:xfrm>
        </p:spPr>
        <p:txBody>
          <a:bodyPr>
            <a:normAutofit fontScale="90000"/>
          </a:bodyPr>
          <a:lstStyle/>
          <a:p>
            <a:r>
              <a:rPr lang="ru-RU" dirty="0" smtClean="0"/>
              <a:t>Что такое ГА?</a:t>
            </a:r>
            <a:endParaRPr lang="ru-RU" dirty="0"/>
          </a:p>
        </p:txBody>
      </p:sp>
      <p:sp>
        <p:nvSpPr>
          <p:cNvPr id="3" name="Подзаголовок 2"/>
          <p:cNvSpPr>
            <a:spLocks noGrp="1"/>
          </p:cNvSpPr>
          <p:nvPr>
            <p:ph type="subTitle" idx="1"/>
          </p:nvPr>
        </p:nvSpPr>
        <p:spPr>
          <a:xfrm>
            <a:off x="539552" y="980728"/>
            <a:ext cx="7920880" cy="5472608"/>
          </a:xfrm>
        </p:spPr>
        <p:txBody>
          <a:bodyPr>
            <a:normAutofit fontScale="40000" lnSpcReduction="20000"/>
          </a:bodyPr>
          <a:lstStyle/>
          <a:p>
            <a:pPr algn="l"/>
            <a:r>
              <a:rPr lang="ru-RU" sz="4200" dirty="0">
                <a:solidFill>
                  <a:schemeClr val="tx1"/>
                </a:solidFill>
              </a:rPr>
              <a:t>Генетический алгоритм (ГА) — это алгоритм поиска и оптимизации, прообразом которого стал биологический принцип естественного отбора</a:t>
            </a:r>
            <a:r>
              <a:rPr lang="ru-RU" sz="4200" dirty="0" smtClean="0">
                <a:solidFill>
                  <a:schemeClr val="tx1"/>
                </a:solidFill>
              </a:rPr>
              <a:t>.</a:t>
            </a:r>
          </a:p>
          <a:p>
            <a:pPr algn="l"/>
            <a:endParaRPr lang="ru-RU" sz="4500" dirty="0" smtClean="0">
              <a:solidFill>
                <a:schemeClr val="tx1"/>
              </a:solidFill>
            </a:endParaRPr>
          </a:p>
          <a:p>
            <a:pPr algn="l"/>
            <a:r>
              <a:rPr lang="ru-RU" sz="4500" dirty="0" smtClean="0">
                <a:solidFill>
                  <a:schemeClr val="tx1"/>
                </a:solidFill>
              </a:rPr>
              <a:t>Первый </a:t>
            </a:r>
            <a:r>
              <a:rPr lang="ru-RU" sz="4500" dirty="0">
                <a:solidFill>
                  <a:schemeClr val="tx1"/>
                </a:solidFill>
              </a:rPr>
              <a:t>этап — создание популяции. В данном случае популяция — это не совокупность биологических особей, а множество возможных решений имеющейся проблемы, которые образуют пространство поиска (</a:t>
            </a:r>
            <a:r>
              <a:rPr lang="ru-RU" sz="4500" dirty="0" err="1">
                <a:solidFill>
                  <a:schemeClr val="tx1"/>
                </a:solidFill>
              </a:rPr>
              <a:t>space</a:t>
            </a:r>
            <a:r>
              <a:rPr lang="ru-RU" sz="4500" dirty="0">
                <a:solidFill>
                  <a:schemeClr val="tx1"/>
                </a:solidFill>
              </a:rPr>
              <a:t> </a:t>
            </a:r>
            <a:r>
              <a:rPr lang="ru-RU" sz="4500" dirty="0" err="1">
                <a:solidFill>
                  <a:schemeClr val="tx1"/>
                </a:solidFill>
              </a:rPr>
              <a:t>search</a:t>
            </a:r>
            <a:r>
              <a:rPr lang="ru-RU" sz="4500" dirty="0" smtClean="0">
                <a:solidFill>
                  <a:schemeClr val="tx1"/>
                </a:solidFill>
              </a:rPr>
              <a:t>).</a:t>
            </a:r>
          </a:p>
          <a:p>
            <a:pPr algn="l"/>
            <a:endParaRPr lang="ru-RU" sz="4500" dirty="0">
              <a:solidFill>
                <a:schemeClr val="tx1"/>
              </a:solidFill>
            </a:endParaRPr>
          </a:p>
          <a:p>
            <a:pPr algn="l"/>
            <a:r>
              <a:rPr lang="ru-RU" sz="4500" dirty="0">
                <a:solidFill>
                  <a:schemeClr val="tx1"/>
                </a:solidFill>
              </a:rPr>
              <a:t>Второй этап — подсчёт функции пригодности (приспособленности, </a:t>
            </a:r>
            <a:r>
              <a:rPr lang="ru-RU" sz="4500" dirty="0" err="1">
                <a:solidFill>
                  <a:schemeClr val="tx1"/>
                </a:solidFill>
              </a:rPr>
              <a:t>fitness</a:t>
            </a:r>
            <a:r>
              <a:rPr lang="ru-RU" sz="4500" dirty="0">
                <a:solidFill>
                  <a:schemeClr val="tx1"/>
                </a:solidFill>
              </a:rPr>
              <a:t> </a:t>
            </a:r>
            <a:r>
              <a:rPr lang="ru-RU" sz="4500" dirty="0" err="1">
                <a:solidFill>
                  <a:schemeClr val="tx1"/>
                </a:solidFill>
              </a:rPr>
              <a:t>function</a:t>
            </a:r>
            <a:r>
              <a:rPr lang="ru-RU" sz="4500" dirty="0">
                <a:solidFill>
                  <a:schemeClr val="tx1"/>
                </a:solidFill>
              </a:rPr>
              <a:t>). Данная функция принимает на вводе потенциальное решение проблемы (</a:t>
            </a:r>
            <a:r>
              <a:rPr lang="ru-RU" sz="4500" dirty="0" err="1">
                <a:solidFill>
                  <a:schemeClr val="tx1"/>
                </a:solidFill>
              </a:rPr>
              <a:t>candidate</a:t>
            </a:r>
            <a:r>
              <a:rPr lang="ru-RU" sz="4500" dirty="0">
                <a:solidFill>
                  <a:schemeClr val="tx1"/>
                </a:solidFill>
              </a:rPr>
              <a:t> </a:t>
            </a:r>
            <a:r>
              <a:rPr lang="ru-RU" sz="4500" dirty="0" err="1">
                <a:solidFill>
                  <a:schemeClr val="tx1"/>
                </a:solidFill>
              </a:rPr>
              <a:t>solution</a:t>
            </a:r>
            <a:r>
              <a:rPr lang="ru-RU" sz="4500" dirty="0">
                <a:solidFill>
                  <a:schemeClr val="tx1"/>
                </a:solidFill>
              </a:rPr>
              <a:t>), а выдаёт значение, оценивающее его пригодность. В случае с классическим генетическим алгоритмом целевая функция и функция пригодности — это одно и то же. Далее проверим, выполнено ли условие остановки алгоритма. Алгоритм прекратит исполняться, если достигнуто ожидаемое оптимальное значение, если полученное значение больше не улучшается или по истечении заданного времени/количества итераций. После остановки происходит выбор самой приспособленной хромосомы (по наибольшему значению функции). Если же условие остановки не выполнено, то по результатам естественного отбора будет производиться селекция хромосом для производства потомков</a:t>
            </a:r>
            <a:r>
              <a:rPr lang="ru-RU" sz="4500" dirty="0" smtClean="0">
                <a:solidFill>
                  <a:schemeClr val="tx1"/>
                </a:solidFill>
              </a:rPr>
              <a:t>.</a:t>
            </a:r>
          </a:p>
          <a:p>
            <a:pPr algn="l"/>
            <a:endParaRPr lang="ru-RU" sz="4500" dirty="0">
              <a:solidFill>
                <a:schemeClr val="tx1"/>
              </a:solidFill>
            </a:endParaRPr>
          </a:p>
          <a:p>
            <a:pPr algn="l"/>
            <a:r>
              <a:rPr lang="ru-RU" sz="4500" dirty="0">
                <a:solidFill>
                  <a:schemeClr val="tx1"/>
                </a:solidFill>
              </a:rPr>
              <a:t>Третий этап – скрещивание ( в русских источниках — «кроссинговер», реже «</a:t>
            </a:r>
            <a:r>
              <a:rPr lang="ru-RU" sz="4500" dirty="0" err="1">
                <a:solidFill>
                  <a:schemeClr val="tx1"/>
                </a:solidFill>
              </a:rPr>
              <a:t>кроссовер</a:t>
            </a:r>
            <a:r>
              <a:rPr lang="ru-RU" sz="4500" dirty="0">
                <a:solidFill>
                  <a:schemeClr val="tx1"/>
                </a:solidFill>
              </a:rPr>
              <a:t>») и мутация</a:t>
            </a:r>
            <a:r>
              <a:rPr lang="ru-RU" sz="4500" dirty="0" smtClean="0">
                <a:solidFill>
                  <a:schemeClr val="tx1"/>
                </a:solidFill>
              </a:rPr>
              <a:t>.</a:t>
            </a:r>
            <a:endParaRPr lang="ru-RU" sz="40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504056"/>
          </a:xfrm>
        </p:spPr>
        <p:txBody>
          <a:bodyPr>
            <a:normAutofit fontScale="90000"/>
          </a:bodyPr>
          <a:lstStyle/>
          <a:p>
            <a:r>
              <a:rPr lang="ru-RU" dirty="0" smtClean="0"/>
              <a:t>Блок-схема ГА</a:t>
            </a:r>
            <a:endParaRPr lang="ru-RU" dirty="0"/>
          </a:p>
        </p:txBody>
      </p:sp>
      <p:pic>
        <p:nvPicPr>
          <p:cNvPr id="1026" name="Picture 2" descr="https://3dnews.ru/assets/external/illustrations/2021/09/27/1050009/GA2.jpg"/>
          <p:cNvPicPr>
            <a:picLocks noChangeAspect="1" noChangeArrowheads="1"/>
          </p:cNvPicPr>
          <p:nvPr/>
        </p:nvPicPr>
        <p:blipFill>
          <a:blip r:embed="rId2" cstate="print"/>
          <a:srcRect/>
          <a:stretch>
            <a:fillRect/>
          </a:stretch>
        </p:blipFill>
        <p:spPr bwMode="auto">
          <a:xfrm>
            <a:off x="1331640" y="836712"/>
            <a:ext cx="6351642" cy="568863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Генетические операторы</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b="1" dirty="0" smtClean="0"/>
              <a:t>	Скрещивание</a:t>
            </a:r>
            <a:r>
              <a:rPr lang="ru-RU" b="1" dirty="0"/>
              <a:t>, мутация и селекция</a:t>
            </a:r>
            <a:r>
              <a:rPr lang="ru-RU" dirty="0"/>
              <a:t> – это генетические операторы. Как и в природе, вероятность скрещивания на несколько порядков выше вероятности мутации. Скрещивание поддерживает бесконечное разнообразие в популяции, это перераспределение генетического материала родителей, благодаря которому у потомков появляются новые сочетания генов. Но о каких «генах» и «хромосомах» может идти речь вне контекста живой природы? В генетическом алгоритме «хромосома» — набор параметров, определяющих предлагаемое возможное решение, а «ген» — это одна из «букв» строки «хромосомы», как правило, имеющая двоичное значение. Как мы помним, в результате селекции отбираются самые приспособленные хромосомы — к ним и применяются эти генетические операторы.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Одноточечный </a:t>
            </a:r>
            <a:r>
              <a:rPr lang="ru-RU" dirty="0" err="1" smtClean="0"/>
              <a:t>кроссовер</a:t>
            </a:r>
            <a:endParaRPr lang="ru-RU" dirty="0"/>
          </a:p>
        </p:txBody>
      </p:sp>
      <p:pic>
        <p:nvPicPr>
          <p:cNvPr id="7170" name="Picture 2" descr=" Одноточечный кроссинговер "/>
          <p:cNvPicPr>
            <a:picLocks noChangeAspect="1" noChangeArrowheads="1"/>
          </p:cNvPicPr>
          <p:nvPr/>
        </p:nvPicPr>
        <p:blipFill>
          <a:blip r:embed="rId2" cstate="print"/>
          <a:srcRect/>
          <a:stretch>
            <a:fillRect/>
          </a:stretch>
        </p:blipFill>
        <p:spPr bwMode="auto">
          <a:xfrm>
            <a:off x="539552" y="1484784"/>
            <a:ext cx="8164574" cy="488169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ru-RU" dirty="0" smtClean="0"/>
              <a:t>Мутация</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ru-RU" b="1" dirty="0" smtClean="0"/>
              <a:t>	Мутация</a:t>
            </a:r>
            <a:r>
              <a:rPr lang="ru-RU" dirty="0"/>
              <a:t> — генетический оператор, который с некой вероятностью меняет один или несколько «генов» в случайных позициях «хромосомы». Для чего он нужен? Зачем мутации (изменения в генетическом коде) существуют в природе, могут ли они способствовать лучшей выживаемости вида? </a:t>
            </a:r>
            <a:r>
              <a:rPr lang="ru-RU" dirty="0" smtClean="0"/>
              <a:t>Возможно, да.</a:t>
            </a:r>
          </a:p>
          <a:p>
            <a:pPr>
              <a:buNone/>
            </a:pPr>
            <a:r>
              <a:rPr lang="ru-RU" dirty="0"/>
              <a:t>	</a:t>
            </a:r>
            <a:r>
              <a:rPr lang="ru-RU" dirty="0" smtClean="0"/>
              <a:t>Потомки</a:t>
            </a:r>
            <a:r>
              <a:rPr lang="ru-RU" dirty="0"/>
              <a:t>, которые подверглись воздействию генетических операторов, образуют новую популяцию – и в ней начинается очередная итерация ГА. Снова идет подсчет функции пригодности, происходит естественный отбор, а дальше алгоритм либо остановится, если заданное условие выполнено, либо вновь перейдет к селекции.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Плюсы и минусы</a:t>
            </a:r>
            <a:endParaRPr lang="ru-RU" dirty="0"/>
          </a:p>
        </p:txBody>
      </p:sp>
      <p:sp>
        <p:nvSpPr>
          <p:cNvPr id="3" name="Содержимое 2"/>
          <p:cNvSpPr>
            <a:spLocks noGrp="1"/>
          </p:cNvSpPr>
          <p:nvPr>
            <p:ph idx="1"/>
          </p:nvPr>
        </p:nvSpPr>
        <p:spPr/>
        <p:txBody>
          <a:bodyPr>
            <a:normAutofit fontScale="62500" lnSpcReduction="20000"/>
          </a:bodyPr>
          <a:lstStyle/>
          <a:p>
            <a:r>
              <a:rPr lang="ru-RU" b="1" dirty="0"/>
              <a:t>Плюсы ГА</a:t>
            </a:r>
            <a:endParaRPr lang="ru-RU" dirty="0"/>
          </a:p>
          <a:p>
            <a:r>
              <a:rPr lang="ru-RU" dirty="0"/>
              <a:t>Этот алгоритм имеет уникальные сильные стороны:</a:t>
            </a:r>
          </a:p>
          <a:p>
            <a:r>
              <a:rPr lang="ru-RU" dirty="0"/>
              <a:t>предлагает на </a:t>
            </a:r>
            <a:r>
              <a:rPr lang="ru-RU" dirty="0" err="1"/>
              <a:t>выборнесколько</a:t>
            </a:r>
            <a:r>
              <a:rPr lang="ru-RU" dirty="0"/>
              <a:t> решений, а не одно;</a:t>
            </a:r>
          </a:p>
          <a:p>
            <a:r>
              <a:rPr lang="ru-RU" dirty="0"/>
              <a:t>исследует сразу несколько точек, а не одну за другой, благодаря чему целевая функция не упрётся в локальный экстремум;</a:t>
            </a:r>
          </a:p>
          <a:p>
            <a:r>
              <a:rPr lang="ru-RU" dirty="0"/>
              <a:t>оптимизация происходит </a:t>
            </a:r>
            <a:r>
              <a:rPr lang="ru-RU" dirty="0" err="1"/>
              <a:t>непрерывнопри</a:t>
            </a:r>
            <a:r>
              <a:rPr lang="ru-RU" dirty="0"/>
              <a:t> меняющихся условиях среды, а популяции приходится приспосабливаться;</a:t>
            </a:r>
          </a:p>
          <a:p>
            <a:r>
              <a:rPr lang="ru-RU" dirty="0" smtClean="0"/>
              <a:t>допускает </a:t>
            </a:r>
            <a:r>
              <a:rPr lang="ru-RU" dirty="0"/>
              <a:t>параллельные вычисления;</a:t>
            </a:r>
          </a:p>
          <a:p>
            <a:r>
              <a:rPr lang="ru-RU" dirty="0"/>
              <a:t>подходит для решения задач с самыми разными параметрами (главное — задать подходящую функцию пригодности).</a:t>
            </a:r>
          </a:p>
          <a:p>
            <a:r>
              <a:rPr lang="ru-RU" b="1" dirty="0"/>
              <a:t>Минусы ГА</a:t>
            </a:r>
            <a:endParaRPr lang="ru-RU" dirty="0"/>
          </a:p>
          <a:p>
            <a:r>
              <a:rPr lang="ru-RU" dirty="0"/>
              <a:t>«просто хорошее решение» — это тоже иногда недостаток;</a:t>
            </a:r>
          </a:p>
          <a:p>
            <a:r>
              <a:rPr lang="ru-RU" dirty="0"/>
              <a:t>много точек в пространстве поиска – это тоже иногда недостаток;</a:t>
            </a:r>
          </a:p>
          <a:p>
            <a:r>
              <a:rPr lang="ru-RU" dirty="0"/>
              <a:t>не всегда удобно представить задачу в терминах генов и хромосом.</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Использование ГА</a:t>
            </a:r>
            <a:endParaRPr lang="ru-RU" dirty="0"/>
          </a:p>
        </p:txBody>
      </p:sp>
      <p:sp>
        <p:nvSpPr>
          <p:cNvPr id="3" name="Содержимое 2"/>
          <p:cNvSpPr>
            <a:spLocks noGrp="1"/>
          </p:cNvSpPr>
          <p:nvPr>
            <p:ph idx="1"/>
          </p:nvPr>
        </p:nvSpPr>
        <p:spPr/>
        <p:txBody>
          <a:bodyPr>
            <a:normAutofit fontScale="62500" lnSpcReduction="20000"/>
          </a:bodyPr>
          <a:lstStyle/>
          <a:p>
            <a:r>
              <a:rPr lang="ru-RU" dirty="0"/>
              <a:t>С помощью ГА решается целый спектр задач: от разработки антенн NASA до программ распознавания структуры белков.</a:t>
            </a:r>
          </a:p>
          <a:p>
            <a:r>
              <a:rPr lang="ru-RU" dirty="0"/>
              <a:t>В финансах ГА успешно используется для моделирования экономических агентов с ограниченно рациональным поведением: финансового прогнозирования, инвестирования, и т. д. Одна из интересных задач — оптимизация финансового портфеля (</a:t>
            </a:r>
            <a:r>
              <a:rPr lang="ru-RU" dirty="0" err="1"/>
              <a:t>portfolio</a:t>
            </a:r>
            <a:r>
              <a:rPr lang="ru-RU" dirty="0"/>
              <a:t> </a:t>
            </a:r>
            <a:r>
              <a:rPr lang="ru-RU" dirty="0" err="1"/>
              <a:t>optimization</a:t>
            </a:r>
            <a:r>
              <a:rPr lang="ru-RU" dirty="0"/>
              <a:t>). В теории игр ГА применяется, например, для разрешения дилеммы узника. Его можно применять в играх с двумя участниками для оптимизации стратегий.</a:t>
            </a:r>
          </a:p>
          <a:p>
            <a:r>
              <a:rPr lang="ru-RU" dirty="0"/>
              <a:t>В робототехнике ГА прекрасно применяется для управления человекоподобным роботом, оптимизации планирования маршрута (</a:t>
            </a:r>
            <a:r>
              <a:rPr lang="ru-RU" dirty="0" err="1"/>
              <a:t>routing</a:t>
            </a:r>
            <a:r>
              <a:rPr lang="ru-RU" dirty="0"/>
              <a:t>). В авиации — для системы контроля полетов. Кстати об авиации: ученые </a:t>
            </a:r>
            <a:r>
              <a:rPr lang="ru-RU" dirty="0" err="1"/>
              <a:t>General</a:t>
            </a:r>
            <a:r>
              <a:rPr lang="ru-RU" dirty="0"/>
              <a:t> </a:t>
            </a:r>
            <a:r>
              <a:rPr lang="ru-RU" dirty="0" err="1"/>
              <a:t>Electric</a:t>
            </a:r>
            <a:r>
              <a:rPr lang="ru-RU" dirty="0"/>
              <a:t> и </a:t>
            </a:r>
            <a:r>
              <a:rPr lang="ru-RU" dirty="0" err="1"/>
              <a:t>Ренсселеровского</a:t>
            </a:r>
            <a:r>
              <a:rPr lang="ru-RU" dirty="0"/>
              <a:t> политехнического института применили ГА для конструирования турбины реактивного двигателя, который применяется в современных авиалайнерах.</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55</Words>
  <Application>Microsoft Office PowerPoint</Application>
  <PresentationFormat>Экран (4:3)</PresentationFormat>
  <Paragraphs>31</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Что такое ГА?</vt:lpstr>
      <vt:lpstr>Блок-схема ГА</vt:lpstr>
      <vt:lpstr>Генетические операторы</vt:lpstr>
      <vt:lpstr>Одноточечный кроссовер</vt:lpstr>
      <vt:lpstr>Мутация</vt:lpstr>
      <vt:lpstr>Плюсы и минусы</vt:lpstr>
      <vt:lpstr>Использование ГА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такое ГА?</dc:title>
  <dc:creator>1</dc:creator>
  <cp:lastModifiedBy>1</cp:lastModifiedBy>
  <cp:revision>1</cp:revision>
  <dcterms:created xsi:type="dcterms:W3CDTF">2022-11-08T09:17:33Z</dcterms:created>
  <dcterms:modified xsi:type="dcterms:W3CDTF">2022-11-08T09:24:12Z</dcterms:modified>
</cp:coreProperties>
</file>