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13B3-2FC1-4A06-B4BB-0A69BDFE563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D1BE-B34E-4EC4-AD46-AA83A4B016A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Экспертная система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Экспертная </a:t>
            </a:r>
            <a:r>
              <a:rPr lang="ru-RU" dirty="0"/>
              <a:t>система (</a:t>
            </a:r>
            <a:r>
              <a:rPr lang="ru-RU" i="1" dirty="0"/>
              <a:t>далее по тексту — ЭС</a:t>
            </a:r>
            <a:r>
              <a:rPr lang="ru-RU" dirty="0"/>
              <a:t>) — это информационная система, назначение которой частично или полностью заменить эксперта в той или иной предметной области. Подобные интеллектуальные системы эффективно применяются в таких областях, как логистика, управление воздушными полетами, управление театром военных действий. Основною направленной деятельностью предсказание, прогнозирование в рамках определенного аспекта в предметной области.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экспертной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4" name="Рисунок 3" descr="imag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98477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Определения ч.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1. База знаний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Знания — это правила, законы, закономерности получены в результате профессиональной деятельности в пределах предметной области.</a:t>
            </a:r>
            <a:br>
              <a:rPr lang="ru-RU" dirty="0"/>
            </a:br>
            <a:r>
              <a:rPr lang="ru-RU" dirty="0"/>
              <a:t>База знаний — база данных содержащая правила вывода и информацию о человеческом опыте и знаниях в некоторой предметной области. Другими словами, это набор таких закономерностей, которые устанавливают связи между вводимой и выводимой информацией.</a:t>
            </a:r>
          </a:p>
          <a:p>
            <a:r>
              <a:rPr lang="ru-RU" b="1" dirty="0" smtClean="0"/>
              <a:t>2</a:t>
            </a:r>
            <a:r>
              <a:rPr lang="ru-RU" b="1" dirty="0"/>
              <a:t>. Данные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Данные — это совокупность фактов и идей представленных в формализованном виде.</a:t>
            </a:r>
            <a:br>
              <a:rPr lang="ru-RU" dirty="0"/>
            </a:br>
            <a:r>
              <a:rPr lang="ru-RU" dirty="0"/>
              <a:t>Собственно на данных основываются закономерности для предсказания, прогнозирования. Продвинутые интеллектуальные системы способные учиться на основе этих данных, добавляя новые знания в базу знаний.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Определения ч.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616624"/>
          </a:xfrm>
        </p:spPr>
        <p:txBody>
          <a:bodyPr>
            <a:noAutofit/>
          </a:bodyPr>
          <a:lstStyle/>
          <a:p>
            <a:r>
              <a:rPr lang="ru-RU" sz="1800" b="1" dirty="0"/>
              <a:t>3. Модель представления данных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Самая интересная часть экспертной системы.</a:t>
            </a:r>
            <a:br>
              <a:rPr lang="ru-RU" sz="1800" dirty="0"/>
            </a:br>
            <a:r>
              <a:rPr lang="ru-RU" sz="1800" dirty="0"/>
              <a:t>Модель представления знаний </a:t>
            </a:r>
            <a:r>
              <a:rPr lang="ru-RU" sz="1800" i="1" dirty="0"/>
              <a:t>(далее по тексту — МПЗ)</a:t>
            </a:r>
            <a:r>
              <a:rPr lang="ru-RU" sz="1800" dirty="0"/>
              <a:t> — это способ задания знаний для хранения, удобного доступа и взаимодействия с ними, который подходит под задачу интеллектуальной системы</a:t>
            </a:r>
            <a:r>
              <a:rPr lang="ru-RU" sz="1800" dirty="0" smtClean="0"/>
              <a:t>.</a:t>
            </a:r>
            <a:endParaRPr lang="ru-RU" sz="1800" dirty="0"/>
          </a:p>
          <a:p>
            <a:r>
              <a:rPr lang="ru-RU" sz="1800" b="1" dirty="0"/>
              <a:t>4. Механизм логического вывода данных</a:t>
            </a:r>
            <a:r>
              <a:rPr lang="ru-RU" sz="1800" b="1" i="1" dirty="0"/>
              <a:t>(Подсистема вывода)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Механизм логического вывода</a:t>
            </a:r>
            <a:r>
              <a:rPr lang="ru-RU" sz="1800" i="1" dirty="0"/>
              <a:t>(далее по тексту — МЛВ)</a:t>
            </a:r>
            <a:r>
              <a:rPr lang="ru-RU" sz="1800" dirty="0"/>
              <a:t> данных выполняет анализ и проделывает работу по получению новых знаний исходя из сопоставления исходных данных из базы данных и правил из базы знаний. Механизм логического вывода в структуре интеллектуальной системы занимает наиболее важное место.</a:t>
            </a:r>
            <a:br>
              <a:rPr lang="ru-RU" sz="1800" dirty="0"/>
            </a:br>
            <a:r>
              <a:rPr lang="ru-RU" sz="1800" dirty="0"/>
              <a:t>Механизм логического вывода данных концептуально можно представить в виде &lt;A,B,C,D&gt;:</a:t>
            </a:r>
            <a:br>
              <a:rPr lang="ru-RU" sz="1800" dirty="0"/>
            </a:br>
            <a:r>
              <a:rPr lang="ru-RU" sz="1800" dirty="0"/>
              <a:t>А — функция выбора из базы знаний и из базы данных закономерностей и фактов соответственно</a:t>
            </a:r>
            <a:br>
              <a:rPr lang="ru-RU" sz="1800" dirty="0"/>
            </a:br>
            <a:r>
              <a:rPr lang="ru-RU" sz="1800" dirty="0"/>
              <a:t>B — функция проверки правил, результатом которой определяется множество фактов из базы данных к которым применимы правила</a:t>
            </a:r>
            <a:br>
              <a:rPr lang="ru-RU" sz="1800" dirty="0"/>
            </a:br>
            <a:r>
              <a:rPr lang="ru-RU" sz="1800" dirty="0"/>
              <a:t>С — функция, которая определяет порядок применения правил, если в результате правила указаны одинаковые факты</a:t>
            </a:r>
            <a:br>
              <a:rPr lang="ru-RU" sz="1800" dirty="0"/>
            </a:br>
            <a:r>
              <a:rPr lang="ru-RU" sz="1800" dirty="0"/>
              <a:t>D — функция, которая применяет действие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ЭС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Повышенная доступность и надежность: Экспертные знания могут быть доступны на любом компьютерном оборудовании, и система всегда завершает ответы вовремя.</a:t>
            </a:r>
          </a:p>
          <a:p>
            <a:pPr lvl="0"/>
            <a:r>
              <a:rPr lang="ru-RU" dirty="0"/>
              <a:t>Множественная экспертиза: несколько экспертных систем могут быть запущены одновременно для решения проблемы. и получить более высокий уровень знаний, чем у эксперта-человека.</a:t>
            </a:r>
          </a:p>
          <a:p>
            <a:pPr lvl="0"/>
            <a:r>
              <a:rPr lang="ru-RU" dirty="0"/>
              <a:t>Пояснение: Экспертные системы всегда описывают, как была решена проблема.</a:t>
            </a:r>
          </a:p>
          <a:p>
            <a:pPr lvl="0"/>
            <a:r>
              <a:rPr lang="ru-RU" dirty="0"/>
              <a:t>Быстрое реагирование: Экспертные системы быстры и способны решать проблему в режиме реального времени.</a:t>
            </a:r>
          </a:p>
          <a:p>
            <a:pPr lvl="0"/>
            <a:r>
              <a:rPr lang="ru-RU" dirty="0"/>
              <a:t>Снижение стоимости: стоимость экспертизы для каждого пользователя значительно снижается.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ЭС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Экспертные системы обладают поверхностными знаниями, и простая задача потенциально может стать дорогостоящей в вычислительном отношении.</a:t>
            </a:r>
          </a:p>
          <a:p>
            <a:pPr lvl="0"/>
            <a:r>
              <a:rPr lang="ru-RU" dirty="0"/>
              <a:t>Экспертные системы требуют, чтобы инженеры по знаниям вводили данные, сбор данных очень сложен.</a:t>
            </a:r>
          </a:p>
          <a:p>
            <a:pPr lvl="0"/>
            <a:r>
              <a:rPr lang="ru-RU" dirty="0"/>
              <a:t>Экспертная система может выбрать наиболее неподходящий метод для решения конкретной проблемы.</a:t>
            </a:r>
          </a:p>
          <a:p>
            <a:pPr lvl="0"/>
            <a:r>
              <a:rPr lang="ru-RU" dirty="0"/>
              <a:t>Проблемы этики при использовании любой формы ИИ очень актуальны в настоящее время.</a:t>
            </a:r>
          </a:p>
          <a:p>
            <a:pPr lvl="0"/>
            <a:r>
              <a:rPr lang="ru-RU" dirty="0"/>
              <a:t>Это закрытый мир со специфическими знаниями, в котором нет глубокого понимания концепций и их взаимосвязей, пока эксперт не предоставит их.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ПРОЛОГ (</a:t>
            </a:r>
            <a:r>
              <a:rPr lang="ru-RU" dirty="0" err="1"/>
              <a:t>ПРОграммирование</a:t>
            </a:r>
            <a:r>
              <a:rPr lang="ru-RU" dirty="0"/>
              <a:t> в </a:t>
            </a:r>
            <a:r>
              <a:rPr lang="ru-RU" dirty="0" err="1"/>
              <a:t>ЛОГике</a:t>
            </a:r>
            <a:r>
              <a:rPr lang="ru-RU" dirty="0"/>
              <a:t>) - язык логического</a:t>
            </a:r>
          </a:p>
          <a:p>
            <a:pPr marL="0" indent="0">
              <a:buNone/>
            </a:pPr>
            <a:r>
              <a:rPr lang="ru-RU" dirty="0"/>
              <a:t>программирования, предназначен для решения задач из </a:t>
            </a:r>
            <a:r>
              <a:rPr lang="ru-RU" dirty="0" smtClean="0"/>
              <a:t>области искусственного интеллекта</a:t>
            </a:r>
            <a:r>
              <a:rPr lang="ru-RU" dirty="0"/>
              <a:t>. Он используется для обработки естественного языка и </a:t>
            </a:r>
            <a:r>
              <a:rPr lang="ru-RU" dirty="0" smtClean="0"/>
              <a:t>разработке систем</a:t>
            </a:r>
            <a:r>
              <a:rPr lang="ru-RU" dirty="0"/>
              <a:t>, основанных на знаниях.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 </a:t>
            </a:r>
            <a:r>
              <a:rPr lang="ru-RU" dirty="0"/>
              <a:t>поиска, используемые в нем</a:t>
            </a:r>
            <a:r>
              <a:rPr lang="ru-RU" dirty="0" smtClean="0"/>
              <a:t>, принципиально </a:t>
            </a:r>
            <a:r>
              <a:rPr lang="ru-RU" dirty="0"/>
              <a:t>отличаются от традиционных. Вместо детальных инструкций</a:t>
            </a:r>
            <a:r>
              <a:rPr lang="ru-RU" dirty="0" smtClean="0"/>
              <a:t>, предписывающих </a:t>
            </a:r>
            <a:r>
              <a:rPr lang="ru-RU" dirty="0"/>
              <a:t>как решать ту или иную задачу, программист на языке </a:t>
            </a:r>
            <a:r>
              <a:rPr lang="ru-RU" dirty="0" err="1" smtClean="0"/>
              <a:t>Prolog</a:t>
            </a:r>
            <a:r>
              <a:rPr lang="ru-RU" dirty="0" smtClean="0"/>
              <a:t> уделяет </a:t>
            </a:r>
            <a:r>
              <a:rPr lang="ru-RU" dirty="0"/>
              <a:t>основное внимание описанию задачи.</a:t>
            </a:r>
          </a:p>
          <a:p>
            <a:pPr marL="0" indent="0">
              <a:buNone/>
            </a:pPr>
            <a:r>
              <a:rPr lang="ru-RU" dirty="0"/>
              <a:t>Основные конструкции </a:t>
            </a:r>
            <a:r>
              <a:rPr lang="ru-RU" dirty="0" err="1"/>
              <a:t>ПРОЛОГа</a:t>
            </a:r>
            <a:r>
              <a:rPr lang="ru-RU" dirty="0"/>
              <a:t> заимствованы из логики. </a:t>
            </a:r>
            <a:r>
              <a:rPr lang="ru-RU" dirty="0" smtClean="0"/>
              <a:t>ПРОЛОГ относится </a:t>
            </a:r>
            <a:r>
              <a:rPr lang="ru-RU" dirty="0"/>
              <a:t>не к процедурным, а к декларативным языкам программирования.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Prolog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ru-RU" dirty="0"/>
              <a:t>Современной средой, в основе которой лежит язык Пролог, </a:t>
            </a:r>
            <a:r>
              <a:rPr lang="ru-RU" dirty="0" smtClean="0"/>
              <a:t>является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/>
              <a:t>Prolog</a:t>
            </a:r>
            <a:r>
              <a:rPr lang="ru-RU" dirty="0"/>
              <a:t>. </a:t>
            </a:r>
            <a:endParaRPr lang="ru-RU" dirty="0" smtClean="0"/>
          </a:p>
          <a:p>
            <a:pPr indent="0">
              <a:buNone/>
            </a:pPr>
            <a:r>
              <a:rPr lang="ru-RU" dirty="0" smtClean="0"/>
              <a:t>В </a:t>
            </a:r>
            <a:r>
              <a:rPr lang="ru-RU" dirty="0"/>
              <a:t>среде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Prolog</a:t>
            </a:r>
            <a:r>
              <a:rPr lang="ru-RU" dirty="0"/>
              <a:t> используется подход, получивший </a:t>
            </a:r>
            <a:r>
              <a:rPr lang="ru-RU" dirty="0" smtClean="0"/>
              <a:t>название «</a:t>
            </a:r>
            <a:r>
              <a:rPr lang="ru-RU" dirty="0"/>
              <a:t>визуальное программирование», при котором внешний вид и </a:t>
            </a:r>
            <a:r>
              <a:rPr lang="ru-RU" dirty="0" smtClean="0"/>
              <a:t>поведение программ </a:t>
            </a:r>
            <a:r>
              <a:rPr lang="ru-RU" dirty="0"/>
              <a:t>определяются с помощью специальных графических средств</a:t>
            </a:r>
          </a:p>
          <a:p>
            <a:pPr indent="0">
              <a:buNone/>
            </a:pPr>
            <a:r>
              <a:rPr lang="ru-RU" dirty="0"/>
              <a:t>проектирования без традиционного программирования на алгоритмическом</a:t>
            </a:r>
          </a:p>
          <a:p>
            <a:pPr indent="0">
              <a:buNone/>
            </a:pPr>
            <a:r>
              <a:rPr lang="ru-RU" dirty="0"/>
              <a:t>языке.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 на </a:t>
            </a:r>
            <a:r>
              <a:rPr lang="ru-RU" dirty="0" err="1" smtClean="0"/>
              <a:t>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 разработке экспертной системы на </a:t>
            </a:r>
            <a:r>
              <a:rPr lang="ru-RU" dirty="0" err="1"/>
              <a:t>ПРОЛОГе</a:t>
            </a:r>
            <a:r>
              <a:rPr lang="ru-RU" dirty="0"/>
              <a:t> база </a:t>
            </a:r>
            <a:r>
              <a:rPr lang="ru-RU" dirty="0" smtClean="0"/>
              <a:t>знаний</a:t>
            </a:r>
            <a:r>
              <a:rPr lang="en-US" dirty="0" smtClean="0"/>
              <a:t> </a:t>
            </a:r>
            <a:r>
              <a:rPr lang="ru-RU" dirty="0" smtClean="0"/>
              <a:t>записывается </a:t>
            </a:r>
            <a:r>
              <a:rPr lang="ru-RU" dirty="0"/>
              <a:t>в виде предикатов, которые описывают обобщённые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конкретные </a:t>
            </a:r>
            <a:r>
              <a:rPr lang="ru-RU" dirty="0"/>
              <a:t>сведения об объектах данной предметной области, выражают</a:t>
            </a:r>
          </a:p>
          <a:p>
            <a:pPr marL="0" indent="0">
              <a:buNone/>
            </a:pPr>
            <a:r>
              <a:rPr lang="ru-RU" dirty="0"/>
              <a:t>правила определения понятий, а формулируют запросы.</a:t>
            </a:r>
          </a:p>
          <a:p>
            <a:pPr marL="0" indent="0">
              <a:buNone/>
            </a:pPr>
            <a:r>
              <a:rPr lang="ru-RU" dirty="0"/>
              <a:t>В программе на </a:t>
            </a:r>
            <a:r>
              <a:rPr lang="ru-RU" dirty="0" err="1"/>
              <a:t>ПРОЛОГе</a:t>
            </a:r>
            <a:r>
              <a:rPr lang="ru-RU" dirty="0"/>
              <a:t> в разделе </a:t>
            </a:r>
            <a:r>
              <a:rPr lang="ru-RU" dirty="0" err="1"/>
              <a:t>clauses</a:t>
            </a:r>
            <a:r>
              <a:rPr lang="ru-RU" dirty="0"/>
              <a:t> перечисляются факты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содержащие </a:t>
            </a:r>
            <a:r>
              <a:rPr lang="ru-RU" dirty="0"/>
              <a:t>сведения, которые являются постоянными для данной предметной</a:t>
            </a:r>
          </a:p>
          <a:p>
            <a:pPr marL="0" indent="0">
              <a:buNone/>
            </a:pPr>
            <a:r>
              <a:rPr lang="ru-RU" dirty="0"/>
              <a:t>области. Такая база данных является статичной, т.к. факты невозможно </a:t>
            </a:r>
            <a:r>
              <a:rPr lang="ru-RU" dirty="0" smtClean="0"/>
              <a:t>удалить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добавить новые в ходе выполнения программы.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360</Words>
  <Application>Microsoft Office PowerPoint</Application>
  <PresentationFormat>Экран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Экспертная система</vt:lpstr>
      <vt:lpstr>Структура экспертной системы</vt:lpstr>
      <vt:lpstr>Определения ч. 1</vt:lpstr>
      <vt:lpstr>Определения ч. 2</vt:lpstr>
      <vt:lpstr>Плюсы ЭС</vt:lpstr>
      <vt:lpstr>Минусы ЭС</vt:lpstr>
      <vt:lpstr>Что такое ПРОЛОГ</vt:lpstr>
      <vt:lpstr>Visual Prolog</vt:lpstr>
      <vt:lpstr>ЭС на ПРОЛОГе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Экспертная система</dc:title>
  <dc:creator>1</dc:creator>
  <cp:lastModifiedBy>1</cp:lastModifiedBy>
  <cp:revision>1</cp:revision>
  <dcterms:created xsi:type="dcterms:W3CDTF">2022-11-09T08:04:30Z</dcterms:created>
  <dcterms:modified xsi:type="dcterms:W3CDTF">2022-11-09T08:13:51Z</dcterms:modified>
</cp:coreProperties>
</file>