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  <p:bold r:id="rId12"/>
    </p:embeddedFont>
    <p:embeddedFont>
      <p:font typeface="Roboto Medium" panose="020000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FFBB"/>
    <a:srgbClr val="49606E"/>
    <a:srgbClr val="122937"/>
    <a:srgbClr val="304755"/>
    <a:srgbClr val="11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5" autoAdjust="0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9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77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303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6172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303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303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303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303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303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303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303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61722">
              <a:alpha val="8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309074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Healthcare System Architecture and API Documentation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848463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Overview of system architecture (Controller → Service → Repo → DB → API).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16549"/>
            <a:ext cx="70006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Entity Relationship Diagram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78956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3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Patient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803809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Primary entity storing patient information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078956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3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Doctor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803809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Primary entity storing doctor information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078956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3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Appointment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803809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Relationship between patients and doctors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99086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52252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Medical Record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8224" y="571571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Patient health documentation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499086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3101" y="52252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DoctorPatient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63101" y="571571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Many-to-many relationship mapping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14105"/>
            <a:ext cx="7556421" cy="1063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Authentication and Authorization Workflow</a:t>
            </a:r>
            <a:endParaRPr lang="en-US" sz="3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732484"/>
            <a:ext cx="850583" cy="102072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99523" y="290250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User Login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1899523" y="3270290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Credentials submitted to backend</a:t>
            </a:r>
            <a:endParaRPr lang="en-US" sz="13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753207"/>
            <a:ext cx="850583" cy="102072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99523" y="3923228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JWT Generation</a:t>
            </a:r>
            <a:endParaRPr lang="en-US" sz="1650" dirty="0"/>
          </a:p>
        </p:txBody>
      </p:sp>
      <p:sp>
        <p:nvSpPr>
          <p:cNvPr id="9" name="Text 4"/>
          <p:cNvSpPr/>
          <p:nvPr/>
        </p:nvSpPr>
        <p:spPr>
          <a:xfrm>
            <a:off x="1899523" y="4291012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 validates and issues token</a:t>
            </a:r>
            <a:endParaRPr lang="en-US" sz="13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773930"/>
            <a:ext cx="850583" cy="102072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99523" y="494395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Token Storage</a:t>
            </a:r>
            <a:endParaRPr lang="en-US" sz="1650" dirty="0"/>
          </a:p>
        </p:txBody>
      </p:sp>
      <p:sp>
        <p:nvSpPr>
          <p:cNvPr id="12" name="Text 6"/>
          <p:cNvSpPr/>
          <p:nvPr/>
        </p:nvSpPr>
        <p:spPr>
          <a:xfrm>
            <a:off x="1899523" y="5311735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 stores JWT securely</a:t>
            </a:r>
            <a:endParaRPr lang="en-US" sz="13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794653"/>
            <a:ext cx="850583" cy="102072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899523" y="5964674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API Access</a:t>
            </a:r>
            <a:endParaRPr lang="en-US" sz="1650" dirty="0"/>
          </a:p>
        </p:txBody>
      </p:sp>
      <p:sp>
        <p:nvSpPr>
          <p:cNvPr id="15" name="Text 8"/>
          <p:cNvSpPr/>
          <p:nvPr/>
        </p:nvSpPr>
        <p:spPr>
          <a:xfrm>
            <a:off x="1899523" y="6332458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Token sent with each request</a:t>
            </a:r>
            <a:endParaRPr lang="en-US" sz="13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940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CRUD Operations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42949"/>
            <a:ext cx="7556421" cy="3992642"/>
          </a:xfrm>
          <a:prstGeom prst="roundRect">
            <a:avLst>
              <a:gd name="adj" fmla="val 238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265056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981" y="2794278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Entity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026956" y="2794278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535120" y="2794278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1043285" y="2794278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Update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2551450" y="2794278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Delete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3300889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981" y="3444597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Patients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8026956" y="3444597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535120" y="3444597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11043285" y="3444597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2551450" y="3444597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3951208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514981" y="4094917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Doctors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8026956" y="4094917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9535120" y="4094917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11043285" y="4094917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12551450" y="4094917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23" name="Shape 20"/>
          <p:cNvSpPr/>
          <p:nvPr/>
        </p:nvSpPr>
        <p:spPr>
          <a:xfrm>
            <a:off x="6287810" y="4601528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6514981" y="4745236"/>
            <a:ext cx="105072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Appointments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8026956" y="4745236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26" name="Text 23"/>
          <p:cNvSpPr/>
          <p:nvPr/>
        </p:nvSpPr>
        <p:spPr>
          <a:xfrm>
            <a:off x="9535120" y="4745236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27" name="Text 24"/>
          <p:cNvSpPr/>
          <p:nvPr/>
        </p:nvSpPr>
        <p:spPr>
          <a:xfrm>
            <a:off x="11043285" y="4745236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12551450" y="4745236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29" name="Shape 26"/>
          <p:cNvSpPr/>
          <p:nvPr/>
        </p:nvSpPr>
        <p:spPr>
          <a:xfrm>
            <a:off x="6287810" y="5614749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7"/>
          <p:cNvSpPr/>
          <p:nvPr/>
        </p:nvSpPr>
        <p:spPr>
          <a:xfrm>
            <a:off x="6514981" y="5758458"/>
            <a:ext cx="105072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Medical Records</a:t>
            </a:r>
            <a:endParaRPr lang="en-US" sz="1750" dirty="0"/>
          </a:p>
        </p:txBody>
      </p:sp>
      <p:sp>
        <p:nvSpPr>
          <p:cNvPr id="31" name="Text 28"/>
          <p:cNvSpPr/>
          <p:nvPr/>
        </p:nvSpPr>
        <p:spPr>
          <a:xfrm>
            <a:off x="8026956" y="5758458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32" name="Text 29"/>
          <p:cNvSpPr/>
          <p:nvPr/>
        </p:nvSpPr>
        <p:spPr>
          <a:xfrm>
            <a:off x="9535120" y="5758458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33" name="Text 30"/>
          <p:cNvSpPr/>
          <p:nvPr/>
        </p:nvSpPr>
        <p:spPr>
          <a:xfrm>
            <a:off x="11043285" y="5758458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  <p:sp>
        <p:nvSpPr>
          <p:cNvPr id="34" name="Text 31"/>
          <p:cNvSpPr/>
          <p:nvPr/>
        </p:nvSpPr>
        <p:spPr>
          <a:xfrm>
            <a:off x="12551450" y="5758458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✓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31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Patient API Endpoints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4559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2888099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2923461"/>
            <a:ext cx="32087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GET /Patient/{id}/records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413879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all medical records for a patient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284559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74" y="2888099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94119" y="2923461"/>
            <a:ext cx="40006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GET /Patient/{id}/appointments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194119" y="3413879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all appointments for a patient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2304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272915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43082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GET /Patient/Filter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530906" y="47986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Filter patients by name or criteria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57003" y="42304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074" y="4272915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94119" y="4308277"/>
            <a:ext cx="55509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POST /Patient/{id}/assign-doctor/{doctorId}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194119" y="47986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Assign a doctor to a patient</a:t>
            </a:r>
            <a:endParaRPr lang="en-US" sz="1750" dirty="0"/>
          </a:p>
        </p:txBody>
      </p:sp>
      <p:sp>
        <p:nvSpPr>
          <p:cNvPr id="19" name="Shape 13"/>
          <p:cNvSpPr/>
          <p:nvPr/>
        </p:nvSpPr>
        <p:spPr>
          <a:xfrm>
            <a:off x="793790" y="56152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60" y="5657731"/>
            <a:ext cx="340162" cy="425291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1530906" y="5693093"/>
            <a:ext cx="52100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POST /Patient/{id}/rate-doctor/{doctorId}</a:t>
            </a:r>
            <a:endParaRPr lang="en-US" sz="2200" dirty="0"/>
          </a:p>
        </p:txBody>
      </p:sp>
      <p:sp>
        <p:nvSpPr>
          <p:cNvPr id="22" name="Text 15"/>
          <p:cNvSpPr/>
          <p:nvPr/>
        </p:nvSpPr>
        <p:spPr>
          <a:xfrm>
            <a:off x="1530906" y="618351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Rate a doctor</a:t>
            </a:r>
            <a:endParaRPr lang="en-US" sz="1750" dirty="0"/>
          </a:p>
        </p:txBody>
      </p:sp>
      <p:sp>
        <p:nvSpPr>
          <p:cNvPr id="23" name="Shape 16"/>
          <p:cNvSpPr/>
          <p:nvPr/>
        </p:nvSpPr>
        <p:spPr>
          <a:xfrm>
            <a:off x="7457003" y="56152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074" y="5657731"/>
            <a:ext cx="340162" cy="425291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8194119" y="5693093"/>
            <a:ext cx="32138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GET /Patient/{id}/doctors</a:t>
            </a:r>
            <a:endParaRPr lang="en-US" sz="2200" dirty="0"/>
          </a:p>
        </p:txBody>
      </p:sp>
      <p:sp>
        <p:nvSpPr>
          <p:cNvPr id="26" name="Text 18"/>
          <p:cNvSpPr/>
          <p:nvPr/>
        </p:nvSpPr>
        <p:spPr>
          <a:xfrm>
            <a:off x="8194119" y="618351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doctors linked to a patient</a:t>
            </a:r>
            <a:endParaRPr lang="en-US" sz="1750" dirty="0"/>
          </a:p>
        </p:txBody>
      </p:sp>
      <p:pic>
        <p:nvPicPr>
          <p:cNvPr id="45" name="Graphic 44" descr="Man with solid fill">
            <a:extLst>
              <a:ext uri="{FF2B5EF4-FFF2-40B4-BE49-F238E27FC236}">
                <a16:creationId xmlns:a16="http://schemas.microsoft.com/office/drawing/2014/main" id="{FCCC8E55-C73C-9DEB-02B7-B05A71FD24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0289" y="1580376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39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Doctor API Endpoints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841081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49606E"/>
          </a:solidFill>
          <a:ln/>
        </p:spPr>
      </p:sp>
      <p:sp>
        <p:nvSpPr>
          <p:cNvPr id="4" name="Shape 2"/>
          <p:cNvSpPr/>
          <p:nvPr/>
        </p:nvSpPr>
        <p:spPr>
          <a:xfrm>
            <a:off x="2117408" y="4160639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16FFBB"/>
          </a:solidFill>
          <a:ln>
            <a:noFill/>
          </a:ln>
        </p:spPr>
      </p:sp>
      <p:sp>
        <p:nvSpPr>
          <p:cNvPr id="5" name="Shape 3"/>
          <p:cNvSpPr/>
          <p:nvPr/>
        </p:nvSpPr>
        <p:spPr>
          <a:xfrm>
            <a:off x="1877497" y="45859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6FFBB"/>
          </a:solidFill>
          <a:ln w="7620">
            <a:solidFill>
              <a:srgbClr val="16FFBB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2567" y="4628436"/>
            <a:ext cx="340162" cy="42529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20544" y="3137654"/>
            <a:ext cx="222420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/Doctor/{id}/patients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888802" y="3579018"/>
            <a:ext cx="2518172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all patients under a doctor</a:t>
            </a:r>
            <a:endParaRPr lang="en-US" sz="1400" dirty="0"/>
          </a:p>
        </p:txBody>
      </p:sp>
      <p:sp>
        <p:nvSpPr>
          <p:cNvPr id="9" name="Shape 6"/>
          <p:cNvSpPr/>
          <p:nvPr/>
        </p:nvSpPr>
        <p:spPr>
          <a:xfrm>
            <a:off x="3598069" y="4841081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9606E"/>
          </a:solidFill>
          <a:ln/>
        </p:spPr>
      </p:sp>
      <p:sp>
        <p:nvSpPr>
          <p:cNvPr id="10" name="Shape 7"/>
          <p:cNvSpPr/>
          <p:nvPr/>
        </p:nvSpPr>
        <p:spPr>
          <a:xfrm>
            <a:off x="3358158" y="45859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04755"/>
          </a:solidFill>
          <a:ln w="7620">
            <a:noFill/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228" y="4628436"/>
            <a:ext cx="340162" cy="42529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2501265" y="5748338"/>
            <a:ext cx="222420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/Doctor/Filter</a:t>
            </a:r>
            <a:endParaRPr lang="en-US" sz="1400" dirty="0"/>
          </a:p>
        </p:txBody>
      </p:sp>
      <p:sp>
        <p:nvSpPr>
          <p:cNvPr id="13" name="Text 9"/>
          <p:cNvSpPr/>
          <p:nvPr/>
        </p:nvSpPr>
        <p:spPr>
          <a:xfrm>
            <a:off x="2501265" y="6174700"/>
            <a:ext cx="222420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Filter doctors by specialty or years of experience</a:t>
            </a:r>
            <a:endParaRPr lang="en-US" sz="1400" dirty="0"/>
          </a:p>
        </p:txBody>
      </p:sp>
      <p:sp>
        <p:nvSpPr>
          <p:cNvPr id="14" name="Shape 10"/>
          <p:cNvSpPr/>
          <p:nvPr/>
        </p:nvSpPr>
        <p:spPr>
          <a:xfrm>
            <a:off x="5078849" y="4160639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9606E"/>
          </a:solidFill>
          <a:ln/>
        </p:spPr>
      </p:sp>
      <p:sp>
        <p:nvSpPr>
          <p:cNvPr id="15" name="Shape 11"/>
          <p:cNvSpPr/>
          <p:nvPr/>
        </p:nvSpPr>
        <p:spPr>
          <a:xfrm>
            <a:off x="4838938" y="45859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008" y="4628436"/>
            <a:ext cx="340162" cy="425291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688080" y="3154085"/>
            <a:ext cx="2518172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/Doctor/{id}/appointments</a:t>
            </a:r>
            <a:endParaRPr lang="en-US" sz="1400" dirty="0"/>
          </a:p>
        </p:txBody>
      </p:sp>
      <p:sp>
        <p:nvSpPr>
          <p:cNvPr id="18" name="Text 13"/>
          <p:cNvSpPr/>
          <p:nvPr/>
        </p:nvSpPr>
        <p:spPr>
          <a:xfrm>
            <a:off x="3981926" y="3643551"/>
            <a:ext cx="222432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doctor's appointments</a:t>
            </a:r>
            <a:endParaRPr lang="en-US" sz="1400" dirty="0"/>
          </a:p>
        </p:txBody>
      </p:sp>
      <p:sp>
        <p:nvSpPr>
          <p:cNvPr id="19" name="Shape 14"/>
          <p:cNvSpPr/>
          <p:nvPr/>
        </p:nvSpPr>
        <p:spPr>
          <a:xfrm>
            <a:off x="6559510" y="4841081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9606E"/>
          </a:solidFill>
          <a:ln/>
        </p:spPr>
      </p:sp>
      <p:sp>
        <p:nvSpPr>
          <p:cNvPr id="20" name="Shape 15"/>
          <p:cNvSpPr/>
          <p:nvPr/>
        </p:nvSpPr>
        <p:spPr>
          <a:xfrm>
            <a:off x="6319599" y="45859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4670" y="4628436"/>
            <a:ext cx="340162" cy="425291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5462588" y="5748338"/>
            <a:ext cx="222432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/Doctor/{id}/rating</a:t>
            </a:r>
            <a:endParaRPr lang="en-US" sz="1400" dirty="0"/>
          </a:p>
        </p:txBody>
      </p:sp>
      <p:sp>
        <p:nvSpPr>
          <p:cNvPr id="23" name="Text 17"/>
          <p:cNvSpPr/>
          <p:nvPr/>
        </p:nvSpPr>
        <p:spPr>
          <a:xfrm>
            <a:off x="5462588" y="6174700"/>
            <a:ext cx="222432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doctor's average rating</a:t>
            </a:r>
            <a:endParaRPr lang="en-US" sz="1400" dirty="0"/>
          </a:p>
        </p:txBody>
      </p:sp>
      <p:sp>
        <p:nvSpPr>
          <p:cNvPr id="24" name="Shape 18"/>
          <p:cNvSpPr/>
          <p:nvPr/>
        </p:nvSpPr>
        <p:spPr>
          <a:xfrm>
            <a:off x="8040172" y="4160639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9606E"/>
          </a:solidFill>
          <a:ln/>
        </p:spPr>
      </p:sp>
      <p:sp>
        <p:nvSpPr>
          <p:cNvPr id="25" name="Shape 19"/>
          <p:cNvSpPr/>
          <p:nvPr/>
        </p:nvSpPr>
        <p:spPr>
          <a:xfrm>
            <a:off x="7800261" y="45859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5331" y="4628436"/>
            <a:ext cx="340162" cy="425291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6528888" y="3154085"/>
            <a:ext cx="3114247" cy="7652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/Doctor/{id}/rating/patient/{pid}</a:t>
            </a:r>
            <a:endParaRPr lang="en-US" sz="1400" dirty="0"/>
          </a:p>
        </p:txBody>
      </p:sp>
      <p:sp>
        <p:nvSpPr>
          <p:cNvPr id="28" name="Text 21"/>
          <p:cNvSpPr/>
          <p:nvPr/>
        </p:nvSpPr>
        <p:spPr>
          <a:xfrm>
            <a:off x="6792587" y="3651600"/>
            <a:ext cx="268021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Rating given by a specific patient</a:t>
            </a:r>
            <a:endParaRPr lang="en-US" sz="1400" dirty="0"/>
          </a:p>
        </p:txBody>
      </p:sp>
      <p:sp>
        <p:nvSpPr>
          <p:cNvPr id="29" name="Shape 22"/>
          <p:cNvSpPr/>
          <p:nvPr/>
        </p:nvSpPr>
        <p:spPr>
          <a:xfrm>
            <a:off x="9520952" y="4841081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9606E"/>
          </a:solidFill>
          <a:ln/>
        </p:spPr>
      </p:sp>
      <p:sp>
        <p:nvSpPr>
          <p:cNvPr id="30" name="Shape 23"/>
          <p:cNvSpPr/>
          <p:nvPr/>
        </p:nvSpPr>
        <p:spPr>
          <a:xfrm>
            <a:off x="9281041" y="45859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pic>
        <p:nvPicPr>
          <p:cNvPr id="31" name="Image 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6111" y="4628436"/>
            <a:ext cx="340162" cy="425291"/>
          </a:xfrm>
          <a:prstGeom prst="rect">
            <a:avLst/>
          </a:prstGeom>
        </p:spPr>
      </p:pic>
      <p:sp>
        <p:nvSpPr>
          <p:cNvPr id="32" name="Text 24"/>
          <p:cNvSpPr/>
          <p:nvPr/>
        </p:nvSpPr>
        <p:spPr>
          <a:xfrm>
            <a:off x="8236948" y="5748338"/>
            <a:ext cx="260818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/Doctor/{id}/rating/average</a:t>
            </a:r>
            <a:endParaRPr lang="en-US" sz="1400" dirty="0"/>
          </a:p>
        </p:txBody>
      </p:sp>
      <p:sp>
        <p:nvSpPr>
          <p:cNvPr id="33" name="Text 25"/>
          <p:cNvSpPr/>
          <p:nvPr/>
        </p:nvSpPr>
        <p:spPr>
          <a:xfrm>
            <a:off x="8391668" y="6173463"/>
            <a:ext cx="222432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Average doctor rating</a:t>
            </a:r>
            <a:endParaRPr lang="en-US" sz="1400" dirty="0"/>
          </a:p>
        </p:txBody>
      </p:sp>
      <p:sp>
        <p:nvSpPr>
          <p:cNvPr id="34" name="Shape 26"/>
          <p:cNvSpPr/>
          <p:nvPr/>
        </p:nvSpPr>
        <p:spPr>
          <a:xfrm>
            <a:off x="11001613" y="4160639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9606E"/>
          </a:solidFill>
          <a:ln/>
        </p:spPr>
      </p:sp>
      <p:sp>
        <p:nvSpPr>
          <p:cNvPr id="35" name="Shape 27"/>
          <p:cNvSpPr/>
          <p:nvPr/>
        </p:nvSpPr>
        <p:spPr>
          <a:xfrm>
            <a:off x="10761702" y="45859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pic>
        <p:nvPicPr>
          <p:cNvPr id="36" name="Image 6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6772" y="4628436"/>
            <a:ext cx="340162" cy="425291"/>
          </a:xfrm>
          <a:prstGeom prst="rect">
            <a:avLst/>
          </a:prstGeom>
        </p:spPr>
      </p:pic>
      <p:sp>
        <p:nvSpPr>
          <p:cNvPr id="37" name="Text 28"/>
          <p:cNvSpPr/>
          <p:nvPr/>
        </p:nvSpPr>
        <p:spPr>
          <a:xfrm>
            <a:off x="9643135" y="3185636"/>
            <a:ext cx="2945678" cy="5174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/Doctor/{id}/rating/summary</a:t>
            </a:r>
            <a:endParaRPr lang="en-US" sz="1400" dirty="0"/>
          </a:p>
        </p:txBody>
      </p:sp>
      <p:sp>
        <p:nvSpPr>
          <p:cNvPr id="38" name="Text 29"/>
          <p:cNvSpPr/>
          <p:nvPr/>
        </p:nvSpPr>
        <p:spPr>
          <a:xfrm>
            <a:off x="9904690" y="3643551"/>
            <a:ext cx="222432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Doctor rating summary</a:t>
            </a:r>
            <a:endParaRPr lang="en-US" sz="1400" dirty="0"/>
          </a:p>
        </p:txBody>
      </p:sp>
      <p:sp>
        <p:nvSpPr>
          <p:cNvPr id="39" name="Shape 30"/>
          <p:cNvSpPr/>
          <p:nvPr/>
        </p:nvSpPr>
        <p:spPr>
          <a:xfrm>
            <a:off x="12482274" y="4841081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9606E"/>
          </a:solidFill>
          <a:ln/>
        </p:spPr>
      </p:sp>
      <p:sp>
        <p:nvSpPr>
          <p:cNvPr id="40" name="Shape 31"/>
          <p:cNvSpPr/>
          <p:nvPr/>
        </p:nvSpPr>
        <p:spPr>
          <a:xfrm>
            <a:off x="12242363" y="45859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04755"/>
          </a:solidFill>
          <a:ln w="7620">
            <a:solidFill>
              <a:srgbClr val="49606E"/>
            </a:solidFill>
            <a:prstDash val="solid"/>
          </a:ln>
        </p:spPr>
      </p:sp>
      <p:pic>
        <p:nvPicPr>
          <p:cNvPr id="41" name="Image 7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27434" y="4628436"/>
            <a:ext cx="340162" cy="425291"/>
          </a:xfrm>
          <a:prstGeom prst="rect">
            <a:avLst/>
          </a:prstGeom>
        </p:spPr>
      </p:pic>
      <p:sp>
        <p:nvSpPr>
          <p:cNvPr id="42" name="Text 32"/>
          <p:cNvSpPr/>
          <p:nvPr/>
        </p:nvSpPr>
        <p:spPr>
          <a:xfrm>
            <a:off x="11272004" y="5711069"/>
            <a:ext cx="2608065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/Doctor/{id}/income?date=</a:t>
            </a:r>
            <a:endParaRPr lang="en-US" sz="1400" dirty="0"/>
          </a:p>
        </p:txBody>
      </p:sp>
      <p:sp>
        <p:nvSpPr>
          <p:cNvPr id="43" name="Text 33"/>
          <p:cNvSpPr/>
          <p:nvPr/>
        </p:nvSpPr>
        <p:spPr>
          <a:xfrm>
            <a:off x="11056664" y="6173462"/>
            <a:ext cx="303874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doctor's income on a specific date</a:t>
            </a:r>
            <a:endParaRPr lang="en-US" sz="1400" dirty="0"/>
          </a:p>
        </p:txBody>
      </p:sp>
      <p:pic>
        <p:nvPicPr>
          <p:cNvPr id="46" name="Graphic 45" descr="Stethoscope with solid fill">
            <a:extLst>
              <a:ext uri="{FF2B5EF4-FFF2-40B4-BE49-F238E27FC236}">
                <a16:creationId xmlns:a16="http://schemas.microsoft.com/office/drawing/2014/main" id="{E3065E27-411F-CF6C-F1B8-2A26C0B201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00800" y="1123176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268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Medical Records API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175748"/>
            <a:ext cx="170021" cy="2236708"/>
          </a:xfrm>
          <a:prstGeom prst="roundRect">
            <a:avLst>
              <a:gd name="adj" fmla="val 56033"/>
            </a:avLst>
          </a:prstGeom>
          <a:solidFill>
            <a:srgbClr val="AEE4BD"/>
          </a:solidFill>
          <a:ln w="7620">
            <a:solidFill>
              <a:srgbClr val="94CAA3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2175748"/>
            <a:ext cx="54647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GET /Medical-records/diagnosis/{keyword}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2666167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records filtered by diagnosis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303973" y="3165158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searching by specific medical conditions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303973" y="360735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Returns matching patient records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303973" y="4049554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Supports partial keyword matching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133951" y="4639270"/>
            <a:ext cx="170021" cy="2236708"/>
          </a:xfrm>
          <a:prstGeom prst="roundRect">
            <a:avLst>
              <a:gd name="adj" fmla="val 56033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644134" y="4639270"/>
            <a:ext cx="4641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GET /Medical-records/by-date-range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44134" y="5129689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records filtered by date range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644134" y="5628680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Supports filtering by start and end dates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644134" y="6070878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Returns chronologically ordered results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1644134" y="6513076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Useful for periodic reporting</a:t>
            </a:r>
            <a:endParaRPr lang="en-US" sz="1750" dirty="0"/>
          </a:p>
        </p:txBody>
      </p:sp>
      <p:pic>
        <p:nvPicPr>
          <p:cNvPr id="17" name="Graphic 16" descr="Medicine with solid fill">
            <a:extLst>
              <a:ext uri="{FF2B5EF4-FFF2-40B4-BE49-F238E27FC236}">
                <a16:creationId xmlns:a16="http://schemas.microsoft.com/office/drawing/2014/main" id="{DA766CAF-ECC9-E211-79E6-B82E0EF45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5309" y="1022975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9269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Appointments API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54163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335429"/>
            <a:ext cx="45019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PUT /appointments/{id}/reschedule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5825847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Reschedule an appointment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6324838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Updates appointment time and date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6767036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Sends notifications to affected parties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93790" y="7209234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Maintains appointment history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4541639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56884" y="5335429"/>
            <a:ext cx="32675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GET /appointments/today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7456884" y="5825847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today's appointments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7456884" y="6324838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Returns all appointments scheduled for current date</a:t>
            </a:r>
            <a:endParaRPr lang="en-US" sz="1750" dirty="0"/>
          </a:p>
        </p:txBody>
      </p:sp>
      <p:sp>
        <p:nvSpPr>
          <p:cNvPr id="14" name="Text 9"/>
          <p:cNvSpPr/>
          <p:nvPr/>
        </p:nvSpPr>
        <p:spPr>
          <a:xfrm>
            <a:off x="7456884" y="6767036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Can be filtered by doctor or facility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7456884" y="7209234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AD6D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Includes patient and time information</a:t>
            </a:r>
            <a:endParaRPr lang="en-US" sz="1750" dirty="0"/>
          </a:p>
        </p:txBody>
      </p:sp>
      <p:pic>
        <p:nvPicPr>
          <p:cNvPr id="17" name="Graphic 16" descr="Daily calendar with solid fill">
            <a:extLst>
              <a:ext uri="{FF2B5EF4-FFF2-40B4-BE49-F238E27FC236}">
                <a16:creationId xmlns:a16="http://schemas.microsoft.com/office/drawing/2014/main" id="{8E808A12-03A5-6D9A-806C-5CE381F615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1153" y="3389887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417</Words>
  <Application>Microsoft Office PowerPoint</Application>
  <PresentationFormat>Custom</PresentationFormat>
  <Paragraphs>108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Roboto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Moamen Elsharawy</cp:lastModifiedBy>
  <cp:revision>3</cp:revision>
  <dcterms:created xsi:type="dcterms:W3CDTF">2025-05-02T15:07:14Z</dcterms:created>
  <dcterms:modified xsi:type="dcterms:W3CDTF">2025-05-02T16:53:34Z</dcterms:modified>
</cp:coreProperties>
</file>