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6" r:id="rId1"/>
  </p:sldMasterIdLst>
  <p:notesMasterIdLst>
    <p:notesMasterId r:id="rId26"/>
  </p:notesMasterIdLst>
  <p:handoutMasterIdLst>
    <p:handoutMasterId r:id="rId27"/>
  </p:handoutMasterIdLst>
  <p:sldIdLst>
    <p:sldId id="256" r:id="rId2"/>
    <p:sldId id="790" r:id="rId3"/>
    <p:sldId id="791" r:id="rId4"/>
    <p:sldId id="792" r:id="rId5"/>
    <p:sldId id="811" r:id="rId6"/>
    <p:sldId id="371" r:id="rId7"/>
    <p:sldId id="795" r:id="rId8"/>
    <p:sldId id="796" r:id="rId9"/>
    <p:sldId id="797" r:id="rId10"/>
    <p:sldId id="794" r:id="rId11"/>
    <p:sldId id="793" r:id="rId12"/>
    <p:sldId id="798" r:id="rId13"/>
    <p:sldId id="799" r:id="rId14"/>
    <p:sldId id="800" r:id="rId15"/>
    <p:sldId id="801" r:id="rId16"/>
    <p:sldId id="802" r:id="rId17"/>
    <p:sldId id="803" r:id="rId18"/>
    <p:sldId id="804" r:id="rId19"/>
    <p:sldId id="805" r:id="rId20"/>
    <p:sldId id="806" r:id="rId21"/>
    <p:sldId id="807" r:id="rId22"/>
    <p:sldId id="808" r:id="rId23"/>
    <p:sldId id="809" r:id="rId24"/>
    <p:sldId id="810" r:id="rId25"/>
  </p:sldIdLst>
  <p:sldSz cx="9144000" cy="6858000" type="screen4x3"/>
  <p:notesSz cx="6858000" cy="9067800"/>
  <p:defaultTextStyle>
    <a:defPPr>
      <a:defRPr lang="en-US"/>
    </a:defPPr>
    <a:lvl1pPr algn="l" rtl="0" eaLnBrk="0" fontAlgn="base" hangingPunct="0">
      <a:spcBef>
        <a:spcPct val="0"/>
      </a:spcBef>
      <a:spcAft>
        <a:spcPct val="0"/>
      </a:spcAft>
      <a:defRPr sz="1200" kern="1200">
        <a:solidFill>
          <a:schemeClr val="tx1"/>
        </a:solidFill>
        <a:latin typeface="Arial" charset="0"/>
        <a:ea typeface="+mn-ea"/>
        <a:cs typeface="+mn-cs"/>
      </a:defRPr>
    </a:lvl1pPr>
    <a:lvl2pPr marL="457200" algn="l" rtl="0" eaLnBrk="0" fontAlgn="base" hangingPunct="0">
      <a:spcBef>
        <a:spcPct val="0"/>
      </a:spcBef>
      <a:spcAft>
        <a:spcPct val="0"/>
      </a:spcAft>
      <a:defRPr sz="1200" kern="1200">
        <a:solidFill>
          <a:schemeClr val="tx1"/>
        </a:solidFill>
        <a:latin typeface="Arial" charset="0"/>
        <a:ea typeface="+mn-ea"/>
        <a:cs typeface="+mn-cs"/>
      </a:defRPr>
    </a:lvl2pPr>
    <a:lvl3pPr marL="914400" algn="l" rtl="0" eaLnBrk="0" fontAlgn="base" hangingPunct="0">
      <a:spcBef>
        <a:spcPct val="0"/>
      </a:spcBef>
      <a:spcAft>
        <a:spcPct val="0"/>
      </a:spcAft>
      <a:defRPr sz="1200" kern="1200">
        <a:solidFill>
          <a:schemeClr val="tx1"/>
        </a:solidFill>
        <a:latin typeface="Arial" charset="0"/>
        <a:ea typeface="+mn-ea"/>
        <a:cs typeface="+mn-cs"/>
      </a:defRPr>
    </a:lvl3pPr>
    <a:lvl4pPr marL="1371600" algn="l" rtl="0" eaLnBrk="0" fontAlgn="base" hangingPunct="0">
      <a:spcBef>
        <a:spcPct val="0"/>
      </a:spcBef>
      <a:spcAft>
        <a:spcPct val="0"/>
      </a:spcAft>
      <a:defRPr sz="1200" kern="1200">
        <a:solidFill>
          <a:schemeClr val="tx1"/>
        </a:solidFill>
        <a:latin typeface="Arial" charset="0"/>
        <a:ea typeface="+mn-ea"/>
        <a:cs typeface="+mn-cs"/>
      </a:defRPr>
    </a:lvl4pPr>
    <a:lvl5pPr marL="1828800" algn="l" rtl="0" eaLnBrk="0" fontAlgn="base" hangingPunct="0">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56">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FF"/>
    <a:srgbClr val="FFCC66"/>
    <a:srgbClr val="D27D00"/>
    <a:srgbClr val="F0EA00"/>
    <a:srgbClr val="DDD800"/>
    <a:srgbClr val="FFFF00"/>
    <a:srgbClr val="FFFF66"/>
    <a:srgbClr val="FF3300"/>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2" autoAdjust="0"/>
    <p:restoredTop sz="92886" autoAdjust="0"/>
  </p:normalViewPr>
  <p:slideViewPr>
    <p:cSldViewPr>
      <p:cViewPr varScale="1">
        <p:scale>
          <a:sx n="67" d="100"/>
          <a:sy n="67" d="100"/>
        </p:scale>
        <p:origin x="1368" y="72"/>
      </p:cViewPr>
      <p:guideLst>
        <p:guide orient="horz" pos="2160"/>
        <p:guide pos="2880"/>
      </p:guideLst>
    </p:cSldViewPr>
  </p:slideViewPr>
  <p:outlineViewPr>
    <p:cViewPr>
      <p:scale>
        <a:sx n="33" d="100"/>
        <a:sy n="33" d="100"/>
      </p:scale>
      <p:origin x="0" y="-7481"/>
    </p:cViewPr>
  </p:outlineViewPr>
  <p:notesTextViewPr>
    <p:cViewPr>
      <p:scale>
        <a:sx n="125" d="100"/>
        <a:sy n="125" d="100"/>
      </p:scale>
      <p:origin x="0" y="0"/>
    </p:cViewPr>
  </p:notesTextViewPr>
  <p:sorterViewPr>
    <p:cViewPr varScale="1">
      <p:scale>
        <a:sx n="1" d="1"/>
        <a:sy n="1" d="1"/>
      </p:scale>
      <p:origin x="0" y="0"/>
    </p:cViewPr>
  </p:sorterViewPr>
  <p:notesViewPr>
    <p:cSldViewPr>
      <p:cViewPr varScale="1">
        <p:scale>
          <a:sx n="75" d="100"/>
          <a:sy n="75" d="100"/>
        </p:scale>
        <p:origin x="-2371" y="-72"/>
      </p:cViewPr>
      <p:guideLst>
        <p:guide orient="horz" pos="2856"/>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95657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6594" name="Rectangle 2"/>
          <p:cNvSpPr>
            <a:spLocks noGrp="1" noChangeArrowheads="1"/>
          </p:cNvSpPr>
          <p:nvPr>
            <p:ph type="hdr" sz="quarter"/>
          </p:nvPr>
        </p:nvSpPr>
        <p:spPr bwMode="auto">
          <a:xfrm>
            <a:off x="0" y="0"/>
            <a:ext cx="2971800" cy="454025"/>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a:latin typeface="Times New Roman" pitchFamily="18" charset="0"/>
              </a:defRPr>
            </a:lvl1pPr>
          </a:lstStyle>
          <a:p>
            <a:pPr>
              <a:defRPr/>
            </a:pPr>
            <a:endParaRPr lang="en-US"/>
          </a:p>
        </p:txBody>
      </p:sp>
      <p:sp>
        <p:nvSpPr>
          <p:cNvPr id="366595" name="Rectangle 3"/>
          <p:cNvSpPr>
            <a:spLocks noGrp="1" noChangeArrowheads="1"/>
          </p:cNvSpPr>
          <p:nvPr>
            <p:ph type="dt" idx="1"/>
          </p:nvPr>
        </p:nvSpPr>
        <p:spPr bwMode="auto">
          <a:xfrm>
            <a:off x="3886200" y="0"/>
            <a:ext cx="2971800" cy="454025"/>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a:latin typeface="Times New Roman" pitchFamily="18" charset="0"/>
              </a:defRPr>
            </a:lvl1pPr>
          </a:lstStyle>
          <a:p>
            <a:pPr>
              <a:defRPr/>
            </a:pPr>
            <a:endParaRPr lang="en-US"/>
          </a:p>
        </p:txBody>
      </p:sp>
      <p:sp>
        <p:nvSpPr>
          <p:cNvPr id="24580" name="Rectangle 4"/>
          <p:cNvSpPr>
            <a:spLocks noGrp="1" noRot="1" noChangeAspect="1" noChangeArrowheads="1" noTextEdit="1"/>
          </p:cNvSpPr>
          <p:nvPr>
            <p:ph type="sldImg" idx="2"/>
          </p:nvPr>
        </p:nvSpPr>
        <p:spPr bwMode="auto">
          <a:xfrm>
            <a:off x="1162050" y="679450"/>
            <a:ext cx="4533900" cy="340042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66597" name="Rectangle 5"/>
          <p:cNvSpPr>
            <a:spLocks noGrp="1" noChangeArrowheads="1"/>
          </p:cNvSpPr>
          <p:nvPr>
            <p:ph type="body" sz="quarter" idx="3"/>
          </p:nvPr>
        </p:nvSpPr>
        <p:spPr bwMode="auto">
          <a:xfrm>
            <a:off x="914400" y="4306888"/>
            <a:ext cx="5029200" cy="4081462"/>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366598" name="Rectangle 6"/>
          <p:cNvSpPr>
            <a:spLocks noGrp="1" noChangeArrowheads="1"/>
          </p:cNvSpPr>
          <p:nvPr>
            <p:ph type="ftr" sz="quarter" idx="4"/>
          </p:nvPr>
        </p:nvSpPr>
        <p:spPr bwMode="auto">
          <a:xfrm>
            <a:off x="0" y="8613775"/>
            <a:ext cx="2971800" cy="454025"/>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a:latin typeface="Times New Roman" pitchFamily="18" charset="0"/>
              </a:defRPr>
            </a:lvl1pPr>
          </a:lstStyle>
          <a:p>
            <a:pPr>
              <a:defRPr/>
            </a:pPr>
            <a:endParaRPr lang="en-US"/>
          </a:p>
        </p:txBody>
      </p:sp>
      <p:sp>
        <p:nvSpPr>
          <p:cNvPr id="366599" name="Rectangle 7"/>
          <p:cNvSpPr>
            <a:spLocks noGrp="1" noChangeArrowheads="1"/>
          </p:cNvSpPr>
          <p:nvPr>
            <p:ph type="sldNum" sz="quarter" idx="5"/>
          </p:nvPr>
        </p:nvSpPr>
        <p:spPr bwMode="auto">
          <a:xfrm>
            <a:off x="3886200" y="8613775"/>
            <a:ext cx="2971800" cy="454025"/>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a:latin typeface="Times New Roman" pitchFamily="18" charset="0"/>
              </a:defRPr>
            </a:lvl1pPr>
          </a:lstStyle>
          <a:p>
            <a:pPr>
              <a:defRPr/>
            </a:pPr>
            <a:fld id="{3309E603-508B-44E8-B485-201E1E66E58D}" type="slidenum">
              <a:rPr lang="en-US"/>
              <a:pPr>
                <a:defRPr/>
              </a:pPr>
              <a:t>‹#›</a:t>
            </a:fld>
            <a:endParaRPr lang="en-US"/>
          </a:p>
        </p:txBody>
      </p:sp>
    </p:spTree>
    <p:extLst>
      <p:ext uri="{BB962C8B-B14F-4D97-AF65-F5344CB8AC3E}">
        <p14:creationId xmlns:p14="http://schemas.microsoft.com/office/powerpoint/2010/main" val="123015528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fld id="{A983F405-7458-48F2-AD84-F4CF262DB395}" type="slidenum">
              <a:rPr lang="en-US" smtClean="0">
                <a:latin typeface="Times New Roman" pitchFamily="18" charset="0"/>
              </a:rPr>
              <a:pPr/>
              <a:t>1</a:t>
            </a:fld>
            <a:endParaRPr lang="en-US">
              <a:latin typeface="Times New Roman"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endParaRPr lang="en-US" dirty="0"/>
          </a:p>
        </p:txBody>
      </p:sp>
    </p:spTree>
    <p:extLst>
      <p:ext uri="{BB962C8B-B14F-4D97-AF65-F5344CB8AC3E}">
        <p14:creationId xmlns:p14="http://schemas.microsoft.com/office/powerpoint/2010/main" val="867102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309E603-508B-44E8-B485-201E1E66E58D}" type="slidenum">
              <a:rPr lang="en-US" smtClean="0"/>
              <a:pPr>
                <a:defRPr/>
              </a:pPr>
              <a:t>13</a:t>
            </a:fld>
            <a:endParaRPr lang="en-US"/>
          </a:p>
        </p:txBody>
      </p:sp>
    </p:spTree>
    <p:extLst>
      <p:ext uri="{BB962C8B-B14F-4D97-AF65-F5344CB8AC3E}">
        <p14:creationId xmlns:p14="http://schemas.microsoft.com/office/powerpoint/2010/main" val="3330735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309E603-508B-44E8-B485-201E1E66E58D}" type="slidenum">
              <a:rPr lang="en-US" smtClean="0"/>
              <a:pPr>
                <a:defRPr/>
              </a:pPr>
              <a:t>14</a:t>
            </a:fld>
            <a:endParaRPr lang="en-US"/>
          </a:p>
        </p:txBody>
      </p:sp>
    </p:spTree>
    <p:extLst>
      <p:ext uri="{BB962C8B-B14F-4D97-AF65-F5344CB8AC3E}">
        <p14:creationId xmlns:p14="http://schemas.microsoft.com/office/powerpoint/2010/main" val="1709671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309E603-508B-44E8-B485-201E1E66E58D}" type="slidenum">
              <a:rPr lang="en-US" smtClean="0"/>
              <a:pPr>
                <a:defRPr/>
              </a:pPr>
              <a:t>15</a:t>
            </a:fld>
            <a:endParaRPr lang="en-US"/>
          </a:p>
        </p:txBody>
      </p:sp>
    </p:spTree>
    <p:extLst>
      <p:ext uri="{BB962C8B-B14F-4D97-AF65-F5344CB8AC3E}">
        <p14:creationId xmlns:p14="http://schemas.microsoft.com/office/powerpoint/2010/main" val="610898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309E603-508B-44E8-B485-201E1E66E58D}" type="slidenum">
              <a:rPr lang="en-US" smtClean="0"/>
              <a:pPr>
                <a:defRPr/>
              </a:pPr>
              <a:t>16</a:t>
            </a:fld>
            <a:endParaRPr lang="en-US"/>
          </a:p>
        </p:txBody>
      </p:sp>
    </p:spTree>
    <p:extLst>
      <p:ext uri="{BB962C8B-B14F-4D97-AF65-F5344CB8AC3E}">
        <p14:creationId xmlns:p14="http://schemas.microsoft.com/office/powerpoint/2010/main" val="3268228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309E603-508B-44E8-B485-201E1E66E58D}" type="slidenum">
              <a:rPr lang="en-US" smtClean="0"/>
              <a:pPr>
                <a:defRPr/>
              </a:pPr>
              <a:t>17</a:t>
            </a:fld>
            <a:endParaRPr lang="en-US"/>
          </a:p>
        </p:txBody>
      </p:sp>
    </p:spTree>
    <p:extLst>
      <p:ext uri="{BB962C8B-B14F-4D97-AF65-F5344CB8AC3E}">
        <p14:creationId xmlns:p14="http://schemas.microsoft.com/office/powerpoint/2010/main" val="2864322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309E603-508B-44E8-B485-201E1E66E58D}" type="slidenum">
              <a:rPr lang="en-US" smtClean="0"/>
              <a:pPr>
                <a:defRPr/>
              </a:pPr>
              <a:t>18</a:t>
            </a:fld>
            <a:endParaRPr lang="en-US"/>
          </a:p>
        </p:txBody>
      </p:sp>
    </p:spTree>
    <p:extLst>
      <p:ext uri="{BB962C8B-B14F-4D97-AF65-F5344CB8AC3E}">
        <p14:creationId xmlns:p14="http://schemas.microsoft.com/office/powerpoint/2010/main" val="1904528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309E603-508B-44E8-B485-201E1E66E58D}" type="slidenum">
              <a:rPr lang="en-US" smtClean="0"/>
              <a:pPr>
                <a:defRPr/>
              </a:pPr>
              <a:t>19</a:t>
            </a:fld>
            <a:endParaRPr lang="en-US"/>
          </a:p>
        </p:txBody>
      </p:sp>
    </p:spTree>
    <p:extLst>
      <p:ext uri="{BB962C8B-B14F-4D97-AF65-F5344CB8AC3E}">
        <p14:creationId xmlns:p14="http://schemas.microsoft.com/office/powerpoint/2010/main" val="3586179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309E603-508B-44E8-B485-201E1E66E58D}" type="slidenum">
              <a:rPr lang="en-US" smtClean="0"/>
              <a:pPr>
                <a:defRPr/>
              </a:pPr>
              <a:t>20</a:t>
            </a:fld>
            <a:endParaRPr lang="en-US"/>
          </a:p>
        </p:txBody>
      </p:sp>
    </p:spTree>
    <p:extLst>
      <p:ext uri="{BB962C8B-B14F-4D97-AF65-F5344CB8AC3E}">
        <p14:creationId xmlns:p14="http://schemas.microsoft.com/office/powerpoint/2010/main" val="2468910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309E603-508B-44E8-B485-201E1E66E58D}" type="slidenum">
              <a:rPr lang="en-US" smtClean="0"/>
              <a:pPr>
                <a:defRPr/>
              </a:pPr>
              <a:t>21</a:t>
            </a:fld>
            <a:endParaRPr lang="en-US"/>
          </a:p>
        </p:txBody>
      </p:sp>
    </p:spTree>
    <p:extLst>
      <p:ext uri="{BB962C8B-B14F-4D97-AF65-F5344CB8AC3E}">
        <p14:creationId xmlns:p14="http://schemas.microsoft.com/office/powerpoint/2010/main" val="1445627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309E603-508B-44E8-B485-201E1E66E58D}" type="slidenum">
              <a:rPr lang="en-US" smtClean="0"/>
              <a:pPr>
                <a:defRPr/>
              </a:pPr>
              <a:t>22</a:t>
            </a:fld>
            <a:endParaRPr lang="en-US"/>
          </a:p>
        </p:txBody>
      </p:sp>
    </p:spTree>
    <p:extLst>
      <p:ext uri="{BB962C8B-B14F-4D97-AF65-F5344CB8AC3E}">
        <p14:creationId xmlns:p14="http://schemas.microsoft.com/office/powerpoint/2010/main" val="3714483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309E603-508B-44E8-B485-201E1E66E58D}" type="slidenum">
              <a:rPr lang="en-US" smtClean="0"/>
              <a:pPr>
                <a:defRPr/>
              </a:pPr>
              <a:t>2</a:t>
            </a:fld>
            <a:endParaRPr lang="en-US"/>
          </a:p>
        </p:txBody>
      </p:sp>
    </p:spTree>
    <p:extLst>
      <p:ext uri="{BB962C8B-B14F-4D97-AF65-F5344CB8AC3E}">
        <p14:creationId xmlns:p14="http://schemas.microsoft.com/office/powerpoint/2010/main" val="889518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309E603-508B-44E8-B485-201E1E66E58D}" type="slidenum">
              <a:rPr lang="en-US" smtClean="0"/>
              <a:pPr>
                <a:defRPr/>
              </a:pPr>
              <a:t>23</a:t>
            </a:fld>
            <a:endParaRPr lang="en-US"/>
          </a:p>
        </p:txBody>
      </p:sp>
    </p:spTree>
    <p:extLst>
      <p:ext uri="{BB962C8B-B14F-4D97-AF65-F5344CB8AC3E}">
        <p14:creationId xmlns:p14="http://schemas.microsoft.com/office/powerpoint/2010/main" val="3190461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309E603-508B-44E8-B485-201E1E66E58D}" type="slidenum">
              <a:rPr lang="en-US" smtClean="0"/>
              <a:pPr>
                <a:defRPr/>
              </a:pPr>
              <a:t>24</a:t>
            </a:fld>
            <a:endParaRPr lang="en-US"/>
          </a:p>
        </p:txBody>
      </p:sp>
    </p:spTree>
    <p:extLst>
      <p:ext uri="{BB962C8B-B14F-4D97-AF65-F5344CB8AC3E}">
        <p14:creationId xmlns:p14="http://schemas.microsoft.com/office/powerpoint/2010/main" val="4074804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309E603-508B-44E8-B485-201E1E66E58D}" type="slidenum">
              <a:rPr lang="en-US" smtClean="0"/>
              <a:pPr>
                <a:defRPr/>
              </a:pPr>
              <a:t>3</a:t>
            </a:fld>
            <a:endParaRPr lang="en-US"/>
          </a:p>
        </p:txBody>
      </p:sp>
    </p:spTree>
    <p:extLst>
      <p:ext uri="{BB962C8B-B14F-4D97-AF65-F5344CB8AC3E}">
        <p14:creationId xmlns:p14="http://schemas.microsoft.com/office/powerpoint/2010/main" val="2873410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309E603-508B-44E8-B485-201E1E66E58D}" type="slidenum">
              <a:rPr lang="en-US" smtClean="0"/>
              <a:pPr>
                <a:defRPr/>
              </a:pPr>
              <a:t>4</a:t>
            </a:fld>
            <a:endParaRPr lang="en-US"/>
          </a:p>
        </p:txBody>
      </p:sp>
    </p:spTree>
    <p:extLst>
      <p:ext uri="{BB962C8B-B14F-4D97-AF65-F5344CB8AC3E}">
        <p14:creationId xmlns:p14="http://schemas.microsoft.com/office/powerpoint/2010/main" val="521718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B7D306-D87E-468B-ACE4-E5131256B184}" type="slidenum">
              <a:rPr lang="en-US"/>
              <a:pPr/>
              <a:t>6</a:t>
            </a:fld>
            <a:endParaRPr lang="en-US"/>
          </a:p>
        </p:txBody>
      </p:sp>
      <p:sp>
        <p:nvSpPr>
          <p:cNvPr id="1245186" name="Rectangle 2"/>
          <p:cNvSpPr>
            <a:spLocks noGrp="1" noRot="1" noChangeAspect="1" noChangeArrowheads="1" noTextEdit="1"/>
          </p:cNvSpPr>
          <p:nvPr>
            <p:ph type="sldImg"/>
          </p:nvPr>
        </p:nvSpPr>
        <p:spPr>
          <a:ln/>
        </p:spPr>
      </p:sp>
      <p:sp>
        <p:nvSpPr>
          <p:cNvPr id="1245187" name="Rectangle 3"/>
          <p:cNvSpPr>
            <a:spLocks noGrp="1" noChangeArrowheads="1"/>
          </p:cNvSpPr>
          <p:nvPr>
            <p:ph type="body" idx="1"/>
          </p:nvPr>
        </p:nvSpPr>
        <p:spPr>
          <a:xfrm>
            <a:off x="685800" y="4306888"/>
            <a:ext cx="5486400" cy="4081462"/>
          </a:xfrm>
        </p:spPr>
        <p:txBody>
          <a:bodyPr/>
          <a:lstStyle/>
          <a:p>
            <a:endParaRPr lang="en-US"/>
          </a:p>
        </p:txBody>
      </p:sp>
    </p:spTree>
    <p:extLst>
      <p:ext uri="{BB962C8B-B14F-4D97-AF65-F5344CB8AC3E}">
        <p14:creationId xmlns:p14="http://schemas.microsoft.com/office/powerpoint/2010/main" val="3789436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309E603-508B-44E8-B485-201E1E66E58D}" type="slidenum">
              <a:rPr lang="en-US" smtClean="0"/>
              <a:pPr>
                <a:defRPr/>
              </a:pPr>
              <a:t>9</a:t>
            </a:fld>
            <a:endParaRPr lang="en-US"/>
          </a:p>
        </p:txBody>
      </p:sp>
    </p:spTree>
    <p:extLst>
      <p:ext uri="{BB962C8B-B14F-4D97-AF65-F5344CB8AC3E}">
        <p14:creationId xmlns:p14="http://schemas.microsoft.com/office/powerpoint/2010/main" val="4248737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309E603-508B-44E8-B485-201E1E66E58D}" type="slidenum">
              <a:rPr lang="en-US" smtClean="0"/>
              <a:pPr>
                <a:defRPr/>
              </a:pPr>
              <a:t>10</a:t>
            </a:fld>
            <a:endParaRPr lang="en-US"/>
          </a:p>
        </p:txBody>
      </p:sp>
    </p:spTree>
    <p:extLst>
      <p:ext uri="{BB962C8B-B14F-4D97-AF65-F5344CB8AC3E}">
        <p14:creationId xmlns:p14="http://schemas.microsoft.com/office/powerpoint/2010/main" val="1369907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309E603-508B-44E8-B485-201E1E66E58D}" type="slidenum">
              <a:rPr lang="en-US" smtClean="0"/>
              <a:pPr>
                <a:defRPr/>
              </a:pPr>
              <a:t>11</a:t>
            </a:fld>
            <a:endParaRPr lang="en-US"/>
          </a:p>
        </p:txBody>
      </p:sp>
    </p:spTree>
    <p:extLst>
      <p:ext uri="{BB962C8B-B14F-4D97-AF65-F5344CB8AC3E}">
        <p14:creationId xmlns:p14="http://schemas.microsoft.com/office/powerpoint/2010/main" val="1189315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309E603-508B-44E8-B485-201E1E66E58D}" type="slidenum">
              <a:rPr lang="en-US" smtClean="0"/>
              <a:pPr>
                <a:defRPr/>
              </a:pPr>
              <a:t>12</a:t>
            </a:fld>
            <a:endParaRPr lang="en-US"/>
          </a:p>
        </p:txBody>
      </p:sp>
    </p:spTree>
    <p:extLst>
      <p:ext uri="{BB962C8B-B14F-4D97-AF65-F5344CB8AC3E}">
        <p14:creationId xmlns:p14="http://schemas.microsoft.com/office/powerpoint/2010/main" val="3733985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EENG 5214         RTL SystemVerilog</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Dr. Abou-Auf</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t> Fall 2008               Slide </a:t>
            </a:r>
            <a:fld id="{08D70650-CEC2-438B-B013-3CC00E7B22DE}" type="slidenum">
              <a:rPr lang="en-US"/>
              <a:pPr>
                <a:defRPr/>
              </a:pPr>
              <a:t>‹#›</a:t>
            </a:fld>
            <a:endParaRPr lang="en-US" dirty="0"/>
          </a:p>
        </p:txBody>
      </p:sp>
    </p:spTree>
    <p:extLst>
      <p:ext uri="{BB962C8B-B14F-4D97-AF65-F5344CB8AC3E}">
        <p14:creationId xmlns:p14="http://schemas.microsoft.com/office/powerpoint/2010/main" val="1121460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EENG 5214         RTL SystemVerilog</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Dr. Abou-Auf</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t> Fall 2008               Slide </a:t>
            </a:r>
            <a:fld id="{534C4170-EDCC-43AC-BFE9-576B32F9ED0F}" type="slidenum">
              <a:rPr lang="en-US"/>
              <a:pPr>
                <a:defRPr/>
              </a:pPr>
              <a:t>‹#›</a:t>
            </a:fld>
            <a:endParaRPr lang="en-US" dirty="0"/>
          </a:p>
        </p:txBody>
      </p:sp>
    </p:spTree>
    <p:extLst>
      <p:ext uri="{BB962C8B-B14F-4D97-AF65-F5344CB8AC3E}">
        <p14:creationId xmlns:p14="http://schemas.microsoft.com/office/powerpoint/2010/main" val="1523623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0"/>
            <a:ext cx="21717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0"/>
            <a:ext cx="63627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EENG 5214         RTL SystemVerilog</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Dr. Abou-Auf</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t> Fall 2008               Slide </a:t>
            </a:r>
            <a:fld id="{096E0B5D-7068-4838-8712-8A97AB10CA2B}" type="slidenum">
              <a:rPr lang="en-US"/>
              <a:pPr>
                <a:defRPr/>
              </a:pPr>
              <a:t>‹#›</a:t>
            </a:fld>
            <a:endParaRPr lang="en-US" dirty="0"/>
          </a:p>
        </p:txBody>
      </p:sp>
    </p:spTree>
    <p:extLst>
      <p:ext uri="{BB962C8B-B14F-4D97-AF65-F5344CB8AC3E}">
        <p14:creationId xmlns:p14="http://schemas.microsoft.com/office/powerpoint/2010/main" val="22868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
              <a:defRPr/>
            </a:lvl1pPr>
            <a:lvl2pPr>
              <a:defRPr sz="1800"/>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EENG 5214         RTL SystemVerilog</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Dr. Abou-Auf</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t> Spring 2019              Slide </a:t>
            </a:r>
            <a:fld id="{D078B582-BB4C-415F-BFF0-3D4AC656DF29}" type="slidenum">
              <a:rPr lang="en-US" smtClean="0"/>
              <a:pPr>
                <a:defRPr/>
              </a:pPr>
              <a:t>‹#›</a:t>
            </a:fld>
            <a:endParaRPr lang="en-US" dirty="0"/>
          </a:p>
        </p:txBody>
      </p:sp>
    </p:spTree>
    <p:extLst>
      <p:ext uri="{BB962C8B-B14F-4D97-AF65-F5344CB8AC3E}">
        <p14:creationId xmlns:p14="http://schemas.microsoft.com/office/powerpoint/2010/main" val="4228250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EENG 5214         RTL SystemVerilog</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Dr. Abou-Auf</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dirty="0"/>
              <a:t> Fall 2008               Slide </a:t>
            </a:r>
            <a:fld id="{3958C534-C5F2-45AA-81F6-39ED7F095819}" type="slidenum">
              <a:rPr lang="en-US"/>
              <a:pPr>
                <a:defRPr/>
              </a:pPr>
              <a:t>‹#›</a:t>
            </a:fld>
            <a:endParaRPr lang="en-US" dirty="0"/>
          </a:p>
        </p:txBody>
      </p:sp>
    </p:spTree>
    <p:extLst>
      <p:ext uri="{BB962C8B-B14F-4D97-AF65-F5344CB8AC3E}">
        <p14:creationId xmlns:p14="http://schemas.microsoft.com/office/powerpoint/2010/main" val="2829790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066800"/>
            <a:ext cx="42672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2672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EENG 5214         RTL SystemVerilog</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Dr. Abou-Auf</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dirty="0"/>
              <a:t> Fall 2008               Slide </a:t>
            </a:r>
            <a:fld id="{C4F83751-6459-4E6F-8F3F-0F4399A8A748}" type="slidenum">
              <a:rPr lang="en-US"/>
              <a:pPr>
                <a:defRPr/>
              </a:pPr>
              <a:t>‹#›</a:t>
            </a:fld>
            <a:endParaRPr lang="en-US" dirty="0"/>
          </a:p>
        </p:txBody>
      </p:sp>
    </p:spTree>
    <p:extLst>
      <p:ext uri="{BB962C8B-B14F-4D97-AF65-F5344CB8AC3E}">
        <p14:creationId xmlns:p14="http://schemas.microsoft.com/office/powerpoint/2010/main" val="1248067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dirty="0"/>
              <a:t>EENG 5214         RTL SystemVerilog</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Dr. Abou-Auf</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dirty="0"/>
              <a:t> Fall 2008               Slide </a:t>
            </a:r>
            <a:fld id="{AFAD5743-ECF7-467B-AFE4-BD66C0183B45}" type="slidenum">
              <a:rPr lang="en-US"/>
              <a:pPr>
                <a:defRPr/>
              </a:pPr>
              <a:t>‹#›</a:t>
            </a:fld>
            <a:endParaRPr lang="en-US" dirty="0"/>
          </a:p>
        </p:txBody>
      </p:sp>
    </p:spTree>
    <p:extLst>
      <p:ext uri="{BB962C8B-B14F-4D97-AF65-F5344CB8AC3E}">
        <p14:creationId xmlns:p14="http://schemas.microsoft.com/office/powerpoint/2010/main" val="3590034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dirty="0"/>
              <a:t>EENG 5214         RTL SystemVerilog</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Dr. Abou-Auf</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dirty="0"/>
              <a:t> Spring 2019              Slide </a:t>
            </a:r>
            <a:fld id="{87D6642A-54A3-464B-8A76-3FCFC8AD3E0C}" type="slidenum">
              <a:rPr lang="en-US" smtClean="0"/>
              <a:pPr>
                <a:defRPr/>
              </a:pPr>
              <a:t>‹#›</a:t>
            </a:fld>
            <a:endParaRPr lang="en-US" dirty="0"/>
          </a:p>
        </p:txBody>
      </p:sp>
    </p:spTree>
    <p:extLst>
      <p:ext uri="{BB962C8B-B14F-4D97-AF65-F5344CB8AC3E}">
        <p14:creationId xmlns:p14="http://schemas.microsoft.com/office/powerpoint/2010/main" val="3401859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dirty="0"/>
              <a:t>EENG 5214         RTL SystemVerilog</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Dr. Abou-Auf</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dirty="0"/>
              <a:t> Fall 2008               Slide </a:t>
            </a:r>
            <a:fld id="{D8A972FA-0E42-4274-884B-15A90F39FE56}" type="slidenum">
              <a:rPr lang="en-US"/>
              <a:pPr>
                <a:defRPr/>
              </a:pPr>
              <a:t>‹#›</a:t>
            </a:fld>
            <a:endParaRPr lang="en-US" dirty="0"/>
          </a:p>
        </p:txBody>
      </p:sp>
    </p:spTree>
    <p:extLst>
      <p:ext uri="{BB962C8B-B14F-4D97-AF65-F5344CB8AC3E}">
        <p14:creationId xmlns:p14="http://schemas.microsoft.com/office/powerpoint/2010/main" val="1176131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EENG 5214         RTL SystemVerilog</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Dr. Abou-Auf</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dirty="0"/>
              <a:t> Fall 2008               Slide </a:t>
            </a:r>
            <a:fld id="{7F6AF05E-A55D-4EF9-99C2-581537D4C61C}" type="slidenum">
              <a:rPr lang="en-US"/>
              <a:pPr>
                <a:defRPr/>
              </a:pPr>
              <a:t>‹#›</a:t>
            </a:fld>
            <a:endParaRPr lang="en-US" dirty="0"/>
          </a:p>
        </p:txBody>
      </p:sp>
    </p:spTree>
    <p:extLst>
      <p:ext uri="{BB962C8B-B14F-4D97-AF65-F5344CB8AC3E}">
        <p14:creationId xmlns:p14="http://schemas.microsoft.com/office/powerpoint/2010/main" val="1245306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EENG 5214         RTL SystemVerilog</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Dr. Abou-Auf</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dirty="0"/>
              <a:t> Fall 2008               Slide </a:t>
            </a:r>
            <a:fld id="{E8ECED84-2075-43E1-AF32-A53B5AFE6F9A}" type="slidenum">
              <a:rPr lang="en-US"/>
              <a:pPr>
                <a:defRPr/>
              </a:pPr>
              <a:t>‹#›</a:t>
            </a:fld>
            <a:endParaRPr lang="en-US" dirty="0"/>
          </a:p>
        </p:txBody>
      </p:sp>
    </p:spTree>
    <p:extLst>
      <p:ext uri="{BB962C8B-B14F-4D97-AF65-F5344CB8AC3E}">
        <p14:creationId xmlns:p14="http://schemas.microsoft.com/office/powerpoint/2010/main" val="1716474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143000" y="0"/>
            <a:ext cx="73152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228600" y="1066800"/>
            <a:ext cx="8686800" cy="533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4"/>
            <a:r>
              <a:rPr lang="en-US"/>
              <a:t>	</a:t>
            </a:r>
          </a:p>
        </p:txBody>
      </p:sp>
      <p:sp>
        <p:nvSpPr>
          <p:cNvPr id="890884" name="Rectangle 4"/>
          <p:cNvSpPr>
            <a:spLocks noGrp="1" noChangeArrowheads="1"/>
          </p:cNvSpPr>
          <p:nvPr>
            <p:ph type="dt" sz="half" idx="2"/>
          </p:nvPr>
        </p:nvSpPr>
        <p:spPr bwMode="auto">
          <a:xfrm>
            <a:off x="76200" y="6553200"/>
            <a:ext cx="3048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defRPr>
            </a:lvl1pPr>
          </a:lstStyle>
          <a:p>
            <a:pPr>
              <a:defRPr/>
            </a:pPr>
            <a:r>
              <a:rPr lang="en-US" dirty="0"/>
              <a:t>EENG 5214         RTL SystemVerilog</a:t>
            </a:r>
          </a:p>
        </p:txBody>
      </p:sp>
      <p:sp>
        <p:nvSpPr>
          <p:cNvPr id="890885" name="Rectangle 5"/>
          <p:cNvSpPr>
            <a:spLocks noGrp="1" noChangeArrowheads="1"/>
          </p:cNvSpPr>
          <p:nvPr>
            <p:ph type="ftr" sz="quarter" idx="3"/>
          </p:nvPr>
        </p:nvSpPr>
        <p:spPr bwMode="auto">
          <a:xfrm>
            <a:off x="3733800" y="6553200"/>
            <a:ext cx="1600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Times New Roman" pitchFamily="18" charset="0"/>
              </a:defRPr>
            </a:lvl1pPr>
          </a:lstStyle>
          <a:p>
            <a:pPr>
              <a:defRPr/>
            </a:pPr>
            <a:r>
              <a:rPr lang="en-US"/>
              <a:t>Dr. Abou-Auf</a:t>
            </a:r>
          </a:p>
        </p:txBody>
      </p:sp>
      <p:sp>
        <p:nvSpPr>
          <p:cNvPr id="890886" name="Rectangle 6"/>
          <p:cNvSpPr>
            <a:spLocks noGrp="1" noChangeArrowheads="1"/>
          </p:cNvSpPr>
          <p:nvPr>
            <p:ph type="sldNum" sz="quarter" idx="4"/>
          </p:nvPr>
        </p:nvSpPr>
        <p:spPr bwMode="auto">
          <a:xfrm>
            <a:off x="7315200" y="6553200"/>
            <a:ext cx="1752600" cy="3048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Times New Roman" pitchFamily="18" charset="0"/>
              </a:defRPr>
            </a:lvl1pPr>
          </a:lstStyle>
          <a:p>
            <a:pPr>
              <a:defRPr/>
            </a:pPr>
            <a:r>
              <a:rPr lang="en-US" dirty="0"/>
              <a:t> Fall 2008               Slide </a:t>
            </a:r>
            <a:fld id="{A6E95DFE-6FA6-4B36-9CCD-466EF733291B}" type="slidenum">
              <a:rPr lang="en-US"/>
              <a:pPr>
                <a:defRPr/>
              </a:pPr>
              <a:t>‹#›</a:t>
            </a:fld>
            <a:endParaRPr lang="en-US" dirty="0"/>
          </a:p>
        </p:txBody>
      </p:sp>
      <p:sp>
        <p:nvSpPr>
          <p:cNvPr id="890887" name="Line 7"/>
          <p:cNvSpPr>
            <a:spLocks noChangeShapeType="1"/>
          </p:cNvSpPr>
          <p:nvPr/>
        </p:nvSpPr>
        <p:spPr bwMode="auto">
          <a:xfrm flipV="1">
            <a:off x="228600" y="990600"/>
            <a:ext cx="8686800" cy="0"/>
          </a:xfrm>
          <a:prstGeom prst="line">
            <a:avLst/>
          </a:prstGeom>
          <a:noFill/>
          <a:ln w="76200" cmpd="tri">
            <a:solidFill>
              <a:srgbClr val="DDD800"/>
            </a:solidFill>
            <a:round/>
            <a:headEnd type="none" w="sm" len="sm"/>
            <a:tailEnd type="none" w="sm" len="sm"/>
          </a:ln>
          <a:effectLst/>
        </p:spPr>
        <p:txBody>
          <a:bodyPr wrap="none" anchor="ctr"/>
          <a:lstStyle/>
          <a:p>
            <a:pPr>
              <a:defRPr/>
            </a:pPr>
            <a:endParaRPr lang="en-US"/>
          </a:p>
        </p:txBody>
      </p:sp>
      <p:sp>
        <p:nvSpPr>
          <p:cNvPr id="890888" name="Text Box 8"/>
          <p:cNvSpPr txBox="1">
            <a:spLocks noChangeArrowheads="1"/>
          </p:cNvSpPr>
          <p:nvPr/>
        </p:nvSpPr>
        <p:spPr bwMode="auto">
          <a:xfrm>
            <a:off x="990600" y="381000"/>
            <a:ext cx="1219200" cy="336550"/>
          </a:xfrm>
          <a:prstGeom prst="rect">
            <a:avLst/>
          </a:prstGeom>
          <a:noFill/>
          <a:ln w="12700">
            <a:noFill/>
            <a:miter lim="800000"/>
            <a:headEnd type="none" w="sm" len="sm"/>
            <a:tailEnd type="none" w="sm" len="sm"/>
          </a:ln>
          <a:effectLst/>
        </p:spPr>
        <p:txBody>
          <a:bodyPr>
            <a:spAutoFit/>
          </a:bodyPr>
          <a:lstStyle/>
          <a:p>
            <a:pPr>
              <a:spcBef>
                <a:spcPct val="50000"/>
              </a:spcBef>
              <a:defRPr/>
            </a:pPr>
            <a:endParaRPr lang="en-US" sz="1600">
              <a:latin typeface="Verdana" pitchFamily="34" charset="0"/>
            </a:endParaRPr>
          </a:p>
        </p:txBody>
      </p:sp>
      <p:sp>
        <p:nvSpPr>
          <p:cNvPr id="890889" name="Line 9"/>
          <p:cNvSpPr>
            <a:spLocks noChangeShapeType="1"/>
          </p:cNvSpPr>
          <p:nvPr/>
        </p:nvSpPr>
        <p:spPr bwMode="auto">
          <a:xfrm>
            <a:off x="152400" y="6477000"/>
            <a:ext cx="8839200" cy="0"/>
          </a:xfrm>
          <a:prstGeom prst="line">
            <a:avLst/>
          </a:prstGeom>
          <a:noFill/>
          <a:ln w="38100" cmpd="dbl">
            <a:solidFill>
              <a:srgbClr val="DDD8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p:txStyles>
    <p:titleStyle>
      <a:lvl1pPr algn="ctr" rtl="0" eaLnBrk="0" fontAlgn="base" hangingPunct="0">
        <a:spcBef>
          <a:spcPct val="0"/>
        </a:spcBef>
        <a:spcAft>
          <a:spcPct val="0"/>
        </a:spcAft>
        <a:defRPr sz="2400" b="1">
          <a:solidFill>
            <a:srgbClr val="FF3300"/>
          </a:solidFill>
          <a:latin typeface="+mj-lt"/>
          <a:ea typeface="+mj-ea"/>
          <a:cs typeface="+mj-cs"/>
        </a:defRPr>
      </a:lvl1pPr>
      <a:lvl2pPr algn="ctr" rtl="0" eaLnBrk="0" fontAlgn="base" hangingPunct="0">
        <a:spcBef>
          <a:spcPct val="0"/>
        </a:spcBef>
        <a:spcAft>
          <a:spcPct val="0"/>
        </a:spcAft>
        <a:defRPr sz="2400" b="1">
          <a:solidFill>
            <a:srgbClr val="FF3300"/>
          </a:solidFill>
          <a:latin typeface="Arial" charset="0"/>
        </a:defRPr>
      </a:lvl2pPr>
      <a:lvl3pPr algn="ctr" rtl="0" eaLnBrk="0" fontAlgn="base" hangingPunct="0">
        <a:spcBef>
          <a:spcPct val="0"/>
        </a:spcBef>
        <a:spcAft>
          <a:spcPct val="0"/>
        </a:spcAft>
        <a:defRPr sz="2400" b="1">
          <a:solidFill>
            <a:srgbClr val="FF3300"/>
          </a:solidFill>
          <a:latin typeface="Arial" charset="0"/>
        </a:defRPr>
      </a:lvl3pPr>
      <a:lvl4pPr algn="ctr" rtl="0" eaLnBrk="0" fontAlgn="base" hangingPunct="0">
        <a:spcBef>
          <a:spcPct val="0"/>
        </a:spcBef>
        <a:spcAft>
          <a:spcPct val="0"/>
        </a:spcAft>
        <a:defRPr sz="2400" b="1">
          <a:solidFill>
            <a:srgbClr val="FF3300"/>
          </a:solidFill>
          <a:latin typeface="Arial" charset="0"/>
        </a:defRPr>
      </a:lvl4pPr>
      <a:lvl5pPr algn="ctr" rtl="0" eaLnBrk="0" fontAlgn="base" hangingPunct="0">
        <a:spcBef>
          <a:spcPct val="0"/>
        </a:spcBef>
        <a:spcAft>
          <a:spcPct val="0"/>
        </a:spcAft>
        <a:defRPr sz="2400" b="1">
          <a:solidFill>
            <a:srgbClr val="FF3300"/>
          </a:solidFill>
          <a:latin typeface="Arial" charset="0"/>
        </a:defRPr>
      </a:lvl5pPr>
      <a:lvl6pPr marL="457200" algn="ctr" rtl="0" eaLnBrk="0" fontAlgn="base" hangingPunct="0">
        <a:spcBef>
          <a:spcPct val="0"/>
        </a:spcBef>
        <a:spcAft>
          <a:spcPct val="0"/>
        </a:spcAft>
        <a:defRPr sz="2400" b="1">
          <a:solidFill>
            <a:srgbClr val="FF3300"/>
          </a:solidFill>
          <a:latin typeface="Arial" charset="0"/>
        </a:defRPr>
      </a:lvl6pPr>
      <a:lvl7pPr marL="914400" algn="ctr" rtl="0" eaLnBrk="0" fontAlgn="base" hangingPunct="0">
        <a:spcBef>
          <a:spcPct val="0"/>
        </a:spcBef>
        <a:spcAft>
          <a:spcPct val="0"/>
        </a:spcAft>
        <a:defRPr sz="2400" b="1">
          <a:solidFill>
            <a:srgbClr val="FF3300"/>
          </a:solidFill>
          <a:latin typeface="Arial" charset="0"/>
        </a:defRPr>
      </a:lvl7pPr>
      <a:lvl8pPr marL="1371600" algn="ctr" rtl="0" eaLnBrk="0" fontAlgn="base" hangingPunct="0">
        <a:spcBef>
          <a:spcPct val="0"/>
        </a:spcBef>
        <a:spcAft>
          <a:spcPct val="0"/>
        </a:spcAft>
        <a:defRPr sz="2400" b="1">
          <a:solidFill>
            <a:srgbClr val="FF3300"/>
          </a:solidFill>
          <a:latin typeface="Arial" charset="0"/>
        </a:defRPr>
      </a:lvl8pPr>
      <a:lvl9pPr marL="1828800" algn="ctr" rtl="0" eaLnBrk="0" fontAlgn="base" hangingPunct="0">
        <a:spcBef>
          <a:spcPct val="0"/>
        </a:spcBef>
        <a:spcAft>
          <a:spcPct val="0"/>
        </a:spcAft>
        <a:defRPr sz="2400" b="1">
          <a:solidFill>
            <a:srgbClr val="FF3300"/>
          </a:solidFill>
          <a:latin typeface="Arial" charset="0"/>
        </a:defRPr>
      </a:lvl9pPr>
    </p:titleStyle>
    <p:bodyStyle>
      <a:lvl1pPr marL="342900" indent="-342900" algn="l" rtl="0" eaLnBrk="0" fontAlgn="base" hangingPunct="0">
        <a:spcBef>
          <a:spcPct val="100000"/>
        </a:spcBef>
        <a:spcAft>
          <a:spcPct val="0"/>
        </a:spcAft>
        <a:buChar char="•"/>
        <a:defRPr sz="2000" b="1">
          <a:solidFill>
            <a:srgbClr val="003399"/>
          </a:solidFill>
          <a:latin typeface="+mn-lt"/>
          <a:ea typeface="+mn-ea"/>
          <a:cs typeface="+mn-cs"/>
        </a:defRPr>
      </a:lvl1pPr>
      <a:lvl2pPr marL="742950" indent="-285750" algn="l" rtl="0" eaLnBrk="0" fontAlgn="base" hangingPunct="0">
        <a:spcBef>
          <a:spcPct val="20000"/>
        </a:spcBef>
        <a:spcAft>
          <a:spcPct val="0"/>
        </a:spcAft>
        <a:buChar char="–"/>
        <a:defRPr sz="2800">
          <a:solidFill>
            <a:srgbClr val="0066CC"/>
          </a:solidFill>
          <a:latin typeface="+mn-lt"/>
        </a:defRPr>
      </a:lvl2pPr>
      <a:lvl3pPr marL="1143000" indent="-228600" algn="l" rtl="0" eaLnBrk="0" fontAlgn="base" hangingPunct="0">
        <a:spcBef>
          <a:spcPct val="0"/>
        </a:spcBef>
        <a:spcAft>
          <a:spcPct val="0"/>
        </a:spcAft>
        <a:buChar char="•"/>
        <a:defRPr sz="1400">
          <a:solidFill>
            <a:schemeClr val="tx1"/>
          </a:solidFill>
          <a:latin typeface="Courier New" pitchFamily="49" charset="0"/>
          <a:cs typeface="Courier New" pitchFamily="49" charset="0"/>
        </a:defRPr>
      </a:lvl3pPr>
      <a:lvl4pPr marL="1600200" indent="-228600" algn="l" rtl="0" eaLnBrk="0" fontAlgn="base" hangingPunct="0">
        <a:spcBef>
          <a:spcPct val="0"/>
        </a:spcBef>
        <a:spcAft>
          <a:spcPct val="0"/>
        </a:spcAft>
        <a:buChar char="–"/>
        <a:defRPr sz="1400">
          <a:solidFill>
            <a:schemeClr val="tx1"/>
          </a:solidFill>
          <a:latin typeface="Courier New" pitchFamily="49" charset="0"/>
          <a:cs typeface="Courier New" pitchFamily="49" charset="0"/>
        </a:defRPr>
      </a:lvl4pPr>
      <a:lvl5pPr marL="2057400" indent="-228600" algn="l" rtl="0" eaLnBrk="0" fontAlgn="base" hangingPunct="0">
        <a:spcBef>
          <a:spcPct val="0"/>
        </a:spcBef>
        <a:spcAft>
          <a:spcPct val="0"/>
        </a:spcAft>
        <a:buChar char="»"/>
        <a:defRPr sz="1400">
          <a:solidFill>
            <a:schemeClr val="tx1"/>
          </a:solidFill>
          <a:latin typeface="Courier New" pitchFamily="49" charset="0"/>
          <a:cs typeface="Courier New" pitchFamily="49" charset="0"/>
        </a:defRPr>
      </a:lvl5pPr>
      <a:lvl6pPr marL="2514600" indent="-228600" algn="l" rtl="0" eaLnBrk="0" fontAlgn="base" hangingPunct="0">
        <a:spcBef>
          <a:spcPct val="0"/>
        </a:spcBef>
        <a:spcAft>
          <a:spcPct val="0"/>
        </a:spcAft>
        <a:defRPr sz="1400">
          <a:solidFill>
            <a:schemeClr val="tx1"/>
          </a:solidFill>
          <a:latin typeface="Courier New" pitchFamily="49" charset="0"/>
          <a:cs typeface="Courier New" pitchFamily="49" charset="0"/>
        </a:defRPr>
      </a:lvl6pPr>
      <a:lvl7pPr marL="2971800" indent="-228600" algn="l" rtl="0" eaLnBrk="0" fontAlgn="base" hangingPunct="0">
        <a:spcBef>
          <a:spcPct val="0"/>
        </a:spcBef>
        <a:spcAft>
          <a:spcPct val="0"/>
        </a:spcAft>
        <a:defRPr sz="1400">
          <a:solidFill>
            <a:schemeClr val="tx1"/>
          </a:solidFill>
          <a:latin typeface="Courier New" pitchFamily="49" charset="0"/>
          <a:cs typeface="Courier New" pitchFamily="49" charset="0"/>
        </a:defRPr>
      </a:lvl7pPr>
      <a:lvl8pPr marL="3429000" indent="-228600" algn="l" rtl="0" eaLnBrk="0" fontAlgn="base" hangingPunct="0">
        <a:spcBef>
          <a:spcPct val="0"/>
        </a:spcBef>
        <a:spcAft>
          <a:spcPct val="0"/>
        </a:spcAft>
        <a:defRPr sz="1400">
          <a:solidFill>
            <a:schemeClr val="tx1"/>
          </a:solidFill>
          <a:latin typeface="Courier New" pitchFamily="49" charset="0"/>
          <a:cs typeface="Courier New" pitchFamily="49" charset="0"/>
        </a:defRPr>
      </a:lvl8pPr>
      <a:lvl9pPr marL="3886200" indent="-228600" algn="l" rtl="0" eaLnBrk="0" fontAlgn="base" hangingPunct="0">
        <a:spcBef>
          <a:spcPct val="0"/>
        </a:spcBef>
        <a:spcAft>
          <a:spcPct val="0"/>
        </a:spcAft>
        <a:defRPr sz="1400">
          <a:solidFill>
            <a:schemeClr val="tx1"/>
          </a:solidFill>
          <a:latin typeface="Courier New" pitchFamily="49" charset="0"/>
          <a:cs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ubweb.eng.utah.edu/~nmcdonal/Tutorials/BCDTutorial/BCDConversion.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r>
              <a:rPr lang="en-US" dirty="0"/>
              <a:t>Lab 1: Verilog and FPGA Refresher</a:t>
            </a:r>
          </a:p>
        </p:txBody>
      </p:sp>
      <p:sp>
        <p:nvSpPr>
          <p:cNvPr id="3075" name="Rectangle 5"/>
          <p:cNvSpPr>
            <a:spLocks noGrp="1" noChangeArrowheads="1"/>
          </p:cNvSpPr>
          <p:nvPr>
            <p:ph type="subTitle" idx="1"/>
          </p:nvPr>
        </p:nvSpPr>
        <p:spPr/>
        <p:txBody>
          <a:bodyPr/>
          <a:lstStyle/>
          <a:p>
            <a:r>
              <a:rPr lang="en-US" dirty="0"/>
              <a:t>Dr. Mostafa </a:t>
            </a:r>
            <a:r>
              <a:rPr lang="en-US" dirty="0" err="1"/>
              <a:t>Gouneem</a:t>
            </a:r>
            <a:endParaRPr lang="en-US" dirty="0"/>
          </a:p>
          <a:p>
            <a:r>
              <a:rPr lang="en-US" dirty="0"/>
              <a:t>Fall 2022</a:t>
            </a:r>
          </a:p>
        </p:txBody>
      </p:sp>
      <p:sp>
        <p:nvSpPr>
          <p:cNvPr id="2" name="Date Placeholder 1">
            <a:extLst>
              <a:ext uri="{FF2B5EF4-FFF2-40B4-BE49-F238E27FC236}">
                <a16:creationId xmlns:a16="http://schemas.microsoft.com/office/drawing/2014/main" id="{37497714-60AF-4AD0-977E-B7DBE034811A}"/>
              </a:ext>
            </a:extLst>
          </p:cNvPr>
          <p:cNvSpPr>
            <a:spLocks noGrp="1"/>
          </p:cNvSpPr>
          <p:nvPr>
            <p:ph type="dt" sz="half" idx="10"/>
          </p:nvPr>
        </p:nvSpPr>
        <p:spPr/>
        <p:txBody>
          <a:bodyPr/>
          <a:lstStyle/>
          <a:p>
            <a:pPr>
              <a:defRPr/>
            </a:pPr>
            <a:r>
              <a:rPr lang="en-US" dirty="0"/>
              <a:t>CSCE 3302 Computer Architecture Lab</a:t>
            </a:r>
          </a:p>
        </p:txBody>
      </p:sp>
      <p:sp>
        <p:nvSpPr>
          <p:cNvPr id="3" name="Footer Placeholder 2">
            <a:extLst>
              <a:ext uri="{FF2B5EF4-FFF2-40B4-BE49-F238E27FC236}">
                <a16:creationId xmlns:a16="http://schemas.microsoft.com/office/drawing/2014/main" id="{32B08F2C-041B-4390-9316-DC0B4EB0534C}"/>
              </a:ext>
            </a:extLst>
          </p:cNvPr>
          <p:cNvSpPr>
            <a:spLocks noGrp="1"/>
          </p:cNvSpPr>
          <p:nvPr>
            <p:ph type="ftr" sz="quarter" idx="11"/>
          </p:nvPr>
        </p:nvSpPr>
        <p:spPr/>
        <p:txBody>
          <a:bodyPr/>
          <a:lstStyle/>
          <a:p>
            <a:pPr>
              <a:defRPr/>
            </a:pPr>
            <a:r>
              <a:rPr lang="en-US" dirty="0"/>
              <a:t>Dr. Mostafa </a:t>
            </a:r>
            <a:r>
              <a:rPr lang="en-US" dirty="0" err="1"/>
              <a:t>Gouneem</a:t>
            </a:r>
            <a:endParaRPr lang="en-US" dirty="0"/>
          </a:p>
        </p:txBody>
      </p:sp>
      <p:sp>
        <p:nvSpPr>
          <p:cNvPr id="4" name="Slide Number Placeholder 3">
            <a:extLst>
              <a:ext uri="{FF2B5EF4-FFF2-40B4-BE49-F238E27FC236}">
                <a16:creationId xmlns:a16="http://schemas.microsoft.com/office/drawing/2014/main" id="{7904B65B-4624-4A02-963C-9E9E132F4414}"/>
              </a:ext>
            </a:extLst>
          </p:cNvPr>
          <p:cNvSpPr>
            <a:spLocks noGrp="1"/>
          </p:cNvSpPr>
          <p:nvPr>
            <p:ph type="sldNum" sz="quarter" idx="12"/>
          </p:nvPr>
        </p:nvSpPr>
        <p:spPr/>
        <p:txBody>
          <a:bodyPr/>
          <a:lstStyle/>
          <a:p>
            <a:pPr>
              <a:defRPr/>
            </a:pPr>
            <a:r>
              <a:rPr lang="en-US" dirty="0"/>
              <a:t>Slide </a:t>
            </a:r>
            <a:fld id="{08D70650-CEC2-438B-B013-3CC00E7B22DE}" type="slidenum">
              <a:rPr lang="en-US" smtClean="0"/>
              <a:pPr>
                <a:defRPr/>
              </a:pPr>
              <a:t>1</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004C-D870-450F-92B6-AF176D6F0D05}"/>
              </a:ext>
            </a:extLst>
          </p:cNvPr>
          <p:cNvSpPr>
            <a:spLocks noGrp="1"/>
          </p:cNvSpPr>
          <p:nvPr>
            <p:ph type="title"/>
          </p:nvPr>
        </p:nvSpPr>
        <p:spPr/>
        <p:txBody>
          <a:bodyPr/>
          <a:lstStyle/>
          <a:p>
            <a:r>
              <a:rPr lang="en-US" dirty="0"/>
              <a:t>Experiment 1: A simple inverter</a:t>
            </a:r>
          </a:p>
        </p:txBody>
      </p:sp>
      <p:sp>
        <p:nvSpPr>
          <p:cNvPr id="3" name="Content Placeholder 2">
            <a:extLst>
              <a:ext uri="{FF2B5EF4-FFF2-40B4-BE49-F238E27FC236}">
                <a16:creationId xmlns:a16="http://schemas.microsoft.com/office/drawing/2014/main" id="{B8BFDE37-9E16-4B5A-A973-4CD881E52838}"/>
              </a:ext>
            </a:extLst>
          </p:cNvPr>
          <p:cNvSpPr>
            <a:spLocks noGrp="1"/>
          </p:cNvSpPr>
          <p:nvPr>
            <p:ph idx="1"/>
          </p:nvPr>
        </p:nvSpPr>
        <p:spPr>
          <a:xfrm>
            <a:off x="228600" y="1066800"/>
            <a:ext cx="8686800" cy="5334000"/>
          </a:xfrm>
        </p:spPr>
        <p:txBody>
          <a:bodyPr/>
          <a:lstStyle/>
          <a:p>
            <a:pPr>
              <a:buFont typeface="Arial" panose="020B0604020202020204" pitchFamily="34" charset="0"/>
              <a:buChar char="•"/>
            </a:pPr>
            <a:r>
              <a:rPr lang="en-US" sz="1900" dirty="0"/>
              <a:t>Create a new RTL project targeting the </a:t>
            </a:r>
            <a:r>
              <a:rPr lang="en-US" sz="1900" dirty="0" err="1"/>
              <a:t>Nexys</a:t>
            </a:r>
            <a:r>
              <a:rPr lang="en-US" sz="1900" dirty="0"/>
              <a:t> A7 100T board  using </a:t>
            </a:r>
            <a:r>
              <a:rPr lang="en-US" sz="1900" dirty="0" err="1"/>
              <a:t>Vivado</a:t>
            </a:r>
            <a:r>
              <a:rPr lang="en-US" sz="1900" dirty="0"/>
              <a:t>.</a:t>
            </a:r>
          </a:p>
          <a:p>
            <a:pPr algn="just">
              <a:spcBef>
                <a:spcPts val="0"/>
              </a:spcBef>
              <a:spcAft>
                <a:spcPts val="0"/>
              </a:spcAft>
              <a:buFont typeface="Arial" panose="020B0604020202020204" pitchFamily="34" charset="0"/>
              <a:buChar char="•"/>
            </a:pPr>
            <a:endParaRPr lang="en-US" sz="1900" dirty="0"/>
          </a:p>
          <a:p>
            <a:pPr algn="just">
              <a:spcBef>
                <a:spcPts val="0"/>
              </a:spcBef>
              <a:spcAft>
                <a:spcPts val="0"/>
              </a:spcAft>
              <a:buFont typeface="Arial" panose="020B0604020202020204" pitchFamily="34" charset="0"/>
              <a:buChar char="•"/>
            </a:pPr>
            <a:r>
              <a:rPr lang="en-US" sz="1900" dirty="0"/>
              <a:t>Make sure that you select the right target board when you create the project. </a:t>
            </a:r>
          </a:p>
          <a:p>
            <a:pPr algn="just">
              <a:spcBef>
                <a:spcPts val="0"/>
              </a:spcBef>
              <a:spcAft>
                <a:spcPts val="0"/>
              </a:spcAft>
              <a:buFont typeface="Arial" panose="020B0604020202020204" pitchFamily="34" charset="0"/>
              <a:buChar char="•"/>
            </a:pPr>
            <a:endParaRPr lang="en-US" sz="1900" dirty="0"/>
          </a:p>
          <a:p>
            <a:pPr algn="just">
              <a:spcBef>
                <a:spcPts val="0"/>
              </a:spcBef>
              <a:spcAft>
                <a:spcPts val="0"/>
              </a:spcAft>
              <a:buFont typeface="Arial" panose="020B0604020202020204" pitchFamily="34" charset="0"/>
              <a:buChar char="•"/>
            </a:pPr>
            <a:r>
              <a:rPr lang="en-US" sz="1900" dirty="0"/>
              <a:t>If </a:t>
            </a:r>
            <a:r>
              <a:rPr lang="en-US" sz="1900" dirty="0" err="1"/>
              <a:t>Nexys</a:t>
            </a:r>
            <a:r>
              <a:rPr lang="en-US" sz="1900" dirty="0"/>
              <a:t> A7 is not available, it should be installed before proceeding any further  Add that we should choose </a:t>
            </a:r>
            <a:r>
              <a:rPr lang="en-US" sz="1900" dirty="0" err="1"/>
              <a:t>Nexys</a:t>
            </a:r>
            <a:r>
              <a:rPr lang="en-US" sz="1900" dirty="0"/>
              <a:t> A7 100T not 50T</a:t>
            </a:r>
          </a:p>
          <a:p>
            <a:pPr algn="just">
              <a:spcBef>
                <a:spcPts val="0"/>
              </a:spcBef>
              <a:spcAft>
                <a:spcPts val="0"/>
              </a:spcAft>
              <a:buFont typeface="Arial" panose="020B0604020202020204" pitchFamily="34" charset="0"/>
              <a:buChar char="•"/>
            </a:pPr>
            <a:endParaRPr lang="en-US" sz="1900" dirty="0"/>
          </a:p>
          <a:p>
            <a:pPr algn="just">
              <a:spcBef>
                <a:spcPts val="0"/>
              </a:spcBef>
              <a:spcAft>
                <a:spcPts val="0"/>
              </a:spcAft>
              <a:buFont typeface="Arial" panose="020B0604020202020204" pitchFamily="34" charset="0"/>
              <a:buChar char="•"/>
            </a:pPr>
            <a:r>
              <a:rPr lang="en-US" sz="1900" dirty="0"/>
              <a:t>Add a new Verilog module representing a simple inverter. The module should have a 1-bit input port named A and a 1-bit output port named B</a:t>
            </a:r>
          </a:p>
          <a:p>
            <a:pPr lvl="1" algn="just">
              <a:spcBef>
                <a:spcPts val="0"/>
              </a:spcBef>
              <a:spcAft>
                <a:spcPts val="0"/>
              </a:spcAft>
              <a:buFont typeface="Arial" panose="020B0604020202020204" pitchFamily="34" charset="0"/>
              <a:buChar char="•"/>
            </a:pPr>
            <a:r>
              <a:rPr lang="en-US" sz="1700" dirty="0"/>
              <a:t>Filename: </a:t>
            </a:r>
            <a:r>
              <a:rPr lang="en-US" sz="1700" dirty="0" err="1">
                <a:solidFill>
                  <a:srgbClr val="FF0000"/>
                </a:solidFill>
              </a:rPr>
              <a:t>inverter.v</a:t>
            </a:r>
            <a:r>
              <a:rPr lang="en-US" sz="1700" dirty="0"/>
              <a:t>  and module name should be </a:t>
            </a:r>
            <a:r>
              <a:rPr lang="en-US" sz="1700" dirty="0">
                <a:solidFill>
                  <a:srgbClr val="FF0000"/>
                </a:solidFill>
              </a:rPr>
              <a:t>inverter</a:t>
            </a:r>
          </a:p>
          <a:p>
            <a:pPr lvl="1" algn="just">
              <a:spcBef>
                <a:spcPts val="0"/>
              </a:spcBef>
              <a:spcAft>
                <a:spcPts val="0"/>
              </a:spcAft>
              <a:buFont typeface="Arial" panose="020B0604020202020204" pitchFamily="34" charset="0"/>
              <a:buChar char="•"/>
            </a:pPr>
            <a:endParaRPr lang="en-US" sz="1700" dirty="0">
              <a:solidFill>
                <a:srgbClr val="FF0000"/>
              </a:solidFill>
            </a:endParaRPr>
          </a:p>
          <a:p>
            <a:pPr algn="just">
              <a:spcBef>
                <a:spcPts val="0"/>
              </a:spcBef>
              <a:spcAft>
                <a:spcPts val="0"/>
              </a:spcAft>
              <a:buFont typeface="Arial" panose="020B0604020202020204" pitchFamily="34" charset="0"/>
              <a:buChar char="•"/>
            </a:pPr>
            <a:r>
              <a:rPr lang="en-US" sz="1900" dirty="0"/>
              <a:t>Simulate the testbench</a:t>
            </a:r>
          </a:p>
          <a:p>
            <a:pPr algn="just">
              <a:spcBef>
                <a:spcPts val="0"/>
              </a:spcBef>
              <a:spcAft>
                <a:spcPts val="0"/>
              </a:spcAft>
              <a:buFont typeface="Arial" panose="020B0604020202020204" pitchFamily="34" charset="0"/>
              <a:buChar char="•"/>
            </a:pPr>
            <a:endParaRPr lang="en-US" sz="1900" dirty="0"/>
          </a:p>
          <a:p>
            <a:pPr algn="just">
              <a:spcBef>
                <a:spcPts val="0"/>
              </a:spcBef>
              <a:spcAft>
                <a:spcPts val="0"/>
              </a:spcAft>
              <a:buFont typeface="Arial" panose="020B0604020202020204" pitchFamily="34" charset="0"/>
              <a:buChar char="•"/>
            </a:pPr>
            <a:endParaRPr lang="en-US" sz="1900" dirty="0"/>
          </a:p>
          <a:p>
            <a:pPr lvl="1" algn="just">
              <a:spcBef>
                <a:spcPts val="0"/>
              </a:spcBef>
              <a:spcAft>
                <a:spcPts val="0"/>
              </a:spcAft>
              <a:buFont typeface="Arial" panose="020B0604020202020204" pitchFamily="34" charset="0"/>
              <a:buChar char="•"/>
            </a:pPr>
            <a:endParaRPr lang="en-US" sz="1700" dirty="0">
              <a:solidFill>
                <a:srgbClr val="FF0000"/>
              </a:solidFill>
            </a:endParaRPr>
          </a:p>
          <a:p>
            <a:pPr algn="just">
              <a:spcBef>
                <a:spcPts val="0"/>
              </a:spcBef>
              <a:spcAft>
                <a:spcPts val="0"/>
              </a:spcAft>
              <a:buFont typeface="Arial" panose="020B0604020202020204" pitchFamily="34" charset="0"/>
              <a:buChar char="•"/>
            </a:pPr>
            <a:endParaRPr lang="en-US" sz="1900" dirty="0">
              <a:solidFill>
                <a:srgbClr val="FF0000"/>
              </a:solidFill>
            </a:endParaRPr>
          </a:p>
          <a:p>
            <a:pPr algn="just">
              <a:spcBef>
                <a:spcPts val="0"/>
              </a:spcBef>
              <a:spcAft>
                <a:spcPts val="0"/>
              </a:spcAft>
              <a:buFont typeface="Arial" panose="020B0604020202020204" pitchFamily="34" charset="0"/>
              <a:buChar char="•"/>
            </a:pPr>
            <a:endParaRPr lang="en-US" sz="1900" dirty="0"/>
          </a:p>
          <a:p>
            <a:pPr algn="just">
              <a:spcBef>
                <a:spcPts val="0"/>
              </a:spcBef>
              <a:spcAft>
                <a:spcPts val="0"/>
              </a:spcAft>
              <a:buFont typeface="Arial" panose="020B0604020202020204" pitchFamily="34" charset="0"/>
              <a:buChar char="•"/>
            </a:pPr>
            <a:endParaRPr lang="en-US" sz="1900" dirty="0"/>
          </a:p>
          <a:p>
            <a:pPr>
              <a:buFont typeface="Arial" panose="020B0604020202020204" pitchFamily="34" charset="0"/>
              <a:buChar char="•"/>
            </a:pPr>
            <a:endParaRPr lang="en-US" sz="1900" dirty="0"/>
          </a:p>
          <a:p>
            <a:pPr>
              <a:buFont typeface="Arial" panose="020B0604020202020204" pitchFamily="34" charset="0"/>
              <a:buChar char="•"/>
            </a:pPr>
            <a:endParaRPr lang="en-US" sz="1900" dirty="0"/>
          </a:p>
          <a:p>
            <a:pPr>
              <a:buFont typeface="Arial" panose="020B0604020202020204" pitchFamily="34" charset="0"/>
              <a:buChar char="•"/>
            </a:pPr>
            <a:endParaRPr lang="en-US" sz="1900" b="1" cap="none" dirty="0"/>
          </a:p>
          <a:p>
            <a:pPr>
              <a:buFont typeface="Arial" panose="020B0604020202020204" pitchFamily="34" charset="0"/>
              <a:buChar char="•"/>
            </a:pPr>
            <a:endParaRPr lang="en-US" sz="1900" dirty="0"/>
          </a:p>
          <a:p>
            <a:pPr lvl="1">
              <a:buFont typeface="Courier New" panose="02070309020205020404" pitchFamily="49" charset="0"/>
              <a:buChar char="o"/>
            </a:pPr>
            <a:endParaRPr lang="en-US" sz="1900" dirty="0"/>
          </a:p>
          <a:p>
            <a:pPr marL="457200" lvl="1" indent="0">
              <a:buNone/>
            </a:pPr>
            <a:endParaRPr lang="en-US" sz="1900" dirty="0"/>
          </a:p>
        </p:txBody>
      </p:sp>
      <p:sp>
        <p:nvSpPr>
          <p:cNvPr id="4" name="Date Placeholder 3">
            <a:extLst>
              <a:ext uri="{FF2B5EF4-FFF2-40B4-BE49-F238E27FC236}">
                <a16:creationId xmlns:a16="http://schemas.microsoft.com/office/drawing/2014/main" id="{96A1BBDC-6CF0-43B3-84EB-326D77B009BB}"/>
              </a:ext>
            </a:extLst>
          </p:cNvPr>
          <p:cNvSpPr>
            <a:spLocks noGrp="1"/>
          </p:cNvSpPr>
          <p:nvPr>
            <p:ph type="dt" sz="half" idx="10"/>
          </p:nvPr>
        </p:nvSpPr>
        <p:spPr/>
        <p:txBody>
          <a:bodyPr/>
          <a:lstStyle/>
          <a:p>
            <a:pPr>
              <a:defRPr/>
            </a:pPr>
            <a:r>
              <a:rPr lang="en-US" dirty="0"/>
              <a:t>CSCE 3302 Computer Architecture Lab</a:t>
            </a:r>
          </a:p>
        </p:txBody>
      </p:sp>
      <p:sp>
        <p:nvSpPr>
          <p:cNvPr id="5" name="Footer Placeholder 4">
            <a:extLst>
              <a:ext uri="{FF2B5EF4-FFF2-40B4-BE49-F238E27FC236}">
                <a16:creationId xmlns:a16="http://schemas.microsoft.com/office/drawing/2014/main" id="{EFB5BAD7-149F-477B-8794-2DCEA55E081A}"/>
              </a:ext>
            </a:extLst>
          </p:cNvPr>
          <p:cNvSpPr>
            <a:spLocks noGrp="1"/>
          </p:cNvSpPr>
          <p:nvPr>
            <p:ph type="ftr" sz="quarter" idx="11"/>
          </p:nvPr>
        </p:nvSpPr>
        <p:spPr/>
        <p:txBody>
          <a:bodyPr/>
          <a:lstStyle/>
          <a:p>
            <a:pPr>
              <a:defRPr/>
            </a:pPr>
            <a:r>
              <a:rPr lang="en-US" dirty="0"/>
              <a:t>Dr. Mostafa </a:t>
            </a:r>
            <a:r>
              <a:rPr lang="en-US" dirty="0" err="1"/>
              <a:t>Gouneem</a:t>
            </a:r>
            <a:endParaRPr lang="en-US" dirty="0"/>
          </a:p>
        </p:txBody>
      </p:sp>
      <p:sp>
        <p:nvSpPr>
          <p:cNvPr id="6" name="Slide Number Placeholder 5">
            <a:extLst>
              <a:ext uri="{FF2B5EF4-FFF2-40B4-BE49-F238E27FC236}">
                <a16:creationId xmlns:a16="http://schemas.microsoft.com/office/drawing/2014/main" id="{642DB2B7-A534-4BD4-8F7D-B9BE3CE8CB3A}"/>
              </a:ext>
            </a:extLst>
          </p:cNvPr>
          <p:cNvSpPr>
            <a:spLocks noGrp="1"/>
          </p:cNvSpPr>
          <p:nvPr>
            <p:ph type="sldNum" sz="quarter" idx="12"/>
          </p:nvPr>
        </p:nvSpPr>
        <p:spPr/>
        <p:txBody>
          <a:bodyPr/>
          <a:lstStyle/>
          <a:p>
            <a:r>
              <a:rPr lang="en-US" dirty="0"/>
              <a:t>              Slide </a:t>
            </a:r>
            <a:fld id="{D078B582-BB4C-415F-BFF0-3D4AC656DF29}" type="slidenum">
              <a:rPr lang="en-US" smtClean="0"/>
              <a:pPr/>
              <a:t>10</a:t>
            </a:fld>
            <a:endParaRPr lang="en-US" dirty="0"/>
          </a:p>
        </p:txBody>
      </p:sp>
    </p:spTree>
    <p:extLst>
      <p:ext uri="{BB962C8B-B14F-4D97-AF65-F5344CB8AC3E}">
        <p14:creationId xmlns:p14="http://schemas.microsoft.com/office/powerpoint/2010/main" val="218046010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004C-D870-450F-92B6-AF176D6F0D05}"/>
              </a:ext>
            </a:extLst>
          </p:cNvPr>
          <p:cNvSpPr>
            <a:spLocks noGrp="1"/>
          </p:cNvSpPr>
          <p:nvPr>
            <p:ph type="title"/>
          </p:nvPr>
        </p:nvSpPr>
        <p:spPr/>
        <p:txBody>
          <a:bodyPr/>
          <a:lstStyle/>
          <a:p>
            <a:r>
              <a:rPr lang="en-US" dirty="0"/>
              <a:t>Experiment 1: A simple inverter</a:t>
            </a:r>
          </a:p>
        </p:txBody>
      </p:sp>
      <p:sp>
        <p:nvSpPr>
          <p:cNvPr id="3" name="Content Placeholder 2">
            <a:extLst>
              <a:ext uri="{FF2B5EF4-FFF2-40B4-BE49-F238E27FC236}">
                <a16:creationId xmlns:a16="http://schemas.microsoft.com/office/drawing/2014/main" id="{B8BFDE37-9E16-4B5A-A973-4CD881E52838}"/>
              </a:ext>
            </a:extLst>
          </p:cNvPr>
          <p:cNvSpPr>
            <a:spLocks noGrp="1"/>
          </p:cNvSpPr>
          <p:nvPr>
            <p:ph idx="1"/>
          </p:nvPr>
        </p:nvSpPr>
        <p:spPr>
          <a:xfrm>
            <a:off x="228600" y="1066800"/>
            <a:ext cx="8686800" cy="5334000"/>
          </a:xfrm>
        </p:spPr>
        <p:txBody>
          <a:bodyPr/>
          <a:lstStyle/>
          <a:p>
            <a:pPr marR="0" lvl="0" algn="just" rtl="0">
              <a:spcBef>
                <a:spcPts val="0"/>
              </a:spcBef>
              <a:spcAft>
                <a:spcPts val="0"/>
              </a:spcAft>
              <a:buFont typeface="Arial" panose="020B0604020202020204" pitchFamily="34" charset="0"/>
              <a:buChar char="•"/>
            </a:pPr>
            <a:r>
              <a:rPr lang="en-US" sz="1900" dirty="0"/>
              <a:t>Create a constraint file attaching input port A to switch 0 (</a:t>
            </a:r>
            <a:r>
              <a:rPr lang="en-US" sz="1900" dirty="0">
                <a:solidFill>
                  <a:srgbClr val="FF0000"/>
                </a:solidFill>
              </a:rPr>
              <a:t>pin J15</a:t>
            </a:r>
            <a:r>
              <a:rPr lang="en-US" sz="1900" dirty="0"/>
              <a:t>) and output port B to LED 0 (</a:t>
            </a:r>
            <a:r>
              <a:rPr lang="en-US" sz="1900" dirty="0">
                <a:solidFill>
                  <a:srgbClr val="FF0000"/>
                </a:solidFill>
              </a:rPr>
              <a:t>pin H17</a:t>
            </a:r>
            <a:r>
              <a:rPr lang="en-US" sz="1900" dirty="0"/>
              <a:t>). </a:t>
            </a:r>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r>
              <a:rPr lang="en-US" sz="1900" dirty="0"/>
              <a:t>The constraint file should contain the following 4 lines:</a:t>
            </a:r>
          </a:p>
          <a:p>
            <a:pPr lvl="1" algn="just">
              <a:spcBef>
                <a:spcPts val="0"/>
              </a:spcBef>
              <a:spcAft>
                <a:spcPts val="0"/>
              </a:spcAft>
              <a:buFont typeface="Arial" panose="020B0604020202020204" pitchFamily="34" charset="0"/>
              <a:buChar char="•"/>
            </a:pPr>
            <a:r>
              <a:rPr lang="en-US" sz="1900" dirty="0" err="1"/>
              <a:t>set_property</a:t>
            </a:r>
            <a:r>
              <a:rPr lang="en-US" sz="1900" dirty="0"/>
              <a:t> </a:t>
            </a:r>
            <a:r>
              <a:rPr lang="en-US" sz="1900" dirty="0" err="1"/>
              <a:t>package_pin</a:t>
            </a:r>
            <a:r>
              <a:rPr lang="en-US" sz="1900" dirty="0"/>
              <a:t> J15 [</a:t>
            </a:r>
            <a:r>
              <a:rPr lang="en-US" sz="1900" dirty="0" err="1"/>
              <a:t>get_ports</a:t>
            </a:r>
            <a:r>
              <a:rPr lang="en-US" sz="1900" dirty="0"/>
              <a:t> A]</a:t>
            </a:r>
          </a:p>
          <a:p>
            <a:pPr lvl="1" algn="just">
              <a:spcBef>
                <a:spcPts val="0"/>
              </a:spcBef>
              <a:spcAft>
                <a:spcPts val="0"/>
              </a:spcAft>
              <a:buFont typeface="Arial" panose="020B0604020202020204" pitchFamily="34" charset="0"/>
              <a:buChar char="•"/>
            </a:pPr>
            <a:r>
              <a:rPr lang="en-US" sz="1900" dirty="0" err="1"/>
              <a:t>set_property</a:t>
            </a:r>
            <a:r>
              <a:rPr lang="en-US" sz="1900" dirty="0"/>
              <a:t> </a:t>
            </a:r>
            <a:r>
              <a:rPr lang="en-US" sz="1900" dirty="0" err="1"/>
              <a:t>iostandard</a:t>
            </a:r>
            <a:r>
              <a:rPr lang="en-US" sz="1900" dirty="0"/>
              <a:t> LVCMOS33 [</a:t>
            </a:r>
            <a:r>
              <a:rPr lang="en-US" sz="1900" dirty="0" err="1"/>
              <a:t>get_ports</a:t>
            </a:r>
            <a:r>
              <a:rPr lang="en-US" sz="1900" dirty="0"/>
              <a:t> A]</a:t>
            </a:r>
          </a:p>
          <a:p>
            <a:pPr lvl="1" algn="just">
              <a:spcBef>
                <a:spcPts val="0"/>
              </a:spcBef>
              <a:spcAft>
                <a:spcPts val="0"/>
              </a:spcAft>
              <a:buFont typeface="Arial" panose="020B0604020202020204" pitchFamily="34" charset="0"/>
              <a:buChar char="•"/>
            </a:pPr>
            <a:r>
              <a:rPr lang="en-US" sz="1900" dirty="0" err="1"/>
              <a:t>set_property</a:t>
            </a:r>
            <a:r>
              <a:rPr lang="en-US" sz="1900" dirty="0"/>
              <a:t> </a:t>
            </a:r>
            <a:r>
              <a:rPr lang="en-US" sz="1900" dirty="0" err="1"/>
              <a:t>package_pin</a:t>
            </a:r>
            <a:r>
              <a:rPr lang="en-US" sz="1900" dirty="0"/>
              <a:t> H17 [</a:t>
            </a:r>
            <a:r>
              <a:rPr lang="en-US" sz="1900" dirty="0" err="1"/>
              <a:t>get_ports</a:t>
            </a:r>
            <a:r>
              <a:rPr lang="en-US" sz="1900" dirty="0"/>
              <a:t> B]</a:t>
            </a:r>
          </a:p>
          <a:p>
            <a:pPr lvl="1" algn="just">
              <a:spcBef>
                <a:spcPts val="0"/>
              </a:spcBef>
              <a:spcAft>
                <a:spcPts val="0"/>
              </a:spcAft>
              <a:buFont typeface="Arial" panose="020B0604020202020204" pitchFamily="34" charset="0"/>
              <a:buChar char="•"/>
            </a:pPr>
            <a:r>
              <a:rPr lang="en-US" sz="1900" dirty="0" err="1"/>
              <a:t>set_property</a:t>
            </a:r>
            <a:r>
              <a:rPr lang="en-US" sz="1900" dirty="0"/>
              <a:t> </a:t>
            </a:r>
            <a:r>
              <a:rPr lang="en-US" sz="1900" dirty="0" err="1"/>
              <a:t>iostandard</a:t>
            </a:r>
            <a:r>
              <a:rPr lang="en-US" sz="1900" dirty="0"/>
              <a:t> LVCMOS33 [</a:t>
            </a:r>
            <a:r>
              <a:rPr lang="en-US" sz="1900" dirty="0" err="1"/>
              <a:t>get_ports</a:t>
            </a:r>
            <a:r>
              <a:rPr lang="en-US" sz="1900" dirty="0"/>
              <a:t> B]</a:t>
            </a:r>
          </a:p>
          <a:p>
            <a:pPr lvl="1" algn="just">
              <a:spcBef>
                <a:spcPts val="0"/>
              </a:spcBef>
              <a:spcAft>
                <a:spcPts val="0"/>
              </a:spcAft>
              <a:buFont typeface="Arial" panose="020B0604020202020204" pitchFamily="34" charset="0"/>
              <a:buChar char="•"/>
            </a:pPr>
            <a:endParaRPr lang="en-US" sz="1900" dirty="0"/>
          </a:p>
          <a:p>
            <a:pPr marR="0" algn="just">
              <a:spcBef>
                <a:spcPts val="0"/>
              </a:spcBef>
              <a:spcAft>
                <a:spcPts val="0"/>
              </a:spcAft>
              <a:buFont typeface="Arial" panose="020B0604020202020204" pitchFamily="34" charset="0"/>
              <a:buChar char="•"/>
            </a:pPr>
            <a:r>
              <a:rPr lang="en-US" sz="1900" dirty="0"/>
              <a:t>Note: please use the same spacing as above. For example, you must leave a space after </a:t>
            </a:r>
            <a:r>
              <a:rPr lang="en-US" sz="1900" dirty="0" err="1">
                <a:solidFill>
                  <a:srgbClr val="FF0000"/>
                </a:solidFill>
              </a:rPr>
              <a:t>get_ports</a:t>
            </a:r>
            <a:endParaRPr lang="en-US" sz="1900" dirty="0">
              <a:solidFill>
                <a:srgbClr val="FF0000"/>
              </a:solidFill>
            </a:endParaRPr>
          </a:p>
          <a:p>
            <a:pPr marR="0" algn="just">
              <a:spcBef>
                <a:spcPts val="0"/>
              </a:spcBef>
              <a:spcAft>
                <a:spcPts val="0"/>
              </a:spcAft>
              <a:buFont typeface="Arial" panose="020B0604020202020204" pitchFamily="34" charset="0"/>
              <a:buChar char="•"/>
            </a:pPr>
            <a:endParaRPr lang="en-US" sz="1900" dirty="0"/>
          </a:p>
          <a:p>
            <a:pPr marR="0" algn="just">
              <a:spcBef>
                <a:spcPts val="0"/>
              </a:spcBef>
              <a:spcAft>
                <a:spcPts val="0"/>
              </a:spcAft>
              <a:buFont typeface="Arial" panose="020B0604020202020204" pitchFamily="34" charset="0"/>
              <a:buChar char="•"/>
            </a:pPr>
            <a:r>
              <a:rPr lang="en-US" sz="1900" dirty="0"/>
              <a:t>Note: instead of writing the constraints by yourself, you can use the </a:t>
            </a:r>
            <a:r>
              <a:rPr lang="en-US" sz="1900" dirty="0">
                <a:solidFill>
                  <a:srgbClr val="FF0000"/>
                </a:solidFill>
              </a:rPr>
              <a:t>GUI</a:t>
            </a:r>
            <a:r>
              <a:rPr lang="en-US" sz="1900" dirty="0"/>
              <a:t> to assign pins in the IO pin Planning Layout, check </a:t>
            </a:r>
            <a:r>
              <a:rPr lang="en-US" sz="1900" dirty="0" err="1"/>
              <a:t>Vivado</a:t>
            </a:r>
            <a:r>
              <a:rPr lang="en-US" sz="1900" dirty="0"/>
              <a:t> Tutorial for the details.</a:t>
            </a:r>
          </a:p>
          <a:p>
            <a:pPr algn="just">
              <a:spcBef>
                <a:spcPts val="0"/>
              </a:spcBef>
              <a:spcAft>
                <a:spcPts val="0"/>
              </a:spcAft>
              <a:buFont typeface="Arial" panose="020B0604020202020204" pitchFamily="34" charset="0"/>
              <a:buChar char="•"/>
            </a:pPr>
            <a:endParaRPr lang="en-US" sz="2100" dirty="0"/>
          </a:p>
          <a:p>
            <a:pPr algn="just">
              <a:spcBef>
                <a:spcPts val="0"/>
              </a:spcBef>
              <a:spcAft>
                <a:spcPts val="0"/>
              </a:spcAft>
              <a:buFont typeface="Arial" panose="020B0604020202020204" pitchFamily="34" charset="0"/>
              <a:buChar char="•"/>
            </a:pPr>
            <a:endParaRPr lang="en-US" sz="2100" dirty="0"/>
          </a:p>
          <a:p>
            <a:pPr algn="just">
              <a:spcBef>
                <a:spcPts val="0"/>
              </a:spcBef>
              <a:spcAft>
                <a:spcPts val="0"/>
              </a:spcAft>
              <a:buFont typeface="Arial" panose="020B0604020202020204" pitchFamily="34" charset="0"/>
              <a:buChar char="•"/>
            </a:pPr>
            <a:endParaRPr lang="en-US" sz="2100" dirty="0"/>
          </a:p>
        </p:txBody>
      </p:sp>
      <p:sp>
        <p:nvSpPr>
          <p:cNvPr id="4" name="Date Placeholder 3">
            <a:extLst>
              <a:ext uri="{FF2B5EF4-FFF2-40B4-BE49-F238E27FC236}">
                <a16:creationId xmlns:a16="http://schemas.microsoft.com/office/drawing/2014/main" id="{96A1BBDC-6CF0-43B3-84EB-326D77B009BB}"/>
              </a:ext>
            </a:extLst>
          </p:cNvPr>
          <p:cNvSpPr>
            <a:spLocks noGrp="1"/>
          </p:cNvSpPr>
          <p:nvPr>
            <p:ph type="dt" sz="half" idx="10"/>
          </p:nvPr>
        </p:nvSpPr>
        <p:spPr/>
        <p:txBody>
          <a:bodyPr/>
          <a:lstStyle/>
          <a:p>
            <a:pPr>
              <a:defRPr/>
            </a:pPr>
            <a:r>
              <a:rPr lang="en-US" dirty="0"/>
              <a:t>CSCE 3302 Computer Architecture Lab</a:t>
            </a:r>
          </a:p>
        </p:txBody>
      </p:sp>
      <p:sp>
        <p:nvSpPr>
          <p:cNvPr id="5" name="Footer Placeholder 4">
            <a:extLst>
              <a:ext uri="{FF2B5EF4-FFF2-40B4-BE49-F238E27FC236}">
                <a16:creationId xmlns:a16="http://schemas.microsoft.com/office/drawing/2014/main" id="{EFB5BAD7-149F-477B-8794-2DCEA55E081A}"/>
              </a:ext>
            </a:extLst>
          </p:cNvPr>
          <p:cNvSpPr>
            <a:spLocks noGrp="1"/>
          </p:cNvSpPr>
          <p:nvPr>
            <p:ph type="ftr" sz="quarter" idx="11"/>
          </p:nvPr>
        </p:nvSpPr>
        <p:spPr/>
        <p:txBody>
          <a:bodyPr/>
          <a:lstStyle/>
          <a:p>
            <a:pPr>
              <a:defRPr/>
            </a:pPr>
            <a:r>
              <a:rPr lang="en-US" dirty="0"/>
              <a:t>Dr. Mostafa </a:t>
            </a:r>
            <a:r>
              <a:rPr lang="en-US" dirty="0" err="1"/>
              <a:t>Gouneem</a:t>
            </a:r>
            <a:endParaRPr lang="en-US" dirty="0"/>
          </a:p>
        </p:txBody>
      </p:sp>
      <p:sp>
        <p:nvSpPr>
          <p:cNvPr id="6" name="Slide Number Placeholder 5">
            <a:extLst>
              <a:ext uri="{FF2B5EF4-FFF2-40B4-BE49-F238E27FC236}">
                <a16:creationId xmlns:a16="http://schemas.microsoft.com/office/drawing/2014/main" id="{642DB2B7-A534-4BD4-8F7D-B9BE3CE8CB3A}"/>
              </a:ext>
            </a:extLst>
          </p:cNvPr>
          <p:cNvSpPr>
            <a:spLocks noGrp="1"/>
          </p:cNvSpPr>
          <p:nvPr>
            <p:ph type="sldNum" sz="quarter" idx="12"/>
          </p:nvPr>
        </p:nvSpPr>
        <p:spPr/>
        <p:txBody>
          <a:bodyPr/>
          <a:lstStyle/>
          <a:p>
            <a:r>
              <a:rPr lang="en-US" dirty="0"/>
              <a:t> Slide </a:t>
            </a:r>
            <a:fld id="{D078B582-BB4C-415F-BFF0-3D4AC656DF29}" type="slidenum">
              <a:rPr lang="en-US" smtClean="0"/>
              <a:pPr/>
              <a:t>11</a:t>
            </a:fld>
            <a:endParaRPr lang="en-US" dirty="0"/>
          </a:p>
        </p:txBody>
      </p:sp>
    </p:spTree>
    <p:extLst>
      <p:ext uri="{BB962C8B-B14F-4D97-AF65-F5344CB8AC3E}">
        <p14:creationId xmlns:p14="http://schemas.microsoft.com/office/powerpoint/2010/main" val="166674352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004C-D870-450F-92B6-AF176D6F0D05}"/>
              </a:ext>
            </a:extLst>
          </p:cNvPr>
          <p:cNvSpPr>
            <a:spLocks noGrp="1"/>
          </p:cNvSpPr>
          <p:nvPr>
            <p:ph type="title"/>
          </p:nvPr>
        </p:nvSpPr>
        <p:spPr/>
        <p:txBody>
          <a:bodyPr/>
          <a:lstStyle/>
          <a:p>
            <a:r>
              <a:rPr lang="en-US" dirty="0"/>
              <a:t>Experiment 1: A simple inverter</a:t>
            </a:r>
          </a:p>
        </p:txBody>
      </p:sp>
      <p:sp>
        <p:nvSpPr>
          <p:cNvPr id="3" name="Content Placeholder 2">
            <a:extLst>
              <a:ext uri="{FF2B5EF4-FFF2-40B4-BE49-F238E27FC236}">
                <a16:creationId xmlns:a16="http://schemas.microsoft.com/office/drawing/2014/main" id="{B8BFDE37-9E16-4B5A-A973-4CD881E52838}"/>
              </a:ext>
            </a:extLst>
          </p:cNvPr>
          <p:cNvSpPr>
            <a:spLocks noGrp="1"/>
          </p:cNvSpPr>
          <p:nvPr>
            <p:ph idx="1"/>
          </p:nvPr>
        </p:nvSpPr>
        <p:spPr>
          <a:xfrm>
            <a:off x="228600" y="1066800"/>
            <a:ext cx="8686800" cy="5334000"/>
          </a:xfrm>
        </p:spPr>
        <p:txBody>
          <a:bodyPr/>
          <a:lstStyle/>
          <a:p>
            <a:pPr marR="0" lvl="0" algn="just" rtl="0">
              <a:spcBef>
                <a:spcPts val="0"/>
              </a:spcBef>
              <a:spcAft>
                <a:spcPts val="0"/>
              </a:spcAft>
              <a:buFont typeface="Arial" panose="020B0604020202020204" pitchFamily="34" charset="0"/>
              <a:buChar char="•"/>
            </a:pPr>
            <a:r>
              <a:rPr lang="en-US" sz="1900" dirty="0"/>
              <a:t>Synthesize, implement, and generate a bit stream for your design. </a:t>
            </a:r>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r>
              <a:rPr lang="en-US" sz="1900" dirty="0"/>
              <a:t>Use the generated bitstream to program the </a:t>
            </a:r>
            <a:r>
              <a:rPr lang="en-US" sz="1900" dirty="0" err="1"/>
              <a:t>Nexys</a:t>
            </a:r>
            <a:r>
              <a:rPr lang="en-US" sz="1900" dirty="0"/>
              <a:t> A7 board and check that the board behaves as expected. Make sure to connect the board to your computer, to power it on, and to adjust the programming jumper to JTAG before this step.</a:t>
            </a:r>
          </a:p>
          <a:p>
            <a:pPr algn="just">
              <a:spcBef>
                <a:spcPts val="0"/>
              </a:spcBef>
              <a:spcAft>
                <a:spcPts val="0"/>
              </a:spcAft>
              <a:buFont typeface="Arial" panose="020B0604020202020204" pitchFamily="34" charset="0"/>
              <a:buChar char="•"/>
            </a:pPr>
            <a:endParaRPr lang="en-US" sz="1900" dirty="0"/>
          </a:p>
          <a:p>
            <a:pPr algn="just">
              <a:spcBef>
                <a:spcPts val="0"/>
              </a:spcBef>
              <a:spcAft>
                <a:spcPts val="0"/>
              </a:spcAft>
              <a:buFont typeface="Arial" panose="020B0604020202020204" pitchFamily="34" charset="0"/>
              <a:buChar char="•"/>
            </a:pPr>
            <a:endParaRPr lang="en-US" sz="2100" dirty="0"/>
          </a:p>
        </p:txBody>
      </p:sp>
      <p:sp>
        <p:nvSpPr>
          <p:cNvPr id="4" name="Date Placeholder 3">
            <a:extLst>
              <a:ext uri="{FF2B5EF4-FFF2-40B4-BE49-F238E27FC236}">
                <a16:creationId xmlns:a16="http://schemas.microsoft.com/office/drawing/2014/main" id="{96A1BBDC-6CF0-43B3-84EB-326D77B009BB}"/>
              </a:ext>
            </a:extLst>
          </p:cNvPr>
          <p:cNvSpPr>
            <a:spLocks noGrp="1"/>
          </p:cNvSpPr>
          <p:nvPr>
            <p:ph type="dt" sz="half" idx="10"/>
          </p:nvPr>
        </p:nvSpPr>
        <p:spPr/>
        <p:txBody>
          <a:bodyPr/>
          <a:lstStyle/>
          <a:p>
            <a:pPr>
              <a:defRPr/>
            </a:pPr>
            <a:r>
              <a:rPr lang="en-US" dirty="0"/>
              <a:t>CSCE 3302 Computer Architecture Lab</a:t>
            </a:r>
          </a:p>
        </p:txBody>
      </p:sp>
      <p:sp>
        <p:nvSpPr>
          <p:cNvPr id="5" name="Footer Placeholder 4">
            <a:extLst>
              <a:ext uri="{FF2B5EF4-FFF2-40B4-BE49-F238E27FC236}">
                <a16:creationId xmlns:a16="http://schemas.microsoft.com/office/drawing/2014/main" id="{EFB5BAD7-149F-477B-8794-2DCEA55E081A}"/>
              </a:ext>
            </a:extLst>
          </p:cNvPr>
          <p:cNvSpPr>
            <a:spLocks noGrp="1"/>
          </p:cNvSpPr>
          <p:nvPr>
            <p:ph type="ftr" sz="quarter" idx="11"/>
          </p:nvPr>
        </p:nvSpPr>
        <p:spPr/>
        <p:txBody>
          <a:bodyPr/>
          <a:lstStyle/>
          <a:p>
            <a:pPr>
              <a:defRPr/>
            </a:pPr>
            <a:r>
              <a:rPr lang="en-US" dirty="0"/>
              <a:t>Dr. Mostafa </a:t>
            </a:r>
            <a:r>
              <a:rPr lang="en-US" dirty="0" err="1"/>
              <a:t>Gouneem</a:t>
            </a:r>
            <a:endParaRPr lang="en-US" dirty="0"/>
          </a:p>
        </p:txBody>
      </p:sp>
      <p:sp>
        <p:nvSpPr>
          <p:cNvPr id="6" name="Slide Number Placeholder 5">
            <a:extLst>
              <a:ext uri="{FF2B5EF4-FFF2-40B4-BE49-F238E27FC236}">
                <a16:creationId xmlns:a16="http://schemas.microsoft.com/office/drawing/2014/main" id="{642DB2B7-A534-4BD4-8F7D-B9BE3CE8CB3A}"/>
              </a:ext>
            </a:extLst>
          </p:cNvPr>
          <p:cNvSpPr>
            <a:spLocks noGrp="1"/>
          </p:cNvSpPr>
          <p:nvPr>
            <p:ph type="sldNum" sz="quarter" idx="12"/>
          </p:nvPr>
        </p:nvSpPr>
        <p:spPr/>
        <p:txBody>
          <a:bodyPr/>
          <a:lstStyle/>
          <a:p>
            <a:r>
              <a:rPr lang="en-US" dirty="0"/>
              <a:t>              Slide </a:t>
            </a:r>
            <a:fld id="{D078B582-BB4C-415F-BFF0-3D4AC656DF29}" type="slidenum">
              <a:rPr lang="en-US" smtClean="0"/>
              <a:pPr/>
              <a:t>12</a:t>
            </a:fld>
            <a:endParaRPr lang="en-US" dirty="0"/>
          </a:p>
        </p:txBody>
      </p:sp>
    </p:spTree>
    <p:extLst>
      <p:ext uri="{BB962C8B-B14F-4D97-AF65-F5344CB8AC3E}">
        <p14:creationId xmlns:p14="http://schemas.microsoft.com/office/powerpoint/2010/main" val="139867455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004C-D870-450F-92B6-AF176D6F0D05}"/>
              </a:ext>
            </a:extLst>
          </p:cNvPr>
          <p:cNvSpPr>
            <a:spLocks noGrp="1"/>
          </p:cNvSpPr>
          <p:nvPr>
            <p:ph type="title"/>
          </p:nvPr>
        </p:nvSpPr>
        <p:spPr/>
        <p:txBody>
          <a:bodyPr/>
          <a:lstStyle/>
          <a:p>
            <a:r>
              <a:rPr lang="en-US" dirty="0"/>
              <a:t>Experiment 2: A 4-digit 7-segment display driver</a:t>
            </a:r>
          </a:p>
        </p:txBody>
      </p:sp>
      <p:sp>
        <p:nvSpPr>
          <p:cNvPr id="3" name="Content Placeholder 2">
            <a:extLst>
              <a:ext uri="{FF2B5EF4-FFF2-40B4-BE49-F238E27FC236}">
                <a16:creationId xmlns:a16="http://schemas.microsoft.com/office/drawing/2014/main" id="{B8BFDE37-9E16-4B5A-A973-4CD881E52838}"/>
              </a:ext>
            </a:extLst>
          </p:cNvPr>
          <p:cNvSpPr>
            <a:spLocks noGrp="1"/>
          </p:cNvSpPr>
          <p:nvPr>
            <p:ph idx="1"/>
          </p:nvPr>
        </p:nvSpPr>
        <p:spPr>
          <a:xfrm>
            <a:off x="228600" y="1066800"/>
            <a:ext cx="8686800" cy="5334000"/>
          </a:xfrm>
        </p:spPr>
        <p:txBody>
          <a:bodyPr/>
          <a:lstStyle/>
          <a:p>
            <a:pPr marR="0" lvl="0" algn="just" rtl="0">
              <a:spcBef>
                <a:spcPts val="0"/>
              </a:spcBef>
              <a:spcAft>
                <a:spcPts val="0"/>
              </a:spcAft>
              <a:buFont typeface="Arial" panose="020B0604020202020204" pitchFamily="34" charset="0"/>
              <a:buChar char="•"/>
            </a:pPr>
            <a:r>
              <a:rPr lang="en-US" sz="1900" dirty="0"/>
              <a:t>Create a new RTL project targeting the </a:t>
            </a:r>
            <a:r>
              <a:rPr lang="en-US" sz="1900" dirty="0" err="1"/>
              <a:t>Nexys</a:t>
            </a:r>
            <a:r>
              <a:rPr lang="en-US" sz="1900" dirty="0"/>
              <a:t> A7 board using </a:t>
            </a:r>
            <a:r>
              <a:rPr lang="en-US" sz="1900" dirty="0" err="1"/>
              <a:t>Vivado</a:t>
            </a: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r>
              <a:rPr lang="en-US" sz="1900" dirty="0"/>
              <a:t>Design and implement a 4-digit 7-segment display driver module controlled by the 13 input switches. The </a:t>
            </a:r>
            <a:r>
              <a:rPr lang="en-US" sz="1900" dirty="0" err="1"/>
              <a:t>Nexys</a:t>
            </a:r>
            <a:r>
              <a:rPr lang="en-US" sz="1900" dirty="0"/>
              <a:t> A7 has 16 switches, but we choose to use only 13 switches to specify the binary value we want to visualize on the 7-segment display. </a:t>
            </a:r>
            <a:r>
              <a:rPr lang="en-US" sz="1900" dirty="0">
                <a:solidFill>
                  <a:srgbClr val="FF0000"/>
                </a:solidFill>
              </a:rPr>
              <a:t>Why?</a:t>
            </a:r>
          </a:p>
          <a:p>
            <a:pPr lvl="1" algn="just">
              <a:spcBef>
                <a:spcPts val="0"/>
              </a:spcBef>
              <a:spcAft>
                <a:spcPts val="0"/>
              </a:spcAft>
              <a:buFont typeface="Arial" panose="020B0604020202020204" pitchFamily="34" charset="0"/>
              <a:buChar char="•"/>
            </a:pPr>
            <a:r>
              <a:rPr lang="en-US" sz="1700" dirty="0"/>
              <a:t>File name: </a:t>
            </a:r>
            <a:r>
              <a:rPr lang="en-US" sz="1700" dirty="0" err="1">
                <a:solidFill>
                  <a:srgbClr val="FF0000"/>
                </a:solidFill>
              </a:rPr>
              <a:t>Four_Digit_Seven_Segment_Driver.v</a:t>
            </a:r>
            <a:r>
              <a:rPr lang="en-US" sz="1700" dirty="0"/>
              <a:t>, top level module name: </a:t>
            </a:r>
            <a:r>
              <a:rPr lang="en-US" sz="1700" dirty="0" err="1">
                <a:solidFill>
                  <a:srgbClr val="FF0000"/>
                </a:solidFill>
              </a:rPr>
              <a:t>Four_Digit_Seven_Segment_Driver</a:t>
            </a:r>
            <a:endParaRPr lang="en-US" sz="1700" dirty="0">
              <a:solidFill>
                <a:srgbClr val="FF0000"/>
              </a:solidFill>
            </a:endParaRPr>
          </a:p>
          <a:p>
            <a:pPr algn="just">
              <a:spcBef>
                <a:spcPts val="0"/>
              </a:spcBef>
              <a:spcAft>
                <a:spcPts val="0"/>
              </a:spcAft>
              <a:buFont typeface="Arial" panose="020B0604020202020204" pitchFamily="34" charset="0"/>
              <a:buChar char="•"/>
            </a:pPr>
            <a:endParaRPr lang="en-US" sz="1900" dirty="0">
              <a:solidFill>
                <a:srgbClr val="FF0000"/>
              </a:solidFill>
            </a:endParaRPr>
          </a:p>
          <a:p>
            <a:pPr algn="just">
              <a:spcBef>
                <a:spcPts val="0"/>
              </a:spcBef>
              <a:spcAft>
                <a:spcPts val="0"/>
              </a:spcAft>
              <a:buFont typeface="Arial" panose="020B0604020202020204" pitchFamily="34" charset="0"/>
              <a:buChar char="•"/>
            </a:pPr>
            <a:r>
              <a:rPr lang="en-US" sz="1900" dirty="0"/>
              <a:t>The </a:t>
            </a:r>
            <a:r>
              <a:rPr lang="en-US" sz="1900" dirty="0" err="1"/>
              <a:t>Nexys</a:t>
            </a:r>
            <a:r>
              <a:rPr lang="en-US" sz="1900" dirty="0"/>
              <a:t> A7 board contains two four-digit common anode seven-segment LED displays, configured to behave like a single eight-digit display</a:t>
            </a:r>
          </a:p>
          <a:p>
            <a:pPr algn="just">
              <a:spcBef>
                <a:spcPts val="0"/>
              </a:spcBef>
              <a:spcAft>
                <a:spcPts val="0"/>
              </a:spcAft>
              <a:buFont typeface="Arial" panose="020B0604020202020204" pitchFamily="34" charset="0"/>
              <a:buChar char="•"/>
            </a:pPr>
            <a:endParaRPr lang="en-US" sz="1900" dirty="0"/>
          </a:p>
          <a:p>
            <a:pPr algn="just">
              <a:spcBef>
                <a:spcPts val="0"/>
              </a:spcBef>
              <a:spcAft>
                <a:spcPts val="0"/>
              </a:spcAft>
              <a:buFont typeface="Arial" panose="020B0604020202020204" pitchFamily="34" charset="0"/>
              <a:buChar char="•"/>
            </a:pPr>
            <a:r>
              <a:rPr lang="en-US" sz="1900" dirty="0"/>
              <a:t>All 7 segments of a digit have a common anode and each segment has individual cathode</a:t>
            </a:r>
          </a:p>
        </p:txBody>
      </p:sp>
      <p:sp>
        <p:nvSpPr>
          <p:cNvPr id="4" name="Date Placeholder 3">
            <a:extLst>
              <a:ext uri="{FF2B5EF4-FFF2-40B4-BE49-F238E27FC236}">
                <a16:creationId xmlns:a16="http://schemas.microsoft.com/office/drawing/2014/main" id="{96A1BBDC-6CF0-43B3-84EB-326D77B009BB}"/>
              </a:ext>
            </a:extLst>
          </p:cNvPr>
          <p:cNvSpPr>
            <a:spLocks noGrp="1"/>
          </p:cNvSpPr>
          <p:nvPr>
            <p:ph type="dt" sz="half" idx="10"/>
          </p:nvPr>
        </p:nvSpPr>
        <p:spPr/>
        <p:txBody>
          <a:bodyPr/>
          <a:lstStyle/>
          <a:p>
            <a:pPr>
              <a:defRPr/>
            </a:pPr>
            <a:r>
              <a:rPr lang="en-US" dirty="0"/>
              <a:t>CSCE 3302 Computer Architecture Lab</a:t>
            </a:r>
          </a:p>
        </p:txBody>
      </p:sp>
      <p:sp>
        <p:nvSpPr>
          <p:cNvPr id="5" name="Footer Placeholder 4">
            <a:extLst>
              <a:ext uri="{FF2B5EF4-FFF2-40B4-BE49-F238E27FC236}">
                <a16:creationId xmlns:a16="http://schemas.microsoft.com/office/drawing/2014/main" id="{EFB5BAD7-149F-477B-8794-2DCEA55E081A}"/>
              </a:ext>
            </a:extLst>
          </p:cNvPr>
          <p:cNvSpPr>
            <a:spLocks noGrp="1"/>
          </p:cNvSpPr>
          <p:nvPr>
            <p:ph type="ftr" sz="quarter" idx="11"/>
          </p:nvPr>
        </p:nvSpPr>
        <p:spPr/>
        <p:txBody>
          <a:bodyPr/>
          <a:lstStyle/>
          <a:p>
            <a:pPr>
              <a:defRPr/>
            </a:pPr>
            <a:r>
              <a:rPr lang="en-US" dirty="0"/>
              <a:t>Dr. Mostafa </a:t>
            </a:r>
            <a:r>
              <a:rPr lang="en-US" dirty="0" err="1"/>
              <a:t>Gouneem</a:t>
            </a:r>
            <a:endParaRPr lang="en-US" dirty="0"/>
          </a:p>
        </p:txBody>
      </p:sp>
      <p:sp>
        <p:nvSpPr>
          <p:cNvPr id="6" name="Slide Number Placeholder 5">
            <a:extLst>
              <a:ext uri="{FF2B5EF4-FFF2-40B4-BE49-F238E27FC236}">
                <a16:creationId xmlns:a16="http://schemas.microsoft.com/office/drawing/2014/main" id="{642DB2B7-A534-4BD4-8F7D-B9BE3CE8CB3A}"/>
              </a:ext>
            </a:extLst>
          </p:cNvPr>
          <p:cNvSpPr>
            <a:spLocks noGrp="1"/>
          </p:cNvSpPr>
          <p:nvPr>
            <p:ph type="sldNum" sz="quarter" idx="12"/>
          </p:nvPr>
        </p:nvSpPr>
        <p:spPr/>
        <p:txBody>
          <a:bodyPr/>
          <a:lstStyle/>
          <a:p>
            <a:r>
              <a:rPr lang="en-US" dirty="0"/>
              <a:t> Slide </a:t>
            </a:r>
            <a:fld id="{D078B582-BB4C-415F-BFF0-3D4AC656DF29}" type="slidenum">
              <a:rPr lang="en-US" smtClean="0"/>
              <a:pPr/>
              <a:t>13</a:t>
            </a:fld>
            <a:endParaRPr lang="en-US" dirty="0"/>
          </a:p>
        </p:txBody>
      </p:sp>
    </p:spTree>
    <p:extLst>
      <p:ext uri="{BB962C8B-B14F-4D97-AF65-F5344CB8AC3E}">
        <p14:creationId xmlns:p14="http://schemas.microsoft.com/office/powerpoint/2010/main" val="368728782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004C-D870-450F-92B6-AF176D6F0D05}"/>
              </a:ext>
            </a:extLst>
          </p:cNvPr>
          <p:cNvSpPr>
            <a:spLocks noGrp="1"/>
          </p:cNvSpPr>
          <p:nvPr>
            <p:ph type="title"/>
          </p:nvPr>
        </p:nvSpPr>
        <p:spPr/>
        <p:txBody>
          <a:bodyPr/>
          <a:lstStyle/>
          <a:p>
            <a:r>
              <a:rPr lang="en-US" dirty="0"/>
              <a:t>Experiment 2: A 4-digit 7-segment display driver</a:t>
            </a:r>
          </a:p>
        </p:txBody>
      </p:sp>
      <p:sp>
        <p:nvSpPr>
          <p:cNvPr id="3" name="Content Placeholder 2">
            <a:extLst>
              <a:ext uri="{FF2B5EF4-FFF2-40B4-BE49-F238E27FC236}">
                <a16:creationId xmlns:a16="http://schemas.microsoft.com/office/drawing/2014/main" id="{B8BFDE37-9E16-4B5A-A973-4CD881E52838}"/>
              </a:ext>
            </a:extLst>
          </p:cNvPr>
          <p:cNvSpPr>
            <a:spLocks noGrp="1"/>
          </p:cNvSpPr>
          <p:nvPr>
            <p:ph idx="1"/>
          </p:nvPr>
        </p:nvSpPr>
        <p:spPr>
          <a:xfrm>
            <a:off x="228600" y="1066800"/>
            <a:ext cx="8686800" cy="5334000"/>
          </a:xfrm>
        </p:spPr>
        <p:txBody>
          <a:bodyPr/>
          <a:lstStyle/>
          <a:p>
            <a:pPr marR="0" lvl="0" algn="just" rtl="0">
              <a:spcBef>
                <a:spcPts val="0"/>
              </a:spcBef>
              <a:spcAft>
                <a:spcPts val="0"/>
              </a:spcAft>
              <a:buFont typeface="Arial" panose="020B0604020202020204" pitchFamily="34" charset="0"/>
              <a:buChar char="•"/>
            </a:pPr>
            <a:r>
              <a:rPr lang="en-US" sz="1900" dirty="0"/>
              <a:t>All 4 digits share the same cathode pins</a:t>
            </a:r>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r>
              <a:rPr lang="en-US" sz="1900" dirty="0"/>
              <a:t>So a trick is needed to display 4 different numbers on the 4-digit seven-segment LED display</a:t>
            </a:r>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p:txBody>
      </p:sp>
      <p:sp>
        <p:nvSpPr>
          <p:cNvPr id="4" name="Date Placeholder 3">
            <a:extLst>
              <a:ext uri="{FF2B5EF4-FFF2-40B4-BE49-F238E27FC236}">
                <a16:creationId xmlns:a16="http://schemas.microsoft.com/office/drawing/2014/main" id="{96A1BBDC-6CF0-43B3-84EB-326D77B009BB}"/>
              </a:ext>
            </a:extLst>
          </p:cNvPr>
          <p:cNvSpPr>
            <a:spLocks noGrp="1"/>
          </p:cNvSpPr>
          <p:nvPr>
            <p:ph type="dt" sz="half" idx="10"/>
          </p:nvPr>
        </p:nvSpPr>
        <p:spPr/>
        <p:txBody>
          <a:bodyPr/>
          <a:lstStyle/>
          <a:p>
            <a:pPr>
              <a:defRPr/>
            </a:pPr>
            <a:r>
              <a:rPr lang="en-US" dirty="0"/>
              <a:t>CSCE 3302 Computer Architecture Lab</a:t>
            </a:r>
          </a:p>
        </p:txBody>
      </p:sp>
      <p:sp>
        <p:nvSpPr>
          <p:cNvPr id="5" name="Footer Placeholder 4">
            <a:extLst>
              <a:ext uri="{FF2B5EF4-FFF2-40B4-BE49-F238E27FC236}">
                <a16:creationId xmlns:a16="http://schemas.microsoft.com/office/drawing/2014/main" id="{EFB5BAD7-149F-477B-8794-2DCEA55E081A}"/>
              </a:ext>
            </a:extLst>
          </p:cNvPr>
          <p:cNvSpPr>
            <a:spLocks noGrp="1"/>
          </p:cNvSpPr>
          <p:nvPr>
            <p:ph type="ftr" sz="quarter" idx="11"/>
          </p:nvPr>
        </p:nvSpPr>
        <p:spPr/>
        <p:txBody>
          <a:bodyPr/>
          <a:lstStyle/>
          <a:p>
            <a:pPr>
              <a:defRPr/>
            </a:pPr>
            <a:r>
              <a:rPr lang="en-US" dirty="0"/>
              <a:t>Dr. Mostafa </a:t>
            </a:r>
            <a:r>
              <a:rPr lang="en-US" dirty="0" err="1"/>
              <a:t>Gouneem</a:t>
            </a:r>
            <a:endParaRPr lang="en-US" dirty="0"/>
          </a:p>
        </p:txBody>
      </p:sp>
      <p:sp>
        <p:nvSpPr>
          <p:cNvPr id="6" name="Slide Number Placeholder 5">
            <a:extLst>
              <a:ext uri="{FF2B5EF4-FFF2-40B4-BE49-F238E27FC236}">
                <a16:creationId xmlns:a16="http://schemas.microsoft.com/office/drawing/2014/main" id="{642DB2B7-A534-4BD4-8F7D-B9BE3CE8CB3A}"/>
              </a:ext>
            </a:extLst>
          </p:cNvPr>
          <p:cNvSpPr>
            <a:spLocks noGrp="1"/>
          </p:cNvSpPr>
          <p:nvPr>
            <p:ph type="sldNum" sz="quarter" idx="12"/>
          </p:nvPr>
        </p:nvSpPr>
        <p:spPr/>
        <p:txBody>
          <a:bodyPr/>
          <a:lstStyle/>
          <a:p>
            <a:r>
              <a:rPr lang="en-US" dirty="0"/>
              <a:t> Slide </a:t>
            </a:r>
            <a:fld id="{D078B582-BB4C-415F-BFF0-3D4AC656DF29}" type="slidenum">
              <a:rPr lang="en-US" smtClean="0"/>
              <a:pPr/>
              <a:t>14</a:t>
            </a:fld>
            <a:endParaRPr lang="en-US" dirty="0"/>
          </a:p>
        </p:txBody>
      </p:sp>
      <p:pic>
        <p:nvPicPr>
          <p:cNvPr id="7" name="Picture 6">
            <a:extLst>
              <a:ext uri="{FF2B5EF4-FFF2-40B4-BE49-F238E27FC236}">
                <a16:creationId xmlns:a16="http://schemas.microsoft.com/office/drawing/2014/main" id="{D57CDF46-0A73-4C28-A206-5B0680A59373}"/>
              </a:ext>
            </a:extLst>
          </p:cNvPr>
          <p:cNvPicPr/>
          <p:nvPr/>
        </p:nvPicPr>
        <p:blipFill rotWithShape="1">
          <a:blip r:embed="rId3">
            <a:extLst>
              <a:ext uri="{28A0092B-C50C-407E-A947-70E740481C1C}">
                <a14:useLocalDpi xmlns:a14="http://schemas.microsoft.com/office/drawing/2010/main" val="0"/>
              </a:ext>
            </a:extLst>
          </a:blip>
          <a:srcRect b="13349"/>
          <a:stretch/>
        </p:blipFill>
        <p:spPr bwMode="auto">
          <a:xfrm>
            <a:off x="1295400" y="1752600"/>
            <a:ext cx="5633273" cy="24193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6072356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004C-D870-450F-92B6-AF176D6F0D05}"/>
              </a:ext>
            </a:extLst>
          </p:cNvPr>
          <p:cNvSpPr>
            <a:spLocks noGrp="1"/>
          </p:cNvSpPr>
          <p:nvPr>
            <p:ph type="title"/>
          </p:nvPr>
        </p:nvSpPr>
        <p:spPr/>
        <p:txBody>
          <a:bodyPr/>
          <a:lstStyle/>
          <a:p>
            <a:r>
              <a:rPr lang="en-US" dirty="0"/>
              <a:t>Experiment 2: A 4-digit 7-segment display driver</a:t>
            </a:r>
          </a:p>
        </p:txBody>
      </p:sp>
      <p:sp>
        <p:nvSpPr>
          <p:cNvPr id="3" name="Content Placeholder 2">
            <a:extLst>
              <a:ext uri="{FF2B5EF4-FFF2-40B4-BE49-F238E27FC236}">
                <a16:creationId xmlns:a16="http://schemas.microsoft.com/office/drawing/2014/main" id="{B8BFDE37-9E16-4B5A-A973-4CD881E52838}"/>
              </a:ext>
            </a:extLst>
          </p:cNvPr>
          <p:cNvSpPr>
            <a:spLocks noGrp="1"/>
          </p:cNvSpPr>
          <p:nvPr>
            <p:ph idx="1"/>
          </p:nvPr>
        </p:nvSpPr>
        <p:spPr>
          <a:xfrm>
            <a:off x="228600" y="1066800"/>
            <a:ext cx="8686800" cy="5334000"/>
          </a:xfrm>
        </p:spPr>
        <p:txBody>
          <a:bodyPr/>
          <a:lstStyle/>
          <a:p>
            <a:pPr marR="0" lvl="0" algn="just" rtl="0">
              <a:spcBef>
                <a:spcPts val="0"/>
              </a:spcBef>
              <a:spcAft>
                <a:spcPts val="0"/>
              </a:spcAft>
              <a:buFont typeface="Arial" panose="020B0604020202020204" pitchFamily="34" charset="0"/>
              <a:buChar char="•"/>
            </a:pPr>
            <a:r>
              <a:rPr lang="en-US" sz="1900" dirty="0"/>
              <a:t>The idea is to repeatedly activate one digit at a time in a rotational pattern. </a:t>
            </a:r>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r>
              <a:rPr lang="en-US" sz="1900" dirty="0"/>
              <a:t>So we would activate digit1, then digit2, then digit3, then digit4, then digit1 again, and so on. </a:t>
            </a:r>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r>
              <a:rPr lang="en-US" sz="1900" dirty="0"/>
              <a:t>This of course would make each digit flicker quickly, but if it is refreshed quick enough (at a rate between 60 Hz, and 1 </a:t>
            </a:r>
            <a:r>
              <a:rPr lang="en-US" sz="1900" dirty="0" err="1"/>
              <a:t>KHz</a:t>
            </a:r>
            <a:r>
              <a:rPr lang="en-US" sz="1900" dirty="0"/>
              <a:t>), the human eye will not be able to notice that flickering</a:t>
            </a:r>
          </a:p>
          <a:p>
            <a:pPr marR="0" lvl="0" algn="just" rtl="0">
              <a:spcBef>
                <a:spcPts val="0"/>
              </a:spcBef>
              <a:spcAft>
                <a:spcPts val="0"/>
              </a:spcAft>
              <a:buFont typeface="Arial" panose="020B0604020202020204" pitchFamily="34" charset="0"/>
              <a:buChar char="•"/>
            </a:pPr>
            <a:endParaRPr lang="en-US" sz="1900" dirty="0"/>
          </a:p>
          <a:p>
            <a:pPr algn="just">
              <a:spcBef>
                <a:spcPts val="0"/>
              </a:spcBef>
              <a:spcAft>
                <a:spcPts val="0"/>
              </a:spcAft>
              <a:buFont typeface="Arial" panose="020B0604020202020204" pitchFamily="34" charset="0"/>
              <a:buChar char="•"/>
            </a:pPr>
            <a:r>
              <a:rPr lang="en-US" sz="1900" dirty="0"/>
              <a:t>In order to do so, we make use of the built-in </a:t>
            </a:r>
            <a:r>
              <a:rPr lang="en-US" sz="1900" dirty="0">
                <a:solidFill>
                  <a:srgbClr val="FF0000"/>
                </a:solidFill>
              </a:rPr>
              <a:t>100 MHz </a:t>
            </a:r>
            <a:r>
              <a:rPr lang="en-US" sz="1900" dirty="0"/>
              <a:t>clock available on pin </a:t>
            </a:r>
            <a:r>
              <a:rPr lang="en-US" sz="1900" dirty="0">
                <a:solidFill>
                  <a:srgbClr val="FF0000"/>
                </a:solidFill>
              </a:rPr>
              <a:t>E3</a:t>
            </a:r>
            <a:r>
              <a:rPr lang="en-US" sz="1900" dirty="0"/>
              <a:t> of the </a:t>
            </a:r>
            <a:r>
              <a:rPr lang="en-US" sz="1900" dirty="0" err="1"/>
              <a:t>Nexys</a:t>
            </a:r>
            <a:r>
              <a:rPr lang="en-US" sz="1900" dirty="0"/>
              <a:t> A7 package whose frequency we divide by 2</a:t>
            </a:r>
            <a:r>
              <a:rPr lang="en-US" sz="1900" baseline="30000" dirty="0"/>
              <a:t>20 </a:t>
            </a:r>
            <a:r>
              <a:rPr lang="en-US" sz="1900" dirty="0"/>
              <a:t>using a 20-bit counter. </a:t>
            </a:r>
          </a:p>
          <a:p>
            <a:pPr algn="just">
              <a:spcBef>
                <a:spcPts val="0"/>
              </a:spcBef>
              <a:spcAft>
                <a:spcPts val="0"/>
              </a:spcAft>
              <a:buFont typeface="Arial" panose="020B0604020202020204" pitchFamily="34" charset="0"/>
              <a:buChar char="•"/>
            </a:pPr>
            <a:endParaRPr lang="en-US" sz="1900" dirty="0"/>
          </a:p>
          <a:p>
            <a:pPr algn="just">
              <a:spcBef>
                <a:spcPts val="0"/>
              </a:spcBef>
              <a:spcAft>
                <a:spcPts val="0"/>
              </a:spcAft>
              <a:buFont typeface="Arial" panose="020B0604020202020204" pitchFamily="34" charset="0"/>
              <a:buChar char="•"/>
            </a:pPr>
            <a:r>
              <a:rPr lang="en-US" sz="1900" dirty="0"/>
              <a:t>The result will be a clock of 95.37 Hz (a period of 10.49 </a:t>
            </a:r>
            <a:r>
              <a:rPr lang="en-US" sz="1900" dirty="0" err="1"/>
              <a:t>ms</a:t>
            </a:r>
            <a:r>
              <a:rPr lang="en-US" sz="1900" dirty="0"/>
              <a:t>). </a:t>
            </a:r>
          </a:p>
          <a:p>
            <a:pPr algn="just">
              <a:spcBef>
                <a:spcPts val="0"/>
              </a:spcBef>
              <a:spcAft>
                <a:spcPts val="0"/>
              </a:spcAft>
              <a:buFont typeface="Arial" panose="020B0604020202020204" pitchFamily="34" charset="0"/>
              <a:buChar char="•"/>
            </a:pPr>
            <a:endParaRPr lang="en-US" sz="1900" dirty="0"/>
          </a:p>
          <a:p>
            <a:pPr algn="just">
              <a:spcBef>
                <a:spcPts val="0"/>
              </a:spcBef>
              <a:spcAft>
                <a:spcPts val="0"/>
              </a:spcAft>
              <a:buFont typeface="Arial" panose="020B0604020202020204" pitchFamily="34" charset="0"/>
              <a:buChar char="•"/>
            </a:pPr>
            <a:r>
              <a:rPr lang="en-US" sz="1900" dirty="0"/>
              <a:t>We can further split this period into 4 equal time slots of 2.6 </a:t>
            </a:r>
            <a:r>
              <a:rPr lang="en-US" sz="1900" dirty="0" err="1"/>
              <a:t>ms</a:t>
            </a:r>
            <a:r>
              <a:rPr lang="en-US" sz="1900" dirty="0"/>
              <a:t> each such that each digit is activated for 2.6 </a:t>
            </a:r>
            <a:r>
              <a:rPr lang="en-US" sz="1900" dirty="0" err="1"/>
              <a:t>ms</a:t>
            </a:r>
            <a:r>
              <a:rPr lang="en-US" sz="1900" dirty="0"/>
              <a:t> every 10.49 </a:t>
            </a:r>
            <a:r>
              <a:rPr lang="en-US" sz="1900" dirty="0" err="1"/>
              <a:t>ms</a:t>
            </a: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p:txBody>
      </p:sp>
      <p:sp>
        <p:nvSpPr>
          <p:cNvPr id="4" name="Date Placeholder 3">
            <a:extLst>
              <a:ext uri="{FF2B5EF4-FFF2-40B4-BE49-F238E27FC236}">
                <a16:creationId xmlns:a16="http://schemas.microsoft.com/office/drawing/2014/main" id="{96A1BBDC-6CF0-43B3-84EB-326D77B009BB}"/>
              </a:ext>
            </a:extLst>
          </p:cNvPr>
          <p:cNvSpPr>
            <a:spLocks noGrp="1"/>
          </p:cNvSpPr>
          <p:nvPr>
            <p:ph type="dt" sz="half" idx="10"/>
          </p:nvPr>
        </p:nvSpPr>
        <p:spPr/>
        <p:txBody>
          <a:bodyPr/>
          <a:lstStyle/>
          <a:p>
            <a:pPr>
              <a:defRPr/>
            </a:pPr>
            <a:r>
              <a:rPr lang="en-US" dirty="0"/>
              <a:t>CSCE 3302 Computer Architecture Lab</a:t>
            </a:r>
          </a:p>
        </p:txBody>
      </p:sp>
      <p:sp>
        <p:nvSpPr>
          <p:cNvPr id="5" name="Footer Placeholder 4">
            <a:extLst>
              <a:ext uri="{FF2B5EF4-FFF2-40B4-BE49-F238E27FC236}">
                <a16:creationId xmlns:a16="http://schemas.microsoft.com/office/drawing/2014/main" id="{EFB5BAD7-149F-477B-8794-2DCEA55E081A}"/>
              </a:ext>
            </a:extLst>
          </p:cNvPr>
          <p:cNvSpPr>
            <a:spLocks noGrp="1"/>
          </p:cNvSpPr>
          <p:nvPr>
            <p:ph type="ftr" sz="quarter" idx="11"/>
          </p:nvPr>
        </p:nvSpPr>
        <p:spPr/>
        <p:txBody>
          <a:bodyPr/>
          <a:lstStyle/>
          <a:p>
            <a:pPr>
              <a:defRPr/>
            </a:pPr>
            <a:r>
              <a:rPr lang="en-US" dirty="0"/>
              <a:t>Dr. Mostafa </a:t>
            </a:r>
            <a:r>
              <a:rPr lang="en-US" dirty="0" err="1"/>
              <a:t>Gouneem</a:t>
            </a:r>
            <a:endParaRPr lang="en-US" dirty="0"/>
          </a:p>
        </p:txBody>
      </p:sp>
      <p:sp>
        <p:nvSpPr>
          <p:cNvPr id="6" name="Slide Number Placeholder 5">
            <a:extLst>
              <a:ext uri="{FF2B5EF4-FFF2-40B4-BE49-F238E27FC236}">
                <a16:creationId xmlns:a16="http://schemas.microsoft.com/office/drawing/2014/main" id="{642DB2B7-A534-4BD4-8F7D-B9BE3CE8CB3A}"/>
              </a:ext>
            </a:extLst>
          </p:cNvPr>
          <p:cNvSpPr>
            <a:spLocks noGrp="1"/>
          </p:cNvSpPr>
          <p:nvPr>
            <p:ph type="sldNum" sz="quarter" idx="12"/>
          </p:nvPr>
        </p:nvSpPr>
        <p:spPr/>
        <p:txBody>
          <a:bodyPr/>
          <a:lstStyle/>
          <a:p>
            <a:r>
              <a:rPr lang="en-US" dirty="0"/>
              <a:t> Slide </a:t>
            </a:r>
            <a:fld id="{D078B582-BB4C-415F-BFF0-3D4AC656DF29}" type="slidenum">
              <a:rPr lang="en-US" smtClean="0"/>
              <a:pPr/>
              <a:t>15</a:t>
            </a:fld>
            <a:endParaRPr lang="en-US" dirty="0"/>
          </a:p>
        </p:txBody>
      </p:sp>
    </p:spTree>
    <p:extLst>
      <p:ext uri="{BB962C8B-B14F-4D97-AF65-F5344CB8AC3E}">
        <p14:creationId xmlns:p14="http://schemas.microsoft.com/office/powerpoint/2010/main" val="367144992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004C-D870-450F-92B6-AF176D6F0D05}"/>
              </a:ext>
            </a:extLst>
          </p:cNvPr>
          <p:cNvSpPr>
            <a:spLocks noGrp="1"/>
          </p:cNvSpPr>
          <p:nvPr>
            <p:ph type="title"/>
          </p:nvPr>
        </p:nvSpPr>
        <p:spPr/>
        <p:txBody>
          <a:bodyPr/>
          <a:lstStyle/>
          <a:p>
            <a:r>
              <a:rPr lang="en-US" dirty="0"/>
              <a:t>Experiment 2: A 4-digit 7-segment display driver</a:t>
            </a:r>
          </a:p>
        </p:txBody>
      </p:sp>
      <p:sp>
        <p:nvSpPr>
          <p:cNvPr id="3" name="Content Placeholder 2">
            <a:extLst>
              <a:ext uri="{FF2B5EF4-FFF2-40B4-BE49-F238E27FC236}">
                <a16:creationId xmlns:a16="http://schemas.microsoft.com/office/drawing/2014/main" id="{B8BFDE37-9E16-4B5A-A973-4CD881E52838}"/>
              </a:ext>
            </a:extLst>
          </p:cNvPr>
          <p:cNvSpPr>
            <a:spLocks noGrp="1"/>
          </p:cNvSpPr>
          <p:nvPr>
            <p:ph idx="1"/>
          </p:nvPr>
        </p:nvSpPr>
        <p:spPr>
          <a:xfrm>
            <a:off x="228600" y="1066800"/>
            <a:ext cx="8686800" cy="5334000"/>
          </a:xfrm>
        </p:spPr>
        <p:txBody>
          <a:bodyPr/>
          <a:lstStyle/>
          <a:p>
            <a:pPr marR="0" lvl="0" algn="just" rtl="0">
              <a:spcBef>
                <a:spcPts val="0"/>
              </a:spcBef>
              <a:spcAft>
                <a:spcPts val="0"/>
              </a:spcAft>
              <a:buFont typeface="Arial" panose="020B0604020202020204" pitchFamily="34" charset="0"/>
              <a:buChar char="•"/>
            </a:pPr>
            <a:r>
              <a:rPr lang="en-US" sz="1900" dirty="0"/>
              <a:t>In order to do this final splitting we consider the most significant 2 bits of the 20 bit counter and change the active digit as soon as they change</a:t>
            </a:r>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p:txBody>
      </p:sp>
      <p:sp>
        <p:nvSpPr>
          <p:cNvPr id="4" name="Date Placeholder 3">
            <a:extLst>
              <a:ext uri="{FF2B5EF4-FFF2-40B4-BE49-F238E27FC236}">
                <a16:creationId xmlns:a16="http://schemas.microsoft.com/office/drawing/2014/main" id="{96A1BBDC-6CF0-43B3-84EB-326D77B009BB}"/>
              </a:ext>
            </a:extLst>
          </p:cNvPr>
          <p:cNvSpPr>
            <a:spLocks noGrp="1"/>
          </p:cNvSpPr>
          <p:nvPr>
            <p:ph type="dt" sz="half" idx="10"/>
          </p:nvPr>
        </p:nvSpPr>
        <p:spPr/>
        <p:txBody>
          <a:bodyPr/>
          <a:lstStyle/>
          <a:p>
            <a:pPr>
              <a:defRPr/>
            </a:pPr>
            <a:r>
              <a:rPr lang="en-US" dirty="0"/>
              <a:t>CSCE 3302 Computer Architecture Lab</a:t>
            </a:r>
          </a:p>
        </p:txBody>
      </p:sp>
      <p:sp>
        <p:nvSpPr>
          <p:cNvPr id="5" name="Footer Placeholder 4">
            <a:extLst>
              <a:ext uri="{FF2B5EF4-FFF2-40B4-BE49-F238E27FC236}">
                <a16:creationId xmlns:a16="http://schemas.microsoft.com/office/drawing/2014/main" id="{EFB5BAD7-149F-477B-8794-2DCEA55E081A}"/>
              </a:ext>
            </a:extLst>
          </p:cNvPr>
          <p:cNvSpPr>
            <a:spLocks noGrp="1"/>
          </p:cNvSpPr>
          <p:nvPr>
            <p:ph type="ftr" sz="quarter" idx="11"/>
          </p:nvPr>
        </p:nvSpPr>
        <p:spPr/>
        <p:txBody>
          <a:bodyPr/>
          <a:lstStyle/>
          <a:p>
            <a:pPr>
              <a:defRPr/>
            </a:pPr>
            <a:r>
              <a:rPr lang="en-US" dirty="0"/>
              <a:t>Dr. Mostafa </a:t>
            </a:r>
            <a:r>
              <a:rPr lang="en-US" dirty="0" err="1"/>
              <a:t>Gouneem</a:t>
            </a:r>
            <a:endParaRPr lang="en-US" dirty="0"/>
          </a:p>
        </p:txBody>
      </p:sp>
      <p:sp>
        <p:nvSpPr>
          <p:cNvPr id="6" name="Slide Number Placeholder 5">
            <a:extLst>
              <a:ext uri="{FF2B5EF4-FFF2-40B4-BE49-F238E27FC236}">
                <a16:creationId xmlns:a16="http://schemas.microsoft.com/office/drawing/2014/main" id="{642DB2B7-A534-4BD4-8F7D-B9BE3CE8CB3A}"/>
              </a:ext>
            </a:extLst>
          </p:cNvPr>
          <p:cNvSpPr>
            <a:spLocks noGrp="1"/>
          </p:cNvSpPr>
          <p:nvPr>
            <p:ph type="sldNum" sz="quarter" idx="12"/>
          </p:nvPr>
        </p:nvSpPr>
        <p:spPr/>
        <p:txBody>
          <a:bodyPr/>
          <a:lstStyle/>
          <a:p>
            <a:r>
              <a:rPr lang="en-US" dirty="0"/>
              <a:t>              Slide </a:t>
            </a:r>
            <a:fld id="{D078B582-BB4C-415F-BFF0-3D4AC656DF29}" type="slidenum">
              <a:rPr lang="en-US" smtClean="0"/>
              <a:pPr/>
              <a:t>16</a:t>
            </a:fld>
            <a:endParaRPr lang="en-US" dirty="0"/>
          </a:p>
        </p:txBody>
      </p:sp>
      <p:sp>
        <p:nvSpPr>
          <p:cNvPr id="10" name="TextBox 9">
            <a:extLst>
              <a:ext uri="{FF2B5EF4-FFF2-40B4-BE49-F238E27FC236}">
                <a16:creationId xmlns:a16="http://schemas.microsoft.com/office/drawing/2014/main" id="{3DFBEA7F-EA33-497E-BFD3-4DDD797F4651}"/>
              </a:ext>
            </a:extLst>
          </p:cNvPr>
          <p:cNvSpPr txBox="1"/>
          <p:nvPr/>
        </p:nvSpPr>
        <p:spPr>
          <a:xfrm>
            <a:off x="520520" y="2133600"/>
            <a:ext cx="7937679" cy="4278094"/>
          </a:xfrm>
          <a:prstGeom prst="rect">
            <a:avLst/>
          </a:prstGeom>
          <a:noFill/>
        </p:spPr>
        <p:txBody>
          <a:bodyPr wrap="square">
            <a:spAutoFit/>
          </a:bodyPr>
          <a:lstStyle/>
          <a:p>
            <a:pPr marL="0" marR="0" algn="just">
              <a:spcBef>
                <a:spcPts val="0"/>
              </a:spcBef>
              <a:spcAft>
                <a:spcPts val="0"/>
              </a:spcAft>
            </a:pPr>
            <a:r>
              <a:rPr lang="en-US" sz="1600" b="1" dirty="0">
                <a:effectLst/>
                <a:latin typeface="Courier New" panose="02070309020205020404" pitchFamily="49" charset="0"/>
                <a:ea typeface="Times New Roman" panose="02020603050405020304" pitchFamily="18" charset="0"/>
                <a:cs typeface="Arial" panose="020B0604020202020204" pitchFamily="34" charset="0"/>
              </a:rPr>
              <a:t>module</a:t>
            </a: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r>
              <a:rPr lang="en-US" sz="1600" dirty="0" err="1">
                <a:effectLst/>
                <a:latin typeface="Courier New" panose="02070309020205020404" pitchFamily="49" charset="0"/>
                <a:ea typeface="Times New Roman" panose="02020603050405020304" pitchFamily="18" charset="0"/>
                <a:cs typeface="Arial" panose="020B0604020202020204" pitchFamily="34" charset="0"/>
              </a:rPr>
              <a:t>Four_Digit_Seven_Segment_Driver</a:t>
            </a: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effectLst/>
                <a:latin typeface="Courier New" panose="02070309020205020404" pitchFamily="49" charset="0"/>
                <a:ea typeface="Times New Roman" panose="02020603050405020304" pitchFamily="18" charset="0"/>
                <a:cs typeface="Arial" panose="020B0604020202020204" pitchFamily="34" charset="0"/>
              </a:rPr>
              <a:t>input</a:t>
            </a: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r>
              <a:rPr lang="en-US" sz="1600" dirty="0" err="1">
                <a:effectLst/>
                <a:latin typeface="Courier New" panose="02070309020205020404" pitchFamily="49" charset="0"/>
                <a:ea typeface="Times New Roman" panose="02020603050405020304" pitchFamily="18" charset="0"/>
                <a:cs typeface="Arial" panose="020B0604020202020204" pitchFamily="34" charset="0"/>
              </a:rPr>
              <a:t>clk</a:t>
            </a: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effectLst/>
                <a:latin typeface="Courier New" panose="02070309020205020404" pitchFamily="49" charset="0"/>
                <a:ea typeface="Times New Roman" panose="02020603050405020304" pitchFamily="18" charset="0"/>
                <a:cs typeface="Arial" panose="020B0604020202020204" pitchFamily="34" charset="0"/>
              </a:rPr>
              <a:t>input</a:t>
            </a:r>
            <a:r>
              <a:rPr lang="en-US" sz="1600" dirty="0">
                <a:effectLst/>
                <a:latin typeface="Courier New" panose="02070309020205020404" pitchFamily="49" charset="0"/>
                <a:ea typeface="Times New Roman" panose="02020603050405020304" pitchFamily="18" charset="0"/>
                <a:cs typeface="Arial" panose="020B0604020202020204" pitchFamily="34" charset="0"/>
              </a:rPr>
              <a:t> [12:0] num,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effectLst/>
                <a:latin typeface="Courier New" panose="02070309020205020404" pitchFamily="49" charset="0"/>
                <a:ea typeface="Times New Roman" panose="02020603050405020304" pitchFamily="18" charset="0"/>
                <a:cs typeface="Arial" panose="020B0604020202020204" pitchFamily="34" charset="0"/>
              </a:rPr>
              <a:t>output</a:t>
            </a: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effectLst/>
                <a:latin typeface="Courier New" panose="02070309020205020404" pitchFamily="49" charset="0"/>
                <a:ea typeface="Times New Roman" panose="02020603050405020304" pitchFamily="18" charset="0"/>
                <a:cs typeface="Arial" panose="020B0604020202020204" pitchFamily="34" charset="0"/>
              </a:rPr>
              <a:t>reg</a:t>
            </a:r>
            <a:r>
              <a:rPr lang="en-US" sz="1600" dirty="0">
                <a:effectLst/>
                <a:latin typeface="Courier New" panose="02070309020205020404" pitchFamily="49" charset="0"/>
                <a:ea typeface="Times New Roman" panose="02020603050405020304" pitchFamily="18" charset="0"/>
                <a:cs typeface="Arial" panose="020B0604020202020204" pitchFamily="34" charset="0"/>
              </a:rPr>
              <a:t> [3:0] Anode,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effectLst/>
                <a:latin typeface="Courier New" panose="02070309020205020404" pitchFamily="49" charset="0"/>
                <a:ea typeface="Times New Roman" panose="02020603050405020304" pitchFamily="18" charset="0"/>
                <a:cs typeface="Arial" panose="020B0604020202020204" pitchFamily="34" charset="0"/>
              </a:rPr>
              <a:t>output</a:t>
            </a: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effectLst/>
                <a:latin typeface="Courier New" panose="02070309020205020404" pitchFamily="49" charset="0"/>
                <a:ea typeface="Times New Roman" panose="02020603050405020304" pitchFamily="18" charset="0"/>
                <a:cs typeface="Arial" panose="020B0604020202020204" pitchFamily="34" charset="0"/>
              </a:rPr>
              <a:t>reg</a:t>
            </a:r>
            <a:r>
              <a:rPr lang="en-US" sz="1600" dirty="0">
                <a:effectLst/>
                <a:latin typeface="Courier New" panose="02070309020205020404" pitchFamily="49" charset="0"/>
                <a:ea typeface="Times New Roman" panose="02020603050405020304" pitchFamily="18" charset="0"/>
                <a:cs typeface="Arial" panose="020B0604020202020204" pitchFamily="34" charset="0"/>
              </a:rPr>
              <a:t> [6:0] </a:t>
            </a:r>
            <a:r>
              <a:rPr lang="en-US" sz="1600" dirty="0" err="1">
                <a:effectLst/>
                <a:latin typeface="Courier New" panose="02070309020205020404" pitchFamily="49" charset="0"/>
                <a:ea typeface="Times New Roman" panose="02020603050405020304" pitchFamily="18" charset="0"/>
                <a:cs typeface="Arial" panose="020B0604020202020204" pitchFamily="34" charset="0"/>
              </a:rPr>
              <a:t>LED_out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effectLst/>
                <a:latin typeface="Courier New" panose="02070309020205020404" pitchFamily="49" charset="0"/>
                <a:ea typeface="Times New Roman" panose="02020603050405020304" pitchFamily="18" charset="0"/>
                <a:cs typeface="Arial" panose="020B0604020202020204" pitchFamily="34" charset="0"/>
              </a:rPr>
              <a:t>reg</a:t>
            </a:r>
            <a:r>
              <a:rPr lang="en-US" sz="1600" dirty="0">
                <a:effectLst/>
                <a:latin typeface="Courier New" panose="02070309020205020404" pitchFamily="49" charset="0"/>
                <a:ea typeface="Times New Roman" panose="02020603050405020304" pitchFamily="18" charset="0"/>
                <a:cs typeface="Arial" panose="020B0604020202020204" pitchFamily="34" charset="0"/>
              </a:rPr>
              <a:t> [3:0] LED_BCD;</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effectLst/>
                <a:latin typeface="Courier New" panose="02070309020205020404" pitchFamily="49" charset="0"/>
                <a:ea typeface="Times New Roman" panose="02020603050405020304" pitchFamily="18" charset="0"/>
                <a:cs typeface="Arial" panose="020B0604020202020204" pitchFamily="34" charset="0"/>
              </a:rPr>
              <a:t>reg</a:t>
            </a:r>
            <a:r>
              <a:rPr lang="en-US" sz="1600" dirty="0">
                <a:effectLst/>
                <a:latin typeface="Courier New" panose="02070309020205020404" pitchFamily="49" charset="0"/>
                <a:ea typeface="Times New Roman" panose="02020603050405020304" pitchFamily="18" charset="0"/>
                <a:cs typeface="Arial" panose="020B0604020202020204" pitchFamily="34" charset="0"/>
              </a:rPr>
              <a:t> [19:0] </a:t>
            </a:r>
            <a:r>
              <a:rPr lang="en-US" sz="1600" dirty="0" err="1">
                <a:effectLst/>
                <a:latin typeface="Courier New" panose="02070309020205020404" pitchFamily="49" charset="0"/>
                <a:ea typeface="Times New Roman" panose="02020603050405020304" pitchFamily="18" charset="0"/>
                <a:cs typeface="Arial" panose="020B0604020202020204" pitchFamily="34" charset="0"/>
              </a:rPr>
              <a:t>refresh_counter</a:t>
            </a:r>
            <a:r>
              <a:rPr lang="en-US" sz="1600" dirty="0">
                <a:effectLst/>
                <a:latin typeface="Courier New" panose="02070309020205020404" pitchFamily="49" charset="0"/>
                <a:ea typeface="Times New Roman" panose="02020603050405020304" pitchFamily="18" charset="0"/>
                <a:cs typeface="Arial" panose="020B0604020202020204" pitchFamily="34" charset="0"/>
              </a:rPr>
              <a:t> = 0; // 20-bit counter</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effectLst/>
                <a:latin typeface="Courier New" panose="02070309020205020404" pitchFamily="49" charset="0"/>
                <a:ea typeface="Times New Roman" panose="02020603050405020304" pitchFamily="18" charset="0"/>
                <a:cs typeface="Arial" panose="020B0604020202020204" pitchFamily="34" charset="0"/>
              </a:rPr>
              <a:t>wire</a:t>
            </a:r>
            <a:r>
              <a:rPr lang="en-US" sz="1600" dirty="0">
                <a:effectLst/>
                <a:latin typeface="Courier New" panose="02070309020205020404" pitchFamily="49" charset="0"/>
                <a:ea typeface="Times New Roman" panose="02020603050405020304" pitchFamily="18" charset="0"/>
                <a:cs typeface="Arial" panose="020B0604020202020204" pitchFamily="34" charset="0"/>
              </a:rPr>
              <a:t> [1:0] </a:t>
            </a:r>
            <a:r>
              <a:rPr lang="en-US" sz="1600" dirty="0" err="1">
                <a:effectLst/>
                <a:latin typeface="Courier New" panose="02070309020205020404" pitchFamily="49" charset="0"/>
                <a:ea typeface="Times New Roman" panose="02020603050405020304" pitchFamily="18" charset="0"/>
                <a:cs typeface="Arial" panose="020B0604020202020204" pitchFamily="34" charset="0"/>
              </a:rPr>
              <a:t>LED_activating_counter</a:t>
            </a: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effectLst/>
                <a:latin typeface="Courier New" panose="02070309020205020404" pitchFamily="49" charset="0"/>
                <a:ea typeface="Times New Roman" panose="02020603050405020304" pitchFamily="18" charset="0"/>
                <a:cs typeface="Arial" panose="020B0604020202020204" pitchFamily="34" charset="0"/>
              </a:rPr>
              <a:t>always</a:t>
            </a:r>
            <a:r>
              <a:rPr lang="en-US" sz="1600" dirty="0">
                <a:effectLst/>
                <a:latin typeface="Courier New" panose="02070309020205020404" pitchFamily="49" charset="0"/>
                <a:ea typeface="Times New Roman" panose="02020603050405020304" pitchFamily="18" charset="0"/>
                <a:cs typeface="Arial" panose="020B0604020202020204" pitchFamily="34" charset="0"/>
              </a:rPr>
              <a:t> @(posedge </a:t>
            </a:r>
            <a:r>
              <a:rPr lang="en-US" sz="1600" dirty="0" err="1">
                <a:effectLst/>
                <a:latin typeface="Courier New" panose="02070309020205020404" pitchFamily="49" charset="0"/>
                <a:ea typeface="Times New Roman" panose="02020603050405020304" pitchFamily="18" charset="0"/>
                <a:cs typeface="Arial" panose="020B0604020202020204" pitchFamily="34" charset="0"/>
              </a:rPr>
              <a:t>clk</a:t>
            </a:r>
            <a:r>
              <a:rPr lang="en-US" sz="1600" dirty="0">
                <a:effectLst/>
                <a:latin typeface="Courier New" panose="02070309020205020404" pitchFamily="49" charset="0"/>
                <a:ea typeface="Times New Roman" panose="02020603050405020304" pitchFamily="18" charset="0"/>
                <a:cs typeface="Arial" panose="020B0604020202020204" pitchFamily="34"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effectLst/>
                <a:latin typeface="Courier New" panose="02070309020205020404" pitchFamily="49" charset="0"/>
                <a:ea typeface="Times New Roman" panose="02020603050405020304" pitchFamily="18" charset="0"/>
                <a:cs typeface="Arial" panose="020B0604020202020204" pitchFamily="34" charset="0"/>
              </a:rPr>
              <a:t>begin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r>
              <a:rPr lang="en-US" sz="1600" dirty="0" err="1">
                <a:effectLst/>
                <a:latin typeface="Courier New" panose="02070309020205020404" pitchFamily="49" charset="0"/>
                <a:ea typeface="Times New Roman" panose="02020603050405020304" pitchFamily="18" charset="0"/>
                <a:cs typeface="Arial" panose="020B0604020202020204" pitchFamily="34" charset="0"/>
              </a:rPr>
              <a:t>refresh_counter</a:t>
            </a:r>
            <a:r>
              <a:rPr lang="en-US" sz="1600" dirty="0">
                <a:effectLst/>
                <a:latin typeface="Courier New" panose="02070309020205020404" pitchFamily="49" charset="0"/>
                <a:ea typeface="Times New Roman" panose="02020603050405020304" pitchFamily="18" charset="0"/>
                <a:cs typeface="Arial" panose="020B0604020202020204" pitchFamily="34" charset="0"/>
              </a:rPr>
              <a:t> &lt;= </a:t>
            </a:r>
            <a:r>
              <a:rPr lang="en-US" sz="1600" dirty="0" err="1">
                <a:effectLst/>
                <a:latin typeface="Courier New" panose="02070309020205020404" pitchFamily="49" charset="0"/>
                <a:ea typeface="Times New Roman" panose="02020603050405020304" pitchFamily="18" charset="0"/>
                <a:cs typeface="Arial" panose="020B0604020202020204" pitchFamily="34" charset="0"/>
              </a:rPr>
              <a:t>refresh_counter</a:t>
            </a:r>
            <a:r>
              <a:rPr lang="en-US" sz="1600" dirty="0">
                <a:effectLst/>
                <a:latin typeface="Courier New" panose="02070309020205020404" pitchFamily="49" charset="0"/>
                <a:ea typeface="Times New Roman" panose="02020603050405020304" pitchFamily="18" charset="0"/>
                <a:cs typeface="Arial" panose="020B0604020202020204" pitchFamily="34" charset="0"/>
              </a:rPr>
              <a:t> + 1;</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effectLst/>
                <a:latin typeface="Courier New" panose="02070309020205020404" pitchFamily="49" charset="0"/>
                <a:ea typeface="Times New Roman" panose="02020603050405020304" pitchFamily="18" charset="0"/>
                <a:cs typeface="Arial" panose="020B0604020202020204" pitchFamily="34" charset="0"/>
              </a:rPr>
              <a:t>end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effectLst/>
                <a:latin typeface="Courier New" panose="02070309020205020404" pitchFamily="49" charset="0"/>
                <a:ea typeface="Times New Roman" panose="02020603050405020304" pitchFamily="18" charset="0"/>
                <a:cs typeface="Arial" panose="020B0604020202020204" pitchFamily="34" charset="0"/>
              </a:rPr>
              <a:t>assign</a:t>
            </a: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r>
              <a:rPr lang="en-US" sz="1600" dirty="0" err="1">
                <a:effectLst/>
                <a:latin typeface="Courier New" panose="02070309020205020404" pitchFamily="49" charset="0"/>
                <a:ea typeface="Times New Roman" panose="02020603050405020304" pitchFamily="18" charset="0"/>
                <a:cs typeface="Arial" panose="020B0604020202020204" pitchFamily="34" charset="0"/>
              </a:rPr>
              <a:t>LED_activating_counter</a:t>
            </a:r>
            <a:r>
              <a:rPr lang="en-US" sz="1600" dirty="0">
                <a:effectLst/>
                <a:latin typeface="Courier New" panose="02070309020205020404" pitchFamily="49" charset="0"/>
                <a:ea typeface="Times New Roman" panose="02020603050405020304" pitchFamily="18" charset="0"/>
                <a:cs typeface="Arial" panose="020B0604020202020204" pitchFamily="34" charset="0"/>
              </a:rPr>
              <a:t> = </a:t>
            </a:r>
            <a:r>
              <a:rPr lang="en-US" sz="1600" dirty="0" err="1">
                <a:effectLst/>
                <a:latin typeface="Courier New" panose="02070309020205020404" pitchFamily="49" charset="0"/>
                <a:ea typeface="Times New Roman" panose="02020603050405020304" pitchFamily="18" charset="0"/>
                <a:cs typeface="Arial" panose="020B0604020202020204" pitchFamily="34" charset="0"/>
              </a:rPr>
              <a:t>refresh_counter</a:t>
            </a:r>
            <a:r>
              <a:rPr lang="en-US" sz="1600" dirty="0">
                <a:effectLst/>
                <a:latin typeface="Courier New" panose="02070309020205020404" pitchFamily="49" charset="0"/>
                <a:ea typeface="Times New Roman" panose="02020603050405020304" pitchFamily="18" charset="0"/>
                <a:cs typeface="Arial" panose="020B0604020202020204" pitchFamily="34" charset="0"/>
              </a:rPr>
              <a:t>[19:18];</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7345584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004C-D870-450F-92B6-AF176D6F0D05}"/>
              </a:ext>
            </a:extLst>
          </p:cNvPr>
          <p:cNvSpPr>
            <a:spLocks noGrp="1"/>
          </p:cNvSpPr>
          <p:nvPr>
            <p:ph type="title"/>
          </p:nvPr>
        </p:nvSpPr>
        <p:spPr/>
        <p:txBody>
          <a:bodyPr/>
          <a:lstStyle/>
          <a:p>
            <a:r>
              <a:rPr lang="en-US" dirty="0"/>
              <a:t>Experiment 2: A 4-digit 7-segment display driver</a:t>
            </a:r>
          </a:p>
        </p:txBody>
      </p:sp>
      <p:sp>
        <p:nvSpPr>
          <p:cNvPr id="3" name="Content Placeholder 2">
            <a:extLst>
              <a:ext uri="{FF2B5EF4-FFF2-40B4-BE49-F238E27FC236}">
                <a16:creationId xmlns:a16="http://schemas.microsoft.com/office/drawing/2014/main" id="{B8BFDE37-9E16-4B5A-A973-4CD881E52838}"/>
              </a:ext>
            </a:extLst>
          </p:cNvPr>
          <p:cNvSpPr>
            <a:spLocks noGrp="1"/>
          </p:cNvSpPr>
          <p:nvPr>
            <p:ph idx="1"/>
          </p:nvPr>
        </p:nvSpPr>
        <p:spPr>
          <a:xfrm>
            <a:off x="228600" y="1066800"/>
            <a:ext cx="8686800" cy="5334000"/>
          </a:xfrm>
        </p:spPr>
        <p:txBody>
          <a:bodyPr/>
          <a:lstStyle/>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p:txBody>
      </p:sp>
      <p:sp>
        <p:nvSpPr>
          <p:cNvPr id="4" name="Date Placeholder 3">
            <a:extLst>
              <a:ext uri="{FF2B5EF4-FFF2-40B4-BE49-F238E27FC236}">
                <a16:creationId xmlns:a16="http://schemas.microsoft.com/office/drawing/2014/main" id="{96A1BBDC-6CF0-43B3-84EB-326D77B009BB}"/>
              </a:ext>
            </a:extLst>
          </p:cNvPr>
          <p:cNvSpPr>
            <a:spLocks noGrp="1"/>
          </p:cNvSpPr>
          <p:nvPr>
            <p:ph type="dt" sz="half" idx="10"/>
          </p:nvPr>
        </p:nvSpPr>
        <p:spPr/>
        <p:txBody>
          <a:bodyPr/>
          <a:lstStyle/>
          <a:p>
            <a:pPr>
              <a:defRPr/>
            </a:pPr>
            <a:r>
              <a:rPr lang="en-US" dirty="0"/>
              <a:t>CSCE 3302 Computer Architecture Lab</a:t>
            </a:r>
          </a:p>
        </p:txBody>
      </p:sp>
      <p:sp>
        <p:nvSpPr>
          <p:cNvPr id="5" name="Footer Placeholder 4">
            <a:extLst>
              <a:ext uri="{FF2B5EF4-FFF2-40B4-BE49-F238E27FC236}">
                <a16:creationId xmlns:a16="http://schemas.microsoft.com/office/drawing/2014/main" id="{EFB5BAD7-149F-477B-8794-2DCEA55E081A}"/>
              </a:ext>
            </a:extLst>
          </p:cNvPr>
          <p:cNvSpPr>
            <a:spLocks noGrp="1"/>
          </p:cNvSpPr>
          <p:nvPr>
            <p:ph type="ftr" sz="quarter" idx="11"/>
          </p:nvPr>
        </p:nvSpPr>
        <p:spPr/>
        <p:txBody>
          <a:bodyPr/>
          <a:lstStyle/>
          <a:p>
            <a:pPr>
              <a:defRPr/>
            </a:pPr>
            <a:r>
              <a:rPr lang="en-US" dirty="0"/>
              <a:t>Dr. Mostafa </a:t>
            </a:r>
            <a:r>
              <a:rPr lang="en-US" dirty="0" err="1"/>
              <a:t>Gouneem</a:t>
            </a:r>
            <a:endParaRPr lang="en-US" dirty="0"/>
          </a:p>
        </p:txBody>
      </p:sp>
      <p:sp>
        <p:nvSpPr>
          <p:cNvPr id="6" name="Slide Number Placeholder 5">
            <a:extLst>
              <a:ext uri="{FF2B5EF4-FFF2-40B4-BE49-F238E27FC236}">
                <a16:creationId xmlns:a16="http://schemas.microsoft.com/office/drawing/2014/main" id="{642DB2B7-A534-4BD4-8F7D-B9BE3CE8CB3A}"/>
              </a:ext>
            </a:extLst>
          </p:cNvPr>
          <p:cNvSpPr>
            <a:spLocks noGrp="1"/>
          </p:cNvSpPr>
          <p:nvPr>
            <p:ph type="sldNum" sz="quarter" idx="12"/>
          </p:nvPr>
        </p:nvSpPr>
        <p:spPr/>
        <p:txBody>
          <a:bodyPr/>
          <a:lstStyle/>
          <a:p>
            <a:r>
              <a:rPr lang="en-US" dirty="0"/>
              <a:t> Slide </a:t>
            </a:r>
            <a:fld id="{D078B582-BB4C-415F-BFF0-3D4AC656DF29}" type="slidenum">
              <a:rPr lang="en-US" smtClean="0"/>
              <a:pPr/>
              <a:t>17</a:t>
            </a:fld>
            <a:endParaRPr lang="en-US" dirty="0"/>
          </a:p>
        </p:txBody>
      </p:sp>
      <p:sp>
        <p:nvSpPr>
          <p:cNvPr id="10" name="TextBox 9">
            <a:extLst>
              <a:ext uri="{FF2B5EF4-FFF2-40B4-BE49-F238E27FC236}">
                <a16:creationId xmlns:a16="http://schemas.microsoft.com/office/drawing/2014/main" id="{3DFBEA7F-EA33-497E-BFD3-4DDD797F4651}"/>
              </a:ext>
            </a:extLst>
          </p:cNvPr>
          <p:cNvSpPr txBox="1"/>
          <p:nvPr/>
        </p:nvSpPr>
        <p:spPr>
          <a:xfrm>
            <a:off x="565060" y="1219200"/>
            <a:ext cx="7937679" cy="5262979"/>
          </a:xfrm>
          <a:prstGeom prst="rect">
            <a:avLst/>
          </a:prstGeom>
          <a:noFill/>
        </p:spPr>
        <p:txBody>
          <a:bodyPr wrap="square">
            <a:spAutoFit/>
          </a:bodyPr>
          <a:lstStyle/>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effectLst/>
                <a:latin typeface="Courier New" panose="02070309020205020404" pitchFamily="49" charset="0"/>
                <a:ea typeface="Times New Roman" panose="02020603050405020304" pitchFamily="18" charset="0"/>
                <a:cs typeface="Arial" panose="020B0604020202020204" pitchFamily="34" charset="0"/>
              </a:rPr>
              <a:t>always</a:t>
            </a: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effectLst/>
                <a:latin typeface="Courier New" panose="02070309020205020404" pitchFamily="49" charset="0"/>
                <a:ea typeface="Times New Roman" panose="02020603050405020304" pitchFamily="18" charset="0"/>
                <a:cs typeface="Arial" panose="020B0604020202020204" pitchFamily="34" charset="0"/>
              </a:rPr>
              <a:t>begin</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effectLst/>
                <a:latin typeface="Courier New" panose="02070309020205020404" pitchFamily="49" charset="0"/>
                <a:ea typeface="Times New Roman" panose="02020603050405020304" pitchFamily="18" charset="0"/>
                <a:cs typeface="Arial" panose="020B0604020202020204" pitchFamily="34" charset="0"/>
              </a:rPr>
              <a:t>case</a:t>
            </a:r>
            <a:r>
              <a:rPr lang="en-US" sz="1600" dirty="0">
                <a:effectLst/>
                <a:latin typeface="Courier New" panose="02070309020205020404" pitchFamily="49" charset="0"/>
                <a:ea typeface="Times New Roman" panose="02020603050405020304" pitchFamily="18" charset="0"/>
                <a:cs typeface="Arial" panose="020B0604020202020204" pitchFamily="34" charset="0"/>
              </a:rPr>
              <a:t>(</a:t>
            </a:r>
            <a:r>
              <a:rPr lang="en-US" sz="1600" dirty="0" err="1">
                <a:effectLst/>
                <a:latin typeface="Courier New" panose="02070309020205020404" pitchFamily="49" charset="0"/>
                <a:ea typeface="Times New Roman" panose="02020603050405020304" pitchFamily="18" charset="0"/>
                <a:cs typeface="Arial" panose="020B0604020202020204" pitchFamily="34" charset="0"/>
              </a:rPr>
              <a:t>LED_activating_counter</a:t>
            </a:r>
            <a:r>
              <a:rPr lang="en-US" sz="1600" dirty="0">
                <a:effectLst/>
                <a:latin typeface="Courier New" panose="02070309020205020404" pitchFamily="49" charset="0"/>
                <a:ea typeface="Times New Roman" panose="02020603050405020304" pitchFamily="18" charset="0"/>
                <a:cs typeface="Arial" panose="020B0604020202020204" pitchFamily="34"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2'b00: </a:t>
            </a:r>
            <a:r>
              <a:rPr lang="en-US" sz="1600" b="1" dirty="0">
                <a:effectLst/>
                <a:latin typeface="Courier New" panose="02070309020205020404" pitchFamily="49" charset="0"/>
                <a:ea typeface="Times New Roman" panose="02020603050405020304" pitchFamily="18" charset="0"/>
                <a:cs typeface="Arial" panose="020B0604020202020204" pitchFamily="34" charset="0"/>
              </a:rPr>
              <a:t>begin</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Anode = 4'b0111;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LED_BCD = num/1000;</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effectLst/>
                <a:latin typeface="Courier New" panose="02070309020205020404" pitchFamily="49" charset="0"/>
                <a:ea typeface="Times New Roman" panose="02020603050405020304" pitchFamily="18" charset="0"/>
                <a:cs typeface="Arial" panose="020B0604020202020204" pitchFamily="34" charset="0"/>
              </a:rPr>
              <a:t>end</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2'b01: </a:t>
            </a:r>
            <a:r>
              <a:rPr lang="en-US" sz="1600" b="1" dirty="0">
                <a:effectLst/>
                <a:latin typeface="Courier New" panose="02070309020205020404" pitchFamily="49" charset="0"/>
                <a:ea typeface="Times New Roman" panose="02020603050405020304" pitchFamily="18" charset="0"/>
                <a:cs typeface="Arial" panose="020B0604020202020204" pitchFamily="34" charset="0"/>
              </a:rPr>
              <a:t>begin</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Anode = 4'b1011;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LED_BCD = (num % 1000)/100;</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effectLst/>
                <a:latin typeface="Courier New" panose="02070309020205020404" pitchFamily="49" charset="0"/>
                <a:ea typeface="Times New Roman" panose="02020603050405020304" pitchFamily="18" charset="0"/>
                <a:cs typeface="Arial" panose="020B0604020202020204" pitchFamily="34" charset="0"/>
              </a:rPr>
              <a:t>end</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2'b10: </a:t>
            </a:r>
            <a:r>
              <a:rPr lang="en-US" sz="1600" b="1" dirty="0">
                <a:effectLst/>
                <a:latin typeface="Courier New" panose="02070309020205020404" pitchFamily="49" charset="0"/>
                <a:ea typeface="Times New Roman" panose="02020603050405020304" pitchFamily="18" charset="0"/>
                <a:cs typeface="Arial" panose="020B0604020202020204" pitchFamily="34" charset="0"/>
              </a:rPr>
              <a:t>begin</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Anode = 4'b1101;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LED_BCD = ((num % 1000)%100)/10;</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effectLst/>
                <a:latin typeface="Courier New" panose="02070309020205020404" pitchFamily="49" charset="0"/>
                <a:ea typeface="Times New Roman" panose="02020603050405020304" pitchFamily="18" charset="0"/>
                <a:cs typeface="Arial" panose="020B0604020202020204" pitchFamily="34" charset="0"/>
              </a:rPr>
              <a:t>end</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2'b11: </a:t>
            </a:r>
            <a:r>
              <a:rPr lang="en-US" sz="1600" b="1" dirty="0">
                <a:effectLst/>
                <a:latin typeface="Courier New" panose="02070309020205020404" pitchFamily="49" charset="0"/>
                <a:ea typeface="Times New Roman" panose="02020603050405020304" pitchFamily="18" charset="0"/>
                <a:cs typeface="Arial" panose="020B0604020202020204" pitchFamily="34" charset="0"/>
              </a:rPr>
              <a:t>begin</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Anode = 4'b1110;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LED_BCD = ((num % 1000)%100)%10;</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effectLst/>
                <a:latin typeface="Courier New" panose="02070309020205020404" pitchFamily="49" charset="0"/>
                <a:ea typeface="Times New Roman" panose="02020603050405020304" pitchFamily="18" charset="0"/>
                <a:cs typeface="Arial" panose="020B0604020202020204" pitchFamily="34" charset="0"/>
              </a:rPr>
              <a:t>end</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err="1">
                <a:effectLst/>
                <a:latin typeface="Courier New" panose="02070309020205020404" pitchFamily="49" charset="0"/>
                <a:ea typeface="Times New Roman" panose="02020603050405020304" pitchFamily="18" charset="0"/>
                <a:cs typeface="Arial" panose="020B0604020202020204" pitchFamily="34" charset="0"/>
              </a:rPr>
              <a:t>endcase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effectLst/>
                <a:latin typeface="Courier New" panose="02070309020205020404" pitchFamily="49" charset="0"/>
                <a:ea typeface="Times New Roman" panose="02020603050405020304" pitchFamily="18" charset="0"/>
                <a:cs typeface="Arial" panose="020B0604020202020204" pitchFamily="34" charset="0"/>
              </a:rPr>
              <a:t>end</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7853126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004C-D870-450F-92B6-AF176D6F0D05}"/>
              </a:ext>
            </a:extLst>
          </p:cNvPr>
          <p:cNvSpPr>
            <a:spLocks noGrp="1"/>
          </p:cNvSpPr>
          <p:nvPr>
            <p:ph type="title"/>
          </p:nvPr>
        </p:nvSpPr>
        <p:spPr/>
        <p:txBody>
          <a:bodyPr/>
          <a:lstStyle/>
          <a:p>
            <a:r>
              <a:rPr lang="en-US" dirty="0"/>
              <a:t>Experiment 2: A 4-digit 7-segment display driver</a:t>
            </a:r>
          </a:p>
        </p:txBody>
      </p:sp>
      <p:sp>
        <p:nvSpPr>
          <p:cNvPr id="3" name="Content Placeholder 2">
            <a:extLst>
              <a:ext uri="{FF2B5EF4-FFF2-40B4-BE49-F238E27FC236}">
                <a16:creationId xmlns:a16="http://schemas.microsoft.com/office/drawing/2014/main" id="{B8BFDE37-9E16-4B5A-A973-4CD881E52838}"/>
              </a:ext>
            </a:extLst>
          </p:cNvPr>
          <p:cNvSpPr>
            <a:spLocks noGrp="1"/>
          </p:cNvSpPr>
          <p:nvPr>
            <p:ph idx="1"/>
          </p:nvPr>
        </p:nvSpPr>
        <p:spPr>
          <a:xfrm>
            <a:off x="228600" y="1066800"/>
            <a:ext cx="8686800" cy="5334000"/>
          </a:xfrm>
        </p:spPr>
        <p:txBody>
          <a:bodyPr/>
          <a:lstStyle/>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p:txBody>
      </p:sp>
      <p:sp>
        <p:nvSpPr>
          <p:cNvPr id="4" name="Date Placeholder 3">
            <a:extLst>
              <a:ext uri="{FF2B5EF4-FFF2-40B4-BE49-F238E27FC236}">
                <a16:creationId xmlns:a16="http://schemas.microsoft.com/office/drawing/2014/main" id="{96A1BBDC-6CF0-43B3-84EB-326D77B009BB}"/>
              </a:ext>
            </a:extLst>
          </p:cNvPr>
          <p:cNvSpPr>
            <a:spLocks noGrp="1"/>
          </p:cNvSpPr>
          <p:nvPr>
            <p:ph type="dt" sz="half" idx="10"/>
          </p:nvPr>
        </p:nvSpPr>
        <p:spPr/>
        <p:txBody>
          <a:bodyPr/>
          <a:lstStyle/>
          <a:p>
            <a:pPr>
              <a:defRPr/>
            </a:pPr>
            <a:r>
              <a:rPr lang="en-US" dirty="0"/>
              <a:t>CSCE 3302 Computer Architecture Lab</a:t>
            </a:r>
          </a:p>
        </p:txBody>
      </p:sp>
      <p:sp>
        <p:nvSpPr>
          <p:cNvPr id="5" name="Footer Placeholder 4">
            <a:extLst>
              <a:ext uri="{FF2B5EF4-FFF2-40B4-BE49-F238E27FC236}">
                <a16:creationId xmlns:a16="http://schemas.microsoft.com/office/drawing/2014/main" id="{EFB5BAD7-149F-477B-8794-2DCEA55E081A}"/>
              </a:ext>
            </a:extLst>
          </p:cNvPr>
          <p:cNvSpPr>
            <a:spLocks noGrp="1"/>
          </p:cNvSpPr>
          <p:nvPr>
            <p:ph type="ftr" sz="quarter" idx="11"/>
          </p:nvPr>
        </p:nvSpPr>
        <p:spPr/>
        <p:txBody>
          <a:bodyPr/>
          <a:lstStyle/>
          <a:p>
            <a:pPr>
              <a:defRPr/>
            </a:pPr>
            <a:r>
              <a:rPr lang="en-US" dirty="0"/>
              <a:t>Dr. Mostafa </a:t>
            </a:r>
            <a:r>
              <a:rPr lang="en-US" dirty="0" err="1"/>
              <a:t>Gouneem</a:t>
            </a:r>
            <a:endParaRPr lang="en-US" dirty="0"/>
          </a:p>
        </p:txBody>
      </p:sp>
      <p:sp>
        <p:nvSpPr>
          <p:cNvPr id="6" name="Slide Number Placeholder 5">
            <a:extLst>
              <a:ext uri="{FF2B5EF4-FFF2-40B4-BE49-F238E27FC236}">
                <a16:creationId xmlns:a16="http://schemas.microsoft.com/office/drawing/2014/main" id="{642DB2B7-A534-4BD4-8F7D-B9BE3CE8CB3A}"/>
              </a:ext>
            </a:extLst>
          </p:cNvPr>
          <p:cNvSpPr>
            <a:spLocks noGrp="1"/>
          </p:cNvSpPr>
          <p:nvPr>
            <p:ph type="sldNum" sz="quarter" idx="12"/>
          </p:nvPr>
        </p:nvSpPr>
        <p:spPr/>
        <p:txBody>
          <a:bodyPr/>
          <a:lstStyle/>
          <a:p>
            <a:r>
              <a:rPr lang="en-US" dirty="0"/>
              <a:t>              Slide </a:t>
            </a:r>
            <a:fld id="{D078B582-BB4C-415F-BFF0-3D4AC656DF29}" type="slidenum">
              <a:rPr lang="en-US" smtClean="0"/>
              <a:pPr/>
              <a:t>18</a:t>
            </a:fld>
            <a:endParaRPr lang="en-US" dirty="0"/>
          </a:p>
        </p:txBody>
      </p:sp>
      <p:sp>
        <p:nvSpPr>
          <p:cNvPr id="10" name="TextBox 9">
            <a:extLst>
              <a:ext uri="{FF2B5EF4-FFF2-40B4-BE49-F238E27FC236}">
                <a16:creationId xmlns:a16="http://schemas.microsoft.com/office/drawing/2014/main" id="{3DFBEA7F-EA33-497E-BFD3-4DDD797F4651}"/>
              </a:ext>
            </a:extLst>
          </p:cNvPr>
          <p:cNvSpPr txBox="1"/>
          <p:nvPr/>
        </p:nvSpPr>
        <p:spPr>
          <a:xfrm>
            <a:off x="565060" y="1219200"/>
            <a:ext cx="7937679" cy="4585871"/>
          </a:xfrm>
          <a:prstGeom prst="rect">
            <a:avLst/>
          </a:prstGeom>
          <a:noFill/>
        </p:spPr>
        <p:txBody>
          <a:bodyPr wrap="square">
            <a:spAutoFit/>
          </a:bodyPr>
          <a:lstStyle/>
          <a:p>
            <a:pPr marL="0" marR="0" algn="just">
              <a:spcBef>
                <a:spcPts val="0"/>
              </a:spcBef>
              <a:spcAft>
                <a:spcPts val="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effectLst/>
                <a:latin typeface="Courier New" panose="02070309020205020404" pitchFamily="49" charset="0"/>
                <a:ea typeface="Times New Roman" panose="02020603050405020304" pitchFamily="18" charset="0"/>
                <a:cs typeface="Arial" panose="020B0604020202020204" pitchFamily="34" charset="0"/>
              </a:rPr>
              <a:t>always</a:t>
            </a: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effectLst/>
                <a:latin typeface="Courier New" panose="02070309020205020404" pitchFamily="49" charset="0"/>
                <a:ea typeface="Times New Roman" panose="02020603050405020304" pitchFamily="18" charset="0"/>
                <a:cs typeface="Arial" panose="020B0604020202020204" pitchFamily="34" charset="0"/>
              </a:rPr>
              <a:t>begin</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effectLst/>
                <a:latin typeface="Courier New" panose="02070309020205020404" pitchFamily="49" charset="0"/>
                <a:ea typeface="Times New Roman" panose="02020603050405020304" pitchFamily="18" charset="0"/>
                <a:cs typeface="Arial" panose="020B0604020202020204" pitchFamily="34" charset="0"/>
              </a:rPr>
              <a:t>case</a:t>
            </a:r>
            <a:r>
              <a:rPr lang="en-US" sz="1600" dirty="0">
                <a:effectLst/>
                <a:latin typeface="Courier New" panose="02070309020205020404" pitchFamily="49" charset="0"/>
                <a:ea typeface="Times New Roman" panose="02020603050405020304" pitchFamily="18" charset="0"/>
                <a:cs typeface="Arial" panose="020B0604020202020204" pitchFamily="34" charset="0"/>
              </a:rPr>
              <a:t>(LED_BCD)</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4'b0000: </a:t>
            </a:r>
            <a:r>
              <a:rPr lang="en-US" sz="1600" dirty="0" err="1">
                <a:effectLst/>
                <a:latin typeface="Courier New" panose="02070309020205020404" pitchFamily="49" charset="0"/>
                <a:ea typeface="Times New Roman" panose="02020603050405020304" pitchFamily="18" charset="0"/>
                <a:cs typeface="Arial" panose="020B0604020202020204" pitchFamily="34" charset="0"/>
              </a:rPr>
              <a:t>LED_out</a:t>
            </a:r>
            <a:r>
              <a:rPr lang="en-US" sz="1600" dirty="0">
                <a:effectLst/>
                <a:latin typeface="Courier New" panose="02070309020205020404" pitchFamily="49" charset="0"/>
                <a:ea typeface="Times New Roman" panose="02020603050405020304" pitchFamily="18" charset="0"/>
                <a:cs typeface="Arial" panose="020B0604020202020204" pitchFamily="34" charset="0"/>
              </a:rPr>
              <a:t> = 7'b0000001; // "0"</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4'b0001: </a:t>
            </a:r>
            <a:r>
              <a:rPr lang="en-US" sz="1600" dirty="0" err="1">
                <a:effectLst/>
                <a:latin typeface="Courier New" panose="02070309020205020404" pitchFamily="49" charset="0"/>
                <a:ea typeface="Times New Roman" panose="02020603050405020304" pitchFamily="18" charset="0"/>
                <a:cs typeface="Arial" panose="020B0604020202020204" pitchFamily="34" charset="0"/>
              </a:rPr>
              <a:t>LED_out</a:t>
            </a:r>
            <a:r>
              <a:rPr lang="en-US" sz="1600" dirty="0">
                <a:effectLst/>
                <a:latin typeface="Courier New" panose="02070309020205020404" pitchFamily="49" charset="0"/>
                <a:ea typeface="Times New Roman" panose="02020603050405020304" pitchFamily="18" charset="0"/>
                <a:cs typeface="Arial" panose="020B0604020202020204" pitchFamily="34" charset="0"/>
              </a:rPr>
              <a:t> = 7'b1001111; // "1"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4'b0010: </a:t>
            </a:r>
            <a:r>
              <a:rPr lang="en-US" sz="1600" dirty="0" err="1">
                <a:effectLst/>
                <a:latin typeface="Courier New" panose="02070309020205020404" pitchFamily="49" charset="0"/>
                <a:ea typeface="Times New Roman" panose="02020603050405020304" pitchFamily="18" charset="0"/>
                <a:cs typeface="Arial" panose="020B0604020202020204" pitchFamily="34" charset="0"/>
              </a:rPr>
              <a:t>LED_out</a:t>
            </a:r>
            <a:r>
              <a:rPr lang="en-US" sz="1600" dirty="0">
                <a:effectLst/>
                <a:latin typeface="Courier New" panose="02070309020205020404" pitchFamily="49" charset="0"/>
                <a:ea typeface="Times New Roman" panose="02020603050405020304" pitchFamily="18" charset="0"/>
                <a:cs typeface="Arial" panose="020B0604020202020204" pitchFamily="34" charset="0"/>
              </a:rPr>
              <a:t> = 7'b0010010; // "2"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4'b0011: </a:t>
            </a:r>
            <a:r>
              <a:rPr lang="en-US" sz="1600" dirty="0" err="1">
                <a:effectLst/>
                <a:latin typeface="Courier New" panose="02070309020205020404" pitchFamily="49" charset="0"/>
                <a:ea typeface="Times New Roman" panose="02020603050405020304" pitchFamily="18" charset="0"/>
                <a:cs typeface="Arial" panose="020B0604020202020204" pitchFamily="34" charset="0"/>
              </a:rPr>
              <a:t>LED_out</a:t>
            </a:r>
            <a:r>
              <a:rPr lang="en-US" sz="1600" dirty="0">
                <a:effectLst/>
                <a:latin typeface="Courier New" panose="02070309020205020404" pitchFamily="49" charset="0"/>
                <a:ea typeface="Times New Roman" panose="02020603050405020304" pitchFamily="18" charset="0"/>
                <a:cs typeface="Arial" panose="020B0604020202020204" pitchFamily="34" charset="0"/>
              </a:rPr>
              <a:t> = 7'b0000110; // "3"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4'b0100: </a:t>
            </a:r>
            <a:r>
              <a:rPr lang="en-US" sz="1600" dirty="0" err="1">
                <a:effectLst/>
                <a:latin typeface="Courier New" panose="02070309020205020404" pitchFamily="49" charset="0"/>
                <a:ea typeface="Times New Roman" panose="02020603050405020304" pitchFamily="18" charset="0"/>
                <a:cs typeface="Arial" panose="020B0604020202020204" pitchFamily="34" charset="0"/>
              </a:rPr>
              <a:t>LED_out</a:t>
            </a:r>
            <a:r>
              <a:rPr lang="en-US" sz="1600" dirty="0">
                <a:effectLst/>
                <a:latin typeface="Courier New" panose="02070309020205020404" pitchFamily="49" charset="0"/>
                <a:ea typeface="Times New Roman" panose="02020603050405020304" pitchFamily="18" charset="0"/>
                <a:cs typeface="Arial" panose="020B0604020202020204" pitchFamily="34" charset="0"/>
              </a:rPr>
              <a:t> = 7'b1001100; // "4"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4'b0101: </a:t>
            </a:r>
            <a:r>
              <a:rPr lang="en-US" sz="1600" dirty="0" err="1">
                <a:effectLst/>
                <a:latin typeface="Courier New" panose="02070309020205020404" pitchFamily="49" charset="0"/>
                <a:ea typeface="Times New Roman" panose="02020603050405020304" pitchFamily="18" charset="0"/>
                <a:cs typeface="Arial" panose="020B0604020202020204" pitchFamily="34" charset="0"/>
              </a:rPr>
              <a:t>LED_out</a:t>
            </a:r>
            <a:r>
              <a:rPr lang="en-US" sz="1600" dirty="0">
                <a:effectLst/>
                <a:latin typeface="Courier New" panose="02070309020205020404" pitchFamily="49" charset="0"/>
                <a:ea typeface="Times New Roman" panose="02020603050405020304" pitchFamily="18" charset="0"/>
                <a:cs typeface="Arial" panose="020B0604020202020204" pitchFamily="34" charset="0"/>
              </a:rPr>
              <a:t> = 7'b0100100; // "5"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4'b0110: </a:t>
            </a:r>
            <a:r>
              <a:rPr lang="en-US" sz="1600" dirty="0" err="1">
                <a:effectLst/>
                <a:latin typeface="Courier New" panose="02070309020205020404" pitchFamily="49" charset="0"/>
                <a:ea typeface="Times New Roman" panose="02020603050405020304" pitchFamily="18" charset="0"/>
                <a:cs typeface="Arial" panose="020B0604020202020204" pitchFamily="34" charset="0"/>
              </a:rPr>
              <a:t>LED_out</a:t>
            </a:r>
            <a:r>
              <a:rPr lang="en-US" sz="1600" dirty="0">
                <a:effectLst/>
                <a:latin typeface="Courier New" panose="02070309020205020404" pitchFamily="49" charset="0"/>
                <a:ea typeface="Times New Roman" panose="02020603050405020304" pitchFamily="18" charset="0"/>
                <a:cs typeface="Arial" panose="020B0604020202020204" pitchFamily="34" charset="0"/>
              </a:rPr>
              <a:t> = 7'b0100000; // "6"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4'b0111: </a:t>
            </a:r>
            <a:r>
              <a:rPr lang="en-US" sz="1600" dirty="0" err="1">
                <a:effectLst/>
                <a:latin typeface="Courier New" panose="02070309020205020404" pitchFamily="49" charset="0"/>
                <a:ea typeface="Times New Roman" panose="02020603050405020304" pitchFamily="18" charset="0"/>
                <a:cs typeface="Arial" panose="020B0604020202020204" pitchFamily="34" charset="0"/>
              </a:rPr>
              <a:t>LED_out</a:t>
            </a:r>
            <a:r>
              <a:rPr lang="en-US" sz="1600" dirty="0">
                <a:effectLst/>
                <a:latin typeface="Courier New" panose="02070309020205020404" pitchFamily="49" charset="0"/>
                <a:ea typeface="Times New Roman" panose="02020603050405020304" pitchFamily="18" charset="0"/>
                <a:cs typeface="Arial" panose="020B0604020202020204" pitchFamily="34" charset="0"/>
              </a:rPr>
              <a:t> = 7'b0001111; // "7"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4'b1000: </a:t>
            </a:r>
            <a:r>
              <a:rPr lang="en-US" sz="1600" dirty="0" err="1">
                <a:effectLst/>
                <a:latin typeface="Courier New" panose="02070309020205020404" pitchFamily="49" charset="0"/>
                <a:ea typeface="Times New Roman" panose="02020603050405020304" pitchFamily="18" charset="0"/>
                <a:cs typeface="Arial" panose="020B0604020202020204" pitchFamily="34" charset="0"/>
              </a:rPr>
              <a:t>LED_out</a:t>
            </a:r>
            <a:r>
              <a:rPr lang="en-US" sz="1600" dirty="0">
                <a:effectLst/>
                <a:latin typeface="Courier New" panose="02070309020205020404" pitchFamily="49" charset="0"/>
                <a:ea typeface="Times New Roman" panose="02020603050405020304" pitchFamily="18" charset="0"/>
                <a:cs typeface="Arial" panose="020B0604020202020204" pitchFamily="34" charset="0"/>
              </a:rPr>
              <a:t> = 7'b0000000; // "8"</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4'b1001: </a:t>
            </a:r>
            <a:r>
              <a:rPr lang="en-US" sz="1600" dirty="0" err="1">
                <a:effectLst/>
                <a:latin typeface="Courier New" panose="02070309020205020404" pitchFamily="49" charset="0"/>
                <a:ea typeface="Times New Roman" panose="02020603050405020304" pitchFamily="18" charset="0"/>
                <a:cs typeface="Arial" panose="020B0604020202020204" pitchFamily="34" charset="0"/>
              </a:rPr>
              <a:t>LED_out</a:t>
            </a:r>
            <a:r>
              <a:rPr lang="en-US" sz="1600" dirty="0">
                <a:effectLst/>
                <a:latin typeface="Courier New" panose="02070309020205020404" pitchFamily="49" charset="0"/>
                <a:ea typeface="Times New Roman" panose="02020603050405020304" pitchFamily="18" charset="0"/>
                <a:cs typeface="Arial" panose="020B0604020202020204" pitchFamily="34" charset="0"/>
              </a:rPr>
              <a:t> = 7'b0000100; // "9"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default: </a:t>
            </a:r>
            <a:r>
              <a:rPr lang="en-US" sz="1600" dirty="0" err="1">
                <a:effectLst/>
                <a:latin typeface="Courier New" panose="02070309020205020404" pitchFamily="49" charset="0"/>
                <a:ea typeface="Times New Roman" panose="02020603050405020304" pitchFamily="18" charset="0"/>
                <a:cs typeface="Arial" panose="020B0604020202020204" pitchFamily="34" charset="0"/>
              </a:rPr>
              <a:t>LED_out</a:t>
            </a:r>
            <a:r>
              <a:rPr lang="en-US" sz="1600" dirty="0">
                <a:effectLst/>
                <a:latin typeface="Courier New" panose="02070309020205020404" pitchFamily="49" charset="0"/>
                <a:ea typeface="Times New Roman" panose="02020603050405020304" pitchFamily="18" charset="0"/>
                <a:cs typeface="Arial" panose="020B0604020202020204" pitchFamily="34" charset="0"/>
              </a:rPr>
              <a:t> = 7'b0000001; // "0"</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err="1">
                <a:effectLst/>
                <a:latin typeface="Courier New" panose="02070309020205020404" pitchFamily="49" charset="0"/>
                <a:ea typeface="Times New Roman" panose="02020603050405020304" pitchFamily="18" charset="0"/>
                <a:cs typeface="Arial" panose="020B0604020202020204" pitchFamily="34" charset="0"/>
              </a:rPr>
              <a:t>endcase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effectLst/>
                <a:latin typeface="Courier New" panose="02070309020205020404" pitchFamily="49" charset="0"/>
                <a:ea typeface="Times New Roman" panose="02020603050405020304" pitchFamily="18" charset="0"/>
                <a:cs typeface="Arial" panose="020B0604020202020204" pitchFamily="34" charset="0"/>
              </a:rPr>
              <a:t>end</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600" dirty="0">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err="1">
                <a:effectLst/>
                <a:latin typeface="Courier New" panose="02070309020205020404" pitchFamily="49" charset="0"/>
                <a:ea typeface="Times New Roman" panose="02020603050405020304" pitchFamily="18" charset="0"/>
                <a:cs typeface="Arial" panose="020B0604020202020204" pitchFamily="34" charset="0"/>
              </a:rPr>
              <a:t>endmodule</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9089722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004C-D870-450F-92B6-AF176D6F0D05}"/>
              </a:ext>
            </a:extLst>
          </p:cNvPr>
          <p:cNvSpPr>
            <a:spLocks noGrp="1"/>
          </p:cNvSpPr>
          <p:nvPr>
            <p:ph type="title"/>
          </p:nvPr>
        </p:nvSpPr>
        <p:spPr/>
        <p:txBody>
          <a:bodyPr/>
          <a:lstStyle/>
          <a:p>
            <a:r>
              <a:rPr lang="en-US" dirty="0"/>
              <a:t>Experiment 2: A 4-digit 7-segment display driver</a:t>
            </a:r>
          </a:p>
        </p:txBody>
      </p:sp>
      <p:sp>
        <p:nvSpPr>
          <p:cNvPr id="3" name="Content Placeholder 2">
            <a:extLst>
              <a:ext uri="{FF2B5EF4-FFF2-40B4-BE49-F238E27FC236}">
                <a16:creationId xmlns:a16="http://schemas.microsoft.com/office/drawing/2014/main" id="{B8BFDE37-9E16-4B5A-A973-4CD881E52838}"/>
              </a:ext>
            </a:extLst>
          </p:cNvPr>
          <p:cNvSpPr>
            <a:spLocks noGrp="1"/>
          </p:cNvSpPr>
          <p:nvPr>
            <p:ph idx="1"/>
          </p:nvPr>
        </p:nvSpPr>
        <p:spPr>
          <a:xfrm>
            <a:off x="228600" y="1066800"/>
            <a:ext cx="8686800" cy="5334000"/>
          </a:xfrm>
        </p:spPr>
        <p:txBody>
          <a:bodyPr/>
          <a:lstStyle/>
          <a:p>
            <a:pPr algn="just">
              <a:spcBef>
                <a:spcPts val="0"/>
              </a:spcBef>
              <a:spcAft>
                <a:spcPts val="0"/>
              </a:spcAft>
              <a:buFont typeface="Arial" panose="020B0604020202020204" pitchFamily="34" charset="0"/>
              <a:buChar char="•"/>
            </a:pPr>
            <a:r>
              <a:rPr lang="en-US" sz="1900" dirty="0"/>
              <a:t>Create a constraint file attaching: </a:t>
            </a:r>
          </a:p>
          <a:p>
            <a:pPr lvl="1" algn="just">
              <a:spcBef>
                <a:spcPts val="0"/>
              </a:spcBef>
              <a:spcAft>
                <a:spcPts val="0"/>
              </a:spcAft>
              <a:buFont typeface="Arial" panose="020B0604020202020204" pitchFamily="34" charset="0"/>
              <a:buChar char="•"/>
            </a:pPr>
            <a:r>
              <a:rPr lang="en-US" sz="1700" dirty="0"/>
              <a:t>The inputs of the module to switches 0 to 12</a:t>
            </a:r>
          </a:p>
          <a:p>
            <a:pPr lvl="1" algn="just">
              <a:spcBef>
                <a:spcPts val="0"/>
              </a:spcBef>
              <a:spcAft>
                <a:spcPts val="0"/>
              </a:spcAft>
              <a:buFont typeface="Arial" panose="020B0604020202020204" pitchFamily="34" charset="0"/>
              <a:buChar char="•"/>
            </a:pPr>
            <a:r>
              <a:rPr lang="en-US" sz="1700" dirty="0"/>
              <a:t>The outputs of the module to the cathodes and anodes of the 7-segment LEDs</a:t>
            </a:r>
          </a:p>
          <a:p>
            <a:pPr lvl="1" algn="just">
              <a:spcBef>
                <a:spcPts val="0"/>
              </a:spcBef>
              <a:spcAft>
                <a:spcPts val="0"/>
              </a:spcAft>
              <a:buFont typeface="Arial" panose="020B0604020202020204" pitchFamily="34" charset="0"/>
              <a:buChar char="•"/>
            </a:pPr>
            <a:r>
              <a:rPr lang="en-US" sz="1700" dirty="0"/>
              <a:t>The 100 MHz clock input to pin E3</a:t>
            </a:r>
          </a:p>
          <a:p>
            <a:pPr lvl="1" algn="just">
              <a:spcBef>
                <a:spcPts val="0"/>
              </a:spcBef>
              <a:spcAft>
                <a:spcPts val="0"/>
              </a:spcAft>
              <a:buFont typeface="Arial" panose="020B0604020202020204" pitchFamily="34" charset="0"/>
              <a:buChar char="•"/>
            </a:pPr>
            <a:r>
              <a:rPr lang="en-US" sz="1700" dirty="0"/>
              <a:t>File name: </a:t>
            </a:r>
            <a:r>
              <a:rPr lang="en-US" sz="1800" dirty="0" err="1">
                <a:solidFill>
                  <a:srgbClr val="FF0000"/>
                </a:solidFill>
                <a:effectLst/>
                <a:latin typeface="Courier New" panose="02070309020205020404" pitchFamily="49" charset="0"/>
                <a:ea typeface="Times New Roman" panose="02020603050405020304" pitchFamily="18" charset="0"/>
              </a:rPr>
              <a:t>FDSSD_constraint.xdc</a:t>
            </a:r>
            <a:r>
              <a:rPr lang="en-US" sz="1800" dirty="0">
                <a:solidFill>
                  <a:srgbClr val="000000"/>
                </a:solidFill>
                <a:effectLst/>
                <a:latin typeface="Times New Roman" panose="02020603050405020304" pitchFamily="18" charset="0"/>
                <a:ea typeface="Calibri" panose="020F0502020204030204" pitchFamily="34" charset="0"/>
              </a:rPr>
              <a:t> </a:t>
            </a:r>
            <a:endParaRPr lang="en-US" sz="17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r>
              <a:rPr lang="en-US" sz="1900" dirty="0"/>
              <a:t>Program the </a:t>
            </a:r>
            <a:r>
              <a:rPr lang="en-US" sz="1900" dirty="0" err="1"/>
              <a:t>Nexys</a:t>
            </a:r>
            <a:r>
              <a:rPr lang="en-US" sz="1900" dirty="0"/>
              <a:t> A7 board and test it</a:t>
            </a:r>
          </a:p>
          <a:p>
            <a:pPr marL="0" marR="0" lvl="0" indent="0" algn="just" rtl="0">
              <a:spcBef>
                <a:spcPts val="0"/>
              </a:spcBef>
              <a:spcAft>
                <a:spcPts val="0"/>
              </a:spcAft>
              <a:buNone/>
            </a:pPr>
            <a:endParaRPr lang="en-US" sz="1900" dirty="0"/>
          </a:p>
          <a:p>
            <a:pPr marR="0" lvl="0" algn="just" rtl="0">
              <a:spcBef>
                <a:spcPts val="0"/>
              </a:spcBef>
              <a:spcAft>
                <a:spcPts val="0"/>
              </a:spcAft>
              <a:buFont typeface="Arial" panose="020B0604020202020204" pitchFamily="34" charset="0"/>
              <a:buChar char="•"/>
            </a:pPr>
            <a:r>
              <a:rPr lang="en-US" sz="1900" dirty="0"/>
              <a:t>Record the utilization (number of LUTs, FFs, and IO ports) consumed by the driver circuit you designed. You can find this information after you have completed the implementation step in the utilization report</a:t>
            </a:r>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p:txBody>
      </p:sp>
      <p:sp>
        <p:nvSpPr>
          <p:cNvPr id="4" name="Date Placeholder 3">
            <a:extLst>
              <a:ext uri="{FF2B5EF4-FFF2-40B4-BE49-F238E27FC236}">
                <a16:creationId xmlns:a16="http://schemas.microsoft.com/office/drawing/2014/main" id="{96A1BBDC-6CF0-43B3-84EB-326D77B009BB}"/>
              </a:ext>
            </a:extLst>
          </p:cNvPr>
          <p:cNvSpPr>
            <a:spLocks noGrp="1"/>
          </p:cNvSpPr>
          <p:nvPr>
            <p:ph type="dt" sz="half" idx="10"/>
          </p:nvPr>
        </p:nvSpPr>
        <p:spPr/>
        <p:txBody>
          <a:bodyPr/>
          <a:lstStyle/>
          <a:p>
            <a:pPr>
              <a:defRPr/>
            </a:pPr>
            <a:r>
              <a:rPr lang="en-US" dirty="0"/>
              <a:t>CSCE 3302 Computer Architecture Lab</a:t>
            </a:r>
          </a:p>
        </p:txBody>
      </p:sp>
      <p:sp>
        <p:nvSpPr>
          <p:cNvPr id="5" name="Footer Placeholder 4">
            <a:extLst>
              <a:ext uri="{FF2B5EF4-FFF2-40B4-BE49-F238E27FC236}">
                <a16:creationId xmlns:a16="http://schemas.microsoft.com/office/drawing/2014/main" id="{EFB5BAD7-149F-477B-8794-2DCEA55E081A}"/>
              </a:ext>
            </a:extLst>
          </p:cNvPr>
          <p:cNvSpPr>
            <a:spLocks noGrp="1"/>
          </p:cNvSpPr>
          <p:nvPr>
            <p:ph type="ftr" sz="quarter" idx="11"/>
          </p:nvPr>
        </p:nvSpPr>
        <p:spPr/>
        <p:txBody>
          <a:bodyPr/>
          <a:lstStyle/>
          <a:p>
            <a:pPr>
              <a:defRPr/>
            </a:pPr>
            <a:r>
              <a:rPr lang="en-US" dirty="0"/>
              <a:t>Dr. Mostafa </a:t>
            </a:r>
            <a:r>
              <a:rPr lang="en-US" dirty="0" err="1"/>
              <a:t>Gouneem</a:t>
            </a:r>
            <a:endParaRPr lang="en-US" dirty="0"/>
          </a:p>
        </p:txBody>
      </p:sp>
      <p:sp>
        <p:nvSpPr>
          <p:cNvPr id="6" name="Slide Number Placeholder 5">
            <a:extLst>
              <a:ext uri="{FF2B5EF4-FFF2-40B4-BE49-F238E27FC236}">
                <a16:creationId xmlns:a16="http://schemas.microsoft.com/office/drawing/2014/main" id="{642DB2B7-A534-4BD4-8F7D-B9BE3CE8CB3A}"/>
              </a:ext>
            </a:extLst>
          </p:cNvPr>
          <p:cNvSpPr>
            <a:spLocks noGrp="1"/>
          </p:cNvSpPr>
          <p:nvPr>
            <p:ph type="sldNum" sz="quarter" idx="12"/>
          </p:nvPr>
        </p:nvSpPr>
        <p:spPr/>
        <p:txBody>
          <a:bodyPr/>
          <a:lstStyle/>
          <a:p>
            <a:r>
              <a:rPr lang="en-US" dirty="0"/>
              <a:t>              Slide </a:t>
            </a:r>
            <a:fld id="{D078B582-BB4C-415F-BFF0-3D4AC656DF29}" type="slidenum">
              <a:rPr lang="en-US" smtClean="0"/>
              <a:pPr/>
              <a:t>19</a:t>
            </a:fld>
            <a:endParaRPr lang="en-US" dirty="0"/>
          </a:p>
        </p:txBody>
      </p:sp>
    </p:spTree>
    <p:extLst>
      <p:ext uri="{BB962C8B-B14F-4D97-AF65-F5344CB8AC3E}">
        <p14:creationId xmlns:p14="http://schemas.microsoft.com/office/powerpoint/2010/main" val="13549953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004C-D870-450F-92B6-AF176D6F0D0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8BFDE37-9E16-4B5A-A973-4CD881E52838}"/>
              </a:ext>
            </a:extLst>
          </p:cNvPr>
          <p:cNvSpPr>
            <a:spLocks noGrp="1"/>
          </p:cNvSpPr>
          <p:nvPr>
            <p:ph idx="1"/>
          </p:nvPr>
        </p:nvSpPr>
        <p:spPr>
          <a:xfrm>
            <a:off x="228600" y="1066800"/>
            <a:ext cx="8686800" cy="5334000"/>
          </a:xfrm>
        </p:spPr>
        <p:txBody>
          <a:bodyPr/>
          <a:lstStyle/>
          <a:p>
            <a:pPr>
              <a:buFont typeface="Arial" panose="020B0604020202020204" pitchFamily="34" charset="0"/>
              <a:buChar char="•"/>
            </a:pPr>
            <a:r>
              <a:rPr lang="en-US" dirty="0"/>
              <a:t>Objectives</a:t>
            </a:r>
          </a:p>
          <a:p>
            <a:pPr>
              <a:buFont typeface="Arial" panose="020B0604020202020204" pitchFamily="34" charset="0"/>
              <a:buChar char="•"/>
            </a:pPr>
            <a:r>
              <a:rPr lang="en-US" dirty="0"/>
              <a:t>Introduction</a:t>
            </a:r>
          </a:p>
          <a:p>
            <a:pPr>
              <a:buFont typeface="Arial" panose="020B0604020202020204" pitchFamily="34" charset="0"/>
              <a:buChar char="•"/>
            </a:pPr>
            <a:r>
              <a:rPr lang="en-US" dirty="0"/>
              <a:t>Experiment 1: A simple inverter</a:t>
            </a:r>
          </a:p>
          <a:p>
            <a:pPr>
              <a:buFont typeface="Arial" panose="020B0604020202020204" pitchFamily="34" charset="0"/>
              <a:buChar char="•"/>
            </a:pPr>
            <a:r>
              <a:rPr lang="en-US" dirty="0"/>
              <a:t>Experiment 2: A 4-digit 7-segment display driver</a:t>
            </a:r>
          </a:p>
          <a:p>
            <a:pPr>
              <a:buFont typeface="Arial" panose="020B0604020202020204" pitchFamily="34" charset="0"/>
              <a:buChar char="•"/>
            </a:pPr>
            <a:r>
              <a:rPr lang="en-US" dirty="0"/>
              <a:t>Experiment 3: A 4-digit 7-segment display driver with optimized Divisor</a:t>
            </a:r>
          </a:p>
          <a:p>
            <a:pPr>
              <a:buFont typeface="Arial" panose="020B0604020202020204" pitchFamily="34" charset="0"/>
              <a:buChar char="•"/>
            </a:pPr>
            <a:r>
              <a:rPr lang="en-US" dirty="0"/>
              <a:t>Deliverables</a:t>
            </a:r>
          </a:p>
          <a:p>
            <a:pPr>
              <a:buFont typeface="Arial" panose="020B0604020202020204" pitchFamily="34" charset="0"/>
              <a:buChar char="•"/>
            </a:pPr>
            <a:endParaRPr lang="en-US" dirty="0"/>
          </a:p>
          <a:p>
            <a:pPr lvl="1">
              <a:buFont typeface="Courier New" panose="02070309020205020404" pitchFamily="49" charset="0"/>
              <a:buChar char="o"/>
            </a:pPr>
            <a:endParaRPr lang="en-US" dirty="0"/>
          </a:p>
          <a:p>
            <a:pPr marL="457200" lvl="1" indent="0">
              <a:buNone/>
            </a:pPr>
            <a:endParaRPr lang="en-US" dirty="0"/>
          </a:p>
        </p:txBody>
      </p:sp>
      <p:sp>
        <p:nvSpPr>
          <p:cNvPr id="4" name="Date Placeholder 3">
            <a:extLst>
              <a:ext uri="{FF2B5EF4-FFF2-40B4-BE49-F238E27FC236}">
                <a16:creationId xmlns:a16="http://schemas.microsoft.com/office/drawing/2014/main" id="{96A1BBDC-6CF0-43B3-84EB-326D77B009BB}"/>
              </a:ext>
            </a:extLst>
          </p:cNvPr>
          <p:cNvSpPr>
            <a:spLocks noGrp="1"/>
          </p:cNvSpPr>
          <p:nvPr>
            <p:ph type="dt" sz="half" idx="10"/>
          </p:nvPr>
        </p:nvSpPr>
        <p:spPr/>
        <p:txBody>
          <a:bodyPr/>
          <a:lstStyle/>
          <a:p>
            <a:pPr>
              <a:defRPr/>
            </a:pPr>
            <a:r>
              <a:rPr lang="en-US" dirty="0"/>
              <a:t>CSCE 3302 Computer Architecture Lab</a:t>
            </a:r>
          </a:p>
        </p:txBody>
      </p:sp>
      <p:sp>
        <p:nvSpPr>
          <p:cNvPr id="5" name="Footer Placeholder 4">
            <a:extLst>
              <a:ext uri="{FF2B5EF4-FFF2-40B4-BE49-F238E27FC236}">
                <a16:creationId xmlns:a16="http://schemas.microsoft.com/office/drawing/2014/main" id="{EFB5BAD7-149F-477B-8794-2DCEA55E081A}"/>
              </a:ext>
            </a:extLst>
          </p:cNvPr>
          <p:cNvSpPr>
            <a:spLocks noGrp="1"/>
          </p:cNvSpPr>
          <p:nvPr>
            <p:ph type="ftr" sz="quarter" idx="11"/>
          </p:nvPr>
        </p:nvSpPr>
        <p:spPr/>
        <p:txBody>
          <a:bodyPr/>
          <a:lstStyle/>
          <a:p>
            <a:pPr>
              <a:defRPr/>
            </a:pPr>
            <a:r>
              <a:rPr lang="en-US" dirty="0"/>
              <a:t>Dr. Mostafa </a:t>
            </a:r>
            <a:r>
              <a:rPr lang="en-US" dirty="0" err="1"/>
              <a:t>Gouneem</a:t>
            </a:r>
            <a:endParaRPr lang="en-US" dirty="0"/>
          </a:p>
        </p:txBody>
      </p:sp>
      <p:sp>
        <p:nvSpPr>
          <p:cNvPr id="6" name="Slide Number Placeholder 5">
            <a:extLst>
              <a:ext uri="{FF2B5EF4-FFF2-40B4-BE49-F238E27FC236}">
                <a16:creationId xmlns:a16="http://schemas.microsoft.com/office/drawing/2014/main" id="{642DB2B7-A534-4BD4-8F7D-B9BE3CE8CB3A}"/>
              </a:ext>
            </a:extLst>
          </p:cNvPr>
          <p:cNvSpPr>
            <a:spLocks noGrp="1"/>
          </p:cNvSpPr>
          <p:nvPr>
            <p:ph type="sldNum" sz="quarter" idx="12"/>
          </p:nvPr>
        </p:nvSpPr>
        <p:spPr/>
        <p:txBody>
          <a:bodyPr/>
          <a:lstStyle/>
          <a:p>
            <a:r>
              <a:rPr lang="en-US" dirty="0"/>
              <a:t>Slide </a:t>
            </a:r>
            <a:fld id="{D078B582-BB4C-415F-BFF0-3D4AC656DF29}" type="slidenum">
              <a:rPr lang="en-US" smtClean="0"/>
              <a:pPr/>
              <a:t>2</a:t>
            </a:fld>
            <a:endParaRPr lang="en-US" dirty="0"/>
          </a:p>
        </p:txBody>
      </p:sp>
    </p:spTree>
    <p:extLst>
      <p:ext uri="{BB962C8B-B14F-4D97-AF65-F5344CB8AC3E}">
        <p14:creationId xmlns:p14="http://schemas.microsoft.com/office/powerpoint/2010/main" val="356586772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004C-D870-450F-92B6-AF176D6F0D05}"/>
              </a:ext>
            </a:extLst>
          </p:cNvPr>
          <p:cNvSpPr>
            <a:spLocks noGrp="1"/>
          </p:cNvSpPr>
          <p:nvPr>
            <p:ph type="title"/>
          </p:nvPr>
        </p:nvSpPr>
        <p:spPr/>
        <p:txBody>
          <a:bodyPr/>
          <a:lstStyle/>
          <a:p>
            <a:r>
              <a:rPr lang="en-US" dirty="0"/>
              <a:t>Experiment 3: A 4-digit 7-segment display driver with optimized Divisor</a:t>
            </a:r>
          </a:p>
        </p:txBody>
      </p:sp>
      <p:sp>
        <p:nvSpPr>
          <p:cNvPr id="3" name="Content Placeholder 2">
            <a:extLst>
              <a:ext uri="{FF2B5EF4-FFF2-40B4-BE49-F238E27FC236}">
                <a16:creationId xmlns:a16="http://schemas.microsoft.com/office/drawing/2014/main" id="{B8BFDE37-9E16-4B5A-A973-4CD881E52838}"/>
              </a:ext>
            </a:extLst>
          </p:cNvPr>
          <p:cNvSpPr>
            <a:spLocks noGrp="1"/>
          </p:cNvSpPr>
          <p:nvPr>
            <p:ph idx="1"/>
          </p:nvPr>
        </p:nvSpPr>
        <p:spPr>
          <a:xfrm>
            <a:off x="228600" y="1066800"/>
            <a:ext cx="8686800" cy="5334000"/>
          </a:xfrm>
        </p:spPr>
        <p:txBody>
          <a:bodyPr/>
          <a:lstStyle/>
          <a:p>
            <a:pPr algn="just">
              <a:spcBef>
                <a:spcPts val="0"/>
              </a:spcBef>
              <a:spcAft>
                <a:spcPts val="0"/>
              </a:spcAft>
              <a:buFont typeface="Arial" panose="020B0604020202020204" pitchFamily="34" charset="0"/>
              <a:buChar char="•"/>
            </a:pPr>
            <a:r>
              <a:rPr lang="en-US" sz="1900" dirty="0">
                <a:solidFill>
                  <a:srgbClr val="FF0000"/>
                </a:solidFill>
              </a:rPr>
              <a:t>Note:</a:t>
            </a:r>
            <a:r>
              <a:rPr lang="en-US" sz="1900" dirty="0"/>
              <a:t> Make a New project, don’t override Exp 2 files.</a:t>
            </a:r>
          </a:p>
          <a:p>
            <a:pPr algn="just">
              <a:spcBef>
                <a:spcPts val="0"/>
              </a:spcBef>
              <a:spcAft>
                <a:spcPts val="0"/>
              </a:spcAft>
              <a:buFont typeface="Arial" panose="020B0604020202020204" pitchFamily="34" charset="0"/>
              <a:buChar char="•"/>
            </a:pPr>
            <a:endParaRPr lang="en-US" sz="1900" dirty="0"/>
          </a:p>
          <a:p>
            <a:pPr algn="just">
              <a:spcBef>
                <a:spcPts val="0"/>
              </a:spcBef>
              <a:spcAft>
                <a:spcPts val="0"/>
              </a:spcAft>
              <a:buFont typeface="Arial" panose="020B0604020202020204" pitchFamily="34" charset="0"/>
              <a:buChar char="•"/>
            </a:pPr>
            <a:r>
              <a:rPr lang="en-US" sz="1900" dirty="0"/>
              <a:t>Repeat Experiment 2 but change the division and remainder methods to an optimized algorithm</a:t>
            </a:r>
          </a:p>
          <a:p>
            <a:pPr lvl="1" algn="just">
              <a:spcBef>
                <a:spcPts val="0"/>
              </a:spcBef>
              <a:spcAft>
                <a:spcPts val="0"/>
              </a:spcAft>
              <a:buFont typeface="Arial" panose="020B0604020202020204" pitchFamily="34" charset="0"/>
              <a:buChar char="•"/>
            </a:pPr>
            <a:r>
              <a:rPr lang="en-US" sz="1700" dirty="0"/>
              <a:t>File name: </a:t>
            </a:r>
            <a:r>
              <a:rPr lang="en-US" sz="1700" dirty="0" err="1">
                <a:solidFill>
                  <a:srgbClr val="FF0000"/>
                </a:solidFill>
              </a:rPr>
              <a:t>Four_Digit_Seven_Segment_Driver_Optimized.v</a:t>
            </a:r>
            <a:r>
              <a:rPr lang="en-US" sz="1700" dirty="0"/>
              <a:t>, top level module name: </a:t>
            </a:r>
            <a:r>
              <a:rPr lang="en-US" sz="1700" dirty="0" err="1">
                <a:solidFill>
                  <a:srgbClr val="FF0000"/>
                </a:solidFill>
              </a:rPr>
              <a:t>Four_Digit_Seven_Segment_Driver_Optimized</a:t>
            </a:r>
            <a:endParaRPr lang="en-US" sz="1700" dirty="0">
              <a:solidFill>
                <a:srgbClr val="FF0000"/>
              </a:solidFill>
            </a:endParaRPr>
          </a:p>
          <a:p>
            <a:pPr lvl="1" algn="just">
              <a:spcBef>
                <a:spcPts val="0"/>
              </a:spcBef>
              <a:spcAft>
                <a:spcPts val="0"/>
              </a:spcAft>
              <a:buFont typeface="Arial" panose="020B0604020202020204" pitchFamily="34" charset="0"/>
              <a:buChar char="•"/>
            </a:pPr>
            <a:endParaRPr lang="en-US" sz="1700" dirty="0">
              <a:solidFill>
                <a:srgbClr val="FF0000"/>
              </a:solidFill>
            </a:endParaRPr>
          </a:p>
          <a:p>
            <a:pPr algn="just">
              <a:spcBef>
                <a:spcPts val="0"/>
              </a:spcBef>
              <a:spcAft>
                <a:spcPts val="0"/>
              </a:spcAft>
              <a:buFont typeface="Arial" panose="020B0604020202020204" pitchFamily="34" charset="0"/>
              <a:buChar char="•"/>
            </a:pPr>
            <a:r>
              <a:rPr lang="en-US" sz="1900" dirty="0"/>
              <a:t>The division (/) and remainder (%) operators are very expensive. Some tools are not even able to synthesize them (that is not the case with </a:t>
            </a:r>
            <a:r>
              <a:rPr lang="en-US" sz="1900" dirty="0" err="1"/>
              <a:t>Vivado</a:t>
            </a:r>
            <a:r>
              <a:rPr lang="en-US" sz="1900" dirty="0"/>
              <a:t>)</a:t>
            </a:r>
          </a:p>
          <a:p>
            <a:pPr algn="just">
              <a:spcBef>
                <a:spcPts val="0"/>
              </a:spcBef>
              <a:spcAft>
                <a:spcPts val="0"/>
              </a:spcAft>
              <a:buFont typeface="Arial" panose="020B0604020202020204" pitchFamily="34" charset="0"/>
              <a:buChar char="•"/>
            </a:pPr>
            <a:endParaRPr lang="en-US" sz="1900" dirty="0"/>
          </a:p>
          <a:p>
            <a:pPr algn="just">
              <a:spcBef>
                <a:spcPts val="0"/>
              </a:spcBef>
              <a:spcAft>
                <a:spcPts val="0"/>
              </a:spcAft>
              <a:buFont typeface="Arial" panose="020B0604020202020204" pitchFamily="34" charset="0"/>
              <a:buChar char="•"/>
            </a:pPr>
            <a:r>
              <a:rPr lang="en-US" sz="1900" dirty="0"/>
              <a:t>Here is a more efficient design to convert binary to BCD (called Shift and Add-3 Algorithm).</a:t>
            </a:r>
          </a:p>
          <a:p>
            <a:pPr lvl="1" algn="just">
              <a:spcBef>
                <a:spcPts val="0"/>
              </a:spcBef>
              <a:spcAft>
                <a:spcPts val="0"/>
              </a:spcAft>
              <a:buFont typeface="Arial" panose="020B0604020202020204" pitchFamily="34" charset="0"/>
              <a:buChar char="•"/>
            </a:pPr>
            <a:r>
              <a:rPr lang="en-US" sz="1700" dirty="0">
                <a:hlinkClick r:id="rId3">
                  <a:extLst>
                    <a:ext uri="{A12FA001-AC4F-418D-AE19-62706E023703}">
                      <ahyp:hlinkClr xmlns:ahyp="http://schemas.microsoft.com/office/drawing/2018/hyperlinkcolor" val="tx"/>
                    </a:ext>
                  </a:extLst>
                </a:hlinkClick>
              </a:rPr>
              <a:t>https://pubweb.eng.utah.edu/~nmcdonal/Tutorials/BCDTutorial/BCDConversion.html</a:t>
            </a:r>
            <a:endParaRPr lang="en-US" sz="1700" dirty="0"/>
          </a:p>
          <a:p>
            <a:pPr lvl="1" algn="just">
              <a:spcBef>
                <a:spcPts val="0"/>
              </a:spcBef>
              <a:spcAft>
                <a:spcPts val="0"/>
              </a:spcAft>
              <a:buFont typeface="Arial" panose="020B0604020202020204" pitchFamily="34" charset="0"/>
              <a:buChar char="•"/>
            </a:pPr>
            <a:endParaRPr lang="en-US" sz="1700" dirty="0"/>
          </a:p>
          <a:p>
            <a:pPr algn="just">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p:txBody>
      </p:sp>
      <p:sp>
        <p:nvSpPr>
          <p:cNvPr id="4" name="Date Placeholder 3">
            <a:extLst>
              <a:ext uri="{FF2B5EF4-FFF2-40B4-BE49-F238E27FC236}">
                <a16:creationId xmlns:a16="http://schemas.microsoft.com/office/drawing/2014/main" id="{96A1BBDC-6CF0-43B3-84EB-326D77B009BB}"/>
              </a:ext>
            </a:extLst>
          </p:cNvPr>
          <p:cNvSpPr>
            <a:spLocks noGrp="1"/>
          </p:cNvSpPr>
          <p:nvPr>
            <p:ph type="dt" sz="half" idx="10"/>
          </p:nvPr>
        </p:nvSpPr>
        <p:spPr/>
        <p:txBody>
          <a:bodyPr/>
          <a:lstStyle/>
          <a:p>
            <a:pPr>
              <a:defRPr/>
            </a:pPr>
            <a:r>
              <a:rPr lang="en-US" dirty="0"/>
              <a:t>CSCE 3302 Computer Architecture Lab</a:t>
            </a:r>
          </a:p>
        </p:txBody>
      </p:sp>
      <p:sp>
        <p:nvSpPr>
          <p:cNvPr id="5" name="Footer Placeholder 4">
            <a:extLst>
              <a:ext uri="{FF2B5EF4-FFF2-40B4-BE49-F238E27FC236}">
                <a16:creationId xmlns:a16="http://schemas.microsoft.com/office/drawing/2014/main" id="{EFB5BAD7-149F-477B-8794-2DCEA55E081A}"/>
              </a:ext>
            </a:extLst>
          </p:cNvPr>
          <p:cNvSpPr>
            <a:spLocks noGrp="1"/>
          </p:cNvSpPr>
          <p:nvPr>
            <p:ph type="ftr" sz="quarter" idx="11"/>
          </p:nvPr>
        </p:nvSpPr>
        <p:spPr/>
        <p:txBody>
          <a:bodyPr/>
          <a:lstStyle/>
          <a:p>
            <a:pPr>
              <a:defRPr/>
            </a:pPr>
            <a:r>
              <a:rPr lang="en-US" dirty="0"/>
              <a:t>Dr. Mostafa </a:t>
            </a:r>
            <a:r>
              <a:rPr lang="en-US" dirty="0" err="1"/>
              <a:t>Gouneem</a:t>
            </a:r>
            <a:endParaRPr lang="en-US" dirty="0"/>
          </a:p>
        </p:txBody>
      </p:sp>
      <p:sp>
        <p:nvSpPr>
          <p:cNvPr id="6" name="Slide Number Placeholder 5">
            <a:extLst>
              <a:ext uri="{FF2B5EF4-FFF2-40B4-BE49-F238E27FC236}">
                <a16:creationId xmlns:a16="http://schemas.microsoft.com/office/drawing/2014/main" id="{642DB2B7-A534-4BD4-8F7D-B9BE3CE8CB3A}"/>
              </a:ext>
            </a:extLst>
          </p:cNvPr>
          <p:cNvSpPr>
            <a:spLocks noGrp="1"/>
          </p:cNvSpPr>
          <p:nvPr>
            <p:ph type="sldNum" sz="quarter" idx="12"/>
          </p:nvPr>
        </p:nvSpPr>
        <p:spPr/>
        <p:txBody>
          <a:bodyPr/>
          <a:lstStyle/>
          <a:p>
            <a:r>
              <a:rPr lang="en-US" dirty="0"/>
              <a:t>              Slide </a:t>
            </a:r>
            <a:fld id="{D078B582-BB4C-415F-BFF0-3D4AC656DF29}" type="slidenum">
              <a:rPr lang="en-US" smtClean="0"/>
              <a:pPr/>
              <a:t>20</a:t>
            </a:fld>
            <a:endParaRPr lang="en-US" dirty="0"/>
          </a:p>
        </p:txBody>
      </p:sp>
    </p:spTree>
    <p:extLst>
      <p:ext uri="{BB962C8B-B14F-4D97-AF65-F5344CB8AC3E}">
        <p14:creationId xmlns:p14="http://schemas.microsoft.com/office/powerpoint/2010/main" val="226536955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004C-D870-450F-92B6-AF176D6F0D05}"/>
              </a:ext>
            </a:extLst>
          </p:cNvPr>
          <p:cNvSpPr>
            <a:spLocks noGrp="1"/>
          </p:cNvSpPr>
          <p:nvPr>
            <p:ph type="title"/>
          </p:nvPr>
        </p:nvSpPr>
        <p:spPr/>
        <p:txBody>
          <a:bodyPr/>
          <a:lstStyle/>
          <a:p>
            <a:r>
              <a:rPr lang="en-US" dirty="0"/>
              <a:t>Experiment 3: A 4-digit 7-segment display driver with optimized Divisor</a:t>
            </a:r>
          </a:p>
        </p:txBody>
      </p:sp>
      <p:sp>
        <p:nvSpPr>
          <p:cNvPr id="3" name="Content Placeholder 2">
            <a:extLst>
              <a:ext uri="{FF2B5EF4-FFF2-40B4-BE49-F238E27FC236}">
                <a16:creationId xmlns:a16="http://schemas.microsoft.com/office/drawing/2014/main" id="{B8BFDE37-9E16-4B5A-A973-4CD881E52838}"/>
              </a:ext>
            </a:extLst>
          </p:cNvPr>
          <p:cNvSpPr>
            <a:spLocks noGrp="1"/>
          </p:cNvSpPr>
          <p:nvPr>
            <p:ph idx="1"/>
          </p:nvPr>
        </p:nvSpPr>
        <p:spPr>
          <a:xfrm>
            <a:off x="228600" y="1066800"/>
            <a:ext cx="8686800" cy="5334000"/>
          </a:xfrm>
        </p:spPr>
        <p:txBody>
          <a:bodyPr/>
          <a:lstStyle/>
          <a:p>
            <a:pPr algn="just">
              <a:spcBef>
                <a:spcPts val="0"/>
              </a:spcBef>
              <a:spcAft>
                <a:spcPts val="0"/>
              </a:spcAft>
              <a:buFont typeface="Arial" panose="020B0604020202020204" pitchFamily="34" charset="0"/>
              <a:buChar char="•"/>
            </a:pPr>
            <a:r>
              <a:rPr lang="en-US" sz="1900" dirty="0"/>
              <a:t>Shift and Add-3 Algorithm</a:t>
            </a:r>
          </a:p>
          <a:p>
            <a:pPr lvl="1" algn="just">
              <a:spcBef>
                <a:spcPts val="0"/>
              </a:spcBef>
              <a:spcAft>
                <a:spcPts val="0"/>
              </a:spcAft>
              <a:buFont typeface="Arial" panose="020B0604020202020204" pitchFamily="34" charset="0"/>
              <a:buChar char="•"/>
            </a:pPr>
            <a:endParaRPr lang="en-US" sz="1700" dirty="0"/>
          </a:p>
          <a:p>
            <a:pPr algn="just">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p:txBody>
      </p:sp>
      <p:sp>
        <p:nvSpPr>
          <p:cNvPr id="4" name="Date Placeholder 3">
            <a:extLst>
              <a:ext uri="{FF2B5EF4-FFF2-40B4-BE49-F238E27FC236}">
                <a16:creationId xmlns:a16="http://schemas.microsoft.com/office/drawing/2014/main" id="{96A1BBDC-6CF0-43B3-84EB-326D77B009BB}"/>
              </a:ext>
            </a:extLst>
          </p:cNvPr>
          <p:cNvSpPr>
            <a:spLocks noGrp="1"/>
          </p:cNvSpPr>
          <p:nvPr>
            <p:ph type="dt" sz="half" idx="10"/>
          </p:nvPr>
        </p:nvSpPr>
        <p:spPr/>
        <p:txBody>
          <a:bodyPr/>
          <a:lstStyle/>
          <a:p>
            <a:pPr>
              <a:defRPr/>
            </a:pPr>
            <a:r>
              <a:rPr lang="en-US" dirty="0"/>
              <a:t>CSCE 3302 Computer Architecture Lab</a:t>
            </a:r>
          </a:p>
        </p:txBody>
      </p:sp>
      <p:sp>
        <p:nvSpPr>
          <p:cNvPr id="5" name="Footer Placeholder 4">
            <a:extLst>
              <a:ext uri="{FF2B5EF4-FFF2-40B4-BE49-F238E27FC236}">
                <a16:creationId xmlns:a16="http://schemas.microsoft.com/office/drawing/2014/main" id="{EFB5BAD7-149F-477B-8794-2DCEA55E081A}"/>
              </a:ext>
            </a:extLst>
          </p:cNvPr>
          <p:cNvSpPr>
            <a:spLocks noGrp="1"/>
          </p:cNvSpPr>
          <p:nvPr>
            <p:ph type="ftr" sz="quarter" idx="11"/>
          </p:nvPr>
        </p:nvSpPr>
        <p:spPr/>
        <p:txBody>
          <a:bodyPr/>
          <a:lstStyle/>
          <a:p>
            <a:pPr>
              <a:defRPr/>
            </a:pPr>
            <a:r>
              <a:rPr lang="en-US" dirty="0"/>
              <a:t>Dr. Mostafa </a:t>
            </a:r>
            <a:r>
              <a:rPr lang="en-US" dirty="0" err="1"/>
              <a:t>Gouneem</a:t>
            </a:r>
            <a:endParaRPr lang="en-US" dirty="0"/>
          </a:p>
        </p:txBody>
      </p:sp>
      <p:sp>
        <p:nvSpPr>
          <p:cNvPr id="6" name="Slide Number Placeholder 5">
            <a:extLst>
              <a:ext uri="{FF2B5EF4-FFF2-40B4-BE49-F238E27FC236}">
                <a16:creationId xmlns:a16="http://schemas.microsoft.com/office/drawing/2014/main" id="{642DB2B7-A534-4BD4-8F7D-B9BE3CE8CB3A}"/>
              </a:ext>
            </a:extLst>
          </p:cNvPr>
          <p:cNvSpPr>
            <a:spLocks noGrp="1"/>
          </p:cNvSpPr>
          <p:nvPr>
            <p:ph type="sldNum" sz="quarter" idx="12"/>
          </p:nvPr>
        </p:nvSpPr>
        <p:spPr/>
        <p:txBody>
          <a:bodyPr/>
          <a:lstStyle/>
          <a:p>
            <a:r>
              <a:rPr lang="en-US" dirty="0"/>
              <a:t>              Slide </a:t>
            </a:r>
            <a:fld id="{D078B582-BB4C-415F-BFF0-3D4AC656DF29}" type="slidenum">
              <a:rPr lang="en-US" smtClean="0"/>
              <a:pPr/>
              <a:t>21</a:t>
            </a:fld>
            <a:endParaRPr lang="en-US" dirty="0"/>
          </a:p>
        </p:txBody>
      </p:sp>
      <p:sp>
        <p:nvSpPr>
          <p:cNvPr id="9" name="TextBox 8">
            <a:extLst>
              <a:ext uri="{FF2B5EF4-FFF2-40B4-BE49-F238E27FC236}">
                <a16:creationId xmlns:a16="http://schemas.microsoft.com/office/drawing/2014/main" id="{60400977-EDBB-4A3E-89DE-BE7527E19B2A}"/>
              </a:ext>
            </a:extLst>
          </p:cNvPr>
          <p:cNvSpPr txBox="1"/>
          <p:nvPr/>
        </p:nvSpPr>
        <p:spPr>
          <a:xfrm>
            <a:off x="566670" y="1371600"/>
            <a:ext cx="7281930" cy="4401205"/>
          </a:xfrm>
          <a:prstGeom prst="rect">
            <a:avLst/>
          </a:prstGeom>
          <a:noFill/>
        </p:spPr>
        <p:txBody>
          <a:bodyPr wrap="square">
            <a:spAutoFit/>
          </a:bodyPr>
          <a:lstStyle/>
          <a:p>
            <a:pPr marL="0" marR="0">
              <a:spcBef>
                <a:spcPts val="0"/>
              </a:spcBef>
              <a:spcAft>
                <a:spcPts val="0"/>
              </a:spcAft>
            </a:pPr>
            <a:r>
              <a:rPr lang="en-US" sz="1200" b="1" dirty="0">
                <a:effectLst/>
                <a:latin typeface="Courier New" panose="02070309020205020404" pitchFamily="49" charset="0"/>
                <a:ea typeface="Calibri" panose="020F0502020204030204" pitchFamily="34" charset="0"/>
                <a:cs typeface="Arial" panose="020B0604020202020204" pitchFamily="34" charset="0"/>
              </a:rPr>
              <a:t>module</a:t>
            </a:r>
            <a:r>
              <a:rPr lang="en-US" sz="1200" dirty="0">
                <a:effectLst/>
                <a:latin typeface="Courier New" panose="02070309020205020404" pitchFamily="49" charset="0"/>
                <a:ea typeface="Calibri" panose="020F0502020204030204" pitchFamily="34" charset="0"/>
                <a:cs typeface="Arial" panose="020B0604020202020204" pitchFamily="34" charset="0"/>
              </a:rPr>
              <a:t> BCD (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marR="0">
              <a:spcBef>
                <a:spcPts val="0"/>
              </a:spcBef>
              <a:spcAft>
                <a:spcPts val="0"/>
              </a:spcAft>
            </a:pPr>
            <a:r>
              <a:rPr lang="en-US" sz="1200" b="1" dirty="0">
                <a:effectLst/>
                <a:latin typeface="Courier New" panose="02070309020205020404" pitchFamily="49" charset="0"/>
                <a:ea typeface="Calibri" panose="020F0502020204030204" pitchFamily="34" charset="0"/>
                <a:cs typeface="Arial" panose="020B0604020202020204" pitchFamily="34" charset="0"/>
              </a:rPr>
              <a:t>input</a:t>
            </a:r>
            <a:r>
              <a:rPr lang="en-US" sz="1200" dirty="0">
                <a:effectLst/>
                <a:latin typeface="Courier New" panose="02070309020205020404" pitchFamily="49" charset="0"/>
                <a:ea typeface="Calibri" panose="020F0502020204030204" pitchFamily="34" charset="0"/>
                <a:cs typeface="Arial" panose="020B0604020202020204" pitchFamily="34" charset="0"/>
              </a:rPr>
              <a:t> [7:0] num,</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marR="0">
              <a:spcBef>
                <a:spcPts val="0"/>
              </a:spcBef>
              <a:spcAft>
                <a:spcPts val="0"/>
              </a:spcAft>
            </a:pPr>
            <a:r>
              <a:rPr lang="en-US" sz="1200" b="1" dirty="0">
                <a:effectLst/>
                <a:latin typeface="Courier New" panose="02070309020205020404" pitchFamily="49" charset="0"/>
                <a:ea typeface="Calibri" panose="020F0502020204030204" pitchFamily="34" charset="0"/>
                <a:cs typeface="Arial" panose="020B0604020202020204" pitchFamily="34" charset="0"/>
              </a:rPr>
              <a:t>output</a:t>
            </a:r>
            <a:r>
              <a:rPr lang="en-US" sz="1200" dirty="0">
                <a:effectLst/>
                <a:latin typeface="Courier New" panose="02070309020205020404" pitchFamily="49" charset="0"/>
                <a:ea typeface="Calibri" panose="020F0502020204030204" pitchFamily="34" charset="0"/>
                <a:cs typeface="Arial" panose="020B0604020202020204" pitchFamily="34" charset="0"/>
              </a:rPr>
              <a:t> </a:t>
            </a:r>
            <a:r>
              <a:rPr lang="en-US" sz="1200" b="1" dirty="0">
                <a:effectLst/>
                <a:latin typeface="Courier New" panose="02070309020205020404" pitchFamily="49" charset="0"/>
                <a:ea typeface="Calibri" panose="020F0502020204030204" pitchFamily="34" charset="0"/>
                <a:cs typeface="Arial" panose="020B0604020202020204" pitchFamily="34" charset="0"/>
              </a:rPr>
              <a:t>reg</a:t>
            </a:r>
            <a:r>
              <a:rPr lang="en-US" sz="1200" dirty="0">
                <a:effectLst/>
                <a:latin typeface="Courier New" panose="02070309020205020404" pitchFamily="49" charset="0"/>
                <a:ea typeface="Calibri" panose="020F0502020204030204" pitchFamily="34" charset="0"/>
                <a:cs typeface="Arial" panose="020B0604020202020204" pitchFamily="34" charset="0"/>
              </a:rPr>
              <a:t> [3:0] Hundreds,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marR="0">
              <a:spcBef>
                <a:spcPts val="0"/>
              </a:spcBef>
              <a:spcAft>
                <a:spcPts val="0"/>
              </a:spcAft>
            </a:pPr>
            <a:r>
              <a:rPr lang="en-US" sz="1200" b="1" dirty="0">
                <a:effectLst/>
                <a:latin typeface="Courier New" panose="02070309020205020404" pitchFamily="49" charset="0"/>
                <a:ea typeface="Calibri" panose="020F0502020204030204" pitchFamily="34" charset="0"/>
                <a:cs typeface="Arial" panose="020B0604020202020204" pitchFamily="34" charset="0"/>
              </a:rPr>
              <a:t>output</a:t>
            </a:r>
            <a:r>
              <a:rPr lang="en-US" sz="1200" dirty="0">
                <a:effectLst/>
                <a:latin typeface="Courier New" panose="02070309020205020404" pitchFamily="49" charset="0"/>
                <a:ea typeface="Calibri" panose="020F0502020204030204" pitchFamily="34" charset="0"/>
                <a:cs typeface="Arial" panose="020B0604020202020204" pitchFamily="34" charset="0"/>
              </a:rPr>
              <a:t> </a:t>
            </a:r>
            <a:r>
              <a:rPr lang="en-US" sz="1200" b="1" dirty="0">
                <a:effectLst/>
                <a:latin typeface="Courier New" panose="02070309020205020404" pitchFamily="49" charset="0"/>
                <a:ea typeface="Calibri" panose="020F0502020204030204" pitchFamily="34" charset="0"/>
                <a:cs typeface="Arial" panose="020B0604020202020204" pitchFamily="34" charset="0"/>
              </a:rPr>
              <a:t>reg</a:t>
            </a:r>
            <a:r>
              <a:rPr lang="en-US" sz="1200" dirty="0">
                <a:effectLst/>
                <a:latin typeface="Courier New" panose="02070309020205020404" pitchFamily="49" charset="0"/>
                <a:ea typeface="Calibri" panose="020F0502020204030204" pitchFamily="34" charset="0"/>
                <a:cs typeface="Arial" panose="020B0604020202020204" pitchFamily="34" charset="0"/>
              </a:rPr>
              <a:t> [3:0] Tens,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marR="0">
              <a:spcBef>
                <a:spcPts val="0"/>
              </a:spcBef>
              <a:spcAft>
                <a:spcPts val="0"/>
              </a:spcAft>
            </a:pPr>
            <a:r>
              <a:rPr lang="en-US" sz="1200" b="1" dirty="0">
                <a:effectLst/>
                <a:latin typeface="Courier New" panose="02070309020205020404" pitchFamily="49" charset="0"/>
                <a:ea typeface="Calibri" panose="020F0502020204030204" pitchFamily="34" charset="0"/>
                <a:cs typeface="Arial" panose="020B0604020202020204" pitchFamily="34" charset="0"/>
              </a:rPr>
              <a:t>output</a:t>
            </a:r>
            <a:r>
              <a:rPr lang="en-US" sz="1200" dirty="0">
                <a:effectLst/>
                <a:latin typeface="Courier New" panose="02070309020205020404" pitchFamily="49" charset="0"/>
                <a:ea typeface="Calibri" panose="020F0502020204030204" pitchFamily="34" charset="0"/>
                <a:cs typeface="Arial" panose="020B0604020202020204" pitchFamily="34" charset="0"/>
              </a:rPr>
              <a:t> </a:t>
            </a:r>
            <a:r>
              <a:rPr lang="en-US" sz="1200" b="1" dirty="0">
                <a:effectLst/>
                <a:latin typeface="Courier New" panose="02070309020205020404" pitchFamily="49" charset="0"/>
                <a:ea typeface="Calibri" panose="020F0502020204030204" pitchFamily="34" charset="0"/>
                <a:cs typeface="Arial" panose="020B0604020202020204" pitchFamily="34" charset="0"/>
              </a:rPr>
              <a:t>reg</a:t>
            </a:r>
            <a:r>
              <a:rPr lang="en-US" sz="1200" dirty="0">
                <a:effectLst/>
                <a:latin typeface="Courier New" panose="02070309020205020404" pitchFamily="49" charset="0"/>
                <a:ea typeface="Calibri" panose="020F0502020204030204" pitchFamily="34" charset="0"/>
                <a:cs typeface="Arial" panose="020B0604020202020204" pitchFamily="34" charset="0"/>
              </a:rPr>
              <a:t> [3:0] Ones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marR="0">
              <a:spcBef>
                <a:spcPts val="0"/>
              </a:spcBef>
              <a:spcAft>
                <a:spcPts val="0"/>
              </a:spcAft>
            </a:pPr>
            <a:r>
              <a:rPr lang="en-US" sz="1200" dirty="0">
                <a:effectLst/>
                <a:latin typeface="Courier New" panose="02070309020205020404" pitchFamily="49" charset="0"/>
                <a:ea typeface="Calibri" panose="020F0502020204030204" pitchFamily="34" charset="0"/>
                <a:cs typeface="Arial" panose="020B0604020202020204" pitchFamily="34"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b="1" dirty="0">
                <a:effectLst/>
                <a:latin typeface="Courier New" panose="02070309020205020404" pitchFamily="49" charset="0"/>
                <a:ea typeface="Calibri" panose="020F0502020204030204" pitchFamily="34" charset="0"/>
                <a:cs typeface="Arial" panose="020B0604020202020204" pitchFamily="34" charset="0"/>
              </a:rPr>
              <a:t>integer</a:t>
            </a:r>
            <a:r>
              <a:rPr lang="en-US" sz="1200" dirty="0">
                <a:effectLst/>
                <a:latin typeface="Courier New" panose="02070309020205020404" pitchFamily="49" charset="0"/>
                <a:ea typeface="Calibri" panose="020F0502020204030204" pitchFamily="34" charset="0"/>
                <a:cs typeface="Arial" panose="020B0604020202020204" pitchFamily="34" charset="0"/>
              </a:rPr>
              <a:t> </a:t>
            </a:r>
            <a:r>
              <a:rPr lang="en-US" sz="1200" dirty="0" err="1">
                <a:effectLst/>
                <a:latin typeface="Courier New" panose="02070309020205020404" pitchFamily="49" charset="0"/>
                <a:ea typeface="Calibri" panose="020F0502020204030204" pitchFamily="34" charset="0"/>
                <a:cs typeface="Arial" panose="020B0604020202020204" pitchFamily="34" charset="0"/>
              </a:rPr>
              <a:t>i</a:t>
            </a:r>
            <a:r>
              <a:rPr lang="en-US" sz="1200" dirty="0">
                <a:effectLst/>
                <a:latin typeface="Courier New" panose="02070309020205020404" pitchFamily="49" charset="0"/>
                <a:ea typeface="Calibri" panose="020F0502020204030204" pitchFamily="34" charset="0"/>
                <a:cs typeface="Arial" panose="020B0604020202020204" pitchFamily="34"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b="1" dirty="0">
                <a:effectLst/>
                <a:latin typeface="Courier New" panose="02070309020205020404" pitchFamily="49" charset="0"/>
                <a:ea typeface="Calibri" panose="020F0502020204030204" pitchFamily="34" charset="0"/>
                <a:cs typeface="Arial" panose="020B0604020202020204" pitchFamily="34" charset="0"/>
              </a:rPr>
              <a:t>always</a:t>
            </a:r>
            <a:r>
              <a:rPr lang="en-US" sz="1200" dirty="0">
                <a:effectLst/>
                <a:latin typeface="Courier New" panose="02070309020205020404" pitchFamily="49" charset="0"/>
                <a:ea typeface="Calibri" panose="020F0502020204030204" pitchFamily="34" charset="0"/>
                <a:cs typeface="Arial" panose="020B0604020202020204" pitchFamily="34" charset="0"/>
              </a:rPr>
              <a:t> @(num)</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b="1" dirty="0">
                <a:effectLst/>
                <a:latin typeface="Courier New" panose="02070309020205020404" pitchFamily="49" charset="0"/>
                <a:ea typeface="Calibri" panose="020F0502020204030204" pitchFamily="34" charset="0"/>
                <a:cs typeface="Arial" panose="020B0604020202020204" pitchFamily="34" charset="0"/>
              </a:rPr>
              <a:t>begin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marR="0">
              <a:spcBef>
                <a:spcPts val="0"/>
              </a:spcBef>
              <a:spcAft>
                <a:spcPts val="0"/>
              </a:spcAft>
            </a:pPr>
            <a:r>
              <a:rPr lang="en-US" sz="1200" dirty="0">
                <a:solidFill>
                  <a:srgbClr val="00B050"/>
                </a:solidFill>
                <a:effectLst/>
                <a:latin typeface="Courier New" panose="02070309020205020404" pitchFamily="49" charset="0"/>
                <a:ea typeface="Calibri" panose="020F0502020204030204" pitchFamily="34" charset="0"/>
                <a:cs typeface="Arial" panose="020B0604020202020204" pitchFamily="34" charset="0"/>
              </a:rPr>
              <a:t>//initialization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dirty="0">
                <a:effectLst/>
                <a:latin typeface="Courier New" panose="02070309020205020404" pitchFamily="49" charset="0"/>
                <a:ea typeface="Calibri" panose="020F0502020204030204" pitchFamily="34" charset="0"/>
                <a:cs typeface="Arial" panose="020B0604020202020204" pitchFamily="34" charset="0"/>
              </a:rPr>
              <a:t>	Hundreds = 4'd0;</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dirty="0">
                <a:effectLst/>
                <a:latin typeface="Courier New" panose="02070309020205020404" pitchFamily="49" charset="0"/>
                <a:ea typeface="Calibri" panose="020F0502020204030204" pitchFamily="34" charset="0"/>
                <a:cs typeface="Arial" panose="020B0604020202020204" pitchFamily="34" charset="0"/>
              </a:rPr>
              <a:t>	Tens = 4'd0;</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dirty="0">
                <a:effectLst/>
                <a:latin typeface="Courier New" panose="02070309020205020404" pitchFamily="49" charset="0"/>
                <a:ea typeface="Calibri" panose="020F0502020204030204" pitchFamily="34" charset="0"/>
                <a:cs typeface="Arial" panose="020B0604020202020204" pitchFamily="34" charset="0"/>
              </a:rPr>
              <a:t>	Ones = 4'd0;</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marR="0">
              <a:spcBef>
                <a:spcPts val="0"/>
              </a:spcBef>
              <a:spcAft>
                <a:spcPts val="0"/>
              </a:spcAft>
            </a:pPr>
            <a:r>
              <a:rPr lang="en-US" sz="1200" b="1" dirty="0">
                <a:effectLst/>
                <a:latin typeface="Courier New" panose="02070309020205020404" pitchFamily="49" charset="0"/>
                <a:ea typeface="Calibri" panose="020F0502020204030204" pitchFamily="34" charset="0"/>
                <a:cs typeface="Arial" panose="020B0604020202020204" pitchFamily="34" charset="0"/>
              </a:rPr>
              <a:t>for</a:t>
            </a:r>
            <a:r>
              <a:rPr lang="en-US" sz="1200" dirty="0">
                <a:effectLst/>
                <a:latin typeface="Courier New" panose="02070309020205020404" pitchFamily="49" charset="0"/>
                <a:ea typeface="Calibri" panose="020F0502020204030204" pitchFamily="34" charset="0"/>
                <a:cs typeface="Arial" panose="020B0604020202020204" pitchFamily="34" charset="0"/>
              </a:rPr>
              <a:t> (</a:t>
            </a:r>
            <a:r>
              <a:rPr lang="en-US" sz="1200" dirty="0" err="1">
                <a:effectLst/>
                <a:latin typeface="Courier New" panose="02070309020205020404" pitchFamily="49" charset="0"/>
                <a:ea typeface="Calibri" panose="020F0502020204030204" pitchFamily="34" charset="0"/>
                <a:cs typeface="Arial" panose="020B0604020202020204" pitchFamily="34" charset="0"/>
              </a:rPr>
              <a:t>i</a:t>
            </a:r>
            <a:r>
              <a:rPr lang="en-US" sz="1200" dirty="0">
                <a:effectLst/>
                <a:latin typeface="Courier New" panose="02070309020205020404" pitchFamily="49" charset="0"/>
                <a:ea typeface="Calibri" panose="020F0502020204030204" pitchFamily="34" charset="0"/>
                <a:cs typeface="Arial" panose="020B0604020202020204" pitchFamily="34" charset="0"/>
              </a:rPr>
              <a:t> = 7; </a:t>
            </a:r>
            <a:r>
              <a:rPr lang="en-US" sz="1200" dirty="0" err="1">
                <a:effectLst/>
                <a:latin typeface="Courier New" panose="02070309020205020404" pitchFamily="49" charset="0"/>
                <a:ea typeface="Calibri" panose="020F0502020204030204" pitchFamily="34" charset="0"/>
                <a:cs typeface="Arial" panose="020B0604020202020204" pitchFamily="34" charset="0"/>
              </a:rPr>
              <a:t>i</a:t>
            </a:r>
            <a:r>
              <a:rPr lang="en-US" sz="1200" dirty="0">
                <a:effectLst/>
                <a:latin typeface="Courier New" panose="02070309020205020404" pitchFamily="49" charset="0"/>
                <a:ea typeface="Calibri" panose="020F0502020204030204" pitchFamily="34" charset="0"/>
                <a:cs typeface="Arial" panose="020B0604020202020204" pitchFamily="34" charset="0"/>
              </a:rPr>
              <a:t> &gt;= 0 ; </a:t>
            </a:r>
            <a:r>
              <a:rPr lang="en-US" sz="1200" dirty="0" err="1">
                <a:effectLst/>
                <a:latin typeface="Courier New" panose="02070309020205020404" pitchFamily="49" charset="0"/>
                <a:ea typeface="Calibri" panose="020F0502020204030204" pitchFamily="34" charset="0"/>
                <a:cs typeface="Arial" panose="020B0604020202020204" pitchFamily="34" charset="0"/>
              </a:rPr>
              <a:t>i</a:t>
            </a:r>
            <a:r>
              <a:rPr lang="en-US" sz="1200" dirty="0">
                <a:effectLst/>
                <a:latin typeface="Courier New" panose="02070309020205020404" pitchFamily="49" charset="0"/>
                <a:ea typeface="Calibri" panose="020F0502020204030204" pitchFamily="34" charset="0"/>
                <a:cs typeface="Arial" panose="020B0604020202020204" pitchFamily="34" charset="0"/>
              </a:rPr>
              <a:t> = i-1 )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marR="0">
              <a:spcBef>
                <a:spcPts val="0"/>
              </a:spcBef>
              <a:spcAft>
                <a:spcPts val="0"/>
              </a:spcAft>
            </a:pPr>
            <a:r>
              <a:rPr lang="en-US" sz="1200" b="1" dirty="0">
                <a:effectLst/>
                <a:latin typeface="Courier New" panose="02070309020205020404" pitchFamily="49" charset="0"/>
                <a:ea typeface="Calibri" panose="020F0502020204030204" pitchFamily="34" charset="0"/>
                <a:cs typeface="Arial" panose="020B0604020202020204" pitchFamily="34" charset="0"/>
              </a:rPr>
              <a:t>begin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marR="0">
              <a:spcBef>
                <a:spcPts val="0"/>
              </a:spcBef>
              <a:spcAft>
                <a:spcPts val="0"/>
              </a:spcAft>
            </a:pPr>
            <a:r>
              <a:rPr lang="en-US" sz="1200" dirty="0">
                <a:effectLst/>
                <a:latin typeface="Courier New" panose="02070309020205020404" pitchFamily="49" charset="0"/>
                <a:ea typeface="Calibri" panose="020F0502020204030204" pitchFamily="34" charset="0"/>
                <a:cs typeface="Arial" panose="020B0604020202020204" pitchFamily="34" charset="0"/>
              </a:rPr>
              <a:t>	</a:t>
            </a:r>
            <a:r>
              <a:rPr lang="en-US" sz="1200" b="1" dirty="0">
                <a:effectLst/>
                <a:latin typeface="Courier New" panose="02070309020205020404" pitchFamily="49" charset="0"/>
                <a:ea typeface="Calibri" panose="020F0502020204030204" pitchFamily="34" charset="0"/>
                <a:cs typeface="Arial" panose="020B0604020202020204" pitchFamily="34" charset="0"/>
              </a:rPr>
              <a:t>if</a:t>
            </a:r>
            <a:r>
              <a:rPr lang="en-US" sz="1200" dirty="0">
                <a:effectLst/>
                <a:latin typeface="Courier New" panose="02070309020205020404" pitchFamily="49" charset="0"/>
                <a:ea typeface="Calibri" panose="020F0502020204030204" pitchFamily="34" charset="0"/>
                <a:cs typeface="Arial" panose="020B0604020202020204" pitchFamily="34" charset="0"/>
              </a:rPr>
              <a:t>(Hundreds &gt;= 5 )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marR="0">
              <a:spcBef>
                <a:spcPts val="0"/>
              </a:spcBef>
              <a:spcAft>
                <a:spcPts val="0"/>
              </a:spcAft>
            </a:pPr>
            <a:r>
              <a:rPr lang="en-US" sz="1200" dirty="0">
                <a:effectLst/>
                <a:latin typeface="Courier New" panose="02070309020205020404" pitchFamily="49" charset="0"/>
                <a:ea typeface="Calibri" panose="020F0502020204030204" pitchFamily="34" charset="0"/>
                <a:cs typeface="Arial" panose="020B0604020202020204" pitchFamily="34" charset="0"/>
              </a:rPr>
              <a:t>		Hundreds = Hundreds + 3;</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marR="0">
              <a:spcBef>
                <a:spcPts val="0"/>
              </a:spcBef>
              <a:spcAft>
                <a:spcPts val="0"/>
              </a:spcAft>
            </a:pPr>
            <a:r>
              <a:rPr lang="en-US" sz="1200" dirty="0">
                <a:effectLst/>
                <a:latin typeface="Courier New" panose="02070309020205020404" pitchFamily="49" charset="0"/>
                <a:ea typeface="Calibri" panose="020F0502020204030204" pitchFamily="34" charset="0"/>
                <a:cs typeface="Arial" panose="020B0604020202020204" pitchFamily="34" charset="0"/>
              </a:rPr>
              <a:t>	</a:t>
            </a:r>
            <a:r>
              <a:rPr lang="en-US" sz="1200" b="1" dirty="0">
                <a:effectLst/>
                <a:latin typeface="Courier New" panose="02070309020205020404" pitchFamily="49" charset="0"/>
                <a:ea typeface="Calibri" panose="020F0502020204030204" pitchFamily="34" charset="0"/>
                <a:cs typeface="Arial" panose="020B0604020202020204" pitchFamily="34" charset="0"/>
              </a:rPr>
              <a:t>if</a:t>
            </a:r>
            <a:r>
              <a:rPr lang="en-US" sz="1200" dirty="0">
                <a:effectLst/>
                <a:latin typeface="Courier New" panose="02070309020205020404" pitchFamily="49" charset="0"/>
                <a:ea typeface="Calibri" panose="020F0502020204030204" pitchFamily="34" charset="0"/>
                <a:cs typeface="Arial" panose="020B0604020202020204" pitchFamily="34" charset="0"/>
              </a:rPr>
              <a:t> (Tens &gt;= 5 )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marR="0">
              <a:spcBef>
                <a:spcPts val="0"/>
              </a:spcBef>
              <a:spcAft>
                <a:spcPts val="0"/>
              </a:spcAft>
            </a:pPr>
            <a:r>
              <a:rPr lang="en-US" sz="1200" dirty="0">
                <a:effectLst/>
                <a:latin typeface="Courier New" panose="02070309020205020404" pitchFamily="49" charset="0"/>
                <a:ea typeface="Calibri" panose="020F0502020204030204" pitchFamily="34" charset="0"/>
                <a:cs typeface="Arial" panose="020B0604020202020204" pitchFamily="34" charset="0"/>
              </a:rPr>
              <a:t>		Tens = Tens + 3;</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marR="0">
              <a:spcBef>
                <a:spcPts val="0"/>
              </a:spcBef>
              <a:spcAft>
                <a:spcPts val="0"/>
              </a:spcAft>
            </a:pPr>
            <a:r>
              <a:rPr lang="en-US" sz="1200" dirty="0">
                <a:effectLst/>
                <a:latin typeface="Courier New" panose="02070309020205020404" pitchFamily="49" charset="0"/>
                <a:ea typeface="Calibri" panose="020F0502020204030204" pitchFamily="34" charset="0"/>
                <a:cs typeface="Arial" panose="020B0604020202020204" pitchFamily="34" charset="0"/>
              </a:rPr>
              <a:t> 	</a:t>
            </a:r>
            <a:r>
              <a:rPr lang="en-US" sz="1200" b="1" dirty="0">
                <a:effectLst/>
                <a:latin typeface="Courier New" panose="02070309020205020404" pitchFamily="49" charset="0"/>
                <a:ea typeface="Calibri" panose="020F0502020204030204" pitchFamily="34" charset="0"/>
                <a:cs typeface="Arial" panose="020B0604020202020204" pitchFamily="34" charset="0"/>
              </a:rPr>
              <a:t>if</a:t>
            </a:r>
            <a:r>
              <a:rPr lang="en-US" sz="1200" dirty="0">
                <a:effectLst/>
                <a:latin typeface="Courier New" panose="02070309020205020404" pitchFamily="49" charset="0"/>
                <a:ea typeface="Calibri" panose="020F0502020204030204" pitchFamily="34" charset="0"/>
                <a:cs typeface="Arial" panose="020B0604020202020204" pitchFamily="34" charset="0"/>
              </a:rPr>
              <a:t> (Ones &gt;= 5)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marR="0">
              <a:spcBef>
                <a:spcPts val="0"/>
              </a:spcBef>
              <a:spcAft>
                <a:spcPts val="0"/>
              </a:spcAft>
            </a:pPr>
            <a:r>
              <a:rPr lang="en-US" sz="1200" dirty="0">
                <a:effectLst/>
                <a:latin typeface="Courier New" panose="02070309020205020404" pitchFamily="49" charset="0"/>
                <a:ea typeface="Calibri" panose="020F0502020204030204" pitchFamily="34" charset="0"/>
                <a:cs typeface="Arial" panose="020B0604020202020204" pitchFamily="34" charset="0"/>
              </a:rPr>
              <a:t>		Ones = Ones +3;</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marR="0">
              <a:spcBef>
                <a:spcPts val="0"/>
              </a:spcBef>
              <a:spcAft>
                <a:spcPts val="0"/>
              </a:spcAft>
            </a:pPr>
            <a:r>
              <a:rPr lang="en-US" sz="1200" dirty="0">
                <a:effectLst/>
                <a:latin typeface="Courier New" panose="02070309020205020404" pitchFamily="49"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marR="0" indent="457200">
              <a:spcBef>
                <a:spcPts val="0"/>
              </a:spcBef>
              <a:spcAft>
                <a:spcPts val="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8714520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004C-D870-450F-92B6-AF176D6F0D05}"/>
              </a:ext>
            </a:extLst>
          </p:cNvPr>
          <p:cNvSpPr>
            <a:spLocks noGrp="1"/>
          </p:cNvSpPr>
          <p:nvPr>
            <p:ph type="title"/>
          </p:nvPr>
        </p:nvSpPr>
        <p:spPr/>
        <p:txBody>
          <a:bodyPr/>
          <a:lstStyle/>
          <a:p>
            <a:r>
              <a:rPr lang="en-US" dirty="0"/>
              <a:t>Experiment 3: A 4-digit 7-segment display driver with optimized Divisor</a:t>
            </a:r>
          </a:p>
        </p:txBody>
      </p:sp>
      <p:sp>
        <p:nvSpPr>
          <p:cNvPr id="3" name="Content Placeholder 2">
            <a:extLst>
              <a:ext uri="{FF2B5EF4-FFF2-40B4-BE49-F238E27FC236}">
                <a16:creationId xmlns:a16="http://schemas.microsoft.com/office/drawing/2014/main" id="{B8BFDE37-9E16-4B5A-A973-4CD881E52838}"/>
              </a:ext>
            </a:extLst>
          </p:cNvPr>
          <p:cNvSpPr>
            <a:spLocks noGrp="1"/>
          </p:cNvSpPr>
          <p:nvPr>
            <p:ph idx="1"/>
          </p:nvPr>
        </p:nvSpPr>
        <p:spPr>
          <a:xfrm>
            <a:off x="228600" y="1066800"/>
            <a:ext cx="8686800" cy="5334000"/>
          </a:xfrm>
        </p:spPr>
        <p:txBody>
          <a:bodyPr/>
          <a:lstStyle/>
          <a:p>
            <a:pPr algn="just">
              <a:spcBef>
                <a:spcPts val="0"/>
              </a:spcBef>
              <a:spcAft>
                <a:spcPts val="0"/>
              </a:spcAft>
              <a:buFont typeface="Arial" panose="020B0604020202020204" pitchFamily="34" charset="0"/>
              <a:buChar char="•"/>
            </a:pPr>
            <a:r>
              <a:rPr lang="en-US" sz="1900" dirty="0"/>
              <a:t>Shift and Add-3 Algorithm</a:t>
            </a:r>
          </a:p>
          <a:p>
            <a:pPr algn="just">
              <a:spcBef>
                <a:spcPts val="0"/>
              </a:spcBef>
              <a:spcAft>
                <a:spcPts val="0"/>
              </a:spcAft>
              <a:buFont typeface="Arial" panose="020B0604020202020204" pitchFamily="34" charset="0"/>
              <a:buChar char="•"/>
            </a:pPr>
            <a:endParaRPr lang="en-US" sz="1900" dirty="0"/>
          </a:p>
          <a:p>
            <a:pPr algn="just">
              <a:spcBef>
                <a:spcPts val="0"/>
              </a:spcBef>
              <a:spcAft>
                <a:spcPts val="0"/>
              </a:spcAft>
              <a:buFont typeface="Arial" panose="020B0604020202020204" pitchFamily="34" charset="0"/>
              <a:buChar char="•"/>
            </a:pPr>
            <a:endParaRPr lang="en-US" sz="1900" dirty="0"/>
          </a:p>
          <a:p>
            <a:pPr algn="just">
              <a:spcBef>
                <a:spcPts val="0"/>
              </a:spcBef>
              <a:spcAft>
                <a:spcPts val="0"/>
              </a:spcAft>
              <a:buFont typeface="Arial" panose="020B0604020202020204" pitchFamily="34" charset="0"/>
              <a:buChar char="•"/>
            </a:pPr>
            <a:endParaRPr lang="en-US" sz="1900" dirty="0"/>
          </a:p>
          <a:p>
            <a:pPr algn="just">
              <a:spcBef>
                <a:spcPts val="0"/>
              </a:spcBef>
              <a:spcAft>
                <a:spcPts val="0"/>
              </a:spcAft>
              <a:buFont typeface="Arial" panose="020B0604020202020204" pitchFamily="34" charset="0"/>
              <a:buChar char="•"/>
            </a:pPr>
            <a:endParaRPr lang="en-US" sz="1900" dirty="0"/>
          </a:p>
          <a:p>
            <a:pPr algn="just">
              <a:spcBef>
                <a:spcPts val="0"/>
              </a:spcBef>
              <a:spcAft>
                <a:spcPts val="0"/>
              </a:spcAft>
              <a:buFont typeface="Arial" panose="020B0604020202020204" pitchFamily="34" charset="0"/>
              <a:buChar char="•"/>
            </a:pPr>
            <a:endParaRPr lang="en-US" sz="1900" dirty="0"/>
          </a:p>
          <a:p>
            <a:pPr algn="just">
              <a:spcBef>
                <a:spcPts val="0"/>
              </a:spcBef>
              <a:spcAft>
                <a:spcPts val="0"/>
              </a:spcAft>
              <a:buFont typeface="Arial" panose="020B0604020202020204" pitchFamily="34" charset="0"/>
              <a:buChar char="•"/>
            </a:pPr>
            <a:endParaRPr lang="en-US" sz="1900" dirty="0"/>
          </a:p>
          <a:p>
            <a:pPr algn="just">
              <a:spcBef>
                <a:spcPts val="0"/>
              </a:spcBef>
              <a:spcAft>
                <a:spcPts val="0"/>
              </a:spcAft>
              <a:buFont typeface="Arial" panose="020B0604020202020204" pitchFamily="34" charset="0"/>
              <a:buChar char="•"/>
            </a:pPr>
            <a:endParaRPr lang="en-US" sz="1900" dirty="0"/>
          </a:p>
          <a:p>
            <a:pPr algn="just">
              <a:spcBef>
                <a:spcPts val="0"/>
              </a:spcBef>
              <a:spcAft>
                <a:spcPts val="0"/>
              </a:spcAft>
              <a:buFont typeface="Arial" panose="020B0604020202020204" pitchFamily="34" charset="0"/>
              <a:buChar char="•"/>
            </a:pPr>
            <a:endParaRPr lang="en-US" sz="1900" dirty="0"/>
          </a:p>
          <a:p>
            <a:pPr algn="just">
              <a:spcBef>
                <a:spcPts val="0"/>
              </a:spcBef>
              <a:spcAft>
                <a:spcPts val="0"/>
              </a:spcAft>
              <a:buFont typeface="Arial" panose="020B0604020202020204" pitchFamily="34" charset="0"/>
              <a:buChar char="•"/>
            </a:pPr>
            <a:endParaRPr lang="en-US" sz="1900" dirty="0"/>
          </a:p>
          <a:p>
            <a:pPr algn="just">
              <a:spcBef>
                <a:spcPts val="0"/>
              </a:spcBef>
              <a:spcAft>
                <a:spcPts val="0"/>
              </a:spcAft>
              <a:buFont typeface="Arial" panose="020B0604020202020204" pitchFamily="34" charset="0"/>
              <a:buChar char="•"/>
            </a:pPr>
            <a:r>
              <a:rPr lang="en-US" sz="1800" b="1" dirty="0">
                <a:solidFill>
                  <a:srgbClr val="FF0000"/>
                </a:solidFill>
                <a:effectLst/>
                <a:latin typeface="Cambria" panose="02040503050406030204" pitchFamily="18" charset="0"/>
                <a:ea typeface="Calibri" panose="020F0502020204030204" pitchFamily="34" charset="0"/>
                <a:cs typeface="Calibri-Bold"/>
              </a:rPr>
              <a:t>You will need to modify the algorithm to handle thousands as well.</a:t>
            </a:r>
            <a:endParaRPr lang="en-US" sz="1900" dirty="0"/>
          </a:p>
          <a:p>
            <a:pPr lvl="1" algn="just">
              <a:spcBef>
                <a:spcPts val="0"/>
              </a:spcBef>
              <a:spcAft>
                <a:spcPts val="0"/>
              </a:spcAft>
              <a:buFont typeface="Arial" panose="020B0604020202020204" pitchFamily="34" charset="0"/>
              <a:buChar char="•"/>
            </a:pPr>
            <a:endParaRPr lang="en-US" sz="1700" dirty="0"/>
          </a:p>
          <a:p>
            <a:pPr algn="just">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p:txBody>
      </p:sp>
      <p:sp>
        <p:nvSpPr>
          <p:cNvPr id="4" name="Date Placeholder 3">
            <a:extLst>
              <a:ext uri="{FF2B5EF4-FFF2-40B4-BE49-F238E27FC236}">
                <a16:creationId xmlns:a16="http://schemas.microsoft.com/office/drawing/2014/main" id="{96A1BBDC-6CF0-43B3-84EB-326D77B009BB}"/>
              </a:ext>
            </a:extLst>
          </p:cNvPr>
          <p:cNvSpPr>
            <a:spLocks noGrp="1"/>
          </p:cNvSpPr>
          <p:nvPr>
            <p:ph type="dt" sz="half" idx="10"/>
          </p:nvPr>
        </p:nvSpPr>
        <p:spPr/>
        <p:txBody>
          <a:bodyPr/>
          <a:lstStyle/>
          <a:p>
            <a:pPr>
              <a:defRPr/>
            </a:pPr>
            <a:r>
              <a:rPr lang="en-US" dirty="0"/>
              <a:t>CSCE 3302 Computer Architecture Lab</a:t>
            </a:r>
          </a:p>
        </p:txBody>
      </p:sp>
      <p:sp>
        <p:nvSpPr>
          <p:cNvPr id="5" name="Footer Placeholder 4">
            <a:extLst>
              <a:ext uri="{FF2B5EF4-FFF2-40B4-BE49-F238E27FC236}">
                <a16:creationId xmlns:a16="http://schemas.microsoft.com/office/drawing/2014/main" id="{EFB5BAD7-149F-477B-8794-2DCEA55E081A}"/>
              </a:ext>
            </a:extLst>
          </p:cNvPr>
          <p:cNvSpPr>
            <a:spLocks noGrp="1"/>
          </p:cNvSpPr>
          <p:nvPr>
            <p:ph type="ftr" sz="quarter" idx="11"/>
          </p:nvPr>
        </p:nvSpPr>
        <p:spPr/>
        <p:txBody>
          <a:bodyPr/>
          <a:lstStyle/>
          <a:p>
            <a:pPr>
              <a:defRPr/>
            </a:pPr>
            <a:r>
              <a:rPr lang="en-US" dirty="0"/>
              <a:t>Dr. Mostafa </a:t>
            </a:r>
            <a:r>
              <a:rPr lang="en-US" dirty="0" err="1"/>
              <a:t>Gouneem</a:t>
            </a:r>
            <a:endParaRPr lang="en-US" dirty="0"/>
          </a:p>
        </p:txBody>
      </p:sp>
      <p:sp>
        <p:nvSpPr>
          <p:cNvPr id="6" name="Slide Number Placeholder 5">
            <a:extLst>
              <a:ext uri="{FF2B5EF4-FFF2-40B4-BE49-F238E27FC236}">
                <a16:creationId xmlns:a16="http://schemas.microsoft.com/office/drawing/2014/main" id="{642DB2B7-A534-4BD4-8F7D-B9BE3CE8CB3A}"/>
              </a:ext>
            </a:extLst>
          </p:cNvPr>
          <p:cNvSpPr>
            <a:spLocks noGrp="1"/>
          </p:cNvSpPr>
          <p:nvPr>
            <p:ph type="sldNum" sz="quarter" idx="12"/>
          </p:nvPr>
        </p:nvSpPr>
        <p:spPr/>
        <p:txBody>
          <a:bodyPr/>
          <a:lstStyle/>
          <a:p>
            <a:r>
              <a:rPr lang="en-US" dirty="0"/>
              <a:t>              Slide </a:t>
            </a:r>
            <a:fld id="{D078B582-BB4C-415F-BFF0-3D4AC656DF29}" type="slidenum">
              <a:rPr lang="en-US" smtClean="0"/>
              <a:pPr/>
              <a:t>22</a:t>
            </a:fld>
            <a:endParaRPr lang="en-US" dirty="0"/>
          </a:p>
        </p:txBody>
      </p:sp>
      <p:sp>
        <p:nvSpPr>
          <p:cNvPr id="9" name="TextBox 8">
            <a:extLst>
              <a:ext uri="{FF2B5EF4-FFF2-40B4-BE49-F238E27FC236}">
                <a16:creationId xmlns:a16="http://schemas.microsoft.com/office/drawing/2014/main" id="{60400977-EDBB-4A3E-89DE-BE7527E19B2A}"/>
              </a:ext>
            </a:extLst>
          </p:cNvPr>
          <p:cNvSpPr txBox="1"/>
          <p:nvPr/>
        </p:nvSpPr>
        <p:spPr>
          <a:xfrm>
            <a:off x="566670" y="1371600"/>
            <a:ext cx="7281930" cy="2185214"/>
          </a:xfrm>
          <a:prstGeom prst="rect">
            <a:avLst/>
          </a:prstGeom>
          <a:noFill/>
        </p:spPr>
        <p:txBody>
          <a:bodyPr wrap="square">
            <a:spAutoFit/>
          </a:bodyPr>
          <a:lstStyle/>
          <a:p>
            <a:pPr marL="457200" marR="0">
              <a:spcBef>
                <a:spcPts val="0"/>
              </a:spcBef>
              <a:spcAft>
                <a:spcPts val="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marR="0" indent="457200">
              <a:spcBef>
                <a:spcPts val="0"/>
              </a:spcBef>
              <a:spcAft>
                <a:spcPts val="0"/>
              </a:spcAft>
            </a:pPr>
            <a:r>
              <a:rPr lang="en-US" sz="1200" dirty="0">
                <a:solidFill>
                  <a:srgbClr val="00B050"/>
                </a:solidFill>
                <a:effectLst/>
                <a:latin typeface="Courier New" panose="02070309020205020404" pitchFamily="49" charset="0"/>
                <a:ea typeface="Calibri" panose="020F0502020204030204" pitchFamily="34" charset="0"/>
                <a:cs typeface="Arial" panose="020B0604020202020204" pitchFamily="34" charset="0"/>
              </a:rPr>
              <a:t>//shift left one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marR="0">
              <a:spcBef>
                <a:spcPts val="0"/>
              </a:spcBef>
              <a:spcAft>
                <a:spcPts val="0"/>
              </a:spcAft>
            </a:pPr>
            <a:r>
              <a:rPr lang="en-US" sz="1200" dirty="0">
                <a:effectLst/>
                <a:latin typeface="Courier New" panose="02070309020205020404" pitchFamily="49" charset="0"/>
                <a:ea typeface="Calibri" panose="020F0502020204030204" pitchFamily="34" charset="0"/>
                <a:cs typeface="Arial" panose="020B0604020202020204" pitchFamily="34" charset="0"/>
              </a:rPr>
              <a:t>	Hundreds = Hundreds &lt;&lt; 1;</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marR="0">
              <a:spcBef>
                <a:spcPts val="0"/>
              </a:spcBef>
              <a:spcAft>
                <a:spcPts val="0"/>
              </a:spcAft>
            </a:pPr>
            <a:r>
              <a:rPr lang="en-US" sz="1200" dirty="0">
                <a:effectLst/>
                <a:latin typeface="Courier New" panose="02070309020205020404" pitchFamily="49" charset="0"/>
                <a:ea typeface="Calibri" panose="020F0502020204030204" pitchFamily="34" charset="0"/>
                <a:cs typeface="Arial" panose="020B0604020202020204" pitchFamily="34" charset="0"/>
              </a:rPr>
              <a:t>	Hundreds [0] = Tens [3];</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marR="0">
              <a:spcBef>
                <a:spcPts val="0"/>
              </a:spcBef>
              <a:spcAft>
                <a:spcPts val="0"/>
              </a:spcAft>
            </a:pPr>
            <a:r>
              <a:rPr lang="en-US" sz="1200" dirty="0">
                <a:effectLst/>
                <a:latin typeface="Courier New" panose="02070309020205020404" pitchFamily="49" charset="0"/>
                <a:ea typeface="Calibri" panose="020F0502020204030204" pitchFamily="34" charset="0"/>
                <a:cs typeface="Arial" panose="020B0604020202020204" pitchFamily="34" charset="0"/>
              </a:rPr>
              <a:t>	Tens = Tens &lt;&lt; 1;</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marR="0">
              <a:spcBef>
                <a:spcPts val="0"/>
              </a:spcBef>
              <a:spcAft>
                <a:spcPts val="0"/>
              </a:spcAft>
            </a:pPr>
            <a:r>
              <a:rPr lang="en-US" sz="1200" dirty="0">
                <a:effectLst/>
                <a:latin typeface="Courier New" panose="02070309020205020404" pitchFamily="49" charset="0"/>
                <a:ea typeface="Calibri" panose="020F0502020204030204" pitchFamily="34" charset="0"/>
                <a:cs typeface="Arial" panose="020B0604020202020204" pitchFamily="34" charset="0"/>
              </a:rPr>
              <a:t>	Tens [0] = Ones[3];</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marR="0">
              <a:spcBef>
                <a:spcPts val="0"/>
              </a:spcBef>
              <a:spcAft>
                <a:spcPts val="0"/>
              </a:spcAft>
            </a:pPr>
            <a:r>
              <a:rPr lang="en-US" sz="1200" dirty="0">
                <a:effectLst/>
                <a:latin typeface="Courier New" panose="02070309020205020404" pitchFamily="49" charset="0"/>
                <a:ea typeface="Calibri" panose="020F0502020204030204" pitchFamily="34" charset="0"/>
                <a:cs typeface="Arial" panose="020B0604020202020204" pitchFamily="34" charset="0"/>
              </a:rPr>
              <a:t>	Ones = Ones &lt;&lt; 1;</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marR="0">
              <a:spcBef>
                <a:spcPts val="0"/>
              </a:spcBef>
              <a:spcAft>
                <a:spcPts val="0"/>
              </a:spcAft>
            </a:pPr>
            <a:r>
              <a:rPr lang="en-US" sz="1200" dirty="0">
                <a:effectLst/>
                <a:latin typeface="Courier New" panose="02070309020205020404" pitchFamily="49" charset="0"/>
                <a:ea typeface="Calibri" panose="020F0502020204030204" pitchFamily="34" charset="0"/>
                <a:cs typeface="Arial" panose="020B0604020202020204" pitchFamily="34" charset="0"/>
              </a:rPr>
              <a:t>	Ones[0] = num[</a:t>
            </a:r>
            <a:r>
              <a:rPr lang="en-US" sz="1200" dirty="0" err="1">
                <a:effectLst/>
                <a:latin typeface="Courier New" panose="02070309020205020404" pitchFamily="49" charset="0"/>
                <a:ea typeface="Calibri" panose="020F0502020204030204" pitchFamily="34" charset="0"/>
                <a:cs typeface="Arial" panose="020B0604020202020204" pitchFamily="34" charset="0"/>
              </a:rPr>
              <a:t>i</a:t>
            </a:r>
            <a:r>
              <a:rPr lang="en-US" sz="1200" dirty="0">
                <a:effectLst/>
                <a:latin typeface="Courier New" panose="02070309020205020404" pitchFamily="49" charset="0"/>
                <a:ea typeface="Calibri" panose="020F0502020204030204" pitchFamily="34" charset="0"/>
                <a:cs typeface="Arial" panose="020B0604020202020204" pitchFamily="34"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marR="0">
              <a:spcBef>
                <a:spcPts val="0"/>
              </a:spcBef>
              <a:spcAft>
                <a:spcPts val="0"/>
              </a:spcAft>
            </a:pPr>
            <a:r>
              <a:rPr lang="en-US" sz="1200" b="1" dirty="0">
                <a:effectLst/>
                <a:latin typeface="Courier New" panose="02070309020205020404" pitchFamily="49" charset="0"/>
                <a:ea typeface="Calibri" panose="020F0502020204030204" pitchFamily="34" charset="0"/>
                <a:cs typeface="Arial" panose="020B0604020202020204" pitchFamily="34" charset="0"/>
              </a:rPr>
              <a:t>end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b="1" dirty="0">
                <a:effectLst/>
                <a:latin typeface="Courier New" panose="02070309020205020404" pitchFamily="49" charset="0"/>
                <a:ea typeface="Calibri" panose="020F0502020204030204" pitchFamily="34" charset="0"/>
                <a:cs typeface="Arial" panose="020B0604020202020204" pitchFamily="34" charset="0"/>
              </a:rPr>
              <a:t>end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b="1" dirty="0" err="1">
                <a:effectLst/>
                <a:latin typeface="Courier New" panose="02070309020205020404" pitchFamily="49" charset="0"/>
                <a:ea typeface="Calibri" panose="020F0502020204030204" pitchFamily="34" charset="0"/>
                <a:cs typeface="Arial" panose="020B0604020202020204" pitchFamily="34" charset="0"/>
              </a:rPr>
              <a:t>endmodule</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9883619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004C-D870-450F-92B6-AF176D6F0D05}"/>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B8BFDE37-9E16-4B5A-A973-4CD881E52838}"/>
              </a:ext>
            </a:extLst>
          </p:cNvPr>
          <p:cNvSpPr>
            <a:spLocks noGrp="1"/>
          </p:cNvSpPr>
          <p:nvPr>
            <p:ph idx="1"/>
          </p:nvPr>
        </p:nvSpPr>
        <p:spPr>
          <a:xfrm>
            <a:off x="228600" y="1066800"/>
            <a:ext cx="8686800" cy="5334000"/>
          </a:xfrm>
        </p:spPr>
        <p:txBody>
          <a:bodyPr/>
          <a:lstStyle/>
          <a:p>
            <a:pPr marR="0" lvl="0" algn="just">
              <a:spcBef>
                <a:spcPts val="0"/>
              </a:spcBef>
              <a:spcAft>
                <a:spcPts val="0"/>
              </a:spcAft>
              <a:buFont typeface="Arial" panose="020B0604020202020204" pitchFamily="34" charset="0"/>
              <a:buChar char="•"/>
            </a:pPr>
            <a:r>
              <a:rPr lang="en-US" sz="1900" dirty="0"/>
              <a:t>Each student is required to submit an individual report.</a:t>
            </a:r>
          </a:p>
          <a:p>
            <a:pPr marR="0" lvl="0" algn="just">
              <a:spcBef>
                <a:spcPts val="0"/>
              </a:spcBef>
              <a:spcAft>
                <a:spcPts val="0"/>
              </a:spcAft>
              <a:buFont typeface="Arial" panose="020B0604020202020204" pitchFamily="34" charset="0"/>
              <a:buChar char="•"/>
            </a:pPr>
            <a:endParaRPr lang="en-US" sz="1900" dirty="0"/>
          </a:p>
          <a:p>
            <a:pPr marR="0" lvl="0" algn="just">
              <a:spcBef>
                <a:spcPts val="0"/>
              </a:spcBef>
              <a:spcAft>
                <a:spcPts val="0"/>
              </a:spcAft>
              <a:buFont typeface="Arial" panose="020B0604020202020204" pitchFamily="34" charset="0"/>
              <a:buChar char="•"/>
            </a:pPr>
            <a:r>
              <a:rPr lang="en-US" sz="1900" dirty="0"/>
              <a:t>For Verilog descriptions or constraint files, please attach the .v and .</a:t>
            </a:r>
            <a:r>
              <a:rPr lang="en-US" sz="1900" dirty="0" err="1"/>
              <a:t>xdc</a:t>
            </a:r>
            <a:r>
              <a:rPr lang="en-US" sz="1900" dirty="0"/>
              <a:t> files (not the whole project) or copy and paste the code. No photos or screenshots accepted. </a:t>
            </a:r>
          </a:p>
          <a:p>
            <a:pPr marR="0" lvl="0" algn="just">
              <a:spcBef>
                <a:spcPts val="0"/>
              </a:spcBef>
              <a:spcAft>
                <a:spcPts val="0"/>
              </a:spcAft>
              <a:buFont typeface="Arial" panose="020B0604020202020204" pitchFamily="34" charset="0"/>
              <a:buChar char="•"/>
            </a:pPr>
            <a:endParaRPr lang="en-US" sz="1900" dirty="0"/>
          </a:p>
          <a:p>
            <a:pPr marR="0" lvl="0" algn="just">
              <a:spcBef>
                <a:spcPts val="0"/>
              </a:spcBef>
              <a:spcAft>
                <a:spcPts val="0"/>
              </a:spcAft>
              <a:buFont typeface="Arial" panose="020B0604020202020204" pitchFamily="34" charset="0"/>
              <a:buChar char="•"/>
            </a:pPr>
            <a:r>
              <a:rPr lang="en-US" sz="1900" dirty="0"/>
              <a:t>The submission should be a zipped folder with the following Structure</a:t>
            </a:r>
          </a:p>
          <a:p>
            <a:pPr marL="742950" lvl="2" indent="-342900" algn="just">
              <a:spcBef>
                <a:spcPts val="0"/>
              </a:spcBef>
              <a:spcAft>
                <a:spcPts val="0"/>
              </a:spcAft>
              <a:buFont typeface="Arial" panose="020B0604020202020204" pitchFamily="34" charset="0"/>
              <a:buChar char="•"/>
            </a:pPr>
            <a:r>
              <a:rPr lang="en-US" sz="1700" dirty="0">
                <a:solidFill>
                  <a:srgbClr val="0066CC"/>
                </a:solidFill>
              </a:rPr>
              <a:t>YourID_Report.pdf</a:t>
            </a:r>
          </a:p>
          <a:p>
            <a:pPr marL="742950" lvl="2" indent="-342900" algn="just">
              <a:spcBef>
                <a:spcPts val="0"/>
              </a:spcBef>
              <a:spcAft>
                <a:spcPts val="0"/>
              </a:spcAft>
              <a:buFont typeface="Arial" panose="020B0604020202020204" pitchFamily="34" charset="0"/>
              <a:buChar char="•"/>
            </a:pPr>
            <a:r>
              <a:rPr lang="en-US" sz="1700" dirty="0">
                <a:solidFill>
                  <a:srgbClr val="0066CC"/>
                </a:solidFill>
              </a:rPr>
              <a:t>Exp1 : Folder containing your codes for experiment#1 </a:t>
            </a:r>
          </a:p>
          <a:p>
            <a:pPr marL="742950" lvl="2" indent="-342900" algn="just">
              <a:spcBef>
                <a:spcPts val="0"/>
              </a:spcBef>
              <a:spcAft>
                <a:spcPts val="0"/>
              </a:spcAft>
              <a:buFont typeface="Arial" panose="020B0604020202020204" pitchFamily="34" charset="0"/>
              <a:buChar char="•"/>
            </a:pPr>
            <a:r>
              <a:rPr lang="en-US" sz="1700" dirty="0">
                <a:solidFill>
                  <a:srgbClr val="0066CC"/>
                </a:solidFill>
              </a:rPr>
              <a:t>Exp2 : Folder containing your codes for experiment#2 	</a:t>
            </a:r>
          </a:p>
          <a:p>
            <a:pPr marL="742950" lvl="2" indent="-342900" algn="just">
              <a:spcBef>
                <a:spcPts val="0"/>
              </a:spcBef>
              <a:spcAft>
                <a:spcPts val="0"/>
              </a:spcAft>
              <a:buFont typeface="Arial" panose="020B0604020202020204" pitchFamily="34" charset="0"/>
              <a:buChar char="•"/>
            </a:pPr>
            <a:r>
              <a:rPr lang="en-US" sz="1700" dirty="0">
                <a:solidFill>
                  <a:srgbClr val="0066CC"/>
                </a:solidFill>
              </a:rPr>
              <a:t>Exp3 : Folder containing your codes for experiment#3 </a:t>
            </a:r>
          </a:p>
          <a:p>
            <a:pPr marR="0" lvl="0" algn="just">
              <a:spcBef>
                <a:spcPts val="0"/>
              </a:spcBef>
              <a:spcAft>
                <a:spcPts val="0"/>
              </a:spcAft>
              <a:buFont typeface="Arial" panose="020B0604020202020204" pitchFamily="34" charset="0"/>
              <a:buChar char="•"/>
            </a:pPr>
            <a:endParaRPr lang="en-US" sz="1900" dirty="0"/>
          </a:p>
          <a:p>
            <a:pPr marR="0" lvl="0" algn="just">
              <a:spcBef>
                <a:spcPts val="0"/>
              </a:spcBef>
              <a:spcAft>
                <a:spcPts val="0"/>
              </a:spcAft>
              <a:buFont typeface="Arial" panose="020B0604020202020204" pitchFamily="34" charset="0"/>
              <a:buChar char="•"/>
            </a:pPr>
            <a:r>
              <a:rPr lang="en-US" sz="1900" dirty="0"/>
              <a:t>Submission deadline: Monday September 12th, 11:59 pm.</a:t>
            </a:r>
          </a:p>
          <a:p>
            <a:pPr marR="0" lvl="0" algn="just">
              <a:spcBef>
                <a:spcPts val="0"/>
              </a:spcBef>
              <a:spcAft>
                <a:spcPts val="0"/>
              </a:spcAft>
              <a:buFont typeface="Arial" panose="020B0604020202020204" pitchFamily="34" charset="0"/>
              <a:buChar char="•"/>
            </a:pPr>
            <a:endParaRPr lang="en-US" sz="1900" dirty="0"/>
          </a:p>
          <a:p>
            <a:pPr marR="0" lvl="0" algn="just">
              <a:spcBef>
                <a:spcPts val="0"/>
              </a:spcBef>
              <a:spcAft>
                <a:spcPts val="0"/>
              </a:spcAft>
              <a:buFont typeface="Arial" panose="020B0604020202020204" pitchFamily="34" charset="0"/>
              <a:buChar char="•"/>
            </a:pPr>
            <a:r>
              <a:rPr lang="en-US" sz="1900" dirty="0"/>
              <a:t>Submission method: On Blackboard </a:t>
            </a:r>
          </a:p>
          <a:p>
            <a:pPr algn="just">
              <a:spcBef>
                <a:spcPts val="0"/>
              </a:spcBef>
              <a:spcAft>
                <a:spcPts val="0"/>
              </a:spcAft>
              <a:buFont typeface="Arial" panose="020B0604020202020204" pitchFamily="34" charset="0"/>
              <a:buChar char="•"/>
            </a:pPr>
            <a:endParaRPr lang="en-US" sz="1900" dirty="0"/>
          </a:p>
          <a:p>
            <a:pPr algn="just">
              <a:spcBef>
                <a:spcPts val="0"/>
              </a:spcBef>
              <a:spcAft>
                <a:spcPts val="0"/>
              </a:spcAft>
              <a:buFont typeface="Arial" panose="020B0604020202020204" pitchFamily="34" charset="0"/>
              <a:buChar char="•"/>
            </a:pPr>
            <a:endParaRPr lang="en-US" sz="1900" dirty="0"/>
          </a:p>
          <a:p>
            <a:pPr algn="just">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p:txBody>
      </p:sp>
      <p:sp>
        <p:nvSpPr>
          <p:cNvPr id="4" name="Date Placeholder 3">
            <a:extLst>
              <a:ext uri="{FF2B5EF4-FFF2-40B4-BE49-F238E27FC236}">
                <a16:creationId xmlns:a16="http://schemas.microsoft.com/office/drawing/2014/main" id="{96A1BBDC-6CF0-43B3-84EB-326D77B009BB}"/>
              </a:ext>
            </a:extLst>
          </p:cNvPr>
          <p:cNvSpPr>
            <a:spLocks noGrp="1"/>
          </p:cNvSpPr>
          <p:nvPr>
            <p:ph type="dt" sz="half" idx="10"/>
          </p:nvPr>
        </p:nvSpPr>
        <p:spPr/>
        <p:txBody>
          <a:bodyPr/>
          <a:lstStyle/>
          <a:p>
            <a:pPr>
              <a:defRPr/>
            </a:pPr>
            <a:r>
              <a:rPr lang="en-US" dirty="0"/>
              <a:t>CSCE 3302 Computer Architecture Lab</a:t>
            </a:r>
          </a:p>
        </p:txBody>
      </p:sp>
      <p:sp>
        <p:nvSpPr>
          <p:cNvPr id="5" name="Footer Placeholder 4">
            <a:extLst>
              <a:ext uri="{FF2B5EF4-FFF2-40B4-BE49-F238E27FC236}">
                <a16:creationId xmlns:a16="http://schemas.microsoft.com/office/drawing/2014/main" id="{EFB5BAD7-149F-477B-8794-2DCEA55E081A}"/>
              </a:ext>
            </a:extLst>
          </p:cNvPr>
          <p:cNvSpPr>
            <a:spLocks noGrp="1"/>
          </p:cNvSpPr>
          <p:nvPr>
            <p:ph type="ftr" sz="quarter" idx="11"/>
          </p:nvPr>
        </p:nvSpPr>
        <p:spPr/>
        <p:txBody>
          <a:bodyPr/>
          <a:lstStyle/>
          <a:p>
            <a:pPr>
              <a:defRPr/>
            </a:pPr>
            <a:r>
              <a:rPr lang="en-US" dirty="0"/>
              <a:t>Dr. Mostafa </a:t>
            </a:r>
            <a:r>
              <a:rPr lang="en-US" dirty="0" err="1"/>
              <a:t>Gouneem</a:t>
            </a:r>
            <a:endParaRPr lang="en-US" dirty="0"/>
          </a:p>
        </p:txBody>
      </p:sp>
      <p:sp>
        <p:nvSpPr>
          <p:cNvPr id="6" name="Slide Number Placeholder 5">
            <a:extLst>
              <a:ext uri="{FF2B5EF4-FFF2-40B4-BE49-F238E27FC236}">
                <a16:creationId xmlns:a16="http://schemas.microsoft.com/office/drawing/2014/main" id="{642DB2B7-A534-4BD4-8F7D-B9BE3CE8CB3A}"/>
              </a:ext>
            </a:extLst>
          </p:cNvPr>
          <p:cNvSpPr>
            <a:spLocks noGrp="1"/>
          </p:cNvSpPr>
          <p:nvPr>
            <p:ph type="sldNum" sz="quarter" idx="12"/>
          </p:nvPr>
        </p:nvSpPr>
        <p:spPr/>
        <p:txBody>
          <a:bodyPr/>
          <a:lstStyle/>
          <a:p>
            <a:r>
              <a:rPr lang="en-US" dirty="0"/>
              <a:t> Slide </a:t>
            </a:r>
            <a:fld id="{D078B582-BB4C-415F-BFF0-3D4AC656DF29}" type="slidenum">
              <a:rPr lang="en-US" smtClean="0"/>
              <a:pPr/>
              <a:t>23</a:t>
            </a:fld>
            <a:endParaRPr lang="en-US" dirty="0"/>
          </a:p>
        </p:txBody>
      </p:sp>
    </p:spTree>
    <p:extLst>
      <p:ext uri="{BB962C8B-B14F-4D97-AF65-F5344CB8AC3E}">
        <p14:creationId xmlns:p14="http://schemas.microsoft.com/office/powerpoint/2010/main" val="341052858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004C-D870-450F-92B6-AF176D6F0D05}"/>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B8BFDE37-9E16-4B5A-A973-4CD881E52838}"/>
              </a:ext>
            </a:extLst>
          </p:cNvPr>
          <p:cNvSpPr>
            <a:spLocks noGrp="1"/>
          </p:cNvSpPr>
          <p:nvPr>
            <p:ph idx="1"/>
          </p:nvPr>
        </p:nvSpPr>
        <p:spPr>
          <a:xfrm>
            <a:off x="228600" y="1066800"/>
            <a:ext cx="8686800" cy="5334000"/>
          </a:xfrm>
        </p:spPr>
        <p:txBody>
          <a:bodyPr/>
          <a:lstStyle/>
          <a:p>
            <a:pPr marL="0" marR="0">
              <a:spcBef>
                <a:spcPts val="0"/>
              </a:spcBef>
              <a:spcAft>
                <a:spcPts val="0"/>
              </a:spcAft>
              <a:buFont typeface="Arial" panose="020B0604020202020204" pitchFamily="34" charset="0"/>
              <a:buChar char="•"/>
            </a:pPr>
            <a:r>
              <a:rPr lang="en-US" sz="1900" dirty="0"/>
              <a:t>Report of Lab1 should include:</a:t>
            </a:r>
          </a:p>
          <a:p>
            <a:pPr marL="400050" lvl="1">
              <a:spcBef>
                <a:spcPts val="0"/>
              </a:spcBef>
              <a:spcAft>
                <a:spcPts val="0"/>
              </a:spcAft>
              <a:buFont typeface="Arial" panose="020B0604020202020204" pitchFamily="34" charset="0"/>
              <a:buChar char="•"/>
            </a:pPr>
            <a:r>
              <a:rPr lang="en-US" sz="1700" dirty="0"/>
              <a:t>[0 pts] Your names, student IDs, Team Name</a:t>
            </a:r>
          </a:p>
          <a:p>
            <a:pPr marL="400050" lvl="1">
              <a:spcBef>
                <a:spcPts val="0"/>
              </a:spcBef>
              <a:spcAft>
                <a:spcPts val="0"/>
              </a:spcAft>
              <a:buFont typeface="Arial" panose="020B0604020202020204" pitchFamily="34" charset="0"/>
              <a:buChar char="•"/>
            </a:pPr>
            <a:r>
              <a:rPr lang="en-US" sz="1800" dirty="0"/>
              <a:t>[2 pts] A technical summary of experiments conducted in the lab (Steps, Results, components (a screen shot with Schematic design might help), code functionality, etc...]</a:t>
            </a:r>
          </a:p>
          <a:p>
            <a:pPr marL="400050" lvl="1">
              <a:spcBef>
                <a:spcPts val="0"/>
              </a:spcBef>
              <a:spcAft>
                <a:spcPts val="0"/>
              </a:spcAft>
              <a:buFont typeface="Arial" panose="020B0604020202020204" pitchFamily="34" charset="0"/>
              <a:buChar char="•"/>
            </a:pPr>
            <a:r>
              <a:rPr lang="en-US" sz="1800" dirty="0"/>
              <a:t>[4 pts] Any Verilog descriptions or constraint files you wrote for the lab</a:t>
            </a:r>
          </a:p>
          <a:p>
            <a:pPr marL="400050" lvl="1">
              <a:spcBef>
                <a:spcPts val="0"/>
              </a:spcBef>
              <a:spcAft>
                <a:spcPts val="0"/>
              </a:spcAft>
              <a:buFont typeface="Arial" panose="020B0604020202020204" pitchFamily="34" charset="0"/>
              <a:buChar char="•"/>
            </a:pPr>
            <a:r>
              <a:rPr lang="en-US" sz="1800" dirty="0"/>
              <a:t>[2 pts] Compare the utilization and delay of experiment 2 vs experiment 3, please add your comments about the results</a:t>
            </a:r>
          </a:p>
          <a:p>
            <a:pPr marL="400050" lvl="1">
              <a:spcBef>
                <a:spcPts val="0"/>
              </a:spcBef>
              <a:spcAft>
                <a:spcPts val="0"/>
              </a:spcAft>
              <a:buFont typeface="Arial" panose="020B0604020202020204" pitchFamily="34" charset="0"/>
              <a:buChar char="•"/>
            </a:pPr>
            <a:r>
              <a:rPr lang="en-US" sz="1800" dirty="0"/>
              <a:t>[2 pts] Results recorded in the last step of experiment 2 &amp; 3 (Photos or screen shots)</a:t>
            </a:r>
          </a:p>
          <a:p>
            <a:pPr marL="0" indent="0" algn="just">
              <a:spcBef>
                <a:spcPts val="0"/>
              </a:spcBef>
              <a:spcAft>
                <a:spcPts val="0"/>
              </a:spcAft>
              <a:buNone/>
            </a:pPr>
            <a:endParaRPr lang="en-US" sz="1900" dirty="0"/>
          </a:p>
          <a:p>
            <a:pPr algn="just">
              <a:spcBef>
                <a:spcPts val="0"/>
              </a:spcBef>
              <a:spcAft>
                <a:spcPts val="0"/>
              </a:spcAft>
              <a:buFont typeface="Arial" panose="020B0604020202020204" pitchFamily="34" charset="0"/>
              <a:buChar char="•"/>
            </a:pPr>
            <a:endParaRPr lang="en-US" sz="1900" dirty="0"/>
          </a:p>
          <a:p>
            <a:pPr algn="just">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a:p>
            <a:pPr marR="0" lvl="0" algn="just" rtl="0">
              <a:spcBef>
                <a:spcPts val="0"/>
              </a:spcBef>
              <a:spcAft>
                <a:spcPts val="0"/>
              </a:spcAft>
              <a:buFont typeface="Arial" panose="020B0604020202020204" pitchFamily="34" charset="0"/>
              <a:buChar char="•"/>
            </a:pPr>
            <a:endParaRPr lang="en-US" sz="1900" dirty="0"/>
          </a:p>
        </p:txBody>
      </p:sp>
      <p:sp>
        <p:nvSpPr>
          <p:cNvPr id="4" name="Date Placeholder 3">
            <a:extLst>
              <a:ext uri="{FF2B5EF4-FFF2-40B4-BE49-F238E27FC236}">
                <a16:creationId xmlns:a16="http://schemas.microsoft.com/office/drawing/2014/main" id="{96A1BBDC-6CF0-43B3-84EB-326D77B009BB}"/>
              </a:ext>
            </a:extLst>
          </p:cNvPr>
          <p:cNvSpPr>
            <a:spLocks noGrp="1"/>
          </p:cNvSpPr>
          <p:nvPr>
            <p:ph type="dt" sz="half" idx="10"/>
          </p:nvPr>
        </p:nvSpPr>
        <p:spPr/>
        <p:txBody>
          <a:bodyPr/>
          <a:lstStyle/>
          <a:p>
            <a:pPr>
              <a:defRPr/>
            </a:pPr>
            <a:r>
              <a:rPr lang="en-US" dirty="0"/>
              <a:t>CSCE 3302 Computer Architecture Lab</a:t>
            </a:r>
          </a:p>
        </p:txBody>
      </p:sp>
      <p:sp>
        <p:nvSpPr>
          <p:cNvPr id="5" name="Footer Placeholder 4">
            <a:extLst>
              <a:ext uri="{FF2B5EF4-FFF2-40B4-BE49-F238E27FC236}">
                <a16:creationId xmlns:a16="http://schemas.microsoft.com/office/drawing/2014/main" id="{EFB5BAD7-149F-477B-8794-2DCEA55E081A}"/>
              </a:ext>
            </a:extLst>
          </p:cNvPr>
          <p:cNvSpPr>
            <a:spLocks noGrp="1"/>
          </p:cNvSpPr>
          <p:nvPr>
            <p:ph type="ftr" sz="quarter" idx="11"/>
          </p:nvPr>
        </p:nvSpPr>
        <p:spPr/>
        <p:txBody>
          <a:bodyPr/>
          <a:lstStyle/>
          <a:p>
            <a:pPr>
              <a:defRPr/>
            </a:pPr>
            <a:r>
              <a:rPr lang="en-US" dirty="0"/>
              <a:t>Dr. Mostafa </a:t>
            </a:r>
            <a:r>
              <a:rPr lang="en-US" dirty="0" err="1"/>
              <a:t>Gouneem</a:t>
            </a:r>
            <a:endParaRPr lang="en-US" dirty="0"/>
          </a:p>
        </p:txBody>
      </p:sp>
      <p:sp>
        <p:nvSpPr>
          <p:cNvPr id="6" name="Slide Number Placeholder 5">
            <a:extLst>
              <a:ext uri="{FF2B5EF4-FFF2-40B4-BE49-F238E27FC236}">
                <a16:creationId xmlns:a16="http://schemas.microsoft.com/office/drawing/2014/main" id="{642DB2B7-A534-4BD4-8F7D-B9BE3CE8CB3A}"/>
              </a:ext>
            </a:extLst>
          </p:cNvPr>
          <p:cNvSpPr>
            <a:spLocks noGrp="1"/>
          </p:cNvSpPr>
          <p:nvPr>
            <p:ph type="sldNum" sz="quarter" idx="12"/>
          </p:nvPr>
        </p:nvSpPr>
        <p:spPr/>
        <p:txBody>
          <a:bodyPr/>
          <a:lstStyle/>
          <a:p>
            <a:r>
              <a:rPr lang="en-US" dirty="0"/>
              <a:t>              Slide </a:t>
            </a:r>
            <a:fld id="{D078B582-BB4C-415F-BFF0-3D4AC656DF29}" type="slidenum">
              <a:rPr lang="en-US" smtClean="0"/>
              <a:pPr/>
              <a:t>24</a:t>
            </a:fld>
            <a:endParaRPr lang="en-US" dirty="0"/>
          </a:p>
        </p:txBody>
      </p:sp>
    </p:spTree>
    <p:extLst>
      <p:ext uri="{BB962C8B-B14F-4D97-AF65-F5344CB8AC3E}">
        <p14:creationId xmlns:p14="http://schemas.microsoft.com/office/powerpoint/2010/main" val="348503788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004C-D870-450F-92B6-AF176D6F0D05}"/>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B8BFDE37-9E16-4B5A-A973-4CD881E52838}"/>
              </a:ext>
            </a:extLst>
          </p:cNvPr>
          <p:cNvSpPr>
            <a:spLocks noGrp="1"/>
          </p:cNvSpPr>
          <p:nvPr>
            <p:ph idx="1"/>
          </p:nvPr>
        </p:nvSpPr>
        <p:spPr>
          <a:xfrm>
            <a:off x="228600" y="1066800"/>
            <a:ext cx="8686800" cy="5334000"/>
          </a:xfrm>
        </p:spPr>
        <p:txBody>
          <a:bodyPr/>
          <a:lstStyle/>
          <a:p>
            <a:pPr marL="0" indent="0" algn="ctr">
              <a:buNone/>
            </a:pPr>
            <a:endParaRPr lang="en-US" sz="2000" b="1" cap="none" dirty="0">
              <a:solidFill>
                <a:srgbClr val="000000"/>
              </a:solidFill>
              <a:effectLst/>
              <a:latin typeface="Times New Roman" panose="02020603050405020304" pitchFamily="18" charset="0"/>
              <a:ea typeface="Calibri" panose="020F0502020204030204" pitchFamily="34" charset="0"/>
            </a:endParaRPr>
          </a:p>
          <a:p>
            <a:pPr marL="0" indent="0" algn="ctr">
              <a:buNone/>
            </a:pPr>
            <a:endParaRPr lang="en-US" sz="2000" b="1" cap="none" dirty="0">
              <a:solidFill>
                <a:srgbClr val="000000"/>
              </a:solidFill>
              <a:latin typeface="Times New Roman" panose="02020603050405020304" pitchFamily="18" charset="0"/>
              <a:ea typeface="Calibri" panose="020F0502020204030204" pitchFamily="34" charset="0"/>
            </a:endParaRPr>
          </a:p>
          <a:p>
            <a:pPr marL="0" indent="0" algn="ctr">
              <a:buNone/>
            </a:pPr>
            <a:r>
              <a:rPr lang="en-US" dirty="0"/>
              <a:t>The objective of this lab is to review some Verilog and FPGA basics and to familiarize you with </a:t>
            </a:r>
            <a:r>
              <a:rPr lang="en-US" dirty="0" err="1"/>
              <a:t>Vivado</a:t>
            </a:r>
            <a:r>
              <a:rPr lang="en-US" dirty="0"/>
              <a:t> Design Suite and the </a:t>
            </a:r>
            <a:r>
              <a:rPr lang="en-US" dirty="0" err="1"/>
              <a:t>Nexys</a:t>
            </a:r>
            <a:r>
              <a:rPr lang="en-US" dirty="0"/>
              <a:t> A7 Trainer Board</a:t>
            </a:r>
          </a:p>
          <a:p>
            <a:pPr>
              <a:buFont typeface="Arial" panose="020B0604020202020204" pitchFamily="34" charset="0"/>
              <a:buChar char="•"/>
            </a:pPr>
            <a:endParaRPr lang="en-US" dirty="0"/>
          </a:p>
          <a:p>
            <a:pPr lvl="1">
              <a:buFont typeface="Courier New" panose="02070309020205020404" pitchFamily="49" charset="0"/>
              <a:buChar char="o"/>
            </a:pPr>
            <a:endParaRPr lang="en-US" dirty="0"/>
          </a:p>
          <a:p>
            <a:pPr marL="457200" lvl="1" indent="0">
              <a:buNone/>
            </a:pPr>
            <a:endParaRPr lang="en-US" dirty="0"/>
          </a:p>
        </p:txBody>
      </p:sp>
      <p:sp>
        <p:nvSpPr>
          <p:cNvPr id="4" name="Date Placeholder 3">
            <a:extLst>
              <a:ext uri="{FF2B5EF4-FFF2-40B4-BE49-F238E27FC236}">
                <a16:creationId xmlns:a16="http://schemas.microsoft.com/office/drawing/2014/main" id="{96A1BBDC-6CF0-43B3-84EB-326D77B009BB}"/>
              </a:ext>
            </a:extLst>
          </p:cNvPr>
          <p:cNvSpPr>
            <a:spLocks noGrp="1"/>
          </p:cNvSpPr>
          <p:nvPr>
            <p:ph type="dt" sz="half" idx="10"/>
          </p:nvPr>
        </p:nvSpPr>
        <p:spPr/>
        <p:txBody>
          <a:bodyPr/>
          <a:lstStyle/>
          <a:p>
            <a:pPr>
              <a:defRPr/>
            </a:pPr>
            <a:r>
              <a:rPr lang="en-US" dirty="0"/>
              <a:t>CSCE 3302 Computer Architecture Lab</a:t>
            </a:r>
          </a:p>
        </p:txBody>
      </p:sp>
      <p:sp>
        <p:nvSpPr>
          <p:cNvPr id="5" name="Footer Placeholder 4">
            <a:extLst>
              <a:ext uri="{FF2B5EF4-FFF2-40B4-BE49-F238E27FC236}">
                <a16:creationId xmlns:a16="http://schemas.microsoft.com/office/drawing/2014/main" id="{EFB5BAD7-149F-477B-8794-2DCEA55E081A}"/>
              </a:ext>
            </a:extLst>
          </p:cNvPr>
          <p:cNvSpPr>
            <a:spLocks noGrp="1"/>
          </p:cNvSpPr>
          <p:nvPr>
            <p:ph type="ftr" sz="quarter" idx="11"/>
          </p:nvPr>
        </p:nvSpPr>
        <p:spPr/>
        <p:txBody>
          <a:bodyPr/>
          <a:lstStyle/>
          <a:p>
            <a:pPr>
              <a:defRPr/>
            </a:pPr>
            <a:r>
              <a:rPr lang="en-US" dirty="0"/>
              <a:t>Dr. Mostafa </a:t>
            </a:r>
            <a:r>
              <a:rPr lang="en-US" dirty="0" err="1"/>
              <a:t>Gouneem</a:t>
            </a:r>
            <a:endParaRPr lang="en-US" dirty="0"/>
          </a:p>
        </p:txBody>
      </p:sp>
      <p:sp>
        <p:nvSpPr>
          <p:cNvPr id="6" name="Slide Number Placeholder 5">
            <a:extLst>
              <a:ext uri="{FF2B5EF4-FFF2-40B4-BE49-F238E27FC236}">
                <a16:creationId xmlns:a16="http://schemas.microsoft.com/office/drawing/2014/main" id="{642DB2B7-A534-4BD4-8F7D-B9BE3CE8CB3A}"/>
              </a:ext>
            </a:extLst>
          </p:cNvPr>
          <p:cNvSpPr>
            <a:spLocks noGrp="1"/>
          </p:cNvSpPr>
          <p:nvPr>
            <p:ph type="sldNum" sz="quarter" idx="12"/>
          </p:nvPr>
        </p:nvSpPr>
        <p:spPr/>
        <p:txBody>
          <a:bodyPr/>
          <a:lstStyle/>
          <a:p>
            <a:r>
              <a:rPr lang="en-US" dirty="0"/>
              <a:t>Slide </a:t>
            </a:r>
            <a:fld id="{D078B582-BB4C-415F-BFF0-3D4AC656DF29}" type="slidenum">
              <a:rPr lang="en-US" smtClean="0"/>
              <a:pPr/>
              <a:t>3</a:t>
            </a:fld>
            <a:endParaRPr lang="en-US" dirty="0"/>
          </a:p>
        </p:txBody>
      </p:sp>
    </p:spTree>
    <p:extLst>
      <p:ext uri="{BB962C8B-B14F-4D97-AF65-F5344CB8AC3E}">
        <p14:creationId xmlns:p14="http://schemas.microsoft.com/office/powerpoint/2010/main" val="161432583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004C-D870-450F-92B6-AF176D6F0D0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8BFDE37-9E16-4B5A-A973-4CD881E52838}"/>
              </a:ext>
            </a:extLst>
          </p:cNvPr>
          <p:cNvSpPr>
            <a:spLocks noGrp="1"/>
          </p:cNvSpPr>
          <p:nvPr>
            <p:ph idx="1"/>
          </p:nvPr>
        </p:nvSpPr>
        <p:spPr>
          <a:xfrm>
            <a:off x="228600" y="1066800"/>
            <a:ext cx="8686800" cy="5334000"/>
          </a:xfrm>
        </p:spPr>
        <p:txBody>
          <a:bodyPr/>
          <a:lstStyle/>
          <a:p>
            <a:pPr>
              <a:buFont typeface="Arial" panose="020B0604020202020204" pitchFamily="34" charset="0"/>
              <a:buChar char="•"/>
            </a:pPr>
            <a:r>
              <a:rPr lang="en-US" sz="1900" dirty="0"/>
              <a:t>Verilog is a </a:t>
            </a:r>
            <a:r>
              <a:rPr lang="en-US" dirty="0">
                <a:solidFill>
                  <a:srgbClr val="7030A0"/>
                </a:solidFill>
              </a:rPr>
              <a:t>hardware description language </a:t>
            </a:r>
            <a:r>
              <a:rPr lang="en-US" sz="1900" dirty="0"/>
              <a:t>used to model digital circuits. </a:t>
            </a:r>
          </a:p>
          <a:p>
            <a:pPr>
              <a:buFont typeface="Arial" panose="020B0604020202020204" pitchFamily="34" charset="0"/>
              <a:buChar char="•"/>
            </a:pPr>
            <a:r>
              <a:rPr lang="en-US" sz="1900" dirty="0"/>
              <a:t>Digital circuits described by Verilog are typically simulated and then implemented either on an </a:t>
            </a:r>
            <a:r>
              <a:rPr lang="en-US" dirty="0">
                <a:solidFill>
                  <a:srgbClr val="7030A0"/>
                </a:solidFill>
              </a:rPr>
              <a:t>FPGA </a:t>
            </a:r>
            <a:r>
              <a:rPr lang="en-US" sz="1900" dirty="0"/>
              <a:t>or as an </a:t>
            </a:r>
            <a:r>
              <a:rPr lang="en-US" dirty="0">
                <a:solidFill>
                  <a:srgbClr val="7030A0"/>
                </a:solidFill>
              </a:rPr>
              <a:t>ASIC</a:t>
            </a:r>
            <a:r>
              <a:rPr lang="en-US" sz="1900" dirty="0"/>
              <a:t>. </a:t>
            </a:r>
          </a:p>
          <a:p>
            <a:pPr>
              <a:buFont typeface="Arial" panose="020B0604020202020204" pitchFamily="34" charset="0"/>
              <a:buChar char="•"/>
            </a:pPr>
            <a:r>
              <a:rPr lang="en-US" sz="1900" dirty="0"/>
              <a:t>In this lab we are going to review Verilog through modeling a set of simple circuits and implementing them on the </a:t>
            </a:r>
            <a:r>
              <a:rPr lang="en-US" dirty="0" err="1">
                <a:solidFill>
                  <a:srgbClr val="7030A0"/>
                </a:solidFill>
              </a:rPr>
              <a:t>Nexys</a:t>
            </a:r>
            <a:r>
              <a:rPr lang="en-US" dirty="0">
                <a:solidFill>
                  <a:srgbClr val="7030A0"/>
                </a:solidFill>
              </a:rPr>
              <a:t> A7 board</a:t>
            </a:r>
            <a:r>
              <a:rPr lang="en-US" sz="1900" dirty="0"/>
              <a:t>. </a:t>
            </a:r>
          </a:p>
          <a:p>
            <a:pPr>
              <a:buFont typeface="Arial" panose="020B0604020202020204" pitchFamily="34" charset="0"/>
              <a:buChar char="•"/>
            </a:pPr>
            <a:r>
              <a:rPr lang="en-US" sz="1900" dirty="0"/>
              <a:t>The </a:t>
            </a:r>
            <a:r>
              <a:rPr lang="en-US" sz="1900" dirty="0" err="1"/>
              <a:t>Nexys</a:t>
            </a:r>
            <a:r>
              <a:rPr lang="en-US" sz="1900" dirty="0"/>
              <a:t> A7 is manufactured by </a:t>
            </a:r>
            <a:r>
              <a:rPr lang="en-US" dirty="0" err="1">
                <a:solidFill>
                  <a:srgbClr val="7030A0"/>
                </a:solidFill>
              </a:rPr>
              <a:t>Digilent</a:t>
            </a:r>
            <a:r>
              <a:rPr lang="en-US" dirty="0">
                <a:solidFill>
                  <a:srgbClr val="7030A0"/>
                </a:solidFill>
              </a:rPr>
              <a:t> </a:t>
            </a:r>
            <a:r>
              <a:rPr lang="en-US" sz="1900" dirty="0"/>
              <a:t>and is based on </a:t>
            </a:r>
            <a:r>
              <a:rPr lang="en-US" dirty="0">
                <a:solidFill>
                  <a:srgbClr val="7030A0"/>
                </a:solidFill>
              </a:rPr>
              <a:t>Xilinx Artix-7 FPGA.</a:t>
            </a:r>
            <a:r>
              <a:rPr lang="en-US" sz="1900" dirty="0"/>
              <a:t> </a:t>
            </a:r>
          </a:p>
          <a:p>
            <a:pPr>
              <a:buFont typeface="Arial" panose="020B0604020202020204" pitchFamily="34" charset="0"/>
              <a:buChar char="•"/>
            </a:pPr>
            <a:r>
              <a:rPr lang="en-US" sz="1900" dirty="0"/>
              <a:t>The </a:t>
            </a:r>
            <a:r>
              <a:rPr lang="en-US" sz="1900" dirty="0" err="1"/>
              <a:t>Nexys</a:t>
            </a:r>
            <a:r>
              <a:rPr lang="en-US" sz="1900" dirty="0"/>
              <a:t> A7 can be programmed via the </a:t>
            </a:r>
            <a:r>
              <a:rPr lang="en-US" dirty="0" err="1">
                <a:solidFill>
                  <a:srgbClr val="7030A0"/>
                </a:solidFill>
              </a:rPr>
              <a:t>Vivado</a:t>
            </a:r>
            <a:r>
              <a:rPr lang="en-US" dirty="0">
                <a:solidFill>
                  <a:srgbClr val="7030A0"/>
                </a:solidFill>
              </a:rPr>
              <a:t> Design Suite </a:t>
            </a:r>
            <a:r>
              <a:rPr lang="en-US" sz="1900" dirty="0"/>
              <a:t>which is a full featured software suite designed by Xilinx too. </a:t>
            </a:r>
          </a:p>
          <a:p>
            <a:pPr>
              <a:buFont typeface="Arial" panose="020B0604020202020204" pitchFamily="34" charset="0"/>
              <a:buChar char="•"/>
            </a:pPr>
            <a:r>
              <a:rPr lang="en-US" sz="1900" dirty="0" err="1"/>
              <a:t>Vivado</a:t>
            </a:r>
            <a:r>
              <a:rPr lang="en-US" sz="1900" dirty="0"/>
              <a:t> is the successor of Xilinx ISE and it encapsulates many features including a </a:t>
            </a:r>
            <a:r>
              <a:rPr lang="en-US" dirty="0">
                <a:solidFill>
                  <a:srgbClr val="7030A0"/>
                </a:solidFill>
              </a:rPr>
              <a:t>simulator</a:t>
            </a:r>
            <a:r>
              <a:rPr lang="en-US" sz="1900" dirty="0"/>
              <a:t>, a </a:t>
            </a:r>
            <a:r>
              <a:rPr lang="en-US" dirty="0">
                <a:solidFill>
                  <a:srgbClr val="7030A0"/>
                </a:solidFill>
              </a:rPr>
              <a:t>synthesizer</a:t>
            </a:r>
            <a:r>
              <a:rPr lang="en-US" sz="1900" dirty="0"/>
              <a:t>, </a:t>
            </a:r>
            <a:r>
              <a:rPr lang="en-US" dirty="0">
                <a:solidFill>
                  <a:srgbClr val="7030A0"/>
                </a:solidFill>
              </a:rPr>
              <a:t>bitstream generator</a:t>
            </a:r>
            <a:r>
              <a:rPr lang="en-US" sz="1900" dirty="0"/>
              <a:t>, and an </a:t>
            </a:r>
            <a:r>
              <a:rPr lang="en-US" dirty="0">
                <a:solidFill>
                  <a:srgbClr val="7030A0"/>
                </a:solidFill>
              </a:rPr>
              <a:t>FPGA programmer</a:t>
            </a:r>
            <a:r>
              <a:rPr lang="en-US" sz="1900" dirty="0"/>
              <a:t>.</a:t>
            </a:r>
          </a:p>
          <a:p>
            <a:endParaRPr lang="en-US" sz="1900" b="1" cap="none" dirty="0"/>
          </a:p>
          <a:p>
            <a:pPr>
              <a:buFont typeface="Arial" panose="020B0604020202020204" pitchFamily="34" charset="0"/>
              <a:buChar char="•"/>
            </a:pPr>
            <a:endParaRPr lang="en-US" sz="1900" dirty="0"/>
          </a:p>
          <a:p>
            <a:pPr lvl="1">
              <a:buFont typeface="Courier New" panose="02070309020205020404" pitchFamily="49" charset="0"/>
              <a:buChar char="o"/>
            </a:pPr>
            <a:endParaRPr lang="en-US" sz="1900" dirty="0"/>
          </a:p>
          <a:p>
            <a:pPr marL="457200" lvl="1" indent="0">
              <a:buNone/>
            </a:pPr>
            <a:endParaRPr lang="en-US" sz="1900" dirty="0"/>
          </a:p>
        </p:txBody>
      </p:sp>
      <p:sp>
        <p:nvSpPr>
          <p:cNvPr id="4" name="Date Placeholder 3">
            <a:extLst>
              <a:ext uri="{FF2B5EF4-FFF2-40B4-BE49-F238E27FC236}">
                <a16:creationId xmlns:a16="http://schemas.microsoft.com/office/drawing/2014/main" id="{96A1BBDC-6CF0-43B3-84EB-326D77B009BB}"/>
              </a:ext>
            </a:extLst>
          </p:cNvPr>
          <p:cNvSpPr>
            <a:spLocks noGrp="1"/>
          </p:cNvSpPr>
          <p:nvPr>
            <p:ph type="dt" sz="half" idx="10"/>
          </p:nvPr>
        </p:nvSpPr>
        <p:spPr/>
        <p:txBody>
          <a:bodyPr/>
          <a:lstStyle/>
          <a:p>
            <a:pPr>
              <a:defRPr/>
            </a:pPr>
            <a:r>
              <a:rPr lang="en-US" dirty="0"/>
              <a:t>CSCE 3302 Computer Architecture Lab</a:t>
            </a:r>
          </a:p>
        </p:txBody>
      </p:sp>
      <p:sp>
        <p:nvSpPr>
          <p:cNvPr id="5" name="Footer Placeholder 4">
            <a:extLst>
              <a:ext uri="{FF2B5EF4-FFF2-40B4-BE49-F238E27FC236}">
                <a16:creationId xmlns:a16="http://schemas.microsoft.com/office/drawing/2014/main" id="{EFB5BAD7-149F-477B-8794-2DCEA55E081A}"/>
              </a:ext>
            </a:extLst>
          </p:cNvPr>
          <p:cNvSpPr>
            <a:spLocks noGrp="1"/>
          </p:cNvSpPr>
          <p:nvPr>
            <p:ph type="ftr" sz="quarter" idx="11"/>
          </p:nvPr>
        </p:nvSpPr>
        <p:spPr/>
        <p:txBody>
          <a:bodyPr/>
          <a:lstStyle/>
          <a:p>
            <a:pPr>
              <a:defRPr/>
            </a:pPr>
            <a:r>
              <a:rPr lang="en-US" dirty="0"/>
              <a:t>Dr. Mostafa </a:t>
            </a:r>
            <a:r>
              <a:rPr lang="en-US" dirty="0" err="1"/>
              <a:t>Gouneem</a:t>
            </a:r>
            <a:endParaRPr lang="en-US" dirty="0"/>
          </a:p>
        </p:txBody>
      </p:sp>
      <p:sp>
        <p:nvSpPr>
          <p:cNvPr id="6" name="Slide Number Placeholder 5">
            <a:extLst>
              <a:ext uri="{FF2B5EF4-FFF2-40B4-BE49-F238E27FC236}">
                <a16:creationId xmlns:a16="http://schemas.microsoft.com/office/drawing/2014/main" id="{642DB2B7-A534-4BD4-8F7D-B9BE3CE8CB3A}"/>
              </a:ext>
            </a:extLst>
          </p:cNvPr>
          <p:cNvSpPr>
            <a:spLocks noGrp="1"/>
          </p:cNvSpPr>
          <p:nvPr>
            <p:ph type="sldNum" sz="quarter" idx="12"/>
          </p:nvPr>
        </p:nvSpPr>
        <p:spPr/>
        <p:txBody>
          <a:bodyPr/>
          <a:lstStyle/>
          <a:p>
            <a:r>
              <a:rPr lang="en-US" dirty="0"/>
              <a:t>Slide </a:t>
            </a:r>
            <a:fld id="{D078B582-BB4C-415F-BFF0-3D4AC656DF29}" type="slidenum">
              <a:rPr lang="en-US" smtClean="0"/>
              <a:pPr/>
              <a:t>4</a:t>
            </a:fld>
            <a:endParaRPr lang="en-US" dirty="0"/>
          </a:p>
        </p:txBody>
      </p:sp>
    </p:spTree>
    <p:extLst>
      <p:ext uri="{BB962C8B-B14F-4D97-AF65-F5344CB8AC3E}">
        <p14:creationId xmlns:p14="http://schemas.microsoft.com/office/powerpoint/2010/main" val="280096328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1FBC1-888A-6070-3FAB-358525C39BEE}"/>
              </a:ext>
            </a:extLst>
          </p:cNvPr>
          <p:cNvSpPr>
            <a:spLocks noGrp="1"/>
          </p:cNvSpPr>
          <p:nvPr>
            <p:ph type="title"/>
          </p:nvPr>
        </p:nvSpPr>
        <p:spPr/>
        <p:txBody>
          <a:bodyPr/>
          <a:lstStyle/>
          <a:p>
            <a:r>
              <a:rPr lang="en-US" dirty="0"/>
              <a:t>Introduction</a:t>
            </a:r>
          </a:p>
        </p:txBody>
      </p:sp>
      <p:graphicFrame>
        <p:nvGraphicFramePr>
          <p:cNvPr id="7" name="Table 7">
            <a:extLst>
              <a:ext uri="{FF2B5EF4-FFF2-40B4-BE49-F238E27FC236}">
                <a16:creationId xmlns:a16="http://schemas.microsoft.com/office/drawing/2014/main" id="{F302FB08-3354-BDC9-9728-D7186EEC584C}"/>
              </a:ext>
            </a:extLst>
          </p:cNvPr>
          <p:cNvGraphicFramePr>
            <a:graphicFrameLocks noGrp="1"/>
          </p:cNvGraphicFramePr>
          <p:nvPr>
            <p:ph idx="1"/>
            <p:extLst>
              <p:ext uri="{D42A27DB-BD31-4B8C-83A1-F6EECF244321}">
                <p14:modId xmlns:p14="http://schemas.microsoft.com/office/powerpoint/2010/main" val="78369224"/>
              </p:ext>
            </p:extLst>
          </p:nvPr>
        </p:nvGraphicFramePr>
        <p:xfrm>
          <a:off x="228600" y="1066800"/>
          <a:ext cx="8686800" cy="5400040"/>
        </p:xfrm>
        <a:graphic>
          <a:graphicData uri="http://schemas.openxmlformats.org/drawingml/2006/table">
            <a:tbl>
              <a:tblPr firstRow="1" bandRow="1">
                <a:tableStyleId>{E8B1032C-EA38-4F05-BA0D-38AFFFC7BED3}</a:tableStyleId>
              </a:tblPr>
              <a:tblGrid>
                <a:gridCol w="2895600">
                  <a:extLst>
                    <a:ext uri="{9D8B030D-6E8A-4147-A177-3AD203B41FA5}">
                      <a16:colId xmlns:a16="http://schemas.microsoft.com/office/drawing/2014/main" val="1547740571"/>
                    </a:ext>
                  </a:extLst>
                </a:gridCol>
                <a:gridCol w="2895600">
                  <a:extLst>
                    <a:ext uri="{9D8B030D-6E8A-4147-A177-3AD203B41FA5}">
                      <a16:colId xmlns:a16="http://schemas.microsoft.com/office/drawing/2014/main" val="4092517876"/>
                    </a:ext>
                  </a:extLst>
                </a:gridCol>
                <a:gridCol w="2895600">
                  <a:extLst>
                    <a:ext uri="{9D8B030D-6E8A-4147-A177-3AD203B41FA5}">
                      <a16:colId xmlns:a16="http://schemas.microsoft.com/office/drawing/2014/main" val="2239770377"/>
                    </a:ext>
                  </a:extLst>
                </a:gridCol>
              </a:tblGrid>
              <a:tr h="370840">
                <a:tc>
                  <a:txBody>
                    <a:bodyPr/>
                    <a:lstStyle/>
                    <a:p>
                      <a:r>
                        <a:rPr lang="en-US" dirty="0"/>
                        <a:t>Company</a:t>
                      </a:r>
                    </a:p>
                  </a:txBody>
                  <a:tcPr/>
                </a:tc>
                <a:tc>
                  <a:txBody>
                    <a:bodyPr/>
                    <a:lstStyle/>
                    <a:p>
                      <a:r>
                        <a:rPr lang="en-US" dirty="0"/>
                        <a:t>FPGA</a:t>
                      </a:r>
                    </a:p>
                  </a:txBody>
                  <a:tcPr/>
                </a:tc>
                <a:tc>
                  <a:txBody>
                    <a:bodyPr/>
                    <a:lstStyle/>
                    <a:p>
                      <a:r>
                        <a:rPr lang="en-US" dirty="0"/>
                        <a:t>Tools</a:t>
                      </a:r>
                    </a:p>
                  </a:txBody>
                  <a:tcPr/>
                </a:tc>
                <a:extLst>
                  <a:ext uri="{0D108BD9-81ED-4DB2-BD59-A6C34878D82A}">
                    <a16:rowId xmlns:a16="http://schemas.microsoft.com/office/drawing/2014/main" val="4183673775"/>
                  </a:ext>
                </a:extLst>
              </a:tr>
              <a:tr h="370840">
                <a:tc>
                  <a:txBody>
                    <a:bodyPr/>
                    <a:lstStyle/>
                    <a:p>
                      <a:r>
                        <a:rPr lang="en-US" dirty="0"/>
                        <a:t>Xilinx</a:t>
                      </a:r>
                    </a:p>
                  </a:txBody>
                  <a:tcPr/>
                </a:tc>
                <a:tc>
                  <a:txBody>
                    <a:bodyPr/>
                    <a:lstStyle/>
                    <a:p>
                      <a:pPr marL="285750" indent="-285750">
                        <a:buFont typeface="Arial" panose="020B0604020202020204" pitchFamily="34" charset="0"/>
                        <a:buChar char="•"/>
                      </a:pPr>
                      <a:r>
                        <a:rPr lang="en-US" dirty="0"/>
                        <a:t>Spartan</a:t>
                      </a:r>
                    </a:p>
                    <a:p>
                      <a:pPr marL="285750" indent="-285750">
                        <a:buFont typeface="Arial" panose="020B0604020202020204" pitchFamily="34" charset="0"/>
                        <a:buChar char="•"/>
                      </a:pPr>
                      <a:r>
                        <a:rPr lang="en-US" dirty="0" err="1"/>
                        <a:t>Virtex</a:t>
                      </a:r>
                      <a:endParaRPr lang="en-US" dirty="0"/>
                    </a:p>
                    <a:p>
                      <a:pPr marL="285750" indent="-285750">
                        <a:buFont typeface="Arial" panose="020B0604020202020204" pitchFamily="34" charset="0"/>
                        <a:buChar char="•"/>
                      </a:pPr>
                      <a:r>
                        <a:rPr lang="en-US" dirty="0" err="1"/>
                        <a:t>Artix</a:t>
                      </a:r>
                      <a:endParaRPr lang="en-US" dirty="0"/>
                    </a:p>
                    <a:p>
                      <a:pPr marL="285750" indent="-285750">
                        <a:buFont typeface="Arial" panose="020B0604020202020204" pitchFamily="34" charset="0"/>
                        <a:buChar char="•"/>
                      </a:pPr>
                      <a:r>
                        <a:rPr lang="en-US" dirty="0" err="1"/>
                        <a:t>Kintex</a:t>
                      </a:r>
                      <a:endParaRPr lang="en-US" dirty="0"/>
                    </a:p>
                    <a:p>
                      <a:pPr marL="285750" indent="-285750">
                        <a:buFont typeface="Arial" panose="020B0604020202020204" pitchFamily="34" charset="0"/>
                        <a:buChar char="•"/>
                      </a:pPr>
                      <a:r>
                        <a:rPr lang="en-US" dirty="0"/>
                        <a:t>Zynq</a:t>
                      </a:r>
                    </a:p>
                  </a:txBody>
                  <a:tcPr/>
                </a:tc>
                <a:tc>
                  <a:txBody>
                    <a:bodyPr/>
                    <a:lstStyle/>
                    <a:p>
                      <a:r>
                        <a:rPr lang="en-US" dirty="0" err="1"/>
                        <a:t>Vivado</a:t>
                      </a:r>
                      <a:endParaRPr lang="en-US" dirty="0"/>
                    </a:p>
                  </a:txBody>
                  <a:tcPr/>
                </a:tc>
                <a:extLst>
                  <a:ext uri="{0D108BD9-81ED-4DB2-BD59-A6C34878D82A}">
                    <a16:rowId xmlns:a16="http://schemas.microsoft.com/office/drawing/2014/main" val="1314753231"/>
                  </a:ext>
                </a:extLst>
              </a:tr>
              <a:tr h="370840">
                <a:tc>
                  <a:txBody>
                    <a:bodyPr/>
                    <a:lstStyle/>
                    <a:p>
                      <a:r>
                        <a:rPr lang="en-US" dirty="0"/>
                        <a:t>Intel</a:t>
                      </a:r>
                    </a:p>
                  </a:txBody>
                  <a:tcPr/>
                </a:tc>
                <a:tc>
                  <a:txBody>
                    <a:bodyPr/>
                    <a:lstStyle/>
                    <a:p>
                      <a:pPr marL="285750" indent="-285750">
                        <a:buFont typeface="Arial" panose="020B0604020202020204" pitchFamily="34" charset="0"/>
                        <a:buChar char="•"/>
                      </a:pPr>
                      <a:r>
                        <a:rPr lang="en-US" dirty="0"/>
                        <a:t>MAX</a:t>
                      </a:r>
                    </a:p>
                    <a:p>
                      <a:pPr marL="285750" indent="-285750">
                        <a:buFont typeface="Arial" panose="020B0604020202020204" pitchFamily="34" charset="0"/>
                        <a:buChar char="•"/>
                      </a:pPr>
                      <a:r>
                        <a:rPr lang="en-US" dirty="0"/>
                        <a:t>Cyclone</a:t>
                      </a:r>
                    </a:p>
                    <a:p>
                      <a:pPr marL="285750" indent="-285750">
                        <a:buFont typeface="Arial" panose="020B0604020202020204" pitchFamily="34" charset="0"/>
                        <a:buChar char="•"/>
                      </a:pPr>
                      <a:r>
                        <a:rPr lang="en-US" dirty="0" err="1"/>
                        <a:t>Arria</a:t>
                      </a:r>
                      <a:endParaRPr lang="en-US" dirty="0"/>
                    </a:p>
                    <a:p>
                      <a:pPr marL="285750" indent="-285750">
                        <a:buFont typeface="Arial" panose="020B0604020202020204" pitchFamily="34" charset="0"/>
                        <a:buChar char="•"/>
                      </a:pPr>
                      <a:r>
                        <a:rPr lang="en-US" dirty="0"/>
                        <a:t>Stratix</a:t>
                      </a:r>
                    </a:p>
                    <a:p>
                      <a:pPr marL="285750" indent="-285750">
                        <a:buFont typeface="Arial" panose="020B0604020202020204" pitchFamily="34" charset="0"/>
                        <a:buChar char="•"/>
                      </a:pPr>
                      <a:r>
                        <a:rPr lang="en-US" dirty="0" err="1"/>
                        <a:t>Agilex</a:t>
                      </a:r>
                      <a:endParaRPr lang="en-US" dirty="0"/>
                    </a:p>
                  </a:txBody>
                  <a:tcPr/>
                </a:tc>
                <a:tc>
                  <a:txBody>
                    <a:bodyPr/>
                    <a:lstStyle/>
                    <a:p>
                      <a:r>
                        <a:rPr lang="en-US" dirty="0"/>
                        <a:t>Quartus</a:t>
                      </a:r>
                    </a:p>
                  </a:txBody>
                  <a:tcPr/>
                </a:tc>
                <a:extLst>
                  <a:ext uri="{0D108BD9-81ED-4DB2-BD59-A6C34878D82A}">
                    <a16:rowId xmlns:a16="http://schemas.microsoft.com/office/drawing/2014/main" val="797360669"/>
                  </a:ext>
                </a:extLst>
              </a:tr>
              <a:tr h="370840">
                <a:tc>
                  <a:txBody>
                    <a:bodyPr/>
                    <a:lstStyle/>
                    <a:p>
                      <a:r>
                        <a:rPr lang="en-US" dirty="0"/>
                        <a:t>Microsemi</a:t>
                      </a:r>
                    </a:p>
                  </a:txBody>
                  <a:tcPr/>
                </a:tc>
                <a:tc>
                  <a:txBody>
                    <a:bodyPr/>
                    <a:lstStyle/>
                    <a:p>
                      <a:pPr marL="285750" indent="-285750">
                        <a:buFont typeface="Arial" panose="020B0604020202020204" pitchFamily="34" charset="0"/>
                        <a:buChar char="•"/>
                      </a:pPr>
                      <a:r>
                        <a:rPr lang="en-US" dirty="0" err="1"/>
                        <a:t>ProASIC</a:t>
                      </a:r>
                      <a:endParaRPr lang="en-US" dirty="0"/>
                    </a:p>
                    <a:p>
                      <a:pPr marL="285750" indent="-285750">
                        <a:buFont typeface="Arial" panose="020B0604020202020204" pitchFamily="34" charset="0"/>
                        <a:buChar char="•"/>
                      </a:pPr>
                      <a:r>
                        <a:rPr lang="en-US" dirty="0"/>
                        <a:t>IGLOO</a:t>
                      </a:r>
                    </a:p>
                    <a:p>
                      <a:pPr marL="285750" indent="-285750">
                        <a:buFont typeface="Arial" panose="020B0604020202020204" pitchFamily="34" charset="0"/>
                        <a:buChar char="•"/>
                      </a:pPr>
                      <a:r>
                        <a:rPr lang="en-US" dirty="0" err="1"/>
                        <a:t>SmartFusion</a:t>
                      </a:r>
                      <a:endParaRPr lang="en-US" dirty="0"/>
                    </a:p>
                  </a:txBody>
                  <a:tcPr/>
                </a:tc>
                <a:tc>
                  <a:txBody>
                    <a:bodyPr/>
                    <a:lstStyle/>
                    <a:p>
                      <a:r>
                        <a:rPr lang="en-US" dirty="0"/>
                        <a:t>Libero SoC</a:t>
                      </a:r>
                    </a:p>
                  </a:txBody>
                  <a:tcPr/>
                </a:tc>
                <a:extLst>
                  <a:ext uri="{0D108BD9-81ED-4DB2-BD59-A6C34878D82A}">
                    <a16:rowId xmlns:a16="http://schemas.microsoft.com/office/drawing/2014/main" val="2553367510"/>
                  </a:ext>
                </a:extLst>
              </a:tr>
              <a:tr h="370840">
                <a:tc>
                  <a:txBody>
                    <a:bodyPr/>
                    <a:lstStyle/>
                    <a:p>
                      <a:r>
                        <a:rPr lang="en-US" sz="1800" b="0" i="0" kern="1200" dirty="0">
                          <a:solidFill>
                            <a:schemeClr val="tx1"/>
                          </a:solidFill>
                          <a:effectLst/>
                          <a:latin typeface="+mn-lt"/>
                          <a:ea typeface="+mn-ea"/>
                          <a:cs typeface="+mn-cs"/>
                        </a:rPr>
                        <a:t>Lattice </a:t>
                      </a:r>
                      <a:endParaRPr lang="en-US" dirty="0"/>
                    </a:p>
                  </a:txBody>
                  <a:tcPr/>
                </a:tc>
                <a:tc>
                  <a:txBody>
                    <a:bodyPr/>
                    <a:lstStyle/>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LatticeXP2</a:t>
                      </a: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LatticeECP2/M</a:t>
                      </a: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ECP5 / ECP5-5G</a:t>
                      </a:r>
                    </a:p>
                    <a:p>
                      <a:pPr marL="285750" indent="-285750">
                        <a:buFont typeface="Arial" panose="020B0604020202020204" pitchFamily="34" charset="0"/>
                        <a:buChar char="•"/>
                      </a:pPr>
                      <a:r>
                        <a:rPr lang="en-US" sz="1800" b="0" i="0" kern="1200" dirty="0" err="1">
                          <a:solidFill>
                            <a:schemeClr val="tx1"/>
                          </a:solidFill>
                          <a:effectLst/>
                          <a:latin typeface="+mn-lt"/>
                          <a:ea typeface="+mn-ea"/>
                          <a:cs typeface="+mn-cs"/>
                        </a:rPr>
                        <a:t>CertusPro</a:t>
                      </a:r>
                      <a:r>
                        <a:rPr lang="en-US" sz="1800" b="0" i="0" kern="1200" dirty="0">
                          <a:solidFill>
                            <a:schemeClr val="tx1"/>
                          </a:solidFill>
                          <a:effectLst/>
                          <a:latin typeface="+mn-lt"/>
                          <a:ea typeface="+mn-ea"/>
                          <a:cs typeface="+mn-cs"/>
                        </a:rPr>
                        <a:t>-NX</a:t>
                      </a:r>
                      <a:endParaRPr lang="en-US" dirty="0"/>
                    </a:p>
                  </a:txBody>
                  <a:tcPr/>
                </a:tc>
                <a:tc>
                  <a:txBody>
                    <a:bodyPr/>
                    <a:lstStyle/>
                    <a:p>
                      <a:r>
                        <a:rPr lang="en-US" dirty="0"/>
                        <a:t>Diamond</a:t>
                      </a:r>
                    </a:p>
                  </a:txBody>
                  <a:tcPr/>
                </a:tc>
                <a:extLst>
                  <a:ext uri="{0D108BD9-81ED-4DB2-BD59-A6C34878D82A}">
                    <a16:rowId xmlns:a16="http://schemas.microsoft.com/office/drawing/2014/main" val="2589992370"/>
                  </a:ext>
                </a:extLst>
              </a:tr>
            </a:tbl>
          </a:graphicData>
        </a:graphic>
      </p:graphicFrame>
      <p:sp>
        <p:nvSpPr>
          <p:cNvPr id="4" name="Date Placeholder 3">
            <a:extLst>
              <a:ext uri="{FF2B5EF4-FFF2-40B4-BE49-F238E27FC236}">
                <a16:creationId xmlns:a16="http://schemas.microsoft.com/office/drawing/2014/main" id="{0D84FF49-5465-1D3C-309A-576C3636CBE5}"/>
              </a:ext>
            </a:extLst>
          </p:cNvPr>
          <p:cNvSpPr>
            <a:spLocks noGrp="1"/>
          </p:cNvSpPr>
          <p:nvPr>
            <p:ph type="dt" sz="half" idx="10"/>
          </p:nvPr>
        </p:nvSpPr>
        <p:spPr/>
        <p:txBody>
          <a:bodyPr/>
          <a:lstStyle/>
          <a:p>
            <a:pPr>
              <a:defRPr/>
            </a:pPr>
            <a:r>
              <a:rPr lang="en-US"/>
              <a:t>EENG 5214         RTL SystemVerilog</a:t>
            </a:r>
            <a:endParaRPr lang="en-US" dirty="0"/>
          </a:p>
        </p:txBody>
      </p:sp>
      <p:sp>
        <p:nvSpPr>
          <p:cNvPr id="5" name="Footer Placeholder 4">
            <a:extLst>
              <a:ext uri="{FF2B5EF4-FFF2-40B4-BE49-F238E27FC236}">
                <a16:creationId xmlns:a16="http://schemas.microsoft.com/office/drawing/2014/main" id="{4D547755-FE45-6AAA-67EC-7773A9831724}"/>
              </a:ext>
            </a:extLst>
          </p:cNvPr>
          <p:cNvSpPr>
            <a:spLocks noGrp="1"/>
          </p:cNvSpPr>
          <p:nvPr>
            <p:ph type="ftr" sz="quarter" idx="11"/>
          </p:nvPr>
        </p:nvSpPr>
        <p:spPr/>
        <p:txBody>
          <a:bodyPr/>
          <a:lstStyle/>
          <a:p>
            <a:pPr>
              <a:defRPr/>
            </a:pPr>
            <a:r>
              <a:rPr lang="en-US"/>
              <a:t>Dr. Abou-Auf</a:t>
            </a:r>
          </a:p>
        </p:txBody>
      </p:sp>
      <p:sp>
        <p:nvSpPr>
          <p:cNvPr id="6" name="Slide Number Placeholder 5">
            <a:extLst>
              <a:ext uri="{FF2B5EF4-FFF2-40B4-BE49-F238E27FC236}">
                <a16:creationId xmlns:a16="http://schemas.microsoft.com/office/drawing/2014/main" id="{258DFFE6-DBC4-E5AF-7A5D-A597ACBC252B}"/>
              </a:ext>
            </a:extLst>
          </p:cNvPr>
          <p:cNvSpPr>
            <a:spLocks noGrp="1"/>
          </p:cNvSpPr>
          <p:nvPr>
            <p:ph type="sldNum" sz="quarter" idx="12"/>
          </p:nvPr>
        </p:nvSpPr>
        <p:spPr/>
        <p:txBody>
          <a:bodyPr/>
          <a:lstStyle/>
          <a:p>
            <a:pPr>
              <a:defRPr/>
            </a:pPr>
            <a:r>
              <a:rPr lang="en-US" dirty="0"/>
              <a:t>Slide </a:t>
            </a:r>
            <a:fld id="{D078B582-BB4C-415F-BFF0-3D4AC656DF29}" type="slidenum">
              <a:rPr lang="en-US" smtClean="0"/>
              <a:pPr>
                <a:defRPr/>
              </a:pPr>
              <a:t>5</a:t>
            </a:fld>
            <a:endParaRPr lang="en-US" dirty="0"/>
          </a:p>
        </p:txBody>
      </p:sp>
    </p:spTree>
    <p:extLst>
      <p:ext uri="{BB962C8B-B14F-4D97-AF65-F5344CB8AC3E}">
        <p14:creationId xmlns:p14="http://schemas.microsoft.com/office/powerpoint/2010/main" val="1432089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4162" name="Rectangle 2"/>
          <p:cNvSpPr>
            <a:spLocks noGrp="1" noChangeArrowheads="1"/>
          </p:cNvSpPr>
          <p:nvPr>
            <p:ph type="title"/>
          </p:nvPr>
        </p:nvSpPr>
        <p:spPr/>
        <p:txBody>
          <a:bodyPr/>
          <a:lstStyle/>
          <a:p>
            <a:r>
              <a:rPr lang="en-US" dirty="0"/>
              <a:t> FPGA Design Flow</a:t>
            </a:r>
          </a:p>
        </p:txBody>
      </p:sp>
      <p:sp>
        <p:nvSpPr>
          <p:cNvPr id="1244163" name="Rectangle 3"/>
          <p:cNvSpPr>
            <a:spLocks noChangeArrowheads="1"/>
          </p:cNvSpPr>
          <p:nvPr/>
        </p:nvSpPr>
        <p:spPr bwMode="auto">
          <a:xfrm>
            <a:off x="3609975" y="1143000"/>
            <a:ext cx="1619250" cy="863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t>RTL</a:t>
            </a:r>
          </a:p>
          <a:p>
            <a:pPr algn="ctr" eaLnBrk="1" hangingPunct="1"/>
            <a:r>
              <a:rPr lang="en-US" sz="1400">
                <a:solidFill>
                  <a:schemeClr val="bg2"/>
                </a:solidFill>
              </a:rPr>
              <a:t>VHDL/Verilog</a:t>
            </a:r>
          </a:p>
        </p:txBody>
      </p:sp>
      <p:sp>
        <p:nvSpPr>
          <p:cNvPr id="1244164" name="Rectangle 4"/>
          <p:cNvSpPr>
            <a:spLocks noChangeArrowheads="1"/>
          </p:cNvSpPr>
          <p:nvPr/>
        </p:nvSpPr>
        <p:spPr bwMode="auto">
          <a:xfrm>
            <a:off x="3609975" y="2366963"/>
            <a:ext cx="1619250" cy="86201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dirty="0"/>
              <a:t>Gate-Level</a:t>
            </a:r>
          </a:p>
          <a:p>
            <a:pPr algn="ctr" eaLnBrk="1" hangingPunct="1"/>
            <a:r>
              <a:rPr lang="en-US" sz="1600" dirty="0"/>
              <a:t>Netlist</a:t>
            </a:r>
          </a:p>
        </p:txBody>
      </p:sp>
      <p:sp>
        <p:nvSpPr>
          <p:cNvPr id="1244165" name="Rectangle 5"/>
          <p:cNvSpPr>
            <a:spLocks noChangeArrowheads="1"/>
          </p:cNvSpPr>
          <p:nvPr/>
        </p:nvSpPr>
        <p:spPr bwMode="auto">
          <a:xfrm>
            <a:off x="3609975" y="4740275"/>
            <a:ext cx="1619250" cy="863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dirty="0"/>
              <a:t>Physical</a:t>
            </a:r>
          </a:p>
          <a:p>
            <a:pPr algn="ctr" eaLnBrk="1" hangingPunct="1"/>
            <a:r>
              <a:rPr lang="en-US" sz="1600" dirty="0"/>
              <a:t>Layout</a:t>
            </a:r>
          </a:p>
          <a:p>
            <a:pPr algn="ctr" eaLnBrk="1" hangingPunct="1"/>
            <a:r>
              <a:rPr lang="en-US" sz="1400" dirty="0">
                <a:solidFill>
                  <a:schemeClr val="bg2"/>
                </a:solidFill>
              </a:rPr>
              <a:t>Place/Route</a:t>
            </a:r>
          </a:p>
        </p:txBody>
      </p:sp>
      <p:sp>
        <p:nvSpPr>
          <p:cNvPr id="1244166" name="Line 6"/>
          <p:cNvSpPr>
            <a:spLocks noChangeShapeType="1"/>
          </p:cNvSpPr>
          <p:nvPr/>
        </p:nvSpPr>
        <p:spPr bwMode="auto">
          <a:xfrm>
            <a:off x="4384675" y="2006600"/>
            <a:ext cx="0" cy="360363"/>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4168" name="Line 8"/>
          <p:cNvSpPr>
            <a:spLocks noChangeShapeType="1"/>
          </p:cNvSpPr>
          <p:nvPr/>
        </p:nvSpPr>
        <p:spPr bwMode="auto">
          <a:xfrm>
            <a:off x="5229225" y="2582863"/>
            <a:ext cx="846138"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4169" name="Line 9"/>
          <p:cNvSpPr>
            <a:spLocks noChangeShapeType="1"/>
          </p:cNvSpPr>
          <p:nvPr/>
        </p:nvSpPr>
        <p:spPr bwMode="auto">
          <a:xfrm flipH="1">
            <a:off x="5229225" y="2941638"/>
            <a:ext cx="846138"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4170" name="Line 10"/>
          <p:cNvSpPr>
            <a:spLocks noChangeShapeType="1"/>
          </p:cNvSpPr>
          <p:nvPr/>
        </p:nvSpPr>
        <p:spPr bwMode="auto">
          <a:xfrm>
            <a:off x="5229225" y="1358900"/>
            <a:ext cx="846138"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4171" name="Line 11"/>
          <p:cNvSpPr>
            <a:spLocks noChangeShapeType="1"/>
          </p:cNvSpPr>
          <p:nvPr/>
        </p:nvSpPr>
        <p:spPr bwMode="auto">
          <a:xfrm flipH="1">
            <a:off x="5229225" y="1719263"/>
            <a:ext cx="846138"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4172" name="Line 12"/>
          <p:cNvSpPr>
            <a:spLocks noChangeShapeType="1"/>
          </p:cNvSpPr>
          <p:nvPr/>
        </p:nvSpPr>
        <p:spPr bwMode="auto">
          <a:xfrm>
            <a:off x="5229225" y="4956175"/>
            <a:ext cx="846138"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4173" name="Line 13"/>
          <p:cNvSpPr>
            <a:spLocks noChangeShapeType="1"/>
          </p:cNvSpPr>
          <p:nvPr/>
        </p:nvSpPr>
        <p:spPr bwMode="auto">
          <a:xfrm flipH="1">
            <a:off x="5229225" y="5316538"/>
            <a:ext cx="846138"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4176" name="Rectangle 16"/>
          <p:cNvSpPr>
            <a:spLocks noChangeArrowheads="1"/>
          </p:cNvSpPr>
          <p:nvPr/>
        </p:nvSpPr>
        <p:spPr bwMode="auto">
          <a:xfrm>
            <a:off x="6075363" y="1143000"/>
            <a:ext cx="1620837" cy="863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t>Verify</a:t>
            </a:r>
          </a:p>
          <a:p>
            <a:pPr algn="ctr" eaLnBrk="1" hangingPunct="1"/>
            <a:r>
              <a:rPr lang="en-US" sz="1600"/>
              <a:t>Function</a:t>
            </a:r>
          </a:p>
        </p:txBody>
      </p:sp>
      <p:sp>
        <p:nvSpPr>
          <p:cNvPr id="1244177" name="Rectangle 17"/>
          <p:cNvSpPr>
            <a:spLocks noChangeArrowheads="1"/>
          </p:cNvSpPr>
          <p:nvPr/>
        </p:nvSpPr>
        <p:spPr bwMode="auto">
          <a:xfrm>
            <a:off x="6075363" y="2366963"/>
            <a:ext cx="1620837" cy="862012"/>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t>Verify</a:t>
            </a:r>
          </a:p>
          <a:p>
            <a:pPr algn="ctr" eaLnBrk="1" hangingPunct="1"/>
            <a:r>
              <a:rPr lang="en-US" sz="1600"/>
              <a:t>Function &amp; Timing</a:t>
            </a:r>
          </a:p>
        </p:txBody>
      </p:sp>
      <p:sp>
        <p:nvSpPr>
          <p:cNvPr id="1244178" name="Rectangle 18"/>
          <p:cNvSpPr>
            <a:spLocks noChangeArrowheads="1"/>
          </p:cNvSpPr>
          <p:nvPr/>
        </p:nvSpPr>
        <p:spPr bwMode="auto">
          <a:xfrm>
            <a:off x="6075363" y="4740275"/>
            <a:ext cx="1620837" cy="863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t>Verify </a:t>
            </a:r>
          </a:p>
          <a:p>
            <a:pPr algn="ctr" eaLnBrk="1" hangingPunct="1"/>
            <a:r>
              <a:rPr lang="en-US" sz="1600"/>
              <a:t>Timing</a:t>
            </a:r>
          </a:p>
        </p:txBody>
      </p:sp>
      <p:sp>
        <p:nvSpPr>
          <p:cNvPr id="1244182" name="Line 22"/>
          <p:cNvSpPr>
            <a:spLocks noChangeShapeType="1"/>
          </p:cNvSpPr>
          <p:nvPr/>
        </p:nvSpPr>
        <p:spPr bwMode="auto">
          <a:xfrm>
            <a:off x="4454525" y="5603875"/>
            <a:ext cx="0" cy="360363"/>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4183" name="Text Box 23"/>
          <p:cNvSpPr txBox="1">
            <a:spLocks noChangeArrowheads="1"/>
          </p:cNvSpPr>
          <p:nvPr/>
        </p:nvSpPr>
        <p:spPr bwMode="auto">
          <a:xfrm>
            <a:off x="3276600" y="5983288"/>
            <a:ext cx="26606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rgbClr val="3366FF"/>
                </a:solidFill>
              </a:rPr>
              <a:t>FPGA Configuration File</a:t>
            </a:r>
          </a:p>
        </p:txBody>
      </p:sp>
      <p:sp>
        <p:nvSpPr>
          <p:cNvPr id="1244184" name="Text Box 24"/>
          <p:cNvSpPr txBox="1">
            <a:spLocks noChangeArrowheads="1"/>
          </p:cNvSpPr>
          <p:nvPr/>
        </p:nvSpPr>
        <p:spPr bwMode="auto">
          <a:xfrm>
            <a:off x="3197225" y="2030413"/>
            <a:ext cx="10255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rgbClr val="3366FF"/>
                </a:solidFill>
                <a:latin typeface="Tahoma" panose="020B0604030504040204" pitchFamily="34" charset="0"/>
              </a:rPr>
              <a:t>Synthesis</a:t>
            </a:r>
          </a:p>
        </p:txBody>
      </p:sp>
      <p:sp>
        <p:nvSpPr>
          <p:cNvPr id="1244187" name="Line 27"/>
          <p:cNvSpPr>
            <a:spLocks noChangeShapeType="1"/>
          </p:cNvSpPr>
          <p:nvPr/>
        </p:nvSpPr>
        <p:spPr bwMode="auto">
          <a:xfrm>
            <a:off x="4419600" y="3200400"/>
            <a:ext cx="0" cy="152400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 name="Picture 1"/>
          <p:cNvPicPr>
            <a:picLocks noChangeAspect="1"/>
          </p:cNvPicPr>
          <p:nvPr/>
        </p:nvPicPr>
        <p:blipFill>
          <a:blip r:embed="rId3"/>
          <a:stretch>
            <a:fillRect/>
          </a:stretch>
        </p:blipFill>
        <p:spPr>
          <a:xfrm>
            <a:off x="331788" y="1295400"/>
            <a:ext cx="2362200" cy="1933575"/>
          </a:xfrm>
          <a:prstGeom prst="rect">
            <a:avLst/>
          </a:prstGeom>
        </p:spPr>
      </p:pic>
      <p:pic>
        <p:nvPicPr>
          <p:cNvPr id="3" name="Picture 2"/>
          <p:cNvPicPr>
            <a:picLocks noChangeAspect="1"/>
          </p:cNvPicPr>
          <p:nvPr/>
        </p:nvPicPr>
        <p:blipFill>
          <a:blip r:embed="rId4"/>
          <a:stretch>
            <a:fillRect/>
          </a:stretch>
        </p:blipFill>
        <p:spPr>
          <a:xfrm>
            <a:off x="177006" y="3983037"/>
            <a:ext cx="3009900" cy="1514475"/>
          </a:xfrm>
          <a:prstGeom prst="rect">
            <a:avLst/>
          </a:prstGeom>
        </p:spPr>
      </p:pic>
      <p:sp>
        <p:nvSpPr>
          <p:cNvPr id="4" name="Date Placeholder 3">
            <a:extLst>
              <a:ext uri="{FF2B5EF4-FFF2-40B4-BE49-F238E27FC236}">
                <a16:creationId xmlns:a16="http://schemas.microsoft.com/office/drawing/2014/main" id="{02AD58C3-5634-D46A-0D56-84465D6CC22F}"/>
              </a:ext>
            </a:extLst>
          </p:cNvPr>
          <p:cNvSpPr>
            <a:spLocks noGrp="1"/>
          </p:cNvSpPr>
          <p:nvPr>
            <p:ph type="dt" sz="half" idx="10"/>
          </p:nvPr>
        </p:nvSpPr>
        <p:spPr>
          <a:xfrm>
            <a:off x="76200" y="6553200"/>
            <a:ext cx="3048000" cy="304800"/>
          </a:xfrm>
        </p:spPr>
        <p:txBody>
          <a:bodyPr/>
          <a:lstStyle/>
          <a:p>
            <a:pPr>
              <a:defRPr/>
            </a:pPr>
            <a:r>
              <a:rPr lang="en-US"/>
              <a:t>EENG 5214         RTL SystemVerilog</a:t>
            </a:r>
            <a:endParaRPr lang="en-US" dirty="0"/>
          </a:p>
        </p:txBody>
      </p:sp>
      <p:sp>
        <p:nvSpPr>
          <p:cNvPr id="5" name="Footer Placeholder 4">
            <a:extLst>
              <a:ext uri="{FF2B5EF4-FFF2-40B4-BE49-F238E27FC236}">
                <a16:creationId xmlns:a16="http://schemas.microsoft.com/office/drawing/2014/main" id="{9C3485CD-90AC-B824-8F4E-4DD39E4C6CA6}"/>
              </a:ext>
            </a:extLst>
          </p:cNvPr>
          <p:cNvSpPr>
            <a:spLocks noGrp="1"/>
          </p:cNvSpPr>
          <p:nvPr>
            <p:ph type="ftr" sz="quarter" idx="11"/>
          </p:nvPr>
        </p:nvSpPr>
        <p:spPr>
          <a:xfrm>
            <a:off x="3733800" y="6553200"/>
            <a:ext cx="1600200" cy="304800"/>
          </a:xfrm>
        </p:spPr>
        <p:txBody>
          <a:bodyPr/>
          <a:lstStyle/>
          <a:p>
            <a:pPr>
              <a:defRPr/>
            </a:pPr>
            <a:r>
              <a:rPr lang="en-US"/>
              <a:t>Dr. Abou-Auf</a:t>
            </a:r>
          </a:p>
        </p:txBody>
      </p:sp>
      <p:sp>
        <p:nvSpPr>
          <p:cNvPr id="6" name="Slide Number Placeholder 5">
            <a:extLst>
              <a:ext uri="{FF2B5EF4-FFF2-40B4-BE49-F238E27FC236}">
                <a16:creationId xmlns:a16="http://schemas.microsoft.com/office/drawing/2014/main" id="{E1CBF8D6-633C-D312-DA00-8149A236E493}"/>
              </a:ext>
            </a:extLst>
          </p:cNvPr>
          <p:cNvSpPr>
            <a:spLocks noGrp="1"/>
          </p:cNvSpPr>
          <p:nvPr>
            <p:ph type="sldNum" sz="quarter" idx="12"/>
          </p:nvPr>
        </p:nvSpPr>
        <p:spPr>
          <a:xfrm>
            <a:off x="7315200" y="6553200"/>
            <a:ext cx="1752600" cy="304800"/>
          </a:xfrm>
        </p:spPr>
        <p:txBody>
          <a:bodyPr/>
          <a:lstStyle/>
          <a:p>
            <a:pPr>
              <a:defRPr/>
            </a:pPr>
            <a:r>
              <a:rPr lang="en-US" dirty="0"/>
              <a:t>Slide </a:t>
            </a:r>
            <a:fld id="{D078B582-BB4C-415F-BFF0-3D4AC656DF29}" type="slidenum">
              <a:rPr lang="en-US" smtClean="0"/>
              <a:pPr>
                <a:defRPr/>
              </a:pPr>
              <a:t>6</a:t>
            </a:fld>
            <a:endParaRPr lang="en-US" dirty="0"/>
          </a:p>
        </p:txBody>
      </p:sp>
    </p:spTree>
    <p:extLst>
      <p:ext uri="{BB962C8B-B14F-4D97-AF65-F5344CB8AC3E}">
        <p14:creationId xmlns:p14="http://schemas.microsoft.com/office/powerpoint/2010/main" val="2460282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6FF6-4C9E-4301-AB41-E26A290EDD95}"/>
              </a:ext>
            </a:extLst>
          </p:cNvPr>
          <p:cNvSpPr>
            <a:spLocks noGrp="1"/>
          </p:cNvSpPr>
          <p:nvPr>
            <p:ph type="title"/>
          </p:nvPr>
        </p:nvSpPr>
        <p:spPr>
          <a:xfrm>
            <a:off x="1143000" y="0"/>
            <a:ext cx="7315200" cy="990600"/>
          </a:xfrm>
        </p:spPr>
        <p:txBody>
          <a:bodyPr wrap="square" anchor="ctr">
            <a:normAutofit/>
          </a:bodyPr>
          <a:lstStyle/>
          <a:p>
            <a:r>
              <a:rPr lang="en-US" dirty="0"/>
              <a:t>Introduction</a:t>
            </a:r>
          </a:p>
        </p:txBody>
      </p:sp>
      <p:sp>
        <p:nvSpPr>
          <p:cNvPr id="3" name="Content Placeholder 2">
            <a:extLst>
              <a:ext uri="{FF2B5EF4-FFF2-40B4-BE49-F238E27FC236}">
                <a16:creationId xmlns:a16="http://schemas.microsoft.com/office/drawing/2014/main" id="{41FCC22D-74A7-48EA-A42D-A5934DB2D0DB}"/>
              </a:ext>
            </a:extLst>
          </p:cNvPr>
          <p:cNvSpPr>
            <a:spLocks noGrp="1"/>
          </p:cNvSpPr>
          <p:nvPr>
            <p:ph sz="half" idx="1"/>
          </p:nvPr>
        </p:nvSpPr>
        <p:spPr>
          <a:xfrm>
            <a:off x="228600" y="1066800"/>
            <a:ext cx="4267200" cy="5334000"/>
          </a:xfrm>
        </p:spPr>
        <p:txBody>
          <a:bodyPr wrap="square" anchor="t">
            <a:normAutofit/>
          </a:bodyPr>
          <a:lstStyle/>
          <a:p>
            <a:pPr marL="0" indent="0">
              <a:buNone/>
            </a:pPr>
            <a:endParaRPr lang="en-US" dirty="0"/>
          </a:p>
          <a:p>
            <a:endParaRPr lang="en-US" dirty="0"/>
          </a:p>
        </p:txBody>
      </p:sp>
      <p:sp>
        <p:nvSpPr>
          <p:cNvPr id="4" name="Date Placeholder 3">
            <a:extLst>
              <a:ext uri="{FF2B5EF4-FFF2-40B4-BE49-F238E27FC236}">
                <a16:creationId xmlns:a16="http://schemas.microsoft.com/office/drawing/2014/main" id="{3DBC766D-6ED0-469F-B015-E08B6402852C}"/>
              </a:ext>
            </a:extLst>
          </p:cNvPr>
          <p:cNvSpPr>
            <a:spLocks noGrp="1"/>
          </p:cNvSpPr>
          <p:nvPr>
            <p:ph type="dt" sz="half" idx="10"/>
          </p:nvPr>
        </p:nvSpPr>
        <p:spPr>
          <a:xfrm>
            <a:off x="76200" y="6553200"/>
            <a:ext cx="3048000" cy="304800"/>
          </a:xfrm>
        </p:spPr>
        <p:txBody>
          <a:bodyPr wrap="square" anchor="t">
            <a:normAutofit/>
          </a:bodyPr>
          <a:lstStyle/>
          <a:p>
            <a:pPr>
              <a:spcAft>
                <a:spcPts val="600"/>
              </a:spcAft>
              <a:defRPr/>
            </a:pPr>
            <a:r>
              <a:rPr lang="en-US"/>
              <a:t>EENG 5214         RTL SystemVerilog</a:t>
            </a:r>
          </a:p>
        </p:txBody>
      </p:sp>
      <p:sp>
        <p:nvSpPr>
          <p:cNvPr id="5" name="Footer Placeholder 4">
            <a:extLst>
              <a:ext uri="{FF2B5EF4-FFF2-40B4-BE49-F238E27FC236}">
                <a16:creationId xmlns:a16="http://schemas.microsoft.com/office/drawing/2014/main" id="{C30B0446-4582-4CB3-A60F-FCA083151043}"/>
              </a:ext>
            </a:extLst>
          </p:cNvPr>
          <p:cNvSpPr>
            <a:spLocks noGrp="1"/>
          </p:cNvSpPr>
          <p:nvPr>
            <p:ph type="ftr" sz="quarter" idx="11"/>
          </p:nvPr>
        </p:nvSpPr>
        <p:spPr>
          <a:xfrm>
            <a:off x="3733800" y="6553200"/>
            <a:ext cx="1600200" cy="304800"/>
          </a:xfrm>
        </p:spPr>
        <p:txBody>
          <a:bodyPr wrap="square" anchor="t">
            <a:normAutofit/>
          </a:bodyPr>
          <a:lstStyle/>
          <a:p>
            <a:pPr>
              <a:spcAft>
                <a:spcPts val="600"/>
              </a:spcAft>
              <a:defRPr/>
            </a:pPr>
            <a:r>
              <a:rPr lang="en-US"/>
              <a:t>Dr. Abou-Auf</a:t>
            </a:r>
          </a:p>
        </p:txBody>
      </p:sp>
      <p:sp>
        <p:nvSpPr>
          <p:cNvPr id="6" name="Slide Number Placeholder 5">
            <a:extLst>
              <a:ext uri="{FF2B5EF4-FFF2-40B4-BE49-F238E27FC236}">
                <a16:creationId xmlns:a16="http://schemas.microsoft.com/office/drawing/2014/main" id="{6AB024EF-8A7B-4A47-8D9B-EA463FDB91DA}"/>
              </a:ext>
            </a:extLst>
          </p:cNvPr>
          <p:cNvSpPr>
            <a:spLocks noGrp="1"/>
          </p:cNvSpPr>
          <p:nvPr>
            <p:ph type="sldNum" sz="quarter" idx="12"/>
          </p:nvPr>
        </p:nvSpPr>
        <p:spPr>
          <a:xfrm>
            <a:off x="7315200" y="6553200"/>
            <a:ext cx="1752600" cy="304800"/>
          </a:xfrm>
        </p:spPr>
        <p:txBody>
          <a:bodyPr wrap="square" anchor="t">
            <a:normAutofit/>
          </a:bodyPr>
          <a:lstStyle/>
          <a:p>
            <a:pPr>
              <a:spcAft>
                <a:spcPts val="600"/>
              </a:spcAft>
              <a:defRPr/>
            </a:pPr>
            <a:r>
              <a:rPr lang="en-US" dirty="0"/>
              <a:t>Slide </a:t>
            </a:r>
            <a:fld id="{D078B582-BB4C-415F-BFF0-3D4AC656DF29}" type="slidenum">
              <a:rPr lang="en-US" smtClean="0"/>
              <a:pPr>
                <a:spcAft>
                  <a:spcPts val="600"/>
                </a:spcAft>
                <a:defRPr/>
              </a:pPr>
              <a:t>7</a:t>
            </a:fld>
            <a:endParaRPr lang="en-US" dirty="0"/>
          </a:p>
        </p:txBody>
      </p:sp>
      <p:graphicFrame>
        <p:nvGraphicFramePr>
          <p:cNvPr id="9" name="Table 9">
            <a:extLst>
              <a:ext uri="{FF2B5EF4-FFF2-40B4-BE49-F238E27FC236}">
                <a16:creationId xmlns:a16="http://schemas.microsoft.com/office/drawing/2014/main" id="{12C0966C-FFBF-45CD-B9A8-5D6DCAE45608}"/>
              </a:ext>
            </a:extLst>
          </p:cNvPr>
          <p:cNvGraphicFramePr>
            <a:graphicFrameLocks noGrp="1"/>
          </p:cNvGraphicFramePr>
          <p:nvPr>
            <p:extLst>
              <p:ext uri="{D42A27DB-BD31-4B8C-83A1-F6EECF244321}">
                <p14:modId xmlns:p14="http://schemas.microsoft.com/office/powerpoint/2010/main" val="14728235"/>
              </p:ext>
            </p:extLst>
          </p:nvPr>
        </p:nvGraphicFramePr>
        <p:xfrm>
          <a:off x="228601" y="1143000"/>
          <a:ext cx="4038599" cy="5364480"/>
        </p:xfrm>
        <a:graphic>
          <a:graphicData uri="http://schemas.openxmlformats.org/drawingml/2006/table">
            <a:tbl>
              <a:tblPr firstRow="1" bandRow="1">
                <a:tableStyleId>{5C22544A-7EE6-4342-B048-85BDC9FD1C3A}</a:tableStyleId>
              </a:tblPr>
              <a:tblGrid>
                <a:gridCol w="432707">
                  <a:extLst>
                    <a:ext uri="{9D8B030D-6E8A-4147-A177-3AD203B41FA5}">
                      <a16:colId xmlns:a16="http://schemas.microsoft.com/office/drawing/2014/main" val="2207714043"/>
                    </a:ext>
                  </a:extLst>
                </a:gridCol>
                <a:gridCol w="1514475">
                  <a:extLst>
                    <a:ext uri="{9D8B030D-6E8A-4147-A177-3AD203B41FA5}">
                      <a16:colId xmlns:a16="http://schemas.microsoft.com/office/drawing/2014/main" val="2715119180"/>
                    </a:ext>
                  </a:extLst>
                </a:gridCol>
                <a:gridCol w="432707">
                  <a:extLst>
                    <a:ext uri="{9D8B030D-6E8A-4147-A177-3AD203B41FA5}">
                      <a16:colId xmlns:a16="http://schemas.microsoft.com/office/drawing/2014/main" val="3381092196"/>
                    </a:ext>
                  </a:extLst>
                </a:gridCol>
                <a:gridCol w="1658710">
                  <a:extLst>
                    <a:ext uri="{9D8B030D-6E8A-4147-A177-3AD203B41FA5}">
                      <a16:colId xmlns:a16="http://schemas.microsoft.com/office/drawing/2014/main" val="3844359278"/>
                    </a:ext>
                  </a:extLst>
                </a:gridCol>
              </a:tblGrid>
              <a:tr h="485775">
                <a:tc>
                  <a:txBody>
                    <a:bodyPr/>
                    <a:lstStyle/>
                    <a:p>
                      <a:r>
                        <a:rPr lang="en-US" sz="1200" b="1" i="0" kern="1200" dirty="0">
                          <a:solidFill>
                            <a:schemeClr val="lt1"/>
                          </a:solidFill>
                          <a:effectLst/>
                          <a:latin typeface="+mn-lt"/>
                          <a:ea typeface="+mn-ea"/>
                          <a:cs typeface="+mn-cs"/>
                        </a:rPr>
                        <a:t>No.</a:t>
                      </a:r>
                      <a:endParaRPr lang="en-US" dirty="0"/>
                    </a:p>
                  </a:txBody>
                  <a:tcPr/>
                </a:tc>
                <a:tc>
                  <a:txBody>
                    <a:bodyPr/>
                    <a:lstStyle/>
                    <a:p>
                      <a:r>
                        <a:rPr lang="en-US" sz="1400" b="1" i="0" kern="1200" dirty="0">
                          <a:solidFill>
                            <a:schemeClr val="lt1"/>
                          </a:solidFill>
                          <a:effectLst/>
                          <a:latin typeface="+mn-lt"/>
                          <a:ea typeface="+mn-ea"/>
                          <a:cs typeface="+mn-cs"/>
                        </a:rPr>
                        <a:t>Component Description</a:t>
                      </a:r>
                      <a:endParaRPr lang="en-US" sz="1400" dirty="0"/>
                    </a:p>
                  </a:txBody>
                  <a:tcPr/>
                </a:tc>
                <a:tc>
                  <a:txBody>
                    <a:bodyPr/>
                    <a:lstStyle/>
                    <a:p>
                      <a:r>
                        <a:rPr lang="en-US" sz="1200" b="1" i="0" kern="1200" dirty="0">
                          <a:solidFill>
                            <a:schemeClr val="lt1"/>
                          </a:solidFill>
                          <a:effectLst/>
                          <a:latin typeface="+mn-lt"/>
                          <a:ea typeface="+mn-ea"/>
                          <a:cs typeface="+mn-cs"/>
                        </a:rPr>
                        <a:t>No.</a:t>
                      </a:r>
                    </a:p>
                  </a:txBody>
                  <a:tcPr/>
                </a:tc>
                <a:tc>
                  <a:txBody>
                    <a:bodyPr/>
                    <a:lstStyle/>
                    <a:p>
                      <a:r>
                        <a:rPr lang="en-US" sz="1400" b="1" i="0" kern="1200" dirty="0">
                          <a:solidFill>
                            <a:schemeClr val="lt1"/>
                          </a:solidFill>
                          <a:effectLst/>
                          <a:latin typeface="+mn-lt"/>
                          <a:ea typeface="+mn-ea"/>
                          <a:cs typeface="+mn-cs"/>
                        </a:rPr>
                        <a:t>Component Description</a:t>
                      </a:r>
                      <a:endParaRPr lang="en-US" sz="1400" dirty="0"/>
                    </a:p>
                  </a:txBody>
                  <a:tcPr/>
                </a:tc>
                <a:extLst>
                  <a:ext uri="{0D108BD9-81ED-4DB2-BD59-A6C34878D82A}">
                    <a16:rowId xmlns:a16="http://schemas.microsoft.com/office/drawing/2014/main" val="2853824453"/>
                  </a:ext>
                </a:extLst>
              </a:tr>
              <a:tr h="342900">
                <a:tc>
                  <a:txBody>
                    <a:bodyPr/>
                    <a:lstStyle/>
                    <a:p>
                      <a:pPr marL="0" algn="l" defTabSz="914400" rtl="0" eaLnBrk="1" latinLnBrk="0" hangingPunct="1"/>
                      <a:r>
                        <a:rPr lang="en-US" sz="1400" b="1" i="0" kern="1200" dirty="0">
                          <a:solidFill>
                            <a:schemeClr val="accent1">
                              <a:lumMod val="50000"/>
                            </a:schemeClr>
                          </a:solidFill>
                          <a:effectLst/>
                          <a:latin typeface="+mn-lt"/>
                          <a:ea typeface="+mn-ea"/>
                          <a:cs typeface="+mn-cs"/>
                        </a:rPr>
                        <a:t>1</a:t>
                      </a:r>
                    </a:p>
                  </a:txBody>
                  <a:tcPr/>
                </a:tc>
                <a:tc>
                  <a:txBody>
                    <a:bodyPr/>
                    <a:lstStyle/>
                    <a:p>
                      <a:r>
                        <a:rPr lang="en-US" sz="1400" b="1" i="0" kern="1200" dirty="0">
                          <a:solidFill>
                            <a:schemeClr val="accent1">
                              <a:lumMod val="50000"/>
                            </a:schemeClr>
                          </a:solidFill>
                          <a:effectLst/>
                          <a:latin typeface="+mn-lt"/>
                          <a:ea typeface="+mn-ea"/>
                          <a:cs typeface="+mn-cs"/>
                        </a:rPr>
                        <a:t>Power</a:t>
                      </a:r>
                      <a:r>
                        <a:rPr lang="en-US" sz="1800" b="0" i="0" kern="1200" dirty="0">
                          <a:solidFill>
                            <a:schemeClr val="accent1">
                              <a:lumMod val="50000"/>
                            </a:schemeClr>
                          </a:solidFill>
                          <a:effectLst/>
                          <a:latin typeface="+mn-lt"/>
                          <a:ea typeface="+mn-ea"/>
                          <a:cs typeface="+mn-cs"/>
                        </a:rPr>
                        <a:t> </a:t>
                      </a:r>
                      <a:r>
                        <a:rPr lang="en-US" sz="1400" b="1" i="0" kern="1200" dirty="0">
                          <a:solidFill>
                            <a:schemeClr val="accent1">
                              <a:lumMod val="50000"/>
                            </a:schemeClr>
                          </a:solidFill>
                          <a:effectLst/>
                          <a:latin typeface="+mn-lt"/>
                          <a:ea typeface="+mn-ea"/>
                          <a:cs typeface="+mn-cs"/>
                        </a:rPr>
                        <a:t>jack</a:t>
                      </a:r>
                    </a:p>
                  </a:txBody>
                  <a:tcPr/>
                </a:tc>
                <a:tc>
                  <a:txBody>
                    <a:bodyPr/>
                    <a:lstStyle/>
                    <a:p>
                      <a:r>
                        <a:rPr lang="en-US" sz="1400" b="1" i="0" kern="1200" dirty="0">
                          <a:solidFill>
                            <a:schemeClr val="accent1">
                              <a:lumMod val="50000"/>
                            </a:schemeClr>
                          </a:solidFill>
                          <a:effectLst/>
                          <a:latin typeface="+mn-lt"/>
                          <a:ea typeface="+mn-ea"/>
                          <a:cs typeface="+mn-cs"/>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accent1">
                              <a:lumMod val="50000"/>
                            </a:schemeClr>
                          </a:solidFill>
                          <a:effectLst/>
                          <a:latin typeface="+mn-lt"/>
                          <a:ea typeface="+mn-ea"/>
                          <a:cs typeface="+mn-cs"/>
                        </a:rPr>
                        <a:t>Power switch</a:t>
                      </a:r>
                    </a:p>
                  </a:txBody>
                  <a:tcPr/>
                </a:tc>
                <a:extLst>
                  <a:ext uri="{0D108BD9-81ED-4DB2-BD59-A6C34878D82A}">
                    <a16:rowId xmlns:a16="http://schemas.microsoft.com/office/drawing/2014/main" val="4180807403"/>
                  </a:ext>
                </a:extLst>
              </a:tr>
              <a:tr h="685800">
                <a:tc>
                  <a:txBody>
                    <a:bodyPr/>
                    <a:lstStyle/>
                    <a:p>
                      <a:pPr marL="0" algn="l" defTabSz="914400" rtl="0" eaLnBrk="1" latinLnBrk="0" hangingPunct="1"/>
                      <a:r>
                        <a:rPr lang="en-US" sz="1400" b="1" i="0" kern="1200" dirty="0">
                          <a:solidFill>
                            <a:schemeClr val="accent1">
                              <a:lumMod val="50000"/>
                            </a:schemeClr>
                          </a:solidFill>
                          <a:effectLst/>
                          <a:latin typeface="+mn-lt"/>
                          <a:ea typeface="+mn-ea"/>
                          <a:cs typeface="+mn-cs"/>
                        </a:rPr>
                        <a:t>3</a:t>
                      </a:r>
                    </a:p>
                  </a:txBody>
                  <a:tcPr/>
                </a:tc>
                <a:tc>
                  <a:txBody>
                    <a:bodyPr/>
                    <a:lstStyle/>
                    <a:p>
                      <a:r>
                        <a:rPr lang="en-US" sz="1400" b="1" i="0" kern="1200" dirty="0">
                          <a:solidFill>
                            <a:schemeClr val="accent1">
                              <a:lumMod val="50000"/>
                            </a:schemeClr>
                          </a:solidFill>
                          <a:effectLst/>
                          <a:latin typeface="+mn-lt"/>
                          <a:ea typeface="+mn-ea"/>
                          <a:cs typeface="+mn-cs"/>
                        </a:rPr>
                        <a:t>USB host connector</a:t>
                      </a:r>
                    </a:p>
                  </a:txBody>
                  <a:tcPr/>
                </a:tc>
                <a:tc>
                  <a:txBody>
                    <a:bodyPr/>
                    <a:lstStyle/>
                    <a:p>
                      <a:r>
                        <a:rPr lang="en-US" sz="1400" b="1" i="0" kern="1200" dirty="0">
                          <a:solidFill>
                            <a:schemeClr val="accent1">
                              <a:lumMod val="50000"/>
                            </a:schemeClr>
                          </a:solidFill>
                          <a:effectLst/>
                          <a:latin typeface="+mn-lt"/>
                          <a:ea typeface="+mn-ea"/>
                          <a:cs typeface="+mn-cs"/>
                        </a:rPr>
                        <a:t>4</a:t>
                      </a:r>
                    </a:p>
                    <a:p>
                      <a:endParaRPr lang="en-US" sz="1400" b="1" i="0" kern="1200" dirty="0">
                        <a:solidFill>
                          <a:schemeClr val="accent1">
                            <a:lumMod val="50000"/>
                          </a:schemeClr>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accent1">
                              <a:lumMod val="50000"/>
                            </a:schemeClr>
                          </a:solidFill>
                          <a:effectLst/>
                          <a:latin typeface="+mn-lt"/>
                          <a:ea typeface="+mn-ea"/>
                          <a:cs typeface="+mn-cs"/>
                        </a:rPr>
                        <a:t>PIC24 programming port (factory use)</a:t>
                      </a:r>
                    </a:p>
                  </a:txBody>
                  <a:tcPr/>
                </a:tc>
                <a:extLst>
                  <a:ext uri="{0D108BD9-81ED-4DB2-BD59-A6C34878D82A}">
                    <a16:rowId xmlns:a16="http://schemas.microsoft.com/office/drawing/2014/main" val="3318897668"/>
                  </a:ext>
                </a:extLst>
              </a:tr>
              <a:tr h="685800">
                <a:tc>
                  <a:txBody>
                    <a:bodyPr/>
                    <a:lstStyle/>
                    <a:p>
                      <a:pPr marL="0" algn="l" defTabSz="914400" rtl="0" eaLnBrk="1" latinLnBrk="0" hangingPunct="1"/>
                      <a:r>
                        <a:rPr lang="en-US" sz="1400" b="1" i="0" kern="1200" dirty="0">
                          <a:solidFill>
                            <a:schemeClr val="accent1">
                              <a:lumMod val="50000"/>
                            </a:schemeClr>
                          </a:solidFill>
                          <a:effectLst/>
                          <a:latin typeface="+mn-lt"/>
                          <a:ea typeface="+mn-ea"/>
                          <a:cs typeface="+mn-cs"/>
                        </a:rPr>
                        <a:t>5</a:t>
                      </a:r>
                    </a:p>
                  </a:txBody>
                  <a:tcPr/>
                </a:tc>
                <a:tc>
                  <a:txBody>
                    <a:bodyPr/>
                    <a:lstStyle/>
                    <a:p>
                      <a:r>
                        <a:rPr lang="en-US" sz="1400" b="1" i="0" kern="1200" dirty="0">
                          <a:solidFill>
                            <a:schemeClr val="accent1">
                              <a:lumMod val="50000"/>
                            </a:schemeClr>
                          </a:solidFill>
                          <a:effectLst/>
                          <a:latin typeface="+mn-lt"/>
                          <a:ea typeface="+mn-ea"/>
                          <a:cs typeface="+mn-cs"/>
                        </a:rPr>
                        <a:t>Ethernet connector</a:t>
                      </a:r>
                    </a:p>
                  </a:txBody>
                  <a:tcPr/>
                </a:tc>
                <a:tc>
                  <a:txBody>
                    <a:bodyPr/>
                    <a:lstStyle/>
                    <a:p>
                      <a:r>
                        <a:rPr lang="en-US" sz="1400" b="1" i="0" kern="1200" dirty="0">
                          <a:solidFill>
                            <a:schemeClr val="accent1">
                              <a:lumMod val="50000"/>
                            </a:schemeClr>
                          </a:solidFill>
                          <a:effectLst/>
                          <a:latin typeface="+mn-lt"/>
                          <a:ea typeface="+mn-ea"/>
                          <a:cs typeface="+mn-cs"/>
                        </a:rPr>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accent1">
                              <a:lumMod val="50000"/>
                            </a:schemeClr>
                          </a:solidFill>
                          <a:effectLst/>
                          <a:latin typeface="+mn-lt"/>
                          <a:ea typeface="+mn-ea"/>
                          <a:cs typeface="+mn-cs"/>
                        </a:rPr>
                        <a:t>FPGA programming done LED</a:t>
                      </a:r>
                    </a:p>
                  </a:txBody>
                  <a:tcPr/>
                </a:tc>
                <a:extLst>
                  <a:ext uri="{0D108BD9-81ED-4DB2-BD59-A6C34878D82A}">
                    <a16:rowId xmlns:a16="http://schemas.microsoft.com/office/drawing/2014/main" val="2575142096"/>
                  </a:ext>
                </a:extLst>
              </a:tr>
              <a:tr h="285750">
                <a:tc>
                  <a:txBody>
                    <a:bodyPr/>
                    <a:lstStyle/>
                    <a:p>
                      <a:pPr marL="0" algn="l" defTabSz="914400" rtl="0" eaLnBrk="1" latinLnBrk="0" hangingPunct="1"/>
                      <a:r>
                        <a:rPr lang="en-US" sz="1400" b="1" i="0" kern="1200" dirty="0">
                          <a:solidFill>
                            <a:schemeClr val="accent1">
                              <a:lumMod val="50000"/>
                            </a:schemeClr>
                          </a:solidFill>
                          <a:effectLst/>
                          <a:latin typeface="+mn-lt"/>
                          <a:ea typeface="+mn-ea"/>
                          <a:cs typeface="+mn-cs"/>
                        </a:rPr>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accent1">
                              <a:lumMod val="50000"/>
                            </a:schemeClr>
                          </a:solidFill>
                          <a:effectLst/>
                          <a:latin typeface="+mn-lt"/>
                          <a:ea typeface="+mn-ea"/>
                          <a:cs typeface="+mn-cs"/>
                        </a:rPr>
                        <a:t>VGA connector</a:t>
                      </a:r>
                    </a:p>
                  </a:txBody>
                  <a:tcPr/>
                </a:tc>
                <a:tc>
                  <a:txBody>
                    <a:bodyPr/>
                    <a:lstStyle/>
                    <a:p>
                      <a:r>
                        <a:rPr lang="en-US" sz="1400" b="1" i="0" kern="1200" dirty="0">
                          <a:solidFill>
                            <a:schemeClr val="accent1">
                              <a:lumMod val="50000"/>
                            </a:schemeClr>
                          </a:solidFill>
                          <a:effectLst/>
                          <a:latin typeface="+mn-lt"/>
                          <a:ea typeface="+mn-ea"/>
                          <a:cs typeface="+mn-cs"/>
                        </a:rPr>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accent1">
                              <a:lumMod val="50000"/>
                            </a:schemeClr>
                          </a:solidFill>
                          <a:effectLst/>
                          <a:latin typeface="+mn-lt"/>
                          <a:ea typeface="+mn-ea"/>
                          <a:cs typeface="+mn-cs"/>
                        </a:rPr>
                        <a:t>Audio connector</a:t>
                      </a:r>
                    </a:p>
                  </a:txBody>
                  <a:tcPr/>
                </a:tc>
                <a:extLst>
                  <a:ext uri="{0D108BD9-81ED-4DB2-BD59-A6C34878D82A}">
                    <a16:rowId xmlns:a16="http://schemas.microsoft.com/office/drawing/2014/main" val="2427327251"/>
                  </a:ext>
                </a:extLst>
              </a:tr>
              <a:tr h="685800">
                <a:tc>
                  <a:txBody>
                    <a:bodyPr/>
                    <a:lstStyle/>
                    <a:p>
                      <a:pPr marL="0" algn="l" defTabSz="914400" rtl="0" eaLnBrk="1" latinLnBrk="0" hangingPunct="1"/>
                      <a:r>
                        <a:rPr lang="en-US" sz="1400" b="1" i="0" kern="1200" dirty="0">
                          <a:solidFill>
                            <a:schemeClr val="accent1">
                              <a:lumMod val="50000"/>
                            </a:schemeClr>
                          </a:solidFill>
                          <a:effectLst/>
                          <a:latin typeface="+mn-lt"/>
                          <a:ea typeface="+mn-ea"/>
                          <a:cs typeface="+mn-cs"/>
                        </a:rPr>
                        <a:t>9</a:t>
                      </a:r>
                    </a:p>
                  </a:txBody>
                  <a:tcPr/>
                </a:tc>
                <a:tc>
                  <a:txBody>
                    <a:bodyPr/>
                    <a:lstStyle/>
                    <a:p>
                      <a:r>
                        <a:rPr lang="en-US" sz="1400" b="1" i="0" kern="1200" dirty="0">
                          <a:solidFill>
                            <a:schemeClr val="accent1">
                              <a:lumMod val="50000"/>
                            </a:schemeClr>
                          </a:solidFill>
                          <a:effectLst/>
                          <a:latin typeface="+mn-lt"/>
                          <a:ea typeface="+mn-ea"/>
                          <a:cs typeface="+mn-cs"/>
                        </a:rPr>
                        <a:t>Programming mode jumper</a:t>
                      </a:r>
                    </a:p>
                  </a:txBody>
                  <a:tcPr/>
                </a:tc>
                <a:tc>
                  <a:txBody>
                    <a:bodyPr/>
                    <a:lstStyle/>
                    <a:p>
                      <a:r>
                        <a:rPr lang="en-US" sz="1400" b="1" i="0" kern="1200" dirty="0">
                          <a:solidFill>
                            <a:schemeClr val="accent1">
                              <a:lumMod val="50000"/>
                            </a:schemeClr>
                          </a:solidFill>
                          <a:effectLst/>
                          <a:latin typeface="+mn-lt"/>
                          <a:ea typeface="+mn-ea"/>
                          <a:cs typeface="+mn-cs"/>
                        </a:rPr>
                        <a:t>10</a:t>
                      </a:r>
                    </a:p>
                  </a:txBody>
                  <a:tcPr/>
                </a:tc>
                <a:tc>
                  <a:txBody>
                    <a:bodyPr/>
                    <a:lstStyle/>
                    <a:p>
                      <a:r>
                        <a:rPr lang="en-US" sz="1400" b="1" i="0" kern="1200" dirty="0">
                          <a:solidFill>
                            <a:schemeClr val="accent1">
                              <a:lumMod val="50000"/>
                            </a:schemeClr>
                          </a:solidFill>
                          <a:effectLst/>
                          <a:latin typeface="+mn-lt"/>
                          <a:ea typeface="+mn-ea"/>
                          <a:cs typeface="+mn-cs"/>
                        </a:rPr>
                        <a:t>Analog signal </a:t>
                      </a:r>
                      <a:r>
                        <a:rPr lang="en-US" sz="1400" b="1" i="0" kern="1200" dirty="0" err="1">
                          <a:solidFill>
                            <a:schemeClr val="accent1">
                              <a:lumMod val="50000"/>
                            </a:schemeClr>
                          </a:solidFill>
                          <a:effectLst/>
                          <a:latin typeface="+mn-lt"/>
                          <a:ea typeface="+mn-ea"/>
                          <a:cs typeface="+mn-cs"/>
                        </a:rPr>
                        <a:t>Pmod</a:t>
                      </a:r>
                      <a:r>
                        <a:rPr lang="en-US" sz="1400" b="1" i="0" kern="1200" dirty="0">
                          <a:solidFill>
                            <a:schemeClr val="accent1">
                              <a:lumMod val="50000"/>
                            </a:schemeClr>
                          </a:solidFill>
                          <a:effectLst/>
                          <a:latin typeface="+mn-lt"/>
                          <a:ea typeface="+mn-ea"/>
                          <a:cs typeface="+mn-cs"/>
                        </a:rPr>
                        <a:t> port (XADC)</a:t>
                      </a:r>
                    </a:p>
                  </a:txBody>
                  <a:tcPr/>
                </a:tc>
                <a:extLst>
                  <a:ext uri="{0D108BD9-81ED-4DB2-BD59-A6C34878D82A}">
                    <a16:rowId xmlns:a16="http://schemas.microsoft.com/office/drawing/2014/main" val="2361947904"/>
                  </a:ext>
                </a:extLst>
              </a:tr>
              <a:tr h="685800">
                <a:tc>
                  <a:txBody>
                    <a:bodyPr/>
                    <a:lstStyle/>
                    <a:p>
                      <a:pPr marL="0" algn="l" defTabSz="914400" rtl="0" eaLnBrk="1" latinLnBrk="0" hangingPunct="1"/>
                      <a:r>
                        <a:rPr lang="en-US" sz="1400" b="1" i="0" kern="1200" dirty="0">
                          <a:solidFill>
                            <a:schemeClr val="accent1">
                              <a:lumMod val="50000"/>
                            </a:schemeClr>
                          </a:solidFill>
                          <a:effectLst/>
                          <a:latin typeface="+mn-lt"/>
                          <a:ea typeface="+mn-ea"/>
                          <a:cs typeface="+mn-cs"/>
                        </a:rPr>
                        <a:t>11</a:t>
                      </a:r>
                    </a:p>
                  </a:txBody>
                  <a:tcPr/>
                </a:tc>
                <a:tc>
                  <a:txBody>
                    <a:bodyPr/>
                    <a:lstStyle/>
                    <a:p>
                      <a:r>
                        <a:rPr lang="en-US" sz="1400" b="1" i="0" kern="1200" dirty="0">
                          <a:solidFill>
                            <a:schemeClr val="accent1">
                              <a:lumMod val="50000"/>
                            </a:schemeClr>
                          </a:solidFill>
                          <a:effectLst/>
                          <a:latin typeface="+mn-lt"/>
                          <a:ea typeface="+mn-ea"/>
                          <a:cs typeface="+mn-cs"/>
                        </a:rPr>
                        <a:t>FPGA configuration reset button</a:t>
                      </a:r>
                    </a:p>
                  </a:txBody>
                  <a:tcPr/>
                </a:tc>
                <a:tc>
                  <a:txBody>
                    <a:bodyPr/>
                    <a:lstStyle/>
                    <a:p>
                      <a:r>
                        <a:rPr lang="en-US" sz="1400" b="1" i="0" kern="1200" dirty="0">
                          <a:solidFill>
                            <a:schemeClr val="accent1">
                              <a:lumMod val="50000"/>
                            </a:schemeClr>
                          </a:solidFill>
                          <a:effectLst/>
                          <a:latin typeface="+mn-lt"/>
                          <a:ea typeface="+mn-ea"/>
                          <a:cs typeface="+mn-cs"/>
                        </a:rPr>
                        <a:t>12</a:t>
                      </a:r>
                    </a:p>
                  </a:txBody>
                  <a:tcPr/>
                </a:tc>
                <a:tc>
                  <a:txBody>
                    <a:bodyPr/>
                    <a:lstStyle/>
                    <a:p>
                      <a:r>
                        <a:rPr lang="en-US" sz="1400" b="1" i="0" kern="1200" dirty="0">
                          <a:solidFill>
                            <a:schemeClr val="accent1">
                              <a:lumMod val="50000"/>
                            </a:schemeClr>
                          </a:solidFill>
                          <a:effectLst/>
                          <a:latin typeface="+mn-lt"/>
                          <a:ea typeface="+mn-ea"/>
                          <a:cs typeface="+mn-cs"/>
                        </a:rPr>
                        <a:t>CPU reset button (for soft cores)</a:t>
                      </a:r>
                    </a:p>
                  </a:txBody>
                  <a:tcPr/>
                </a:tc>
                <a:extLst>
                  <a:ext uri="{0D108BD9-81ED-4DB2-BD59-A6C34878D82A}">
                    <a16:rowId xmlns:a16="http://schemas.microsoft.com/office/drawing/2014/main" val="137818623"/>
                  </a:ext>
                </a:extLst>
              </a:tr>
              <a:tr h="485775">
                <a:tc>
                  <a:txBody>
                    <a:bodyPr/>
                    <a:lstStyle/>
                    <a:p>
                      <a:pPr marL="0" algn="l" defTabSz="914400" rtl="0" eaLnBrk="1" latinLnBrk="0" hangingPunct="1"/>
                      <a:r>
                        <a:rPr lang="en-US" sz="1400" b="1" i="0" kern="1200" dirty="0">
                          <a:solidFill>
                            <a:schemeClr val="accent1">
                              <a:lumMod val="50000"/>
                            </a:schemeClr>
                          </a:solidFill>
                          <a:effectLst/>
                          <a:latin typeface="+mn-lt"/>
                          <a:ea typeface="+mn-ea"/>
                          <a:cs typeface="+mn-cs"/>
                        </a:rPr>
                        <a:t>13</a:t>
                      </a:r>
                    </a:p>
                  </a:txBody>
                  <a:tcPr/>
                </a:tc>
                <a:tc>
                  <a:txBody>
                    <a:bodyPr/>
                    <a:lstStyle/>
                    <a:p>
                      <a:r>
                        <a:rPr lang="en-US" sz="1400" b="1" i="0" kern="1200" dirty="0">
                          <a:solidFill>
                            <a:schemeClr val="accent1">
                              <a:lumMod val="50000"/>
                            </a:schemeClr>
                          </a:solidFill>
                          <a:effectLst/>
                          <a:latin typeface="+mn-lt"/>
                          <a:ea typeface="+mn-ea"/>
                          <a:cs typeface="+mn-cs"/>
                        </a:rPr>
                        <a:t>Five pushbuttons</a:t>
                      </a:r>
                    </a:p>
                  </a:txBody>
                  <a:tcPr/>
                </a:tc>
                <a:tc>
                  <a:txBody>
                    <a:bodyPr/>
                    <a:lstStyle/>
                    <a:p>
                      <a:r>
                        <a:rPr lang="en-US" sz="1400" b="1" i="0" kern="1200" dirty="0">
                          <a:solidFill>
                            <a:schemeClr val="accent1">
                              <a:lumMod val="50000"/>
                            </a:schemeClr>
                          </a:solidFill>
                          <a:effectLst/>
                          <a:latin typeface="+mn-lt"/>
                          <a:ea typeface="+mn-ea"/>
                          <a:cs typeface="+mn-cs"/>
                        </a:rPr>
                        <a:t>14</a:t>
                      </a:r>
                    </a:p>
                  </a:txBody>
                  <a:tcPr/>
                </a:tc>
                <a:tc>
                  <a:txBody>
                    <a:bodyPr/>
                    <a:lstStyle/>
                    <a:p>
                      <a:r>
                        <a:rPr lang="en-US" sz="1400" b="1" i="0" kern="1200" dirty="0" err="1">
                          <a:solidFill>
                            <a:schemeClr val="accent1">
                              <a:lumMod val="50000"/>
                            </a:schemeClr>
                          </a:solidFill>
                          <a:effectLst/>
                          <a:latin typeface="+mn-lt"/>
                          <a:ea typeface="+mn-ea"/>
                          <a:cs typeface="+mn-cs"/>
                        </a:rPr>
                        <a:t>Pmod</a:t>
                      </a:r>
                      <a:r>
                        <a:rPr lang="en-US" sz="1400" b="1" i="0" kern="1200" dirty="0">
                          <a:solidFill>
                            <a:schemeClr val="accent1">
                              <a:lumMod val="50000"/>
                            </a:schemeClr>
                          </a:solidFill>
                          <a:effectLst/>
                          <a:latin typeface="+mn-lt"/>
                          <a:ea typeface="+mn-ea"/>
                          <a:cs typeface="+mn-cs"/>
                        </a:rPr>
                        <a:t> port(s)</a:t>
                      </a:r>
                    </a:p>
                  </a:txBody>
                  <a:tcPr/>
                </a:tc>
                <a:extLst>
                  <a:ext uri="{0D108BD9-81ED-4DB2-BD59-A6C34878D82A}">
                    <a16:rowId xmlns:a16="http://schemas.microsoft.com/office/drawing/2014/main" val="2831601543"/>
                  </a:ext>
                </a:extLst>
              </a:tr>
              <a:tr h="685800">
                <a:tc>
                  <a:txBody>
                    <a:bodyPr/>
                    <a:lstStyle/>
                    <a:p>
                      <a:pPr marL="0" algn="l" defTabSz="914400" rtl="0" eaLnBrk="1" latinLnBrk="0" hangingPunct="1"/>
                      <a:r>
                        <a:rPr lang="en-US" sz="1400" b="1" i="0" kern="1200" dirty="0">
                          <a:solidFill>
                            <a:schemeClr val="accent1">
                              <a:lumMod val="50000"/>
                            </a:schemeClr>
                          </a:solidFill>
                          <a:effectLst/>
                          <a:latin typeface="+mn-lt"/>
                          <a:ea typeface="+mn-ea"/>
                          <a:cs typeface="+mn-cs"/>
                        </a:rPr>
                        <a:t>15</a:t>
                      </a:r>
                    </a:p>
                  </a:txBody>
                  <a:tcPr/>
                </a:tc>
                <a:tc>
                  <a:txBody>
                    <a:bodyPr/>
                    <a:lstStyle/>
                    <a:p>
                      <a:r>
                        <a:rPr lang="en-US" sz="1400" b="1" i="0" kern="1200" dirty="0">
                          <a:solidFill>
                            <a:schemeClr val="accent1">
                              <a:lumMod val="50000"/>
                            </a:schemeClr>
                          </a:solidFill>
                          <a:effectLst/>
                          <a:latin typeface="+mn-lt"/>
                          <a:ea typeface="+mn-ea"/>
                          <a:cs typeface="+mn-cs"/>
                        </a:rPr>
                        <a:t>Temperature sensor</a:t>
                      </a:r>
                    </a:p>
                  </a:txBody>
                  <a:tcPr/>
                </a:tc>
                <a:tc>
                  <a:txBody>
                    <a:bodyPr/>
                    <a:lstStyle/>
                    <a:p>
                      <a:r>
                        <a:rPr lang="en-US" sz="1400" b="1" i="0" kern="1200" dirty="0">
                          <a:solidFill>
                            <a:schemeClr val="accent1">
                              <a:lumMod val="50000"/>
                            </a:schemeClr>
                          </a:solidFill>
                          <a:effectLst/>
                          <a:latin typeface="+mn-lt"/>
                          <a:ea typeface="+mn-ea"/>
                          <a:cs typeface="+mn-cs"/>
                        </a:rPr>
                        <a:t>16</a:t>
                      </a:r>
                    </a:p>
                  </a:txBody>
                  <a:tcPr/>
                </a:tc>
                <a:tc>
                  <a:txBody>
                    <a:bodyPr/>
                    <a:lstStyle/>
                    <a:p>
                      <a:r>
                        <a:rPr lang="en-US" sz="1400" b="1" i="0" kern="1200" dirty="0">
                          <a:solidFill>
                            <a:schemeClr val="accent1">
                              <a:lumMod val="50000"/>
                            </a:schemeClr>
                          </a:solidFill>
                          <a:effectLst/>
                          <a:latin typeface="+mn-lt"/>
                          <a:ea typeface="+mn-ea"/>
                          <a:cs typeface="+mn-cs"/>
                        </a:rPr>
                        <a:t>JTAG port for (optional) external cable</a:t>
                      </a:r>
                    </a:p>
                  </a:txBody>
                  <a:tcPr/>
                </a:tc>
                <a:extLst>
                  <a:ext uri="{0D108BD9-81ED-4DB2-BD59-A6C34878D82A}">
                    <a16:rowId xmlns:a16="http://schemas.microsoft.com/office/drawing/2014/main" val="1387998485"/>
                  </a:ext>
                </a:extLst>
              </a:tr>
            </a:tbl>
          </a:graphicData>
        </a:graphic>
      </p:graphicFrame>
      <p:pic>
        <p:nvPicPr>
          <p:cNvPr id="10" name="Picture 9">
            <a:extLst>
              <a:ext uri="{FF2B5EF4-FFF2-40B4-BE49-F238E27FC236}">
                <a16:creationId xmlns:a16="http://schemas.microsoft.com/office/drawing/2014/main" id="{8935CA92-1370-3EC9-4847-E57B519E922B}"/>
              </a:ext>
            </a:extLst>
          </p:cNvPr>
          <p:cNvPicPr>
            <a:picLocks noChangeAspect="1"/>
          </p:cNvPicPr>
          <p:nvPr/>
        </p:nvPicPr>
        <p:blipFill>
          <a:blip r:embed="rId2"/>
          <a:stretch>
            <a:fillRect/>
          </a:stretch>
        </p:blipFill>
        <p:spPr>
          <a:xfrm>
            <a:off x="4286251" y="1428750"/>
            <a:ext cx="4781550" cy="4610100"/>
          </a:xfrm>
          <a:prstGeom prst="rect">
            <a:avLst/>
          </a:prstGeom>
        </p:spPr>
      </p:pic>
    </p:spTree>
    <p:extLst>
      <p:ext uri="{BB962C8B-B14F-4D97-AF65-F5344CB8AC3E}">
        <p14:creationId xmlns:p14="http://schemas.microsoft.com/office/powerpoint/2010/main" val="3485699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6FF6-4C9E-4301-AB41-E26A290EDD95}"/>
              </a:ext>
            </a:extLst>
          </p:cNvPr>
          <p:cNvSpPr>
            <a:spLocks noGrp="1"/>
          </p:cNvSpPr>
          <p:nvPr>
            <p:ph type="title"/>
          </p:nvPr>
        </p:nvSpPr>
        <p:spPr>
          <a:xfrm>
            <a:off x="1143000" y="0"/>
            <a:ext cx="7315200" cy="990600"/>
          </a:xfrm>
        </p:spPr>
        <p:txBody>
          <a:bodyPr wrap="square" anchor="ctr">
            <a:normAutofit/>
          </a:bodyPr>
          <a:lstStyle/>
          <a:p>
            <a:r>
              <a:rPr lang="en-US" dirty="0"/>
              <a:t>Introduction</a:t>
            </a:r>
          </a:p>
        </p:txBody>
      </p:sp>
      <p:sp>
        <p:nvSpPr>
          <p:cNvPr id="3" name="Content Placeholder 2">
            <a:extLst>
              <a:ext uri="{FF2B5EF4-FFF2-40B4-BE49-F238E27FC236}">
                <a16:creationId xmlns:a16="http://schemas.microsoft.com/office/drawing/2014/main" id="{41FCC22D-74A7-48EA-A42D-A5934DB2D0DB}"/>
              </a:ext>
            </a:extLst>
          </p:cNvPr>
          <p:cNvSpPr>
            <a:spLocks noGrp="1"/>
          </p:cNvSpPr>
          <p:nvPr>
            <p:ph sz="half" idx="1"/>
          </p:nvPr>
        </p:nvSpPr>
        <p:spPr>
          <a:xfrm>
            <a:off x="228600" y="1066800"/>
            <a:ext cx="4267200" cy="5334000"/>
          </a:xfrm>
        </p:spPr>
        <p:txBody>
          <a:bodyPr wrap="square" anchor="t">
            <a:normAutofit/>
          </a:bodyPr>
          <a:lstStyle/>
          <a:p>
            <a:pPr marL="0" indent="0">
              <a:buNone/>
            </a:pPr>
            <a:endParaRPr lang="en-US" dirty="0"/>
          </a:p>
          <a:p>
            <a:endParaRPr lang="en-US" dirty="0"/>
          </a:p>
        </p:txBody>
      </p:sp>
      <p:sp>
        <p:nvSpPr>
          <p:cNvPr id="4" name="Date Placeholder 3">
            <a:extLst>
              <a:ext uri="{FF2B5EF4-FFF2-40B4-BE49-F238E27FC236}">
                <a16:creationId xmlns:a16="http://schemas.microsoft.com/office/drawing/2014/main" id="{3DBC766D-6ED0-469F-B015-E08B6402852C}"/>
              </a:ext>
            </a:extLst>
          </p:cNvPr>
          <p:cNvSpPr>
            <a:spLocks noGrp="1"/>
          </p:cNvSpPr>
          <p:nvPr>
            <p:ph type="dt" sz="half" idx="10"/>
          </p:nvPr>
        </p:nvSpPr>
        <p:spPr>
          <a:xfrm>
            <a:off x="76200" y="6553200"/>
            <a:ext cx="3048000" cy="304800"/>
          </a:xfrm>
        </p:spPr>
        <p:txBody>
          <a:bodyPr wrap="square" anchor="t">
            <a:normAutofit/>
          </a:bodyPr>
          <a:lstStyle/>
          <a:p>
            <a:pPr>
              <a:spcAft>
                <a:spcPts val="600"/>
              </a:spcAft>
              <a:defRPr/>
            </a:pPr>
            <a:r>
              <a:rPr lang="en-US"/>
              <a:t>EENG 5214         RTL SystemVerilog</a:t>
            </a:r>
          </a:p>
        </p:txBody>
      </p:sp>
      <p:sp>
        <p:nvSpPr>
          <p:cNvPr id="5" name="Footer Placeholder 4">
            <a:extLst>
              <a:ext uri="{FF2B5EF4-FFF2-40B4-BE49-F238E27FC236}">
                <a16:creationId xmlns:a16="http://schemas.microsoft.com/office/drawing/2014/main" id="{C30B0446-4582-4CB3-A60F-FCA083151043}"/>
              </a:ext>
            </a:extLst>
          </p:cNvPr>
          <p:cNvSpPr>
            <a:spLocks noGrp="1"/>
          </p:cNvSpPr>
          <p:nvPr>
            <p:ph type="ftr" sz="quarter" idx="11"/>
          </p:nvPr>
        </p:nvSpPr>
        <p:spPr>
          <a:xfrm>
            <a:off x="3733800" y="6553200"/>
            <a:ext cx="1600200" cy="304800"/>
          </a:xfrm>
        </p:spPr>
        <p:txBody>
          <a:bodyPr wrap="square" anchor="t">
            <a:normAutofit/>
          </a:bodyPr>
          <a:lstStyle/>
          <a:p>
            <a:pPr>
              <a:spcAft>
                <a:spcPts val="600"/>
              </a:spcAft>
              <a:defRPr/>
            </a:pPr>
            <a:r>
              <a:rPr lang="en-US"/>
              <a:t>Dr. Abou-Auf</a:t>
            </a:r>
          </a:p>
        </p:txBody>
      </p:sp>
      <p:sp>
        <p:nvSpPr>
          <p:cNvPr id="6" name="Slide Number Placeholder 5">
            <a:extLst>
              <a:ext uri="{FF2B5EF4-FFF2-40B4-BE49-F238E27FC236}">
                <a16:creationId xmlns:a16="http://schemas.microsoft.com/office/drawing/2014/main" id="{6AB024EF-8A7B-4A47-8D9B-EA463FDB91DA}"/>
              </a:ext>
            </a:extLst>
          </p:cNvPr>
          <p:cNvSpPr>
            <a:spLocks noGrp="1"/>
          </p:cNvSpPr>
          <p:nvPr>
            <p:ph type="sldNum" sz="quarter" idx="12"/>
          </p:nvPr>
        </p:nvSpPr>
        <p:spPr>
          <a:xfrm>
            <a:off x="7315200" y="6553200"/>
            <a:ext cx="1752600" cy="304800"/>
          </a:xfrm>
        </p:spPr>
        <p:txBody>
          <a:bodyPr wrap="square" anchor="t">
            <a:normAutofit/>
          </a:bodyPr>
          <a:lstStyle/>
          <a:p>
            <a:pPr>
              <a:spcAft>
                <a:spcPts val="600"/>
              </a:spcAft>
              <a:defRPr/>
            </a:pPr>
            <a:r>
              <a:rPr lang="en-US" dirty="0"/>
              <a:t>              Slide </a:t>
            </a:r>
            <a:fld id="{D078B582-BB4C-415F-BFF0-3D4AC656DF29}" type="slidenum">
              <a:rPr lang="en-US" smtClean="0"/>
              <a:pPr>
                <a:spcAft>
                  <a:spcPts val="600"/>
                </a:spcAft>
                <a:defRPr/>
              </a:pPr>
              <a:t>8</a:t>
            </a:fld>
            <a:endParaRPr lang="en-US" dirty="0"/>
          </a:p>
        </p:txBody>
      </p:sp>
      <p:graphicFrame>
        <p:nvGraphicFramePr>
          <p:cNvPr id="9" name="Table 9">
            <a:extLst>
              <a:ext uri="{FF2B5EF4-FFF2-40B4-BE49-F238E27FC236}">
                <a16:creationId xmlns:a16="http://schemas.microsoft.com/office/drawing/2014/main" id="{12C0966C-FFBF-45CD-B9A8-5D6DCAE45608}"/>
              </a:ext>
            </a:extLst>
          </p:cNvPr>
          <p:cNvGraphicFramePr>
            <a:graphicFrameLocks noGrp="1"/>
          </p:cNvGraphicFramePr>
          <p:nvPr>
            <p:extLst>
              <p:ext uri="{D42A27DB-BD31-4B8C-83A1-F6EECF244321}">
                <p14:modId xmlns:p14="http://schemas.microsoft.com/office/powerpoint/2010/main" val="3497485159"/>
              </p:ext>
            </p:extLst>
          </p:nvPr>
        </p:nvGraphicFramePr>
        <p:xfrm>
          <a:off x="228600" y="1143000"/>
          <a:ext cx="4267199" cy="4586288"/>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207714043"/>
                    </a:ext>
                  </a:extLst>
                </a:gridCol>
                <a:gridCol w="1600200">
                  <a:extLst>
                    <a:ext uri="{9D8B030D-6E8A-4147-A177-3AD203B41FA5}">
                      <a16:colId xmlns:a16="http://schemas.microsoft.com/office/drawing/2014/main" val="2715119180"/>
                    </a:ext>
                  </a:extLst>
                </a:gridCol>
                <a:gridCol w="457200">
                  <a:extLst>
                    <a:ext uri="{9D8B030D-6E8A-4147-A177-3AD203B41FA5}">
                      <a16:colId xmlns:a16="http://schemas.microsoft.com/office/drawing/2014/main" val="3381092196"/>
                    </a:ext>
                  </a:extLst>
                </a:gridCol>
                <a:gridCol w="1752599">
                  <a:extLst>
                    <a:ext uri="{9D8B030D-6E8A-4147-A177-3AD203B41FA5}">
                      <a16:colId xmlns:a16="http://schemas.microsoft.com/office/drawing/2014/main" val="3844359278"/>
                    </a:ext>
                  </a:extLst>
                </a:gridCol>
              </a:tblGrid>
              <a:tr h="319088">
                <a:tc>
                  <a:txBody>
                    <a:bodyPr/>
                    <a:lstStyle/>
                    <a:p>
                      <a:r>
                        <a:rPr lang="en-US" sz="1200" b="1" i="0" kern="1200" dirty="0">
                          <a:solidFill>
                            <a:schemeClr val="lt1"/>
                          </a:solidFill>
                          <a:effectLst/>
                          <a:latin typeface="+mn-lt"/>
                          <a:ea typeface="+mn-ea"/>
                          <a:cs typeface="+mn-cs"/>
                        </a:rPr>
                        <a:t>No.</a:t>
                      </a:r>
                      <a:endParaRPr lang="en-US" dirty="0"/>
                    </a:p>
                  </a:txBody>
                  <a:tcPr/>
                </a:tc>
                <a:tc>
                  <a:txBody>
                    <a:bodyPr/>
                    <a:lstStyle/>
                    <a:p>
                      <a:r>
                        <a:rPr lang="en-US" sz="1400" b="1" i="0" kern="1200" dirty="0">
                          <a:solidFill>
                            <a:schemeClr val="lt1"/>
                          </a:solidFill>
                          <a:effectLst/>
                          <a:latin typeface="+mn-lt"/>
                          <a:ea typeface="+mn-ea"/>
                          <a:cs typeface="+mn-cs"/>
                        </a:rPr>
                        <a:t>Component Description</a:t>
                      </a:r>
                      <a:endParaRPr lang="en-US" sz="1400" dirty="0"/>
                    </a:p>
                  </a:txBody>
                  <a:tcPr/>
                </a:tc>
                <a:tc>
                  <a:txBody>
                    <a:bodyPr/>
                    <a:lstStyle/>
                    <a:p>
                      <a:r>
                        <a:rPr lang="en-US" sz="1200" b="1" i="0" kern="1200" dirty="0">
                          <a:solidFill>
                            <a:schemeClr val="lt1"/>
                          </a:solidFill>
                          <a:effectLst/>
                          <a:latin typeface="+mn-lt"/>
                          <a:ea typeface="+mn-ea"/>
                          <a:cs typeface="+mn-cs"/>
                        </a:rPr>
                        <a:t>No.</a:t>
                      </a:r>
                    </a:p>
                  </a:txBody>
                  <a:tcPr/>
                </a:tc>
                <a:tc>
                  <a:txBody>
                    <a:bodyPr/>
                    <a:lstStyle/>
                    <a:p>
                      <a:r>
                        <a:rPr lang="en-US" sz="1400" b="1" i="0" kern="1200" dirty="0">
                          <a:solidFill>
                            <a:schemeClr val="lt1"/>
                          </a:solidFill>
                          <a:effectLst/>
                          <a:latin typeface="+mn-lt"/>
                          <a:ea typeface="+mn-ea"/>
                          <a:cs typeface="+mn-cs"/>
                        </a:rPr>
                        <a:t>Component Description</a:t>
                      </a:r>
                      <a:endParaRPr lang="en-US" sz="1400" dirty="0"/>
                    </a:p>
                  </a:txBody>
                  <a:tcPr/>
                </a:tc>
                <a:extLst>
                  <a:ext uri="{0D108BD9-81ED-4DB2-BD59-A6C34878D82A}">
                    <a16:rowId xmlns:a16="http://schemas.microsoft.com/office/drawing/2014/main" val="2853824453"/>
                  </a:ext>
                </a:extLst>
              </a:tr>
              <a:tr h="319088">
                <a:tc>
                  <a:txBody>
                    <a:bodyPr/>
                    <a:lstStyle/>
                    <a:p>
                      <a:pPr marL="0" algn="l" defTabSz="914400" rtl="0" eaLnBrk="1" latinLnBrk="0" hangingPunct="1"/>
                      <a:r>
                        <a:rPr lang="en-US" sz="1400" b="1" i="0" kern="1200" dirty="0">
                          <a:solidFill>
                            <a:schemeClr val="accent1">
                              <a:lumMod val="50000"/>
                            </a:schemeClr>
                          </a:solidFill>
                          <a:effectLst/>
                          <a:latin typeface="+mn-lt"/>
                          <a:ea typeface="+mn-ea"/>
                          <a:cs typeface="+mn-cs"/>
                        </a:rPr>
                        <a:t>17</a:t>
                      </a:r>
                    </a:p>
                  </a:txBody>
                  <a:tcPr/>
                </a:tc>
                <a:tc>
                  <a:txBody>
                    <a:bodyPr/>
                    <a:lstStyle/>
                    <a:p>
                      <a:r>
                        <a:rPr lang="en-US" sz="1400" b="1" i="0" kern="1200" dirty="0">
                          <a:solidFill>
                            <a:schemeClr val="accent1">
                              <a:lumMod val="50000"/>
                            </a:schemeClr>
                          </a:solidFill>
                          <a:effectLst/>
                          <a:latin typeface="+mn-lt"/>
                          <a:ea typeface="+mn-ea"/>
                          <a:cs typeface="+mn-cs"/>
                        </a:rPr>
                        <a:t>Tri-color (RGB) LEDs</a:t>
                      </a:r>
                    </a:p>
                  </a:txBody>
                  <a:tcPr/>
                </a:tc>
                <a:tc>
                  <a:txBody>
                    <a:bodyPr/>
                    <a:lstStyle/>
                    <a:p>
                      <a:r>
                        <a:rPr lang="en-US" sz="1400" b="1" i="0" kern="1200" dirty="0">
                          <a:solidFill>
                            <a:schemeClr val="accent1">
                              <a:lumMod val="50000"/>
                            </a:schemeClr>
                          </a:solidFill>
                          <a:effectLst/>
                          <a:latin typeface="+mn-lt"/>
                          <a:ea typeface="+mn-ea"/>
                          <a:cs typeface="+mn-cs"/>
                        </a:rPr>
                        <a:t>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accent1">
                              <a:lumMod val="50000"/>
                            </a:schemeClr>
                          </a:solidFill>
                          <a:effectLst/>
                          <a:latin typeface="+mn-lt"/>
                          <a:ea typeface="+mn-ea"/>
                          <a:cs typeface="+mn-cs"/>
                        </a:rPr>
                        <a:t>Slide switches (16)</a:t>
                      </a:r>
                    </a:p>
                  </a:txBody>
                  <a:tcPr/>
                </a:tc>
                <a:extLst>
                  <a:ext uri="{0D108BD9-81ED-4DB2-BD59-A6C34878D82A}">
                    <a16:rowId xmlns:a16="http://schemas.microsoft.com/office/drawing/2014/main" val="4180807403"/>
                  </a:ext>
                </a:extLst>
              </a:tr>
              <a:tr h="319088">
                <a:tc>
                  <a:txBody>
                    <a:bodyPr/>
                    <a:lstStyle/>
                    <a:p>
                      <a:pPr marL="0" algn="l" defTabSz="914400" rtl="0" eaLnBrk="1" latinLnBrk="0" hangingPunct="1"/>
                      <a:r>
                        <a:rPr lang="en-US" sz="1400" b="1" i="0" kern="1200" dirty="0">
                          <a:solidFill>
                            <a:schemeClr val="accent1">
                              <a:lumMod val="50000"/>
                            </a:schemeClr>
                          </a:solidFill>
                          <a:effectLst/>
                          <a:latin typeface="+mn-lt"/>
                          <a:ea typeface="+mn-ea"/>
                          <a:cs typeface="+mn-cs"/>
                        </a:rPr>
                        <a:t>19</a:t>
                      </a:r>
                    </a:p>
                  </a:txBody>
                  <a:tcPr/>
                </a:tc>
                <a:tc>
                  <a:txBody>
                    <a:bodyPr/>
                    <a:lstStyle/>
                    <a:p>
                      <a:r>
                        <a:rPr lang="en-US" sz="1400" b="1" i="0" kern="1200" dirty="0">
                          <a:solidFill>
                            <a:schemeClr val="accent1">
                              <a:lumMod val="50000"/>
                            </a:schemeClr>
                          </a:solidFill>
                          <a:effectLst/>
                          <a:latin typeface="+mn-lt"/>
                          <a:ea typeface="+mn-ea"/>
                          <a:cs typeface="+mn-cs"/>
                        </a:rPr>
                        <a:t>LEDs (16)</a:t>
                      </a:r>
                    </a:p>
                  </a:txBody>
                  <a:tcPr/>
                </a:tc>
                <a:tc>
                  <a:txBody>
                    <a:bodyPr/>
                    <a:lstStyle/>
                    <a:p>
                      <a:r>
                        <a:rPr lang="en-US" sz="1400" b="1" i="0" kern="1200" dirty="0">
                          <a:solidFill>
                            <a:schemeClr val="accent1">
                              <a:lumMod val="50000"/>
                            </a:schemeClr>
                          </a:solidFill>
                          <a:effectLst/>
                          <a:latin typeface="+mn-lt"/>
                          <a:ea typeface="+mn-ea"/>
                          <a:cs typeface="+mn-cs"/>
                        </a:rPr>
                        <a:t>20</a:t>
                      </a:r>
                    </a:p>
                    <a:p>
                      <a:endParaRPr lang="en-US" sz="1400" b="1" i="0" kern="1200" dirty="0">
                        <a:solidFill>
                          <a:schemeClr val="accent1">
                            <a:lumMod val="50000"/>
                          </a:schemeClr>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accent1">
                              <a:lumMod val="50000"/>
                            </a:schemeClr>
                          </a:solidFill>
                          <a:effectLst/>
                          <a:latin typeface="+mn-lt"/>
                          <a:ea typeface="+mn-ea"/>
                          <a:cs typeface="+mn-cs"/>
                        </a:rPr>
                        <a:t>Power supply test point(s)</a:t>
                      </a:r>
                    </a:p>
                  </a:txBody>
                  <a:tcPr/>
                </a:tc>
                <a:extLst>
                  <a:ext uri="{0D108BD9-81ED-4DB2-BD59-A6C34878D82A}">
                    <a16:rowId xmlns:a16="http://schemas.microsoft.com/office/drawing/2014/main" val="3318897668"/>
                  </a:ext>
                </a:extLst>
              </a:tr>
              <a:tr h="319088">
                <a:tc>
                  <a:txBody>
                    <a:bodyPr/>
                    <a:lstStyle/>
                    <a:p>
                      <a:pPr marL="0" algn="l" defTabSz="914400" rtl="0" eaLnBrk="1" latinLnBrk="0" hangingPunct="1"/>
                      <a:r>
                        <a:rPr lang="en-US" sz="1400" b="1" i="0" kern="1200" dirty="0">
                          <a:solidFill>
                            <a:schemeClr val="accent1">
                              <a:lumMod val="50000"/>
                            </a:schemeClr>
                          </a:solidFill>
                          <a:effectLst/>
                          <a:latin typeface="+mn-lt"/>
                          <a:ea typeface="+mn-ea"/>
                          <a:cs typeface="+mn-cs"/>
                        </a:rPr>
                        <a:t>21</a:t>
                      </a:r>
                    </a:p>
                  </a:txBody>
                  <a:tcPr/>
                </a:tc>
                <a:tc>
                  <a:txBody>
                    <a:bodyPr/>
                    <a:lstStyle/>
                    <a:p>
                      <a:r>
                        <a:rPr lang="en-US" sz="1400" b="1" i="0" kern="1200" dirty="0">
                          <a:solidFill>
                            <a:schemeClr val="accent1">
                              <a:lumMod val="50000"/>
                            </a:schemeClr>
                          </a:solidFill>
                          <a:effectLst/>
                          <a:latin typeface="+mn-lt"/>
                          <a:ea typeface="+mn-ea"/>
                          <a:cs typeface="+mn-cs"/>
                        </a:rPr>
                        <a:t>Eight digit 7-seg display</a:t>
                      </a:r>
                    </a:p>
                  </a:txBody>
                  <a:tcPr/>
                </a:tc>
                <a:tc>
                  <a:txBody>
                    <a:bodyPr/>
                    <a:lstStyle/>
                    <a:p>
                      <a:r>
                        <a:rPr lang="en-US" sz="1400" b="1" i="0" kern="1200" dirty="0">
                          <a:solidFill>
                            <a:schemeClr val="accent1">
                              <a:lumMod val="50000"/>
                            </a:schemeClr>
                          </a:solidFill>
                          <a:effectLst/>
                          <a:latin typeface="+mn-lt"/>
                          <a:ea typeface="+mn-ea"/>
                          <a:cs typeface="+mn-cs"/>
                        </a:rPr>
                        <a:t>22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accent1">
                              <a:lumMod val="50000"/>
                            </a:schemeClr>
                          </a:solidFill>
                          <a:effectLst/>
                          <a:latin typeface="+mn-lt"/>
                          <a:ea typeface="+mn-ea"/>
                          <a:cs typeface="+mn-cs"/>
                        </a:rPr>
                        <a:t>Microphone</a:t>
                      </a:r>
                    </a:p>
                  </a:txBody>
                  <a:tcPr/>
                </a:tc>
                <a:extLst>
                  <a:ext uri="{0D108BD9-81ED-4DB2-BD59-A6C34878D82A}">
                    <a16:rowId xmlns:a16="http://schemas.microsoft.com/office/drawing/2014/main" val="2575142096"/>
                  </a:ext>
                </a:extLst>
              </a:tr>
              <a:tr h="319088">
                <a:tc>
                  <a:txBody>
                    <a:bodyPr/>
                    <a:lstStyle/>
                    <a:p>
                      <a:pPr marL="0" algn="l" defTabSz="914400" rtl="0" eaLnBrk="1" latinLnBrk="0" hangingPunct="1"/>
                      <a:r>
                        <a:rPr lang="en-US" sz="1400" b="1" i="0" kern="1200" dirty="0">
                          <a:solidFill>
                            <a:schemeClr val="accent1">
                              <a:lumMod val="50000"/>
                            </a:schemeClr>
                          </a:solidFill>
                          <a:effectLst/>
                          <a:latin typeface="+mn-lt"/>
                          <a:ea typeface="+mn-ea"/>
                          <a:cs typeface="+mn-cs"/>
                        </a:rPr>
                        <a:t>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accent1">
                              <a:lumMod val="50000"/>
                            </a:schemeClr>
                          </a:solidFill>
                          <a:effectLst/>
                          <a:latin typeface="+mn-lt"/>
                          <a:ea typeface="+mn-ea"/>
                          <a:cs typeface="+mn-cs"/>
                        </a:rPr>
                        <a:t>External configuration jumper (SD / USB)</a:t>
                      </a:r>
                    </a:p>
                  </a:txBody>
                  <a:tcPr/>
                </a:tc>
                <a:tc>
                  <a:txBody>
                    <a:bodyPr/>
                    <a:lstStyle/>
                    <a:p>
                      <a:r>
                        <a:rPr lang="en-US" sz="1400" b="1" i="0" kern="1200" dirty="0">
                          <a:solidFill>
                            <a:schemeClr val="accent1">
                              <a:lumMod val="50000"/>
                            </a:schemeClr>
                          </a:solidFill>
                          <a:effectLst/>
                          <a:latin typeface="+mn-lt"/>
                          <a:ea typeface="+mn-ea"/>
                          <a:cs typeface="+mn-cs"/>
                        </a:rPr>
                        <a:t>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accent1">
                              <a:lumMod val="50000"/>
                            </a:schemeClr>
                          </a:solidFill>
                          <a:effectLst/>
                          <a:latin typeface="+mn-lt"/>
                          <a:ea typeface="+mn-ea"/>
                          <a:cs typeface="+mn-cs"/>
                        </a:rPr>
                        <a:t>MicroSD card slot</a:t>
                      </a:r>
                    </a:p>
                  </a:txBody>
                  <a:tcPr/>
                </a:tc>
                <a:extLst>
                  <a:ext uri="{0D108BD9-81ED-4DB2-BD59-A6C34878D82A}">
                    <a16:rowId xmlns:a16="http://schemas.microsoft.com/office/drawing/2014/main" val="2427327251"/>
                  </a:ext>
                </a:extLst>
              </a:tr>
              <a:tr h="319088">
                <a:tc>
                  <a:txBody>
                    <a:bodyPr/>
                    <a:lstStyle/>
                    <a:p>
                      <a:pPr marL="0" algn="l" defTabSz="914400" rtl="0" eaLnBrk="1" latinLnBrk="0" hangingPunct="1"/>
                      <a:r>
                        <a:rPr lang="en-US" sz="1400" b="1" i="0" kern="1200" dirty="0">
                          <a:solidFill>
                            <a:schemeClr val="accent1">
                              <a:lumMod val="50000"/>
                            </a:schemeClr>
                          </a:solidFill>
                          <a:effectLst/>
                          <a:latin typeface="+mn-lt"/>
                          <a:ea typeface="+mn-ea"/>
                          <a:cs typeface="+mn-cs"/>
                        </a:rPr>
                        <a:t>25</a:t>
                      </a:r>
                    </a:p>
                  </a:txBody>
                  <a:tcPr/>
                </a:tc>
                <a:tc>
                  <a:txBody>
                    <a:bodyPr/>
                    <a:lstStyle/>
                    <a:p>
                      <a:r>
                        <a:rPr lang="en-US" sz="1400" b="1" i="0" kern="1200" dirty="0">
                          <a:solidFill>
                            <a:schemeClr val="accent1">
                              <a:lumMod val="50000"/>
                            </a:schemeClr>
                          </a:solidFill>
                          <a:effectLst/>
                          <a:latin typeface="+mn-lt"/>
                          <a:ea typeface="+mn-ea"/>
                          <a:cs typeface="+mn-cs"/>
                        </a:rPr>
                        <a:t>Shared UART/ JTAG USB port</a:t>
                      </a:r>
                    </a:p>
                  </a:txBody>
                  <a:tcPr/>
                </a:tc>
                <a:tc>
                  <a:txBody>
                    <a:bodyPr/>
                    <a:lstStyle/>
                    <a:p>
                      <a:r>
                        <a:rPr lang="en-US" sz="1400" b="1" i="0" kern="1200" dirty="0">
                          <a:solidFill>
                            <a:schemeClr val="accent1">
                              <a:lumMod val="50000"/>
                            </a:schemeClr>
                          </a:solidFill>
                          <a:effectLst/>
                          <a:latin typeface="+mn-lt"/>
                          <a:ea typeface="+mn-ea"/>
                          <a:cs typeface="+mn-cs"/>
                        </a:rPr>
                        <a:t>26</a:t>
                      </a:r>
                    </a:p>
                  </a:txBody>
                  <a:tcPr/>
                </a:tc>
                <a:tc>
                  <a:txBody>
                    <a:bodyPr/>
                    <a:lstStyle/>
                    <a:p>
                      <a:r>
                        <a:rPr lang="en-US" sz="1400" b="1" i="0" kern="1200" dirty="0">
                          <a:solidFill>
                            <a:schemeClr val="accent1">
                              <a:lumMod val="50000"/>
                            </a:schemeClr>
                          </a:solidFill>
                          <a:effectLst/>
                          <a:latin typeface="+mn-lt"/>
                          <a:ea typeface="+mn-ea"/>
                          <a:cs typeface="+mn-cs"/>
                        </a:rPr>
                        <a:t>Power select jumper and battery header</a:t>
                      </a:r>
                    </a:p>
                  </a:txBody>
                  <a:tcPr/>
                </a:tc>
                <a:extLst>
                  <a:ext uri="{0D108BD9-81ED-4DB2-BD59-A6C34878D82A}">
                    <a16:rowId xmlns:a16="http://schemas.microsoft.com/office/drawing/2014/main" val="2361947904"/>
                  </a:ext>
                </a:extLst>
              </a:tr>
              <a:tr h="319088">
                <a:tc>
                  <a:txBody>
                    <a:bodyPr/>
                    <a:lstStyle/>
                    <a:p>
                      <a:pPr marL="0" algn="l" defTabSz="914400" rtl="0" eaLnBrk="1" latinLnBrk="0" hangingPunct="1"/>
                      <a:r>
                        <a:rPr lang="en-US" sz="1400" b="1" i="0" kern="1200" dirty="0">
                          <a:solidFill>
                            <a:schemeClr val="accent1">
                              <a:lumMod val="50000"/>
                            </a:schemeClr>
                          </a:solidFill>
                          <a:effectLst/>
                          <a:latin typeface="+mn-lt"/>
                          <a:ea typeface="+mn-ea"/>
                          <a:cs typeface="+mn-cs"/>
                        </a:rPr>
                        <a:t>27</a:t>
                      </a:r>
                    </a:p>
                  </a:txBody>
                  <a:tcPr/>
                </a:tc>
                <a:tc>
                  <a:txBody>
                    <a:bodyPr/>
                    <a:lstStyle/>
                    <a:p>
                      <a:r>
                        <a:rPr lang="en-US" sz="1400" b="1" i="0" kern="1200" dirty="0">
                          <a:solidFill>
                            <a:schemeClr val="accent1">
                              <a:lumMod val="50000"/>
                            </a:schemeClr>
                          </a:solidFill>
                          <a:effectLst/>
                          <a:latin typeface="+mn-lt"/>
                          <a:ea typeface="+mn-ea"/>
                          <a:cs typeface="+mn-cs"/>
                        </a:rPr>
                        <a:t>Power-good LED</a:t>
                      </a:r>
                    </a:p>
                  </a:txBody>
                  <a:tcPr/>
                </a:tc>
                <a:tc>
                  <a:txBody>
                    <a:bodyPr/>
                    <a:lstStyle/>
                    <a:p>
                      <a:r>
                        <a:rPr lang="en-US" sz="1400" b="1" i="0" kern="1200" dirty="0">
                          <a:solidFill>
                            <a:schemeClr val="accent1">
                              <a:lumMod val="50000"/>
                            </a:schemeClr>
                          </a:solidFill>
                          <a:effectLst/>
                          <a:latin typeface="+mn-lt"/>
                          <a:ea typeface="+mn-ea"/>
                          <a:cs typeface="+mn-cs"/>
                        </a:rPr>
                        <a:t>28</a:t>
                      </a:r>
                    </a:p>
                  </a:txBody>
                  <a:tcPr/>
                </a:tc>
                <a:tc>
                  <a:txBody>
                    <a:bodyPr/>
                    <a:lstStyle/>
                    <a:p>
                      <a:r>
                        <a:rPr lang="en-US" sz="1400" b="1" i="0" kern="1200" dirty="0">
                          <a:solidFill>
                            <a:schemeClr val="accent1">
                              <a:lumMod val="50000"/>
                            </a:schemeClr>
                          </a:solidFill>
                          <a:effectLst/>
                          <a:latin typeface="+mn-lt"/>
                          <a:ea typeface="+mn-ea"/>
                          <a:cs typeface="+mn-cs"/>
                        </a:rPr>
                        <a:t>Xilinx Artix-7 FPGA</a:t>
                      </a:r>
                    </a:p>
                  </a:txBody>
                  <a:tcPr/>
                </a:tc>
                <a:extLst>
                  <a:ext uri="{0D108BD9-81ED-4DB2-BD59-A6C34878D82A}">
                    <a16:rowId xmlns:a16="http://schemas.microsoft.com/office/drawing/2014/main" val="137818623"/>
                  </a:ext>
                </a:extLst>
              </a:tr>
              <a:tr h="319088">
                <a:tc>
                  <a:txBody>
                    <a:bodyPr/>
                    <a:lstStyle/>
                    <a:p>
                      <a:pPr marL="0" algn="l" defTabSz="914400" rtl="0" eaLnBrk="1" latinLnBrk="0" hangingPunct="1"/>
                      <a:r>
                        <a:rPr lang="en-US" sz="1400" b="1" i="0" kern="1200" dirty="0">
                          <a:solidFill>
                            <a:schemeClr val="accent1">
                              <a:lumMod val="50000"/>
                            </a:schemeClr>
                          </a:solidFill>
                          <a:effectLst/>
                          <a:latin typeface="+mn-lt"/>
                          <a:ea typeface="+mn-ea"/>
                          <a:cs typeface="+mn-cs"/>
                        </a:rPr>
                        <a:t>29</a:t>
                      </a:r>
                    </a:p>
                  </a:txBody>
                  <a:tcPr/>
                </a:tc>
                <a:tc>
                  <a:txBody>
                    <a:bodyPr/>
                    <a:lstStyle/>
                    <a:p>
                      <a:r>
                        <a:rPr lang="en-US" sz="1400" b="1" i="0" kern="1200" dirty="0">
                          <a:solidFill>
                            <a:schemeClr val="accent1">
                              <a:lumMod val="50000"/>
                            </a:schemeClr>
                          </a:solidFill>
                          <a:effectLst/>
                          <a:latin typeface="+mn-lt"/>
                          <a:ea typeface="+mn-ea"/>
                          <a:cs typeface="+mn-cs"/>
                        </a:rPr>
                        <a:t>DDR2 memory</a:t>
                      </a:r>
                    </a:p>
                  </a:txBody>
                  <a:tcPr/>
                </a:tc>
                <a:tc>
                  <a:txBody>
                    <a:bodyPr/>
                    <a:lstStyle/>
                    <a:p>
                      <a:endParaRPr lang="en-US" sz="1400" b="1" i="0" kern="1200" dirty="0">
                        <a:solidFill>
                          <a:schemeClr val="accent1">
                            <a:lumMod val="50000"/>
                          </a:schemeClr>
                        </a:solidFill>
                        <a:effectLst/>
                        <a:latin typeface="+mn-lt"/>
                        <a:ea typeface="+mn-ea"/>
                        <a:cs typeface="+mn-cs"/>
                      </a:endParaRPr>
                    </a:p>
                  </a:txBody>
                  <a:tcPr/>
                </a:tc>
                <a:tc>
                  <a:txBody>
                    <a:bodyPr/>
                    <a:lstStyle/>
                    <a:p>
                      <a:endParaRPr lang="en-US" sz="1400" b="1" i="0" kern="1200" dirty="0">
                        <a:solidFill>
                          <a:schemeClr val="accent1">
                            <a:lumMod val="50000"/>
                          </a:schemeClr>
                        </a:solidFill>
                        <a:effectLst/>
                        <a:latin typeface="+mn-lt"/>
                        <a:ea typeface="+mn-ea"/>
                        <a:cs typeface="+mn-cs"/>
                      </a:endParaRPr>
                    </a:p>
                  </a:txBody>
                  <a:tcPr/>
                </a:tc>
                <a:extLst>
                  <a:ext uri="{0D108BD9-81ED-4DB2-BD59-A6C34878D82A}">
                    <a16:rowId xmlns:a16="http://schemas.microsoft.com/office/drawing/2014/main" val="2831601543"/>
                  </a:ext>
                </a:extLst>
              </a:tr>
            </a:tbl>
          </a:graphicData>
        </a:graphic>
      </p:graphicFrame>
      <p:pic>
        <p:nvPicPr>
          <p:cNvPr id="10" name="Picture 9">
            <a:extLst>
              <a:ext uri="{FF2B5EF4-FFF2-40B4-BE49-F238E27FC236}">
                <a16:creationId xmlns:a16="http://schemas.microsoft.com/office/drawing/2014/main" id="{287D553C-5D86-4DD4-5C15-4CED0E831A55}"/>
              </a:ext>
            </a:extLst>
          </p:cNvPr>
          <p:cNvPicPr>
            <a:picLocks noChangeAspect="1"/>
          </p:cNvPicPr>
          <p:nvPr/>
        </p:nvPicPr>
        <p:blipFill>
          <a:blip r:embed="rId2"/>
          <a:stretch>
            <a:fillRect/>
          </a:stretch>
        </p:blipFill>
        <p:spPr>
          <a:xfrm>
            <a:off x="4572000" y="1219200"/>
            <a:ext cx="4781550" cy="4610100"/>
          </a:xfrm>
          <a:prstGeom prst="rect">
            <a:avLst/>
          </a:prstGeom>
        </p:spPr>
      </p:pic>
    </p:spTree>
    <p:extLst>
      <p:ext uri="{BB962C8B-B14F-4D97-AF65-F5344CB8AC3E}">
        <p14:creationId xmlns:p14="http://schemas.microsoft.com/office/powerpoint/2010/main" val="3732391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004C-D870-450F-92B6-AF176D6F0D0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8BFDE37-9E16-4B5A-A973-4CD881E52838}"/>
              </a:ext>
            </a:extLst>
          </p:cNvPr>
          <p:cNvSpPr>
            <a:spLocks noGrp="1"/>
          </p:cNvSpPr>
          <p:nvPr>
            <p:ph idx="1"/>
          </p:nvPr>
        </p:nvSpPr>
        <p:spPr>
          <a:xfrm>
            <a:off x="228600" y="1066800"/>
            <a:ext cx="8686800" cy="5334000"/>
          </a:xfrm>
        </p:spPr>
        <p:txBody>
          <a:bodyPr/>
          <a:lstStyle/>
          <a:p>
            <a:endParaRPr lang="en-US" sz="1900" b="1" cap="none" dirty="0"/>
          </a:p>
          <a:p>
            <a:pPr>
              <a:buFont typeface="Arial" panose="020B0604020202020204" pitchFamily="34" charset="0"/>
              <a:buChar char="•"/>
            </a:pPr>
            <a:endParaRPr lang="en-US" sz="1900" dirty="0"/>
          </a:p>
          <a:p>
            <a:pPr lvl="1">
              <a:buFont typeface="Courier New" panose="02070309020205020404" pitchFamily="49" charset="0"/>
              <a:buChar char="o"/>
            </a:pPr>
            <a:endParaRPr lang="en-US" sz="1900" dirty="0"/>
          </a:p>
          <a:p>
            <a:pPr marL="457200" lvl="1" indent="0">
              <a:buNone/>
            </a:pPr>
            <a:endParaRPr lang="en-US" sz="1900" dirty="0"/>
          </a:p>
        </p:txBody>
      </p:sp>
      <p:sp>
        <p:nvSpPr>
          <p:cNvPr id="4" name="Date Placeholder 3">
            <a:extLst>
              <a:ext uri="{FF2B5EF4-FFF2-40B4-BE49-F238E27FC236}">
                <a16:creationId xmlns:a16="http://schemas.microsoft.com/office/drawing/2014/main" id="{96A1BBDC-6CF0-43B3-84EB-326D77B009BB}"/>
              </a:ext>
            </a:extLst>
          </p:cNvPr>
          <p:cNvSpPr>
            <a:spLocks noGrp="1"/>
          </p:cNvSpPr>
          <p:nvPr>
            <p:ph type="dt" sz="half" idx="10"/>
          </p:nvPr>
        </p:nvSpPr>
        <p:spPr/>
        <p:txBody>
          <a:bodyPr/>
          <a:lstStyle/>
          <a:p>
            <a:pPr>
              <a:defRPr/>
            </a:pPr>
            <a:r>
              <a:rPr lang="en-US" dirty="0"/>
              <a:t>CSCE 3302 Computer Architecture Lab</a:t>
            </a:r>
          </a:p>
        </p:txBody>
      </p:sp>
      <p:sp>
        <p:nvSpPr>
          <p:cNvPr id="5" name="Footer Placeholder 4">
            <a:extLst>
              <a:ext uri="{FF2B5EF4-FFF2-40B4-BE49-F238E27FC236}">
                <a16:creationId xmlns:a16="http://schemas.microsoft.com/office/drawing/2014/main" id="{EFB5BAD7-149F-477B-8794-2DCEA55E081A}"/>
              </a:ext>
            </a:extLst>
          </p:cNvPr>
          <p:cNvSpPr>
            <a:spLocks noGrp="1"/>
          </p:cNvSpPr>
          <p:nvPr>
            <p:ph type="ftr" sz="quarter" idx="11"/>
          </p:nvPr>
        </p:nvSpPr>
        <p:spPr/>
        <p:txBody>
          <a:bodyPr/>
          <a:lstStyle/>
          <a:p>
            <a:pPr>
              <a:defRPr/>
            </a:pPr>
            <a:r>
              <a:rPr lang="en-US" dirty="0"/>
              <a:t>Dr. Mostafa </a:t>
            </a:r>
            <a:r>
              <a:rPr lang="en-US" dirty="0" err="1"/>
              <a:t>Gouneem</a:t>
            </a:r>
            <a:endParaRPr lang="en-US" dirty="0"/>
          </a:p>
        </p:txBody>
      </p:sp>
      <p:sp>
        <p:nvSpPr>
          <p:cNvPr id="6" name="Slide Number Placeholder 5">
            <a:extLst>
              <a:ext uri="{FF2B5EF4-FFF2-40B4-BE49-F238E27FC236}">
                <a16:creationId xmlns:a16="http://schemas.microsoft.com/office/drawing/2014/main" id="{642DB2B7-A534-4BD4-8F7D-B9BE3CE8CB3A}"/>
              </a:ext>
            </a:extLst>
          </p:cNvPr>
          <p:cNvSpPr>
            <a:spLocks noGrp="1"/>
          </p:cNvSpPr>
          <p:nvPr>
            <p:ph type="sldNum" sz="quarter" idx="12"/>
          </p:nvPr>
        </p:nvSpPr>
        <p:spPr/>
        <p:txBody>
          <a:bodyPr/>
          <a:lstStyle/>
          <a:p>
            <a:r>
              <a:rPr lang="en-US" dirty="0"/>
              <a:t>              Slide </a:t>
            </a:r>
            <a:fld id="{D078B582-BB4C-415F-BFF0-3D4AC656DF29}" type="slidenum">
              <a:rPr lang="en-US" smtClean="0"/>
              <a:pPr/>
              <a:t>9</a:t>
            </a:fld>
            <a:endParaRPr lang="en-US" dirty="0"/>
          </a:p>
        </p:txBody>
      </p:sp>
      <p:pic>
        <p:nvPicPr>
          <p:cNvPr id="7" name="Picture 6">
            <a:extLst>
              <a:ext uri="{FF2B5EF4-FFF2-40B4-BE49-F238E27FC236}">
                <a16:creationId xmlns:a16="http://schemas.microsoft.com/office/drawing/2014/main" id="{DDD4B86C-2701-4FED-A50A-03B975223533}"/>
              </a:ext>
            </a:extLst>
          </p:cNvPr>
          <p:cNvPicPr/>
          <p:nvPr/>
        </p:nvPicPr>
        <p:blipFill rotWithShape="1">
          <a:blip r:embed="rId3">
            <a:extLst>
              <a:ext uri="{28A0092B-C50C-407E-A947-70E740481C1C}">
                <a14:useLocalDpi xmlns:a14="http://schemas.microsoft.com/office/drawing/2010/main" val="0"/>
              </a:ext>
            </a:extLst>
          </a:blip>
          <a:srcRect b="3562"/>
          <a:stretch/>
        </p:blipFill>
        <p:spPr bwMode="auto">
          <a:xfrm>
            <a:off x="2489517" y="1142999"/>
            <a:ext cx="4164965" cy="51784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9145491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theme1.xml><?xml version="1.0" encoding="utf-8"?>
<a:theme xmlns:a="http://schemas.openxmlformats.org/drawingml/2006/main" name="notes">
  <a:themeElements>
    <a:clrScheme name="not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not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objectDefaults>
  <a:extraClrSchemeLst>
    <a:extraClrScheme>
      <a:clrScheme name="not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ot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ot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ot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ot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ot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ot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TotalTime>
  <Words>2479</Words>
  <Application>Microsoft Office PowerPoint</Application>
  <PresentationFormat>On-screen Show (4:3)</PresentationFormat>
  <Paragraphs>498</Paragraphs>
  <Slides>24</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Cambria</vt:lpstr>
      <vt:lpstr>Courier New</vt:lpstr>
      <vt:lpstr>Tahoma</vt:lpstr>
      <vt:lpstr>Times New Roman</vt:lpstr>
      <vt:lpstr>Verdana</vt:lpstr>
      <vt:lpstr>Wingdings</vt:lpstr>
      <vt:lpstr>notes</vt:lpstr>
      <vt:lpstr>Lab 1: Verilog and FPGA Refresher</vt:lpstr>
      <vt:lpstr>Agenda</vt:lpstr>
      <vt:lpstr>Objectives</vt:lpstr>
      <vt:lpstr>Introduction</vt:lpstr>
      <vt:lpstr>Introduction</vt:lpstr>
      <vt:lpstr> FPGA Design Flow</vt:lpstr>
      <vt:lpstr>Introduction</vt:lpstr>
      <vt:lpstr>Introduction</vt:lpstr>
      <vt:lpstr>Introduction</vt:lpstr>
      <vt:lpstr>Experiment 1: A simple inverter</vt:lpstr>
      <vt:lpstr>Experiment 1: A simple inverter</vt:lpstr>
      <vt:lpstr>Experiment 1: A simple inverter</vt:lpstr>
      <vt:lpstr>Experiment 2: A 4-digit 7-segment display driver</vt:lpstr>
      <vt:lpstr>Experiment 2: A 4-digit 7-segment display driver</vt:lpstr>
      <vt:lpstr>Experiment 2: A 4-digit 7-segment display driver</vt:lpstr>
      <vt:lpstr>Experiment 2: A 4-digit 7-segment display driver</vt:lpstr>
      <vt:lpstr>Experiment 2: A 4-digit 7-segment display driver</vt:lpstr>
      <vt:lpstr>Experiment 2: A 4-digit 7-segment display driver</vt:lpstr>
      <vt:lpstr>Experiment 2: A 4-digit 7-segment display driver</vt:lpstr>
      <vt:lpstr>Experiment 3: A 4-digit 7-segment display driver with optimized Divisor</vt:lpstr>
      <vt:lpstr>Experiment 3: A 4-digit 7-segment display driver with optimized Divisor</vt:lpstr>
      <vt:lpstr>Experiment 3: A 4-digit 7-segment display driver with optimized Divisor</vt:lpstr>
      <vt:lpstr>Deliverables</vt:lpstr>
      <vt:lpstr>Deliverables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 Verilog and FPGA Refresher</dc:title>
  <dc:creator>mostafa mahmoud</dc:creator>
  <cp:lastModifiedBy>HOME</cp:lastModifiedBy>
  <cp:revision>34</cp:revision>
  <dcterms:created xsi:type="dcterms:W3CDTF">2020-09-07T13:36:02Z</dcterms:created>
  <dcterms:modified xsi:type="dcterms:W3CDTF">2022-09-05T13:46:50Z</dcterms:modified>
</cp:coreProperties>
</file>