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336" r:id="rId7"/>
    <p:sldId id="324" r:id="rId8"/>
    <p:sldId id="326" r:id="rId9"/>
    <p:sldId id="330" r:id="rId10"/>
    <p:sldId id="274" r:id="rId11"/>
    <p:sldId id="337" r:id="rId12"/>
    <p:sldId id="265" r:id="rId13"/>
    <p:sldId id="311" r:id="rId14"/>
    <p:sldId id="339" r:id="rId15"/>
    <p:sldId id="340" r:id="rId16"/>
    <p:sldId id="338" r:id="rId17"/>
    <p:sldId id="317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Nunito" pitchFamily="2" charset="0"/>
      <p:regular r:id="rId21"/>
      <p:bold r:id="rId22"/>
      <p:italic r:id="rId23"/>
      <p:boldItalic r:id="rId24"/>
    </p:embeddedFont>
    <p:embeddedFont>
      <p:font typeface="Nunito Medium" panose="020B0604020202020204" charset="0"/>
      <p:regular r:id="rId25"/>
      <p:bold r:id="rId26"/>
      <p:italic r:id="rId27"/>
      <p:boldItalic r:id="rId28"/>
    </p:embeddedFont>
    <p:embeddedFont>
      <p:font typeface="Oswald" panose="00000500000000000000" pitchFamily="2" charset="0"/>
      <p:regular r:id="rId29"/>
      <p:bold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7A2"/>
    <a:srgbClr val="FEE9DA"/>
    <a:srgbClr val="F9B233"/>
    <a:srgbClr val="C22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F8B485-E2E8-4047-8A8D-A1CB136094AA}">
  <a:tblStyle styleId="{22F8B485-E2E8-4047-8A8D-A1CB13609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7833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192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>
          <a:extLst>
            <a:ext uri="{FF2B5EF4-FFF2-40B4-BE49-F238E27FC236}">
              <a16:creationId xmlns:a16="http://schemas.microsoft.com/office/drawing/2014/main" id="{33175B84-E13B-C2C3-CCF6-14CC1F5DF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0f9e629ec3_0_57:notes">
            <a:extLst>
              <a:ext uri="{FF2B5EF4-FFF2-40B4-BE49-F238E27FC236}">
                <a16:creationId xmlns:a16="http://schemas.microsoft.com/office/drawing/2014/main" id="{C24C9835-3977-D6C9-4191-895882B453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10f9e629ec3_0_57:notes">
            <a:extLst>
              <a:ext uri="{FF2B5EF4-FFF2-40B4-BE49-F238E27FC236}">
                <a16:creationId xmlns:a16="http://schemas.microsoft.com/office/drawing/2014/main" id="{E09750FB-A49F-A1A1-C66B-587DEFA77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54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ddb2be1cdd_0_8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ddb2be1cdd_0_8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98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1360713c0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11360713c0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54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>
          <a:extLst>
            <a:ext uri="{FF2B5EF4-FFF2-40B4-BE49-F238E27FC236}">
              <a16:creationId xmlns:a16="http://schemas.microsoft.com/office/drawing/2014/main" id="{4FFF7A5A-9EFF-8A22-CB5B-E095F5AA5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1360713c04_0_57:notes">
            <a:extLst>
              <a:ext uri="{FF2B5EF4-FFF2-40B4-BE49-F238E27FC236}">
                <a16:creationId xmlns:a16="http://schemas.microsoft.com/office/drawing/2014/main" id="{AAD66192-B5CF-C687-532A-4A57A1155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11360713c04_0_57:notes">
            <a:extLst>
              <a:ext uri="{FF2B5EF4-FFF2-40B4-BE49-F238E27FC236}">
                <a16:creationId xmlns:a16="http://schemas.microsoft.com/office/drawing/2014/main" id="{C276DE82-C136-4E57-752D-4D9B71BD1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91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>
          <a:extLst>
            <a:ext uri="{FF2B5EF4-FFF2-40B4-BE49-F238E27FC236}">
              <a16:creationId xmlns:a16="http://schemas.microsoft.com/office/drawing/2014/main" id="{8C52D75C-5377-302A-14CB-962AF980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1360713c04_0_57:notes">
            <a:extLst>
              <a:ext uri="{FF2B5EF4-FFF2-40B4-BE49-F238E27FC236}">
                <a16:creationId xmlns:a16="http://schemas.microsoft.com/office/drawing/2014/main" id="{567C369D-650C-7E3B-8462-DAC403955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11360713c04_0_57:notes">
            <a:extLst>
              <a:ext uri="{FF2B5EF4-FFF2-40B4-BE49-F238E27FC236}">
                <a16:creationId xmlns:a16="http://schemas.microsoft.com/office/drawing/2014/main" id="{825F113B-5414-18C8-4245-F0430C526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616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>
          <a:extLst>
            <a:ext uri="{FF2B5EF4-FFF2-40B4-BE49-F238E27FC236}">
              <a16:creationId xmlns:a16="http://schemas.microsoft.com/office/drawing/2014/main" id="{0B1A1AC7-CEFE-5DE3-450E-0665AE8A5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1360713c04_0_57:notes">
            <a:extLst>
              <a:ext uri="{FF2B5EF4-FFF2-40B4-BE49-F238E27FC236}">
                <a16:creationId xmlns:a16="http://schemas.microsoft.com/office/drawing/2014/main" id="{83447C23-C52A-BC77-B594-804FD17B2F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11360713c04_0_57:notes">
            <a:extLst>
              <a:ext uri="{FF2B5EF4-FFF2-40B4-BE49-F238E27FC236}">
                <a16:creationId xmlns:a16="http://schemas.microsoft.com/office/drawing/2014/main" id="{41F03CD3-9644-1E9E-9275-07D45599E5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35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74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db2be1cdd_0_8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db2be1cdd_0_8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2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08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9b10c9d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9b10c9d8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370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9b10c9d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9b10c9d8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4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23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db2be1cdd_0_8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db2be1cdd_0_8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57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0f9e629e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10f9e629e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37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24950" y="921100"/>
            <a:ext cx="4529150" cy="4229875"/>
          </a:xfrm>
          <a:custGeom>
            <a:avLst/>
            <a:gdLst/>
            <a:ahLst/>
            <a:cxnLst/>
            <a:rect l="l" t="t" r="r" b="b"/>
            <a:pathLst>
              <a:path w="181166" h="169195" extrusionOk="0">
                <a:moveTo>
                  <a:pt x="100061" y="168709"/>
                </a:moveTo>
                <a:lnTo>
                  <a:pt x="0" y="102162"/>
                </a:lnTo>
                <a:lnTo>
                  <a:pt x="101613" y="44989"/>
                </a:lnTo>
                <a:lnTo>
                  <a:pt x="180731" y="0"/>
                </a:lnTo>
                <a:lnTo>
                  <a:pt x="181166" y="169195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71700" y="3784525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198400" y="3167775"/>
            <a:ext cx="1966112" cy="1983132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6" name="Google Shape;176;p24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57550" y="2257625"/>
            <a:ext cx="6228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89850" y="1146375"/>
            <a:ext cx="1164300" cy="841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57550" y="3212875"/>
            <a:ext cx="62289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197225" y="3419375"/>
            <a:ext cx="2967394" cy="1731617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624950" y="572050"/>
            <a:ext cx="4539625" cy="4578925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20000" y="1546325"/>
            <a:ext cx="40254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5249074" y="2948851"/>
            <a:ext cx="3915168" cy="2202046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-7975" y="1025"/>
            <a:ext cx="1516025" cy="1746400"/>
          </a:xfrm>
          <a:custGeom>
            <a:avLst/>
            <a:gdLst/>
            <a:ahLst/>
            <a:cxnLst/>
            <a:rect l="l" t="t" r="r" b="b"/>
            <a:pathLst>
              <a:path w="60641" h="69856" extrusionOk="0">
                <a:moveTo>
                  <a:pt x="0" y="69856"/>
                </a:moveTo>
                <a:lnTo>
                  <a:pt x="60641" y="27088"/>
                </a:lnTo>
                <a:lnTo>
                  <a:pt x="14055" y="0"/>
                </a:lnTo>
                <a:lnTo>
                  <a:pt x="319" y="0"/>
                </a:lnTo>
                <a:lnTo>
                  <a:pt x="319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151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34038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0925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60876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7151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038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34038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25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60876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6"/>
          </p:nvPr>
        </p:nvSpPr>
        <p:spPr>
          <a:xfrm>
            <a:off x="7151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7"/>
          </p:nvPr>
        </p:nvSpPr>
        <p:spPr>
          <a:xfrm>
            <a:off x="34038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8"/>
          </p:nvPr>
        </p:nvSpPr>
        <p:spPr>
          <a:xfrm>
            <a:off x="60876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9"/>
          </p:nvPr>
        </p:nvSpPr>
        <p:spPr>
          <a:xfrm>
            <a:off x="7151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0"/>
          </p:nvPr>
        </p:nvSpPr>
        <p:spPr>
          <a:xfrm>
            <a:off x="34038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1"/>
          </p:nvPr>
        </p:nvSpPr>
        <p:spPr>
          <a:xfrm>
            <a:off x="60876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138587" y="4252590"/>
            <a:ext cx="519455" cy="711814"/>
            <a:chOff x="138587" y="4252590"/>
            <a:chExt cx="519455" cy="711814"/>
          </a:xfrm>
        </p:grpSpPr>
        <p:sp>
          <p:nvSpPr>
            <p:cNvPr id="81" name="Google Shape;81;p13"/>
            <p:cNvSpPr/>
            <p:nvPr/>
          </p:nvSpPr>
          <p:spPr>
            <a:xfrm>
              <a:off x="376756" y="4413494"/>
              <a:ext cx="23385" cy="15761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70430" y="4586787"/>
              <a:ext cx="23532" cy="15688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2369" y="4375156"/>
              <a:ext cx="23458" cy="15908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14678" y="4252590"/>
              <a:ext cx="443364" cy="667758"/>
            </a:xfrm>
            <a:custGeom>
              <a:avLst/>
              <a:gdLst/>
              <a:ahLst/>
              <a:cxnLst/>
              <a:rect l="l" t="t" r="r" b="b"/>
              <a:pathLst>
                <a:path w="6048" h="9109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51562" y="4252590"/>
              <a:ext cx="384058" cy="688944"/>
            </a:xfrm>
            <a:custGeom>
              <a:avLst/>
              <a:gdLst/>
              <a:ahLst/>
              <a:cxnLst/>
              <a:rect l="l" t="t" r="r" b="b"/>
              <a:pathLst>
                <a:path w="5239" h="9398" extrusionOk="0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8587" y="4296500"/>
              <a:ext cx="443364" cy="667905"/>
            </a:xfrm>
            <a:custGeom>
              <a:avLst/>
              <a:gdLst/>
              <a:ahLst/>
              <a:cxnLst/>
              <a:rect l="l" t="t" r="r" b="b"/>
              <a:pathLst>
                <a:path w="6048" h="9111" extrusionOk="0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92980" y="4429108"/>
              <a:ext cx="339120" cy="493140"/>
            </a:xfrm>
            <a:custGeom>
              <a:avLst/>
              <a:gdLst/>
              <a:ahLst/>
              <a:cxnLst/>
              <a:rect l="l" t="t" r="r" b="b"/>
              <a:pathLst>
                <a:path w="4626" h="6727" extrusionOk="0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99030" y="4453225"/>
              <a:ext cx="149034" cy="86063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51562" y="4252590"/>
              <a:ext cx="148961" cy="85990"/>
            </a:xfrm>
            <a:custGeom>
              <a:avLst/>
              <a:gdLst/>
              <a:ahLst/>
              <a:cxnLst/>
              <a:rect l="l" t="t" r="r" b="b"/>
              <a:pathLst>
                <a:path w="2032" h="1173" extrusionOk="0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5620" y="4347300"/>
              <a:ext cx="168314" cy="97206"/>
            </a:xfrm>
            <a:custGeom>
              <a:avLst/>
              <a:gdLst/>
              <a:ahLst/>
              <a:cxnLst/>
              <a:rect l="l" t="t" r="r" b="b"/>
              <a:pathLst>
                <a:path w="2296" h="1326" extrusionOk="0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4354" y="4294594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07765" y="4400519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916599" y="3892202"/>
            <a:ext cx="1247943" cy="1258746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800000">
            <a:off x="0" y="0"/>
            <a:ext cx="3487340" cy="3517530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3" name="Google Shape;173;p23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1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ctrTitle"/>
          </p:nvPr>
        </p:nvSpPr>
        <p:spPr>
          <a:xfrm>
            <a:off x="1061221" y="1394298"/>
            <a:ext cx="6814033" cy="1820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4800" dirty="0"/>
              <a:t>T</a:t>
            </a:r>
            <a:r>
              <a:rPr lang="fr-FR" sz="3600" dirty="0"/>
              <a:t>HEME : </a:t>
            </a:r>
            <a:br>
              <a:rPr lang="fr-FR" sz="3600" dirty="0"/>
            </a:br>
            <a:r>
              <a:rPr lang="fr-FR" sz="2000" dirty="0">
                <a:solidFill>
                  <a:srgbClr val="FF0000"/>
                </a:solidFill>
              </a:rPr>
              <a:t>Détection de Spams SMS avec Machine Learning</a:t>
            </a:r>
            <a:br>
              <a:rPr lang="fr-FR" sz="800" dirty="0"/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315337" y="2743167"/>
            <a:ext cx="8305800" cy="3294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Réalisé par : </a:t>
            </a:r>
            <a:endParaRPr lang="fr-FR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/>
              <a:t>Mohamed </a:t>
            </a:r>
            <a:r>
              <a:rPr lang="fr-FR" sz="1400" b="1" dirty="0" err="1"/>
              <a:t>Lemine</a:t>
            </a:r>
            <a:r>
              <a:rPr lang="fr-FR" sz="1400" b="1" dirty="0"/>
              <a:t> </a:t>
            </a:r>
            <a:r>
              <a:rPr lang="fr-FR" sz="1400" b="1" dirty="0" err="1"/>
              <a:t>Abdallahi</a:t>
            </a:r>
            <a:r>
              <a:rPr lang="fr-FR" sz="1400" b="1" dirty="0"/>
              <a:t> Tah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b="1" dirty="0"/>
          </a:p>
        </p:txBody>
      </p:sp>
      <p:cxnSp>
        <p:nvCxnSpPr>
          <p:cNvPr id="189" name="Google Shape;189;p28"/>
          <p:cNvCxnSpPr>
            <a:cxnSpLocks/>
          </p:cNvCxnSpPr>
          <p:nvPr/>
        </p:nvCxnSpPr>
        <p:spPr>
          <a:xfrm>
            <a:off x="1912620" y="2570096"/>
            <a:ext cx="531876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8"/>
          <p:cNvSpPr/>
          <p:nvPr/>
        </p:nvSpPr>
        <p:spPr>
          <a:xfrm>
            <a:off x="8085254" y="4932620"/>
            <a:ext cx="58710" cy="86695"/>
          </a:xfrm>
          <a:custGeom>
            <a:avLst/>
            <a:gdLst/>
            <a:ahLst/>
            <a:cxnLst/>
            <a:rect l="l" t="t" r="r" b="b"/>
            <a:pathLst>
              <a:path w="472" h="697" extrusionOk="0">
                <a:moveTo>
                  <a:pt x="63" y="1"/>
                </a:moveTo>
                <a:lnTo>
                  <a:pt x="0" y="697"/>
                </a:lnTo>
                <a:lnTo>
                  <a:pt x="0" y="697"/>
                </a:lnTo>
                <a:lnTo>
                  <a:pt x="471" y="430"/>
                </a:lnTo>
                <a:lnTo>
                  <a:pt x="63" y="1"/>
                </a:lnTo>
                <a:close/>
              </a:path>
            </a:pathLst>
          </a:custGeom>
          <a:solidFill>
            <a:srgbClr val="1080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6"/>
          <p:cNvSpPr/>
          <p:nvPr/>
        </p:nvSpPr>
        <p:spPr>
          <a:xfrm>
            <a:off x="1168408" y="60372"/>
            <a:ext cx="1490486" cy="36116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900" b="1" dirty="0"/>
              <a:t>Distribution des Classes (Ham vs Spam)</a:t>
            </a:r>
          </a:p>
        </p:txBody>
      </p:sp>
      <p:sp>
        <p:nvSpPr>
          <p:cNvPr id="1307" name="Google Shape;1307;p46"/>
          <p:cNvSpPr/>
          <p:nvPr/>
        </p:nvSpPr>
        <p:spPr>
          <a:xfrm>
            <a:off x="6385356" y="60372"/>
            <a:ext cx="1590236" cy="36116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endParaRPr lang="fr-FR" sz="800" b="1" dirty="0"/>
          </a:p>
          <a:p>
            <a:pPr algn="ctr"/>
            <a:r>
              <a:rPr lang="fr-FR" sz="800" b="1" dirty="0"/>
              <a:t>Distribution de la Longueur des Messages par Classe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F4881EA-40D5-42C6-64E8-ECA7DF832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58" y="481444"/>
            <a:ext cx="4217104" cy="262363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4022741-C490-4207-5E1D-278142134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277" y="481444"/>
            <a:ext cx="4416357" cy="262363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84F93FC-2EF4-1B99-F03D-94C1F68246D4}"/>
              </a:ext>
            </a:extLst>
          </p:cNvPr>
          <p:cNvSpPr txBox="1"/>
          <p:nvPr/>
        </p:nvSpPr>
        <p:spPr>
          <a:xfrm>
            <a:off x="4370962" y="2958286"/>
            <a:ext cx="485734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R" sz="1000" dirty="0"/>
              <a:t>📊 </a:t>
            </a:r>
            <a:r>
              <a:rPr lang="fr-FR" sz="1000" b="1" dirty="0"/>
              <a:t>Observations :</a:t>
            </a:r>
          </a:p>
          <a:p>
            <a:r>
              <a:rPr lang="fr-FR" sz="1100" b="1" dirty="0"/>
              <a:t>Ham : </a:t>
            </a:r>
            <a:r>
              <a:rPr lang="fr-FR" sz="1100" dirty="0"/>
              <a:t>La majorité des messages sont courts (0-100 caractères), avec un pic autour de 20-40 caractères. La distribution est asymétrique à droite, avec quelques messages rares dépassant 800 caractères.</a:t>
            </a:r>
          </a:p>
          <a:p>
            <a:r>
              <a:rPr lang="fr-FR" sz="1100" b="1" dirty="0"/>
              <a:t>Spam : </a:t>
            </a:r>
            <a:r>
              <a:rPr lang="fr-FR" sz="1100" dirty="0"/>
              <a:t>Les messages sont généralement courts mais plus longs que les </a:t>
            </a:r>
            <a:r>
              <a:rPr lang="fr-FR" sz="1100" dirty="0" err="1"/>
              <a:t>ham</a:t>
            </a:r>
            <a:r>
              <a:rPr lang="fr-FR" sz="1100" dirty="0"/>
              <a:t>, avec un pic notable autour de 150 caractères, probablement dû à des contenus commerciaux ou persuasifs.</a:t>
            </a:r>
          </a:p>
          <a:p>
            <a:r>
              <a:rPr lang="fr-MR" sz="1100" dirty="0"/>
              <a:t>🧠 </a:t>
            </a:r>
            <a:r>
              <a:rPr lang="fr-FR" sz="1100" b="1" dirty="0"/>
              <a:t>Interprétation Générale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Les messages spam sont en moyenne plus longs que les messages </a:t>
            </a:r>
            <a:r>
              <a:rPr lang="fr-FR" sz="1100" dirty="0" err="1"/>
              <a:t>ham</a:t>
            </a:r>
            <a:r>
              <a:rPr lang="fr-F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La longueur du message peut donc être un bon indicateur pour différencier un message spam d’un message non-spam.</a:t>
            </a:r>
          </a:p>
          <a:p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/>
          </a:p>
          <a:p>
            <a:endParaRPr lang="LID4096" sz="9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175CA1-009A-B47B-0BA9-7596132389BE}"/>
              </a:ext>
            </a:extLst>
          </p:cNvPr>
          <p:cNvSpPr txBox="1"/>
          <p:nvPr/>
        </p:nvSpPr>
        <p:spPr>
          <a:xfrm>
            <a:off x="153858" y="3247752"/>
            <a:ext cx="4217104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900" dirty="0">
              <a:effectLst/>
            </a:endParaRPr>
          </a:p>
          <a:p>
            <a:r>
              <a:rPr lang="fr-FR" sz="1100" dirty="0">
                <a:effectLst/>
              </a:rPr>
              <a:t>Le graphique montre un déséquilibre significatif, avec environ 4500 messages </a:t>
            </a:r>
            <a:r>
              <a:rPr lang="fr-FR" sz="1100" dirty="0" err="1">
                <a:effectLst/>
              </a:rPr>
              <a:t>ham</a:t>
            </a:r>
            <a:r>
              <a:rPr lang="fr-FR" sz="1100" dirty="0">
                <a:effectLst/>
              </a:rPr>
              <a:t> contre 1000 messages spam. Cela représente environ 82 % de </a:t>
            </a:r>
            <a:r>
              <a:rPr lang="fr-FR" sz="1100" dirty="0" err="1">
                <a:effectLst/>
              </a:rPr>
              <a:t>ham</a:t>
            </a:r>
            <a:r>
              <a:rPr lang="fr-FR" sz="1100" dirty="0">
                <a:effectLst/>
              </a:rPr>
              <a:t> et 18 % de spam, soulignant la nécessité de gérer ce déséquilibre dans le modèle.</a:t>
            </a:r>
          </a:p>
          <a:p>
            <a:r>
              <a:rPr lang="fr-FR" sz="1100" dirty="0">
                <a:effectLst/>
              </a:rPr>
              <a:t>Le graphique montre un déséquilibre significatif, avec environ 4500 messages `</a:t>
            </a:r>
            <a:r>
              <a:rPr lang="fr-FR" sz="1100" dirty="0" err="1">
                <a:effectLst/>
              </a:rPr>
              <a:t>ham</a:t>
            </a:r>
            <a:r>
              <a:rPr lang="fr-FR" sz="1100" dirty="0">
                <a:effectLst/>
              </a:rPr>
              <a:t>` contre 1000 messages `spam`. Cela représente environ 82 % de `</a:t>
            </a:r>
            <a:r>
              <a:rPr lang="fr-FR" sz="1100" dirty="0" err="1">
                <a:effectLst/>
              </a:rPr>
              <a:t>ham</a:t>
            </a:r>
            <a:r>
              <a:rPr lang="fr-FR" sz="1100" dirty="0">
                <a:effectLst/>
              </a:rPr>
              <a:t>` et 18 % de `spam`, soulignant la nécessité de gérer ce déséquilibre dans le modèle.</a:t>
            </a:r>
          </a:p>
          <a:p>
            <a:endParaRPr lang="fr-FR" sz="9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890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" grpId="0" animBg="1"/>
      <p:bldP spid="1307" grpId="0" animBg="1"/>
      <p:bldP spid="16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>
          <a:extLst>
            <a:ext uri="{FF2B5EF4-FFF2-40B4-BE49-F238E27FC236}">
              <a16:creationId xmlns:a16="http://schemas.microsoft.com/office/drawing/2014/main" id="{D48524CA-A9ED-45A3-9E2C-DC49F960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6">
            <a:extLst>
              <a:ext uri="{FF2B5EF4-FFF2-40B4-BE49-F238E27FC236}">
                <a16:creationId xmlns:a16="http://schemas.microsoft.com/office/drawing/2014/main" id="{B72E40CC-1BDF-CF1D-F537-138E2E9A2037}"/>
              </a:ext>
            </a:extLst>
          </p:cNvPr>
          <p:cNvSpPr/>
          <p:nvPr/>
        </p:nvSpPr>
        <p:spPr>
          <a:xfrm>
            <a:off x="283192" y="170698"/>
            <a:ext cx="1892562" cy="279669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900" b="1" dirty="0"/>
              <a:t>Distribution top mots (Ham)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ADA4BA-E697-33D6-773D-7D8CFEAD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72" y="160387"/>
            <a:ext cx="6059329" cy="199915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DED420A-1EB5-9902-151E-825D487B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72" y="2261069"/>
            <a:ext cx="6059329" cy="20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98;p46">
            <a:extLst>
              <a:ext uri="{FF2B5EF4-FFF2-40B4-BE49-F238E27FC236}">
                <a16:creationId xmlns:a16="http://schemas.microsoft.com/office/drawing/2014/main" id="{9050DCAF-DCC1-0AF2-69F3-366B6195EA41}"/>
              </a:ext>
            </a:extLst>
          </p:cNvPr>
          <p:cNvSpPr/>
          <p:nvPr/>
        </p:nvSpPr>
        <p:spPr>
          <a:xfrm>
            <a:off x="283192" y="2317327"/>
            <a:ext cx="1830953" cy="264387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900" b="1" dirty="0"/>
              <a:t>Distribution top mots (Spam)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2F4C4D-8AF8-9DBA-7173-F4B8C151B80B}"/>
              </a:ext>
            </a:extLst>
          </p:cNvPr>
          <p:cNvSpPr txBox="1"/>
          <p:nvPr/>
        </p:nvSpPr>
        <p:spPr>
          <a:xfrm>
            <a:off x="254423" y="566290"/>
            <a:ext cx="26551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Les mots les plus fréquents sont principalement des </a:t>
            </a:r>
            <a:r>
              <a:rPr lang="fr-FR" sz="900" b="1" dirty="0"/>
              <a:t>pronoms personnels et des mots fonctionnels</a:t>
            </a:r>
            <a:r>
              <a:rPr lang="fr-FR" sz="900" dirty="0"/>
              <a:t> : "i", "</a:t>
            </a:r>
            <a:r>
              <a:rPr lang="fr-FR" sz="900" dirty="0" err="1"/>
              <a:t>you</a:t>
            </a:r>
            <a:r>
              <a:rPr lang="fr-FR" sz="900" dirty="0"/>
              <a:t>", "to", "the", "a", "</a:t>
            </a:r>
            <a:r>
              <a:rPr lang="fr-FR" sz="900" dirty="0" err="1"/>
              <a:t>my</a:t>
            </a:r>
            <a:r>
              <a:rPr lang="fr-FR" sz="900" dirty="0"/>
              <a:t>", etc.</a:t>
            </a:r>
          </a:p>
          <a:p>
            <a:endParaRPr lang="fr-F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Cela reflète une communication </a:t>
            </a:r>
            <a:r>
              <a:rPr lang="fr-FR" sz="900" b="1" dirty="0"/>
              <a:t>personnelle et naturelle</a:t>
            </a:r>
            <a:r>
              <a:rPr lang="fr-FR" sz="900" dirty="0"/>
              <a:t>, souvent entre individus, avec une forte présence du pronom "I" (plus de 2000 occurrences)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LID4096" sz="9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401989-B550-31C5-EA51-C932791B723D}"/>
              </a:ext>
            </a:extLst>
          </p:cNvPr>
          <p:cNvSpPr txBox="1"/>
          <p:nvPr/>
        </p:nvSpPr>
        <p:spPr>
          <a:xfrm>
            <a:off x="254423" y="2676512"/>
            <a:ext cx="26382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On remarque la prédominance de mots liés à l’</a:t>
            </a:r>
            <a:r>
              <a:rPr lang="fr-FR" sz="900" b="1" dirty="0"/>
              <a:t>action commerciale ou à la sollicitation</a:t>
            </a:r>
            <a:r>
              <a:rPr lang="fr-FR" sz="900" dirty="0"/>
              <a:t> : "call", "free", "mobile", "</a:t>
            </a:r>
            <a:r>
              <a:rPr lang="fr-FR" sz="900" dirty="0" err="1"/>
              <a:t>text</a:t>
            </a:r>
            <a:r>
              <a:rPr lang="fr-FR" sz="900" dirty="0"/>
              <a:t>", "claim",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Le mot "</a:t>
            </a:r>
            <a:r>
              <a:rPr lang="fr-FR" sz="900" b="1" dirty="0"/>
              <a:t>to</a:t>
            </a:r>
            <a:r>
              <a:rPr lang="fr-FR" sz="900" dirty="0"/>
              <a:t>" est également très fréquent, mais dans un contexte probablement plus directif ou impératif.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/>
              <a:t>La présence de chiffres ("2", "16") et de mots comme "txt" ou "</a:t>
            </a:r>
            <a:r>
              <a:rPr lang="fr-FR" sz="900" dirty="0" err="1"/>
              <a:t>ur</a:t>
            </a:r>
            <a:r>
              <a:rPr lang="fr-FR" sz="900" dirty="0"/>
              <a:t>" indique aussi un usage </a:t>
            </a:r>
            <a:r>
              <a:rPr lang="fr-FR" sz="900" b="1" dirty="0"/>
              <a:t>raccourci ou codé</a:t>
            </a:r>
            <a:r>
              <a:rPr lang="fr-FR" sz="900" dirty="0"/>
              <a:t>, typique des SMS promotionnels.</a:t>
            </a:r>
            <a:endParaRPr lang="LID4096" sz="9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6090133-D06C-08D4-A2CF-D4DC6C8B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99" y="4503100"/>
            <a:ext cx="88608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La distribution des mots confirme des différences nettes entre les deux classes. Cette analyse lexicale peut alimenter la </a:t>
            </a:r>
            <a:r>
              <a:rPr kumimoji="0" lang="LID4096" altLang="LID4096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construction de features (caractéristiques)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pertinentes pour un modèle de classification anti-spam.</a:t>
            </a:r>
          </a:p>
        </p:txBody>
      </p:sp>
    </p:spTree>
    <p:extLst>
      <p:ext uri="{BB962C8B-B14F-4D97-AF65-F5344CB8AC3E}">
        <p14:creationId xmlns:p14="http://schemas.microsoft.com/office/powerpoint/2010/main" val="421676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" grpId="0" animBg="1"/>
      <p:bldP spid="4" grpId="0" animBg="1"/>
      <p:bldP spid="6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7"/>
          <p:cNvSpPr txBox="1">
            <a:spLocks noGrp="1"/>
          </p:cNvSpPr>
          <p:nvPr>
            <p:ph type="title"/>
          </p:nvPr>
        </p:nvSpPr>
        <p:spPr>
          <a:xfrm>
            <a:off x="3031106" y="1439695"/>
            <a:ext cx="7762874" cy="31452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sz="5400" dirty="0">
                <a:solidFill>
                  <a:schemeClr val="tx2"/>
                </a:solidFill>
              </a:rPr>
              <a:t>Modélisation</a:t>
            </a:r>
            <a:br>
              <a:rPr lang="fr-FR" sz="5400" dirty="0"/>
            </a:br>
            <a:r>
              <a:rPr lang="fr-FR" sz="5400" dirty="0"/>
              <a:t>         &amp; </a:t>
            </a:r>
            <a:br>
              <a:rPr lang="fr-FR" sz="5400" dirty="0"/>
            </a:br>
            <a:r>
              <a:rPr lang="fr-FR" sz="5400" dirty="0"/>
              <a:t>  Évaluation</a:t>
            </a:r>
            <a:br>
              <a:rPr lang="fr-FR" sz="6000" dirty="0"/>
            </a:br>
            <a:endParaRPr lang="fr-FR" sz="6000" dirty="0">
              <a:solidFill>
                <a:srgbClr val="C00000"/>
              </a:solidFill>
            </a:endParaRPr>
          </a:p>
        </p:txBody>
      </p:sp>
      <p:grpSp>
        <p:nvGrpSpPr>
          <p:cNvPr id="591" name="Google Shape;591;p37"/>
          <p:cNvGrpSpPr/>
          <p:nvPr/>
        </p:nvGrpSpPr>
        <p:grpSpPr>
          <a:xfrm>
            <a:off x="506152" y="339964"/>
            <a:ext cx="1939868" cy="1740296"/>
            <a:chOff x="-1981011" y="3336622"/>
            <a:chExt cx="536748" cy="599601"/>
          </a:xfrm>
        </p:grpSpPr>
        <p:sp>
          <p:nvSpPr>
            <p:cNvPr id="592" name="Google Shape;592;p37"/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1"/>
          <p:cNvSpPr/>
          <p:nvPr/>
        </p:nvSpPr>
        <p:spPr>
          <a:xfrm>
            <a:off x="5528700" y="3527793"/>
            <a:ext cx="3615300" cy="1632900"/>
          </a:xfrm>
          <a:prstGeom prst="rect">
            <a:avLst/>
          </a:prstGeom>
          <a:solidFill>
            <a:srgbClr val="878787">
              <a:alpha val="21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BD8E0A-E921-4531-AA47-193E3AB24AFF}"/>
              </a:ext>
            </a:extLst>
          </p:cNvPr>
          <p:cNvSpPr txBox="1"/>
          <p:nvPr/>
        </p:nvSpPr>
        <p:spPr>
          <a:xfrm>
            <a:off x="164826" y="1442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/>
              </a:rPr>
              <a:t>Préparation des Données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C857686-4FCD-BC59-ACE1-D861F84E78DC}"/>
              </a:ext>
            </a:extLst>
          </p:cNvPr>
          <p:cNvSpPr txBox="1"/>
          <p:nvPr/>
        </p:nvSpPr>
        <p:spPr>
          <a:xfrm>
            <a:off x="164826" y="420560"/>
            <a:ext cx="1337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effectLst/>
              </a:rPr>
              <a:t>Étapes</a:t>
            </a:r>
            <a:r>
              <a:rPr lang="fr-FR" dirty="0">
                <a:effectLst/>
              </a:rPr>
              <a:t> 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1221D1-14C3-392E-DFDD-3D35468F4B69}"/>
              </a:ext>
            </a:extLst>
          </p:cNvPr>
          <p:cNvSpPr txBox="1"/>
          <p:nvPr/>
        </p:nvSpPr>
        <p:spPr>
          <a:xfrm>
            <a:off x="164825" y="72343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Un modèle de machine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learning</a:t>
            </a:r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ne peut traiter que des nombres, donc nous devons convertir notre texte en nombres à l'aide du </a:t>
            </a:r>
            <a:r>
              <a:rPr lang="fr-FR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TfidfVectorizer</a:t>
            </a:r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endParaRPr lang="LID4096" dirty="0"/>
          </a:p>
        </p:txBody>
      </p:sp>
      <p:pic>
        <p:nvPicPr>
          <p:cNvPr id="1027" name="Picture 3" descr="Machine learning logo - Wi6labs">
            <a:extLst>
              <a:ext uri="{FF2B5EF4-FFF2-40B4-BE49-F238E27FC236}">
                <a16:creationId xmlns:a16="http://schemas.microsoft.com/office/drawing/2014/main" id="{081593FA-C2CD-50BB-5227-F4D805B3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34" y="605951"/>
            <a:ext cx="3409826" cy="96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3759953-C080-97CA-A9CA-CE20AA4CE66C}"/>
              </a:ext>
            </a:extLst>
          </p:cNvPr>
          <p:cNvSpPr txBox="1"/>
          <p:nvPr/>
        </p:nvSpPr>
        <p:spPr>
          <a:xfrm>
            <a:off x="164825" y="146209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nous allons diviser le jeu de données en un ensemble </a:t>
            </a:r>
            <a:r>
              <a:rPr lang="fr-FR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d'entraînement (train ) </a:t>
            </a:r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et un ensemble de </a:t>
            </a:r>
            <a:r>
              <a:rPr lang="fr-FR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test (test ). </a:t>
            </a:r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Pour l'ensemble d'entraînement, nous prendrons </a:t>
            </a:r>
            <a:r>
              <a:rPr lang="fr-FR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80 %</a:t>
            </a:r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des données du jeu de données, et nous les utiliserons pour entraîner le modèle. Le reste du jeu de données (</a:t>
            </a:r>
            <a:r>
              <a:rPr lang="fr-FR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20 %</a:t>
            </a:r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) sera utilisé pour tester le modèle.</a:t>
            </a:r>
            <a:endParaRPr lang="LID4096" dirty="0"/>
          </a:p>
        </p:txBody>
      </p:sp>
      <p:pic>
        <p:nvPicPr>
          <p:cNvPr id="1029" name="Picture 5" descr="‪Train and Test Set in Python Machine Learning - How to Split - DataFlair‬‏">
            <a:extLst>
              <a:ext uri="{FF2B5EF4-FFF2-40B4-BE49-F238E27FC236}">
                <a16:creationId xmlns:a16="http://schemas.microsoft.com/office/drawing/2014/main" id="{60E11D48-F21E-1DD1-555F-FCA6F0F0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185" y="1615707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D7036F0-71E7-DB93-FDB5-EF66E6063D89}"/>
              </a:ext>
            </a:extLst>
          </p:cNvPr>
          <p:cNvSpPr txBox="1"/>
          <p:nvPr/>
        </p:nvSpPr>
        <p:spPr>
          <a:xfrm>
            <a:off x="164825" y="284709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Ensuite, nous allons entraîner un modèle en utilisant le classificateur </a:t>
            </a:r>
            <a:r>
              <a:rPr lang="fr-FR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Naive</a:t>
            </a:r>
            <a:r>
              <a:rPr lang="fr-FR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Bayes gaussien</a:t>
            </a:r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de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scikit-learn</a:t>
            </a:r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 C’est un bon algorithme pour la classification de textes. </a:t>
            </a:r>
            <a:endParaRPr lang="LID4096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D222EEC6-F998-EE3E-1608-825238436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525" y="2949206"/>
            <a:ext cx="3419475" cy="219429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E78E2E5-28DD-5545-56FE-1F1A2A013E65}"/>
              </a:ext>
            </a:extLst>
          </p:cNvPr>
          <p:cNvSpPr txBox="1"/>
          <p:nvPr/>
        </p:nvSpPr>
        <p:spPr>
          <a:xfrm>
            <a:off x="164825" y="3527793"/>
            <a:ext cx="26499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modèle est performant, surtout pour détecter les "</a:t>
            </a:r>
            <a:r>
              <a:rPr lang="fr-FR" dirty="0" err="1"/>
              <a:t>ham</a:t>
            </a:r>
            <a:r>
              <a:rPr lang="fr-FR" dirty="0"/>
              <a:t>", mais des améliorations sont possibles pour réduire les faux positifs dans la détection des spams.</a:t>
            </a:r>
            <a:endParaRPr lang="fr-FR" dirty="0">
              <a:effectLst/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07439637-65EA-6678-C648-E40A8285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640" y="3595687"/>
            <a:ext cx="2355035" cy="14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6" grpId="0"/>
      <p:bldP spid="18" grpId="0"/>
      <p:bldP spid="20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>
          <a:extLst>
            <a:ext uri="{FF2B5EF4-FFF2-40B4-BE49-F238E27FC236}">
              <a16:creationId xmlns:a16="http://schemas.microsoft.com/office/drawing/2014/main" id="{3BCDD746-85E7-362C-9E58-AC4F24A23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51">
            <a:extLst>
              <a:ext uri="{FF2B5EF4-FFF2-40B4-BE49-F238E27FC236}">
                <a16:creationId xmlns:a16="http://schemas.microsoft.com/office/drawing/2014/main" id="{4DC84C79-ABFF-08AA-35F5-A6EC70FC635E}"/>
              </a:ext>
            </a:extLst>
          </p:cNvPr>
          <p:cNvSpPr txBox="1"/>
          <p:nvPr/>
        </p:nvSpPr>
        <p:spPr>
          <a:xfrm>
            <a:off x="1817676" y="3864579"/>
            <a:ext cx="12663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0" name="Google Shape;1740;p51">
            <a:extLst>
              <a:ext uri="{FF2B5EF4-FFF2-40B4-BE49-F238E27FC236}">
                <a16:creationId xmlns:a16="http://schemas.microsoft.com/office/drawing/2014/main" id="{F30966EF-ED5B-442D-81C7-BEF64214545E}"/>
              </a:ext>
            </a:extLst>
          </p:cNvPr>
          <p:cNvSpPr txBox="1"/>
          <p:nvPr/>
        </p:nvSpPr>
        <p:spPr>
          <a:xfrm>
            <a:off x="1854776" y="4094389"/>
            <a:ext cx="12663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A29477-C571-D6D8-66B5-40307719C482}"/>
              </a:ext>
            </a:extLst>
          </p:cNvPr>
          <p:cNvSpPr txBox="1"/>
          <p:nvPr/>
        </p:nvSpPr>
        <p:spPr>
          <a:xfrm>
            <a:off x="0" y="112480"/>
            <a:ext cx="446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Amélioration du Modèle avec </a:t>
            </a:r>
            <a:r>
              <a:rPr lang="fr-FR" b="1" dirty="0" err="1"/>
              <a:t>Grid</a:t>
            </a:r>
            <a:r>
              <a:rPr lang="fr-FR" dirty="0"/>
              <a:t> </a:t>
            </a:r>
            <a:r>
              <a:rPr lang="fr-FR" b="1" dirty="0" err="1"/>
              <a:t>Search</a:t>
            </a:r>
            <a:r>
              <a:rPr lang="fr-FR" b="1" dirty="0"/>
              <a:t> </a:t>
            </a:r>
            <a:endParaRPr lang="LID4096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70FD9A-F812-E7D8-BEE9-8DDC0A00F329}"/>
              </a:ext>
            </a:extLst>
          </p:cNvPr>
          <p:cNvSpPr txBox="1"/>
          <p:nvPr/>
        </p:nvSpPr>
        <p:spPr>
          <a:xfrm>
            <a:off x="103366" y="1861550"/>
            <a:ext cx="33713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L’utilisation de </a:t>
            </a:r>
            <a:r>
              <a:rPr lang="fr-FR" b="1" dirty="0" err="1"/>
              <a:t>Grid</a:t>
            </a:r>
            <a:r>
              <a:rPr lang="fr-FR" b="1" dirty="0"/>
              <a:t> </a:t>
            </a:r>
            <a:r>
              <a:rPr lang="fr-FR" b="1" dirty="0" err="1"/>
              <a:t>Search</a:t>
            </a:r>
            <a:r>
              <a:rPr lang="fr-FR" b="1" dirty="0"/>
              <a:t> avec </a:t>
            </a:r>
            <a:r>
              <a:rPr lang="fr-FR" b="1" dirty="0" err="1"/>
              <a:t>MultinomialNB</a:t>
            </a:r>
            <a:r>
              <a:rPr lang="fr-FR" dirty="0"/>
              <a:t>  a permis une </a:t>
            </a:r>
            <a:r>
              <a:rPr lang="fr-FR" b="1" dirty="0"/>
              <a:t>optimisation efficace</a:t>
            </a:r>
            <a:r>
              <a:rPr lang="fr-FR" dirty="0"/>
              <a:t> du modèle, en </a:t>
            </a:r>
            <a:r>
              <a:rPr lang="fr-FR" b="1" dirty="0"/>
              <a:t>réduisant les erreurs</a:t>
            </a:r>
            <a:r>
              <a:rPr lang="fr-FR" dirty="0"/>
              <a:t> tout en maintenant une </a:t>
            </a:r>
            <a:r>
              <a:rPr lang="fr-FR" b="1" dirty="0"/>
              <a:t>excellente détection du spam</a:t>
            </a:r>
            <a:r>
              <a:rPr lang="fr-FR" dirty="0"/>
              <a:t>.</a:t>
            </a:r>
            <a:endParaRPr lang="LID4096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C135021-386E-835D-C799-426ED77B8942}"/>
              </a:ext>
            </a:extLst>
          </p:cNvPr>
          <p:cNvSpPr txBox="1"/>
          <p:nvPr/>
        </p:nvSpPr>
        <p:spPr>
          <a:xfrm>
            <a:off x="4468634" y="449385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Dans ce projet de classification des SMS nous avons utilisé trois algorithmes de machine </a:t>
            </a:r>
            <a:r>
              <a:rPr lang="fr-FR" dirty="0" err="1"/>
              <a:t>learning</a:t>
            </a:r>
            <a:r>
              <a:rPr lang="fr-FR" dirty="0"/>
              <a:t> : Régression Logistique (</a:t>
            </a:r>
            <a:r>
              <a:rPr lang="fr-FR" dirty="0" err="1"/>
              <a:t>LogisticRegression</a:t>
            </a:r>
            <a:r>
              <a:rPr lang="fr-FR" dirty="0"/>
              <a:t>)</a:t>
            </a:r>
          </a:p>
          <a:p>
            <a:r>
              <a:rPr lang="fr-FR" dirty="0" err="1"/>
              <a:t>Naive</a:t>
            </a:r>
            <a:r>
              <a:rPr lang="fr-FR" dirty="0"/>
              <a:t> Bayes (</a:t>
            </a:r>
            <a:r>
              <a:rPr lang="fr-FR" b="1" dirty="0" err="1"/>
              <a:t>GaussianNB</a:t>
            </a:r>
            <a:r>
              <a:rPr lang="fr-FR" dirty="0"/>
              <a:t> , </a:t>
            </a:r>
            <a:r>
              <a:rPr lang="fr-FR" b="1" dirty="0" err="1"/>
              <a:t>MultinomialNB</a:t>
            </a:r>
            <a:r>
              <a:rPr lang="fr-FR" dirty="0"/>
              <a:t>)</a:t>
            </a:r>
          </a:p>
          <a:p>
            <a:r>
              <a:rPr lang="fr-FR" dirty="0"/>
              <a:t> K plus proches voisins (</a:t>
            </a:r>
            <a:r>
              <a:rPr lang="fr-FR" dirty="0" err="1"/>
              <a:t>KNeighborsClassifier</a:t>
            </a:r>
            <a:r>
              <a:rPr lang="fr-FR" dirty="0"/>
              <a:t>)</a:t>
            </a:r>
          </a:p>
          <a:p>
            <a:r>
              <a:rPr lang="fr-FR" dirty="0"/>
              <a:t>Chaque modèle a été entraîné sur des messages vectorisés avec TF-IDF, puis évalué avec des métriques standards.</a:t>
            </a:r>
            <a:endParaRPr lang="LID4096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76C780-6DFE-110A-1DEA-0A1F94417A5C}"/>
              </a:ext>
            </a:extLst>
          </p:cNvPr>
          <p:cNvSpPr txBox="1"/>
          <p:nvPr/>
        </p:nvSpPr>
        <p:spPr>
          <a:xfrm>
            <a:off x="4468634" y="1416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Modèles testés dans ce projet</a:t>
            </a:r>
            <a:endParaRPr lang="LID4096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60E26C-E84B-CA2A-DAF2-4FEEF56642DF}"/>
              </a:ext>
            </a:extLst>
          </p:cNvPr>
          <p:cNvSpPr txBox="1"/>
          <p:nvPr/>
        </p:nvSpPr>
        <p:spPr>
          <a:xfrm>
            <a:off x="4468634" y="2265267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Conclusion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b="1" dirty="0"/>
              <a:t>Le modèle </a:t>
            </a:r>
            <a:r>
              <a:rPr lang="fr-FR" b="1" dirty="0" err="1"/>
              <a:t>Naive</a:t>
            </a:r>
            <a:r>
              <a:rPr lang="fr-FR" b="1" dirty="0"/>
              <a:t> Bayes </a:t>
            </a:r>
            <a:r>
              <a:rPr lang="fr-FR" dirty="0"/>
              <a:t>donne les meilleurs résultats, surtout pour sa rapidité et sa simplicité. </a:t>
            </a:r>
            <a:r>
              <a:rPr lang="fr-FR" dirty="0" err="1"/>
              <a:t>Accuracy</a:t>
            </a:r>
            <a:r>
              <a:rPr lang="fr-FR" dirty="0"/>
              <a:t> : 98.74 %</a:t>
            </a:r>
          </a:p>
          <a:p>
            <a:endParaRPr lang="fr-FR" b="1" dirty="0"/>
          </a:p>
          <a:p>
            <a:r>
              <a:rPr lang="fr-FR" b="1" dirty="0"/>
              <a:t>La régression logistique </a:t>
            </a:r>
            <a:r>
              <a:rPr lang="fr-FR" dirty="0"/>
              <a:t>reste un bon choix, grâce à sa capacité à gérer des données textuelles vectorisées (TF-IDF) . </a:t>
            </a:r>
            <a:r>
              <a:rPr lang="fr-FR" b="1" dirty="0" err="1"/>
              <a:t>Accuracy</a:t>
            </a:r>
            <a:r>
              <a:rPr lang="fr-FR" b="1" dirty="0"/>
              <a:t> :</a:t>
            </a:r>
            <a:r>
              <a:rPr lang="fr-FR" dirty="0"/>
              <a:t> </a:t>
            </a:r>
            <a:r>
              <a:rPr lang="fr-FR" b="1" dirty="0"/>
              <a:t>97.96 %</a:t>
            </a:r>
          </a:p>
          <a:p>
            <a:endParaRPr lang="fr-FR" b="1" dirty="0"/>
          </a:p>
          <a:p>
            <a:r>
              <a:rPr lang="fr-FR" b="1" dirty="0"/>
              <a:t>Le modèle KNN </a:t>
            </a:r>
            <a:r>
              <a:rPr lang="fr-FR" dirty="0"/>
              <a:t>est moins adapté dans ce contexte, probablement en raison de la nature des données textuelles (forte dimensionnalité). </a:t>
            </a:r>
            <a:r>
              <a:rPr lang="fr-FR" b="1" dirty="0" err="1"/>
              <a:t>Accuracy</a:t>
            </a:r>
            <a:r>
              <a:rPr lang="fr-FR" b="1" dirty="0"/>
              <a:t> : 92.83 %</a:t>
            </a:r>
            <a:endParaRPr lang="LID4096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EAE377B-B416-B817-2AFB-AC87AC14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7" y="420257"/>
            <a:ext cx="3494596" cy="134047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B39179A-8E07-568A-E88A-5B52B492B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7" y="3382765"/>
            <a:ext cx="3939869" cy="156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14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>
          <a:extLst>
            <a:ext uri="{FF2B5EF4-FFF2-40B4-BE49-F238E27FC236}">
              <a16:creationId xmlns:a16="http://schemas.microsoft.com/office/drawing/2014/main" id="{9C890D4C-4B8C-DC7D-8B7A-59988A05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7BBDD88-DFF1-1BB2-2852-AF39401D40F5}"/>
              </a:ext>
            </a:extLst>
          </p:cNvPr>
          <p:cNvSpPr txBox="1"/>
          <p:nvPr/>
        </p:nvSpPr>
        <p:spPr>
          <a:xfrm>
            <a:off x="170953" y="184043"/>
            <a:ext cx="2373464" cy="30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Traduction vers l’anglais</a:t>
            </a:r>
            <a:endParaRPr lang="LID4096" b="1" dirty="0"/>
          </a:p>
        </p:txBody>
      </p:sp>
      <p:pic>
        <p:nvPicPr>
          <p:cNvPr id="4098" name="Picture 2" descr="‪What is Google Translate - Definition [Marketing Dictionary]‬‏">
            <a:extLst>
              <a:ext uri="{FF2B5EF4-FFF2-40B4-BE49-F238E27FC236}">
                <a16:creationId xmlns:a16="http://schemas.microsoft.com/office/drawing/2014/main" id="{3AC6BCCF-235C-1D62-7723-8AA91A44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24" y="-71561"/>
            <a:ext cx="28384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A58E335-D439-711B-0404-0DC4FC323EA0}"/>
              </a:ext>
            </a:extLst>
          </p:cNvPr>
          <p:cNvSpPr txBox="1"/>
          <p:nvPr/>
        </p:nvSpPr>
        <p:spPr>
          <a:xfrm>
            <a:off x="170953" y="492981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 tester la robustesse de mon modèle, j’ai rédigé </a:t>
            </a:r>
            <a:r>
              <a:rPr lang="fr-FR" b="1" dirty="0"/>
              <a:t>mes propres SMS</a:t>
            </a:r>
            <a:r>
              <a:rPr lang="fr-FR" dirty="0"/>
              <a:t> , puis je les ai traduits </a:t>
            </a:r>
            <a:r>
              <a:rPr lang="fr-FR" b="1" dirty="0"/>
              <a:t>automatiquement en anglais</a:t>
            </a:r>
            <a:r>
              <a:rPr lang="fr-FR" dirty="0"/>
              <a:t> avant de les soumettre au modèle.</a:t>
            </a:r>
            <a:endParaRPr lang="LID4096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D45879-1DE1-63DF-2A19-0CAADAF2B294}"/>
              </a:ext>
            </a:extLst>
          </p:cNvPr>
          <p:cNvSpPr txBox="1"/>
          <p:nvPr/>
        </p:nvSpPr>
        <p:spPr>
          <a:xfrm>
            <a:off x="170953" y="144708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Pourquoi cette étape ?</a:t>
            </a:r>
            <a:endParaRPr lang="LID4096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0F17C7C-EB4D-6A3F-2315-F57B7C688E84}"/>
              </a:ext>
            </a:extLst>
          </p:cNvPr>
          <p:cNvSpPr txBox="1"/>
          <p:nvPr/>
        </p:nvSpPr>
        <p:spPr>
          <a:xfrm>
            <a:off x="170953" y="173060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modèle a été entraîné sur un </a:t>
            </a:r>
            <a:r>
              <a:rPr lang="fr-FR" dirty="0" err="1"/>
              <a:t>dataset</a:t>
            </a:r>
            <a:r>
              <a:rPr lang="fr-FR" dirty="0"/>
              <a:t> en </a:t>
            </a:r>
            <a:r>
              <a:rPr lang="fr-FR" dirty="0" err="1"/>
              <a:t>anglais.La</a:t>
            </a:r>
            <a:r>
              <a:rPr lang="fr-FR" dirty="0"/>
              <a:t> traduction permet de garantir la compatibilité linguistique entre les SMS de test et les données d’entraînement.</a:t>
            </a:r>
            <a:endParaRPr lang="LID4096" dirty="0"/>
          </a:p>
        </p:txBody>
      </p:sp>
      <p:pic>
        <p:nvPicPr>
          <p:cNvPr id="4101" name="Picture 5" descr="‪Pourquoi I ici. illustration stock. Illustration du repère - 13821716‬‏">
            <a:extLst>
              <a:ext uri="{FF2B5EF4-FFF2-40B4-BE49-F238E27FC236}">
                <a16:creationId xmlns:a16="http://schemas.microsoft.com/office/drawing/2014/main" id="{AE9DB45E-E2A9-C59C-54E0-46DC9421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706" y="1247201"/>
            <a:ext cx="1529251" cy="167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0A5E55C-3907-0DA1-A061-5C17B9277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5" y="2721082"/>
            <a:ext cx="4418912" cy="22383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782A757-7684-AD11-B3B6-524D34FE9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478" y="2684713"/>
            <a:ext cx="4031897" cy="2274744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A2240FE0-46F4-5D18-52B8-421376A0DA51}"/>
              </a:ext>
            </a:extLst>
          </p:cNvPr>
          <p:cNvSpPr/>
          <p:nvPr/>
        </p:nvSpPr>
        <p:spPr>
          <a:xfrm>
            <a:off x="4871550" y="4099407"/>
            <a:ext cx="4206825" cy="8600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B3CEA4C-1A5C-341A-31F5-3FC11CD6E48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484537" y="3840270"/>
            <a:ext cx="834886" cy="35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7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>
          <a:extLst>
            <a:ext uri="{FF2B5EF4-FFF2-40B4-BE49-F238E27FC236}">
              <a16:creationId xmlns:a16="http://schemas.microsoft.com/office/drawing/2014/main" id="{A2B6C64B-A58A-D59A-F780-349D5A627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51">
            <a:extLst>
              <a:ext uri="{FF2B5EF4-FFF2-40B4-BE49-F238E27FC236}">
                <a16:creationId xmlns:a16="http://schemas.microsoft.com/office/drawing/2014/main" id="{AA529E10-0321-3156-91E1-AD7CC8DD6C4F}"/>
              </a:ext>
            </a:extLst>
          </p:cNvPr>
          <p:cNvSpPr/>
          <p:nvPr/>
        </p:nvSpPr>
        <p:spPr>
          <a:xfrm>
            <a:off x="5528700" y="3527793"/>
            <a:ext cx="3615300" cy="1632900"/>
          </a:xfrm>
          <a:prstGeom prst="rect">
            <a:avLst/>
          </a:prstGeom>
          <a:solidFill>
            <a:srgbClr val="878787">
              <a:alpha val="21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51">
            <a:extLst>
              <a:ext uri="{FF2B5EF4-FFF2-40B4-BE49-F238E27FC236}">
                <a16:creationId xmlns:a16="http://schemas.microsoft.com/office/drawing/2014/main" id="{2314E643-8AFC-1F2E-EA3D-DD7DEA60EC40}"/>
              </a:ext>
            </a:extLst>
          </p:cNvPr>
          <p:cNvSpPr/>
          <p:nvPr/>
        </p:nvSpPr>
        <p:spPr>
          <a:xfrm>
            <a:off x="163464" y="4257279"/>
            <a:ext cx="863700" cy="863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1">
            <a:extLst>
              <a:ext uri="{FF2B5EF4-FFF2-40B4-BE49-F238E27FC236}">
                <a16:creationId xmlns:a16="http://schemas.microsoft.com/office/drawing/2014/main" id="{F3FAF9F4-58CB-E35D-C4EB-0A21D92FD3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651" y="2062407"/>
            <a:ext cx="51132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C00000"/>
                </a:solidFill>
              </a:rPr>
              <a:t>CONCLUSION</a:t>
            </a:r>
            <a:endParaRPr sz="6600" dirty="0">
              <a:solidFill>
                <a:srgbClr val="C00000"/>
              </a:solidFill>
            </a:endParaRPr>
          </a:p>
        </p:txBody>
      </p:sp>
      <p:sp>
        <p:nvSpPr>
          <p:cNvPr id="1739" name="Google Shape;1739;p51">
            <a:extLst>
              <a:ext uri="{FF2B5EF4-FFF2-40B4-BE49-F238E27FC236}">
                <a16:creationId xmlns:a16="http://schemas.microsoft.com/office/drawing/2014/main" id="{C35B65EA-4E75-2400-DF64-EF8954008884}"/>
              </a:ext>
            </a:extLst>
          </p:cNvPr>
          <p:cNvSpPr txBox="1"/>
          <p:nvPr/>
        </p:nvSpPr>
        <p:spPr>
          <a:xfrm>
            <a:off x="1817676" y="3864579"/>
            <a:ext cx="12663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0" name="Google Shape;1740;p51">
            <a:extLst>
              <a:ext uri="{FF2B5EF4-FFF2-40B4-BE49-F238E27FC236}">
                <a16:creationId xmlns:a16="http://schemas.microsoft.com/office/drawing/2014/main" id="{202C0F9F-E86F-302C-E858-1A0F04DAA057}"/>
              </a:ext>
            </a:extLst>
          </p:cNvPr>
          <p:cNvSpPr txBox="1"/>
          <p:nvPr/>
        </p:nvSpPr>
        <p:spPr>
          <a:xfrm>
            <a:off x="1854776" y="4094389"/>
            <a:ext cx="12663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Google Shape;1747;p51">
            <a:extLst>
              <a:ext uri="{FF2B5EF4-FFF2-40B4-BE49-F238E27FC236}">
                <a16:creationId xmlns:a16="http://schemas.microsoft.com/office/drawing/2014/main" id="{C3F5379B-99A6-5AE2-CBF3-16C42168C408}"/>
              </a:ext>
            </a:extLst>
          </p:cNvPr>
          <p:cNvSpPr/>
          <p:nvPr/>
        </p:nvSpPr>
        <p:spPr>
          <a:xfrm>
            <a:off x="288424" y="4448183"/>
            <a:ext cx="553726" cy="429606"/>
          </a:xfrm>
          <a:custGeom>
            <a:avLst/>
            <a:gdLst/>
            <a:ahLst/>
            <a:cxnLst/>
            <a:rect l="l" t="t" r="r" b="b"/>
            <a:pathLst>
              <a:path w="14615" h="11339" extrusionOk="0">
                <a:moveTo>
                  <a:pt x="1153" y="0"/>
                </a:moveTo>
                <a:cubicBezTo>
                  <a:pt x="517" y="0"/>
                  <a:pt x="0" y="517"/>
                  <a:pt x="0" y="1154"/>
                </a:cubicBezTo>
                <a:lnTo>
                  <a:pt x="0" y="9852"/>
                </a:lnTo>
                <a:cubicBezTo>
                  <a:pt x="0" y="10489"/>
                  <a:pt x="517" y="11004"/>
                  <a:pt x="1153" y="11004"/>
                </a:cubicBezTo>
                <a:lnTo>
                  <a:pt x="5611" y="11004"/>
                </a:lnTo>
                <a:lnTo>
                  <a:pt x="7450" y="11339"/>
                </a:lnTo>
                <a:lnTo>
                  <a:pt x="9004" y="11004"/>
                </a:lnTo>
                <a:lnTo>
                  <a:pt x="13462" y="11004"/>
                </a:lnTo>
                <a:cubicBezTo>
                  <a:pt x="14099" y="11004"/>
                  <a:pt x="14614" y="10489"/>
                  <a:pt x="14614" y="9852"/>
                </a:cubicBezTo>
                <a:lnTo>
                  <a:pt x="14614" y="1154"/>
                </a:lnTo>
                <a:cubicBezTo>
                  <a:pt x="14614" y="517"/>
                  <a:pt x="14098" y="0"/>
                  <a:pt x="134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748;p51">
            <a:extLst>
              <a:ext uri="{FF2B5EF4-FFF2-40B4-BE49-F238E27FC236}">
                <a16:creationId xmlns:a16="http://schemas.microsoft.com/office/drawing/2014/main" id="{399458CD-D7EC-E5B8-B339-9A62A5BBFF1B}"/>
              </a:ext>
            </a:extLst>
          </p:cNvPr>
          <p:cNvSpPr/>
          <p:nvPr/>
        </p:nvSpPr>
        <p:spPr>
          <a:xfrm>
            <a:off x="742315" y="4448183"/>
            <a:ext cx="99834" cy="416952"/>
          </a:xfrm>
          <a:custGeom>
            <a:avLst/>
            <a:gdLst/>
            <a:ahLst/>
            <a:cxnLst/>
            <a:rect l="l" t="t" r="r" b="b"/>
            <a:pathLst>
              <a:path w="2635" h="11005" extrusionOk="0">
                <a:moveTo>
                  <a:pt x="1" y="0"/>
                </a:moveTo>
                <a:cubicBezTo>
                  <a:pt x="638" y="0"/>
                  <a:pt x="1154" y="517"/>
                  <a:pt x="1154" y="1152"/>
                </a:cubicBezTo>
                <a:lnTo>
                  <a:pt x="1154" y="9852"/>
                </a:lnTo>
                <a:cubicBezTo>
                  <a:pt x="1154" y="10489"/>
                  <a:pt x="638" y="11004"/>
                  <a:pt x="1" y="11004"/>
                </a:cubicBezTo>
                <a:lnTo>
                  <a:pt x="1482" y="11004"/>
                </a:lnTo>
                <a:cubicBezTo>
                  <a:pt x="2119" y="11004"/>
                  <a:pt x="2634" y="10489"/>
                  <a:pt x="2634" y="9852"/>
                </a:cubicBezTo>
                <a:lnTo>
                  <a:pt x="2634" y="1152"/>
                </a:lnTo>
                <a:cubicBezTo>
                  <a:pt x="2634" y="517"/>
                  <a:pt x="2119" y="0"/>
                  <a:pt x="14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749;p51">
            <a:extLst>
              <a:ext uri="{FF2B5EF4-FFF2-40B4-BE49-F238E27FC236}">
                <a16:creationId xmlns:a16="http://schemas.microsoft.com/office/drawing/2014/main" id="{6C5CDD51-52D2-9647-A3B1-8BD7F04FAEB0}"/>
              </a:ext>
            </a:extLst>
          </p:cNvPr>
          <p:cNvSpPr/>
          <p:nvPr/>
        </p:nvSpPr>
        <p:spPr>
          <a:xfrm>
            <a:off x="322863" y="4482547"/>
            <a:ext cx="484922" cy="322044"/>
          </a:xfrm>
          <a:custGeom>
            <a:avLst/>
            <a:gdLst/>
            <a:ahLst/>
            <a:cxnLst/>
            <a:rect l="l" t="t" r="r" b="b"/>
            <a:pathLst>
              <a:path w="12799" h="8500" extrusionOk="0">
                <a:moveTo>
                  <a:pt x="559" y="0"/>
                </a:moveTo>
                <a:cubicBezTo>
                  <a:pt x="251" y="0"/>
                  <a:pt x="0" y="251"/>
                  <a:pt x="0" y="560"/>
                </a:cubicBezTo>
                <a:lnTo>
                  <a:pt x="0" y="7940"/>
                </a:lnTo>
                <a:cubicBezTo>
                  <a:pt x="0" y="8249"/>
                  <a:pt x="251" y="8500"/>
                  <a:pt x="559" y="8500"/>
                </a:cubicBezTo>
                <a:lnTo>
                  <a:pt x="12238" y="8500"/>
                </a:lnTo>
                <a:cubicBezTo>
                  <a:pt x="12547" y="8500"/>
                  <a:pt x="12798" y="8249"/>
                  <a:pt x="12798" y="7940"/>
                </a:cubicBezTo>
                <a:lnTo>
                  <a:pt x="12798" y="560"/>
                </a:lnTo>
                <a:cubicBezTo>
                  <a:pt x="12798" y="252"/>
                  <a:pt x="12547" y="2"/>
                  <a:pt x="12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750;p51">
            <a:extLst>
              <a:ext uri="{FF2B5EF4-FFF2-40B4-BE49-F238E27FC236}">
                <a16:creationId xmlns:a16="http://schemas.microsoft.com/office/drawing/2014/main" id="{253CFC07-14EB-9178-5536-38598EEC603B}"/>
              </a:ext>
            </a:extLst>
          </p:cNvPr>
          <p:cNvSpPr/>
          <p:nvPr/>
        </p:nvSpPr>
        <p:spPr>
          <a:xfrm>
            <a:off x="785014" y="4482547"/>
            <a:ext cx="22770" cy="322044"/>
          </a:xfrm>
          <a:custGeom>
            <a:avLst/>
            <a:gdLst/>
            <a:ahLst/>
            <a:cxnLst/>
            <a:rect l="l" t="t" r="r" b="b"/>
            <a:pathLst>
              <a:path w="601" h="8500" extrusionOk="0">
                <a:moveTo>
                  <a:pt x="1" y="0"/>
                </a:moveTo>
                <a:cubicBezTo>
                  <a:pt x="18" y="80"/>
                  <a:pt x="27" y="161"/>
                  <a:pt x="27" y="245"/>
                </a:cubicBezTo>
                <a:lnTo>
                  <a:pt x="27" y="8500"/>
                </a:lnTo>
                <a:lnTo>
                  <a:pt x="40" y="8500"/>
                </a:lnTo>
                <a:cubicBezTo>
                  <a:pt x="349" y="8500"/>
                  <a:pt x="600" y="8249"/>
                  <a:pt x="600" y="7940"/>
                </a:cubicBezTo>
                <a:lnTo>
                  <a:pt x="600" y="560"/>
                </a:lnTo>
                <a:cubicBezTo>
                  <a:pt x="600" y="252"/>
                  <a:pt x="349" y="2"/>
                  <a:pt x="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751;p51">
            <a:extLst>
              <a:ext uri="{FF2B5EF4-FFF2-40B4-BE49-F238E27FC236}">
                <a16:creationId xmlns:a16="http://schemas.microsoft.com/office/drawing/2014/main" id="{E315F548-C888-FC63-6577-6D11B9754C9D}"/>
              </a:ext>
            </a:extLst>
          </p:cNvPr>
          <p:cNvSpPr/>
          <p:nvPr/>
        </p:nvSpPr>
        <p:spPr>
          <a:xfrm>
            <a:off x="427129" y="4912986"/>
            <a:ext cx="276314" cy="42813"/>
          </a:xfrm>
          <a:custGeom>
            <a:avLst/>
            <a:gdLst/>
            <a:ahLst/>
            <a:cxnLst/>
            <a:rect l="l" t="t" r="r" b="b"/>
            <a:pathLst>
              <a:path w="7293" h="1130" extrusionOk="0">
                <a:moveTo>
                  <a:pt x="565" y="1"/>
                </a:moveTo>
                <a:cubicBezTo>
                  <a:pt x="253" y="1"/>
                  <a:pt x="1" y="254"/>
                  <a:pt x="1" y="565"/>
                </a:cubicBezTo>
                <a:cubicBezTo>
                  <a:pt x="1" y="877"/>
                  <a:pt x="253" y="1129"/>
                  <a:pt x="565" y="1129"/>
                </a:cubicBezTo>
                <a:lnTo>
                  <a:pt x="6729" y="1129"/>
                </a:lnTo>
                <a:cubicBezTo>
                  <a:pt x="7040" y="1129"/>
                  <a:pt x="7292" y="877"/>
                  <a:pt x="7292" y="565"/>
                </a:cubicBezTo>
                <a:cubicBezTo>
                  <a:pt x="7292" y="254"/>
                  <a:pt x="7040" y="1"/>
                  <a:pt x="67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752;p51">
            <a:extLst>
              <a:ext uri="{FF2B5EF4-FFF2-40B4-BE49-F238E27FC236}">
                <a16:creationId xmlns:a16="http://schemas.microsoft.com/office/drawing/2014/main" id="{20E7538D-5471-B5A9-29DA-85D085EE9650}"/>
              </a:ext>
            </a:extLst>
          </p:cNvPr>
          <p:cNvSpPr/>
          <p:nvPr/>
        </p:nvSpPr>
        <p:spPr>
          <a:xfrm>
            <a:off x="473352" y="4865096"/>
            <a:ext cx="230091" cy="90703"/>
          </a:xfrm>
          <a:custGeom>
            <a:avLst/>
            <a:gdLst/>
            <a:ahLst/>
            <a:cxnLst/>
            <a:rect l="l" t="t" r="r" b="b"/>
            <a:pathLst>
              <a:path w="6073" h="2394" extrusionOk="0">
                <a:moveTo>
                  <a:pt x="730" y="0"/>
                </a:moveTo>
                <a:lnTo>
                  <a:pt x="0" y="1265"/>
                </a:lnTo>
                <a:lnTo>
                  <a:pt x="3982" y="1265"/>
                </a:lnTo>
                <a:cubicBezTo>
                  <a:pt x="4294" y="1265"/>
                  <a:pt x="4546" y="1518"/>
                  <a:pt x="4546" y="1829"/>
                </a:cubicBezTo>
                <a:cubicBezTo>
                  <a:pt x="4546" y="1984"/>
                  <a:pt x="4483" y="2126"/>
                  <a:pt x="4381" y="2228"/>
                </a:cubicBezTo>
                <a:cubicBezTo>
                  <a:pt x="4279" y="2330"/>
                  <a:pt x="4139" y="2393"/>
                  <a:pt x="3983" y="2393"/>
                </a:cubicBezTo>
                <a:lnTo>
                  <a:pt x="5509" y="2393"/>
                </a:lnTo>
                <a:cubicBezTo>
                  <a:pt x="5665" y="2393"/>
                  <a:pt x="5806" y="2330"/>
                  <a:pt x="5907" y="2228"/>
                </a:cubicBezTo>
                <a:cubicBezTo>
                  <a:pt x="6009" y="2126"/>
                  <a:pt x="6072" y="1984"/>
                  <a:pt x="6072" y="1829"/>
                </a:cubicBezTo>
                <a:cubicBezTo>
                  <a:pt x="6072" y="1518"/>
                  <a:pt x="5820" y="1265"/>
                  <a:pt x="5509" y="1265"/>
                </a:cubicBezTo>
                <a:lnTo>
                  <a:pt x="4854" y="1265"/>
                </a:lnTo>
                <a:lnTo>
                  <a:pt x="41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753;p51">
            <a:extLst>
              <a:ext uri="{FF2B5EF4-FFF2-40B4-BE49-F238E27FC236}">
                <a16:creationId xmlns:a16="http://schemas.microsoft.com/office/drawing/2014/main" id="{C08DF6AD-4711-2CA8-8ABD-567D240F4DDD}"/>
              </a:ext>
            </a:extLst>
          </p:cNvPr>
          <p:cNvSpPr/>
          <p:nvPr/>
        </p:nvSpPr>
        <p:spPr>
          <a:xfrm>
            <a:off x="358439" y="4632013"/>
            <a:ext cx="106237" cy="16746"/>
          </a:xfrm>
          <a:custGeom>
            <a:avLst/>
            <a:gdLst/>
            <a:ahLst/>
            <a:cxnLst/>
            <a:rect l="l" t="t" r="r" b="b"/>
            <a:pathLst>
              <a:path w="2804" h="442" extrusionOk="0">
                <a:moveTo>
                  <a:pt x="222" y="1"/>
                </a:moveTo>
                <a:cubicBezTo>
                  <a:pt x="100" y="1"/>
                  <a:pt x="1" y="99"/>
                  <a:pt x="1" y="220"/>
                </a:cubicBezTo>
                <a:cubicBezTo>
                  <a:pt x="1" y="342"/>
                  <a:pt x="100" y="442"/>
                  <a:pt x="222" y="442"/>
                </a:cubicBezTo>
                <a:lnTo>
                  <a:pt x="2584" y="442"/>
                </a:lnTo>
                <a:cubicBezTo>
                  <a:pt x="2705" y="442"/>
                  <a:pt x="2803" y="342"/>
                  <a:pt x="2803" y="220"/>
                </a:cubicBezTo>
                <a:cubicBezTo>
                  <a:pt x="2803" y="99"/>
                  <a:pt x="2705" y="1"/>
                  <a:pt x="25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754;p51">
            <a:extLst>
              <a:ext uri="{FF2B5EF4-FFF2-40B4-BE49-F238E27FC236}">
                <a16:creationId xmlns:a16="http://schemas.microsoft.com/office/drawing/2014/main" id="{25FEB7AD-06E4-EB1A-803D-AAE65C1A50AC}"/>
              </a:ext>
            </a:extLst>
          </p:cNvPr>
          <p:cNvSpPr/>
          <p:nvPr/>
        </p:nvSpPr>
        <p:spPr>
          <a:xfrm>
            <a:off x="358439" y="4591208"/>
            <a:ext cx="416952" cy="16746"/>
          </a:xfrm>
          <a:custGeom>
            <a:avLst/>
            <a:gdLst/>
            <a:ahLst/>
            <a:cxnLst/>
            <a:rect l="l" t="t" r="r" b="b"/>
            <a:pathLst>
              <a:path w="11005" h="442" extrusionOk="0">
                <a:moveTo>
                  <a:pt x="222" y="1"/>
                </a:moveTo>
                <a:cubicBezTo>
                  <a:pt x="100" y="1"/>
                  <a:pt x="1" y="100"/>
                  <a:pt x="1" y="222"/>
                </a:cubicBezTo>
                <a:cubicBezTo>
                  <a:pt x="1" y="344"/>
                  <a:pt x="100" y="442"/>
                  <a:pt x="222" y="442"/>
                </a:cubicBezTo>
                <a:lnTo>
                  <a:pt x="10785" y="442"/>
                </a:lnTo>
                <a:cubicBezTo>
                  <a:pt x="10907" y="442"/>
                  <a:pt x="11005" y="344"/>
                  <a:pt x="11005" y="222"/>
                </a:cubicBezTo>
                <a:cubicBezTo>
                  <a:pt x="11005" y="100"/>
                  <a:pt x="10907" y="1"/>
                  <a:pt x="10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755;p51">
            <a:extLst>
              <a:ext uri="{FF2B5EF4-FFF2-40B4-BE49-F238E27FC236}">
                <a16:creationId xmlns:a16="http://schemas.microsoft.com/office/drawing/2014/main" id="{9897AC87-7051-61DE-F522-3E81619247DC}"/>
              </a:ext>
            </a:extLst>
          </p:cNvPr>
          <p:cNvSpPr/>
          <p:nvPr/>
        </p:nvSpPr>
        <p:spPr>
          <a:xfrm>
            <a:off x="358439" y="4550479"/>
            <a:ext cx="416952" cy="16746"/>
          </a:xfrm>
          <a:custGeom>
            <a:avLst/>
            <a:gdLst/>
            <a:ahLst/>
            <a:cxnLst/>
            <a:rect l="l" t="t" r="r" b="b"/>
            <a:pathLst>
              <a:path w="11005" h="442" extrusionOk="0">
                <a:moveTo>
                  <a:pt x="222" y="1"/>
                </a:moveTo>
                <a:cubicBezTo>
                  <a:pt x="100" y="1"/>
                  <a:pt x="1" y="100"/>
                  <a:pt x="1" y="222"/>
                </a:cubicBezTo>
                <a:cubicBezTo>
                  <a:pt x="1" y="344"/>
                  <a:pt x="100" y="442"/>
                  <a:pt x="222" y="442"/>
                </a:cubicBezTo>
                <a:lnTo>
                  <a:pt x="10785" y="442"/>
                </a:lnTo>
                <a:cubicBezTo>
                  <a:pt x="10907" y="442"/>
                  <a:pt x="11005" y="344"/>
                  <a:pt x="11005" y="222"/>
                </a:cubicBezTo>
                <a:cubicBezTo>
                  <a:pt x="11005" y="100"/>
                  <a:pt x="10907" y="1"/>
                  <a:pt x="107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756;p51">
            <a:extLst>
              <a:ext uri="{FF2B5EF4-FFF2-40B4-BE49-F238E27FC236}">
                <a16:creationId xmlns:a16="http://schemas.microsoft.com/office/drawing/2014/main" id="{AD61089F-95B9-4B18-7301-321862FE7845}"/>
              </a:ext>
            </a:extLst>
          </p:cNvPr>
          <p:cNvSpPr/>
          <p:nvPr/>
        </p:nvSpPr>
        <p:spPr>
          <a:xfrm>
            <a:off x="358439" y="4754275"/>
            <a:ext cx="96803" cy="16746"/>
          </a:xfrm>
          <a:custGeom>
            <a:avLst/>
            <a:gdLst/>
            <a:ahLst/>
            <a:cxnLst/>
            <a:rect l="l" t="t" r="r" b="b"/>
            <a:pathLst>
              <a:path w="2555" h="442" extrusionOk="0">
                <a:moveTo>
                  <a:pt x="222" y="1"/>
                </a:moveTo>
                <a:cubicBezTo>
                  <a:pt x="100" y="1"/>
                  <a:pt x="1" y="100"/>
                  <a:pt x="1" y="222"/>
                </a:cubicBezTo>
                <a:cubicBezTo>
                  <a:pt x="1" y="344"/>
                  <a:pt x="100" y="442"/>
                  <a:pt x="222" y="442"/>
                </a:cubicBezTo>
                <a:lnTo>
                  <a:pt x="2333" y="442"/>
                </a:lnTo>
                <a:cubicBezTo>
                  <a:pt x="2455" y="442"/>
                  <a:pt x="2554" y="344"/>
                  <a:pt x="2554" y="222"/>
                </a:cubicBezTo>
                <a:cubicBezTo>
                  <a:pt x="2554" y="100"/>
                  <a:pt x="2455" y="1"/>
                  <a:pt x="23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757;p51">
            <a:extLst>
              <a:ext uri="{FF2B5EF4-FFF2-40B4-BE49-F238E27FC236}">
                <a16:creationId xmlns:a16="http://schemas.microsoft.com/office/drawing/2014/main" id="{8D3A4321-ABDE-8FC2-C0AE-DD50BEEABD0E}"/>
              </a:ext>
            </a:extLst>
          </p:cNvPr>
          <p:cNvSpPr/>
          <p:nvPr/>
        </p:nvSpPr>
        <p:spPr>
          <a:xfrm>
            <a:off x="358439" y="4713546"/>
            <a:ext cx="416952" cy="16746"/>
          </a:xfrm>
          <a:custGeom>
            <a:avLst/>
            <a:gdLst/>
            <a:ahLst/>
            <a:cxnLst/>
            <a:rect l="l" t="t" r="r" b="b"/>
            <a:pathLst>
              <a:path w="11005" h="442" extrusionOk="0">
                <a:moveTo>
                  <a:pt x="222" y="0"/>
                </a:moveTo>
                <a:cubicBezTo>
                  <a:pt x="100" y="0"/>
                  <a:pt x="1" y="98"/>
                  <a:pt x="1" y="220"/>
                </a:cubicBezTo>
                <a:cubicBezTo>
                  <a:pt x="1" y="342"/>
                  <a:pt x="100" y="441"/>
                  <a:pt x="222" y="441"/>
                </a:cubicBezTo>
                <a:lnTo>
                  <a:pt x="10785" y="441"/>
                </a:lnTo>
                <a:cubicBezTo>
                  <a:pt x="10907" y="441"/>
                  <a:pt x="11005" y="342"/>
                  <a:pt x="11005" y="220"/>
                </a:cubicBezTo>
                <a:cubicBezTo>
                  <a:pt x="11005" y="98"/>
                  <a:pt x="10907" y="0"/>
                  <a:pt x="107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758;p51">
            <a:extLst>
              <a:ext uri="{FF2B5EF4-FFF2-40B4-BE49-F238E27FC236}">
                <a16:creationId xmlns:a16="http://schemas.microsoft.com/office/drawing/2014/main" id="{78CF21C9-D840-198E-BBDE-9A4036457BE3}"/>
              </a:ext>
            </a:extLst>
          </p:cNvPr>
          <p:cNvSpPr/>
          <p:nvPr/>
        </p:nvSpPr>
        <p:spPr>
          <a:xfrm>
            <a:off x="358439" y="4672742"/>
            <a:ext cx="382740" cy="16746"/>
          </a:xfrm>
          <a:custGeom>
            <a:avLst/>
            <a:gdLst/>
            <a:ahLst/>
            <a:cxnLst/>
            <a:rect l="l" t="t" r="r" b="b"/>
            <a:pathLst>
              <a:path w="10102" h="442" extrusionOk="0">
                <a:moveTo>
                  <a:pt x="222" y="1"/>
                </a:moveTo>
                <a:cubicBezTo>
                  <a:pt x="100" y="1"/>
                  <a:pt x="1" y="100"/>
                  <a:pt x="1" y="222"/>
                </a:cubicBezTo>
                <a:cubicBezTo>
                  <a:pt x="1" y="344"/>
                  <a:pt x="100" y="442"/>
                  <a:pt x="222" y="442"/>
                </a:cubicBezTo>
                <a:lnTo>
                  <a:pt x="9882" y="442"/>
                </a:lnTo>
                <a:cubicBezTo>
                  <a:pt x="10004" y="442"/>
                  <a:pt x="10102" y="344"/>
                  <a:pt x="10102" y="222"/>
                </a:cubicBezTo>
                <a:cubicBezTo>
                  <a:pt x="10102" y="100"/>
                  <a:pt x="10004" y="1"/>
                  <a:pt x="98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759;p51">
            <a:extLst>
              <a:ext uri="{FF2B5EF4-FFF2-40B4-BE49-F238E27FC236}">
                <a16:creationId xmlns:a16="http://schemas.microsoft.com/office/drawing/2014/main" id="{89D97CAA-5589-C685-BB8F-2726FBF6AE93}"/>
              </a:ext>
            </a:extLst>
          </p:cNvPr>
          <p:cNvSpPr/>
          <p:nvPr/>
        </p:nvSpPr>
        <p:spPr>
          <a:xfrm>
            <a:off x="388370" y="4417911"/>
            <a:ext cx="353149" cy="330682"/>
          </a:xfrm>
          <a:custGeom>
            <a:avLst/>
            <a:gdLst/>
            <a:ahLst/>
            <a:cxnLst/>
            <a:rect l="l" t="t" r="r" b="b"/>
            <a:pathLst>
              <a:path w="9321" h="8728" extrusionOk="0">
                <a:moveTo>
                  <a:pt x="4377" y="0"/>
                </a:moveTo>
                <a:cubicBezTo>
                  <a:pt x="4365" y="0"/>
                  <a:pt x="4353" y="1"/>
                  <a:pt x="4340" y="2"/>
                </a:cubicBezTo>
                <a:cubicBezTo>
                  <a:pt x="4291" y="9"/>
                  <a:pt x="4242" y="16"/>
                  <a:pt x="4195" y="26"/>
                </a:cubicBezTo>
                <a:lnTo>
                  <a:pt x="821" y="667"/>
                </a:lnTo>
                <a:cubicBezTo>
                  <a:pt x="333" y="760"/>
                  <a:pt x="0" y="1213"/>
                  <a:pt x="59" y="1706"/>
                </a:cubicBezTo>
                <a:lnTo>
                  <a:pt x="510" y="5534"/>
                </a:lnTo>
                <a:cubicBezTo>
                  <a:pt x="556" y="5926"/>
                  <a:pt x="696" y="6303"/>
                  <a:pt x="926" y="6625"/>
                </a:cubicBezTo>
                <a:cubicBezTo>
                  <a:pt x="1383" y="7271"/>
                  <a:pt x="2375" y="8191"/>
                  <a:pt x="4451" y="8702"/>
                </a:cubicBezTo>
                <a:cubicBezTo>
                  <a:pt x="4520" y="8719"/>
                  <a:pt x="4590" y="8727"/>
                  <a:pt x="4660" y="8727"/>
                </a:cubicBezTo>
                <a:cubicBezTo>
                  <a:pt x="4731" y="8727"/>
                  <a:pt x="4801" y="8719"/>
                  <a:pt x="4870" y="8702"/>
                </a:cubicBezTo>
                <a:cubicBezTo>
                  <a:pt x="6946" y="8191"/>
                  <a:pt x="7937" y="7271"/>
                  <a:pt x="8396" y="6625"/>
                </a:cubicBezTo>
                <a:cubicBezTo>
                  <a:pt x="8625" y="6303"/>
                  <a:pt x="8765" y="5926"/>
                  <a:pt x="8811" y="5534"/>
                </a:cubicBezTo>
                <a:lnTo>
                  <a:pt x="9262" y="1706"/>
                </a:lnTo>
                <a:cubicBezTo>
                  <a:pt x="9320" y="1215"/>
                  <a:pt x="8987" y="761"/>
                  <a:pt x="8501" y="669"/>
                </a:cubicBezTo>
                <a:lnTo>
                  <a:pt x="6534" y="295"/>
                </a:lnTo>
                <a:cubicBezTo>
                  <a:pt x="6516" y="291"/>
                  <a:pt x="6497" y="290"/>
                  <a:pt x="6479" y="290"/>
                </a:cubicBezTo>
                <a:cubicBezTo>
                  <a:pt x="6463" y="290"/>
                  <a:pt x="6447" y="291"/>
                  <a:pt x="6431" y="294"/>
                </a:cubicBezTo>
                <a:cubicBezTo>
                  <a:pt x="6330" y="312"/>
                  <a:pt x="6244" y="382"/>
                  <a:pt x="6211" y="484"/>
                </a:cubicBezTo>
                <a:lnTo>
                  <a:pt x="5320" y="3132"/>
                </a:lnTo>
                <a:lnTo>
                  <a:pt x="5966" y="3196"/>
                </a:lnTo>
                <a:cubicBezTo>
                  <a:pt x="6233" y="3224"/>
                  <a:pt x="6373" y="3529"/>
                  <a:pt x="6218" y="3749"/>
                </a:cubicBezTo>
                <a:lnTo>
                  <a:pt x="4391" y="6342"/>
                </a:lnTo>
                <a:cubicBezTo>
                  <a:pt x="4357" y="6391"/>
                  <a:pt x="4308" y="6412"/>
                  <a:pt x="4261" y="6412"/>
                </a:cubicBezTo>
                <a:cubicBezTo>
                  <a:pt x="4164" y="6412"/>
                  <a:pt x="4070" y="6325"/>
                  <a:pt x="4100" y="6207"/>
                </a:cubicBezTo>
                <a:lnTo>
                  <a:pt x="4602" y="4275"/>
                </a:lnTo>
                <a:lnTo>
                  <a:pt x="4052" y="4365"/>
                </a:lnTo>
                <a:cubicBezTo>
                  <a:pt x="4033" y="4368"/>
                  <a:pt x="4014" y="4370"/>
                  <a:pt x="3995" y="4370"/>
                </a:cubicBezTo>
                <a:cubicBezTo>
                  <a:pt x="3776" y="4370"/>
                  <a:pt x="3608" y="4160"/>
                  <a:pt x="3668" y="3939"/>
                </a:cubicBezTo>
                <a:lnTo>
                  <a:pt x="4650" y="362"/>
                </a:lnTo>
                <a:cubicBezTo>
                  <a:pt x="4700" y="178"/>
                  <a:pt x="4561" y="0"/>
                  <a:pt x="437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760;p51">
            <a:extLst>
              <a:ext uri="{FF2B5EF4-FFF2-40B4-BE49-F238E27FC236}">
                <a16:creationId xmlns:a16="http://schemas.microsoft.com/office/drawing/2014/main" id="{A78FD4DA-D06A-6BA9-B954-2CAB4D7C75FE}"/>
              </a:ext>
            </a:extLst>
          </p:cNvPr>
          <p:cNvSpPr/>
          <p:nvPr/>
        </p:nvSpPr>
        <p:spPr>
          <a:xfrm>
            <a:off x="572844" y="4428860"/>
            <a:ext cx="168675" cy="318785"/>
          </a:xfrm>
          <a:custGeom>
            <a:avLst/>
            <a:gdLst/>
            <a:ahLst/>
            <a:cxnLst/>
            <a:rect l="l" t="t" r="r" b="b"/>
            <a:pathLst>
              <a:path w="4452" h="8414" extrusionOk="0">
                <a:moveTo>
                  <a:pt x="1613" y="0"/>
                </a:moveTo>
                <a:cubicBezTo>
                  <a:pt x="1596" y="0"/>
                  <a:pt x="1578" y="2"/>
                  <a:pt x="1562" y="5"/>
                </a:cubicBezTo>
                <a:cubicBezTo>
                  <a:pt x="2057" y="192"/>
                  <a:pt x="2400" y="665"/>
                  <a:pt x="2409" y="1210"/>
                </a:cubicBezTo>
                <a:cubicBezTo>
                  <a:pt x="2437" y="3088"/>
                  <a:pt x="2204" y="6908"/>
                  <a:pt x="1" y="8413"/>
                </a:cubicBezTo>
                <a:cubicBezTo>
                  <a:pt x="2077" y="7902"/>
                  <a:pt x="3068" y="6982"/>
                  <a:pt x="3527" y="6336"/>
                </a:cubicBezTo>
                <a:cubicBezTo>
                  <a:pt x="3756" y="6014"/>
                  <a:pt x="3896" y="5637"/>
                  <a:pt x="3942" y="5245"/>
                </a:cubicBezTo>
                <a:lnTo>
                  <a:pt x="4393" y="1417"/>
                </a:lnTo>
                <a:cubicBezTo>
                  <a:pt x="4451" y="926"/>
                  <a:pt x="4118" y="472"/>
                  <a:pt x="3632" y="380"/>
                </a:cubicBezTo>
                <a:lnTo>
                  <a:pt x="1665" y="5"/>
                </a:lnTo>
                <a:cubicBezTo>
                  <a:pt x="1648" y="2"/>
                  <a:pt x="1630" y="0"/>
                  <a:pt x="16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1761;p51">
            <a:extLst>
              <a:ext uri="{FF2B5EF4-FFF2-40B4-BE49-F238E27FC236}">
                <a16:creationId xmlns:a16="http://schemas.microsoft.com/office/drawing/2014/main" id="{5731FC28-2EE7-3DC7-6224-28E57FE9CEAD}"/>
              </a:ext>
            </a:extLst>
          </p:cNvPr>
          <p:cNvSpPr/>
          <p:nvPr/>
        </p:nvSpPr>
        <p:spPr>
          <a:xfrm>
            <a:off x="431107" y="4458147"/>
            <a:ext cx="267637" cy="249868"/>
          </a:xfrm>
          <a:custGeom>
            <a:avLst/>
            <a:gdLst/>
            <a:ahLst/>
            <a:cxnLst/>
            <a:rect l="l" t="t" r="r" b="b"/>
            <a:pathLst>
              <a:path w="7064" h="6595" extrusionOk="0">
                <a:moveTo>
                  <a:pt x="3330" y="0"/>
                </a:moveTo>
                <a:lnTo>
                  <a:pt x="3330" y="0"/>
                </a:lnTo>
                <a:cubicBezTo>
                  <a:pt x="3309" y="3"/>
                  <a:pt x="3287" y="6"/>
                  <a:pt x="3266" y="10"/>
                </a:cubicBezTo>
                <a:lnTo>
                  <a:pt x="1" y="632"/>
                </a:lnTo>
                <a:lnTo>
                  <a:pt x="439" y="4349"/>
                </a:lnTo>
                <a:cubicBezTo>
                  <a:pt x="465" y="4569"/>
                  <a:pt x="544" y="4776"/>
                  <a:pt x="666" y="4948"/>
                </a:cubicBezTo>
                <a:cubicBezTo>
                  <a:pt x="965" y="5369"/>
                  <a:pt x="1735" y="6144"/>
                  <a:pt x="3533" y="6594"/>
                </a:cubicBezTo>
                <a:cubicBezTo>
                  <a:pt x="4195" y="6428"/>
                  <a:pt x="4719" y="6218"/>
                  <a:pt x="5129" y="5998"/>
                </a:cubicBezTo>
                <a:cubicBezTo>
                  <a:pt x="5833" y="5620"/>
                  <a:pt x="6210" y="5214"/>
                  <a:pt x="6400" y="4947"/>
                </a:cubicBezTo>
                <a:cubicBezTo>
                  <a:pt x="6522" y="4774"/>
                  <a:pt x="6599" y="4569"/>
                  <a:pt x="6626" y="4349"/>
                </a:cubicBezTo>
                <a:lnTo>
                  <a:pt x="7064" y="632"/>
                </a:lnTo>
                <a:lnTo>
                  <a:pt x="6151" y="457"/>
                </a:lnTo>
                <a:lnTo>
                  <a:pt x="4820" y="205"/>
                </a:lnTo>
                <a:lnTo>
                  <a:pt x="4192" y="2071"/>
                </a:lnTo>
                <a:lnTo>
                  <a:pt x="4838" y="2135"/>
                </a:lnTo>
                <a:cubicBezTo>
                  <a:pt x="5105" y="2162"/>
                  <a:pt x="5245" y="2467"/>
                  <a:pt x="5090" y="2687"/>
                </a:cubicBezTo>
                <a:lnTo>
                  <a:pt x="3263" y="5280"/>
                </a:lnTo>
                <a:cubicBezTo>
                  <a:pt x="3229" y="5329"/>
                  <a:pt x="3180" y="5350"/>
                  <a:pt x="3133" y="5350"/>
                </a:cubicBezTo>
                <a:cubicBezTo>
                  <a:pt x="3035" y="5350"/>
                  <a:pt x="2941" y="5263"/>
                  <a:pt x="2972" y="5145"/>
                </a:cubicBezTo>
                <a:lnTo>
                  <a:pt x="3474" y="3213"/>
                </a:lnTo>
                <a:lnTo>
                  <a:pt x="2924" y="3303"/>
                </a:lnTo>
                <a:cubicBezTo>
                  <a:pt x="2905" y="3306"/>
                  <a:pt x="2886" y="3308"/>
                  <a:pt x="2867" y="3308"/>
                </a:cubicBezTo>
                <a:cubicBezTo>
                  <a:pt x="2648" y="3308"/>
                  <a:pt x="2480" y="3098"/>
                  <a:pt x="2540" y="2877"/>
                </a:cubicBezTo>
                <a:lnTo>
                  <a:pt x="33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762;p51">
            <a:extLst>
              <a:ext uri="{FF2B5EF4-FFF2-40B4-BE49-F238E27FC236}">
                <a16:creationId xmlns:a16="http://schemas.microsoft.com/office/drawing/2014/main" id="{21B501E3-F1FB-82B3-E7EF-DFBE2798B5D5}"/>
              </a:ext>
            </a:extLst>
          </p:cNvPr>
          <p:cNvSpPr/>
          <p:nvPr/>
        </p:nvSpPr>
        <p:spPr>
          <a:xfrm>
            <a:off x="625432" y="4475424"/>
            <a:ext cx="73312" cy="210010"/>
          </a:xfrm>
          <a:custGeom>
            <a:avLst/>
            <a:gdLst/>
            <a:ahLst/>
            <a:cxnLst/>
            <a:rect l="l" t="t" r="r" b="b"/>
            <a:pathLst>
              <a:path w="1935" h="5543" extrusionOk="0">
                <a:moveTo>
                  <a:pt x="1021" y="1"/>
                </a:moveTo>
                <a:lnTo>
                  <a:pt x="1021" y="1"/>
                </a:lnTo>
                <a:cubicBezTo>
                  <a:pt x="1040" y="1374"/>
                  <a:pt x="918" y="3765"/>
                  <a:pt x="0" y="5542"/>
                </a:cubicBezTo>
                <a:cubicBezTo>
                  <a:pt x="704" y="5164"/>
                  <a:pt x="1081" y="4758"/>
                  <a:pt x="1270" y="4491"/>
                </a:cubicBezTo>
                <a:cubicBezTo>
                  <a:pt x="1393" y="4318"/>
                  <a:pt x="1470" y="4113"/>
                  <a:pt x="1497" y="3893"/>
                </a:cubicBezTo>
                <a:lnTo>
                  <a:pt x="1935" y="174"/>
                </a:lnTo>
                <a:lnTo>
                  <a:pt x="1021" y="1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37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0625" y="2168086"/>
            <a:ext cx="6991350" cy="898963"/>
          </a:xfrm>
        </p:spPr>
        <p:txBody>
          <a:bodyPr/>
          <a:lstStyle/>
          <a:p>
            <a:r>
              <a:rPr lang="en-CA" sz="4800" dirty="0" err="1">
                <a:solidFill>
                  <a:srgbClr val="C00000"/>
                </a:solidFill>
              </a:rPr>
              <a:t>Merci</a:t>
            </a:r>
            <a:r>
              <a:rPr lang="en-CA" sz="4800" dirty="0">
                <a:solidFill>
                  <a:srgbClr val="C00000"/>
                </a:solidFill>
              </a:rPr>
              <a:t> pour </a:t>
            </a:r>
            <a:r>
              <a:rPr lang="en-CA" sz="4800" dirty="0" err="1">
                <a:solidFill>
                  <a:srgbClr val="C00000"/>
                </a:solidFill>
              </a:rPr>
              <a:t>votre</a:t>
            </a:r>
            <a:r>
              <a:rPr lang="en-CA" sz="4800" dirty="0">
                <a:solidFill>
                  <a:srgbClr val="C00000"/>
                </a:solidFill>
              </a:rPr>
              <a:t> attention.</a:t>
            </a:r>
            <a:endParaRPr lang="fr-FR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subTitle" idx="16"/>
          </p:nvPr>
        </p:nvSpPr>
        <p:spPr>
          <a:xfrm>
            <a:off x="552260" y="1621415"/>
            <a:ext cx="3069450" cy="3834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fr-FR" sz="1800" dirty="0"/>
              <a:t>Introduction</a:t>
            </a:r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17"/>
          </p:nvPr>
        </p:nvSpPr>
        <p:spPr>
          <a:xfrm>
            <a:off x="2976600" y="1529406"/>
            <a:ext cx="3251778" cy="464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fr-FR" sz="1800" dirty="0"/>
              <a:t>Présentation du </a:t>
            </a:r>
            <a:r>
              <a:rPr lang="fr-FR" sz="1800" dirty="0" err="1"/>
              <a:t>dataset</a:t>
            </a:r>
            <a:endParaRPr sz="1800" dirty="0"/>
          </a:p>
        </p:txBody>
      </p:sp>
      <p:sp>
        <p:nvSpPr>
          <p:cNvPr id="206" name="Google Shape;206;p29"/>
          <p:cNvSpPr txBox="1">
            <a:spLocks noGrp="1"/>
          </p:cNvSpPr>
          <p:nvPr>
            <p:ph type="subTitle" idx="18"/>
          </p:nvPr>
        </p:nvSpPr>
        <p:spPr>
          <a:xfrm>
            <a:off x="6046050" y="1522892"/>
            <a:ext cx="309467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sz="1800" dirty="0"/>
              <a:t>Prétraitement des données</a:t>
            </a:r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9"/>
          </p:nvPr>
        </p:nvSpPr>
        <p:spPr>
          <a:xfrm>
            <a:off x="615293" y="3560275"/>
            <a:ext cx="262077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fr-FR" sz="1800" dirty="0"/>
              <a:t>Analyse exploratoire(</a:t>
            </a:r>
            <a:r>
              <a:rPr lang="fr-FR" sz="1800" dirty="0" err="1"/>
              <a:t>eda</a:t>
            </a:r>
            <a:r>
              <a:rPr lang="fr-FR" sz="1800" dirty="0"/>
              <a:t>)</a:t>
            </a:r>
            <a:endParaRPr sz="1800" dirty="0"/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20"/>
          </p:nvPr>
        </p:nvSpPr>
        <p:spPr>
          <a:xfrm>
            <a:off x="6293538" y="3561144"/>
            <a:ext cx="328228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fr-FR" sz="1800" dirty="0" err="1"/>
              <a:t>Conclustion</a:t>
            </a:r>
            <a:endParaRPr lang="fr-FR" sz="1800" dirty="0"/>
          </a:p>
        </p:txBody>
      </p:sp>
      <p:sp>
        <p:nvSpPr>
          <p:cNvPr id="209" name="Google Shape;209;p29"/>
          <p:cNvSpPr txBox="1">
            <a:spLocks noGrp="1"/>
          </p:cNvSpPr>
          <p:nvPr>
            <p:ph type="subTitle" idx="21"/>
          </p:nvPr>
        </p:nvSpPr>
        <p:spPr>
          <a:xfrm>
            <a:off x="3403800" y="3583455"/>
            <a:ext cx="2967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fr-FR" sz="2000" dirty="0"/>
              <a:t>Modélisation &amp; Évaluation</a:t>
            </a:r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 idx="3"/>
          </p:nvPr>
        </p:nvSpPr>
        <p:spPr>
          <a:xfrm>
            <a:off x="3403800" y="1041727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 idx="5"/>
          </p:nvPr>
        </p:nvSpPr>
        <p:spPr>
          <a:xfrm>
            <a:off x="6092500" y="1041727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 idx="7"/>
          </p:nvPr>
        </p:nvSpPr>
        <p:spPr>
          <a:xfrm>
            <a:off x="720000" y="3099590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9"/>
          </p:nvPr>
        </p:nvSpPr>
        <p:spPr>
          <a:xfrm>
            <a:off x="3403800" y="3099590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title" idx="14"/>
          </p:nvPr>
        </p:nvSpPr>
        <p:spPr>
          <a:xfrm>
            <a:off x="6293538" y="3132088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20000" y="2095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PLAN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17" name="Google Shape;217;p29"/>
          <p:cNvCxnSpPr/>
          <p:nvPr/>
        </p:nvCxnSpPr>
        <p:spPr>
          <a:xfrm>
            <a:off x="661883" y="1983527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9"/>
          <p:cNvCxnSpPr>
            <a:cxnSpLocks/>
          </p:cNvCxnSpPr>
          <p:nvPr/>
        </p:nvCxnSpPr>
        <p:spPr>
          <a:xfrm>
            <a:off x="3444550" y="1983527"/>
            <a:ext cx="2327195" cy="2132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>
            <a:cxnSpLocks/>
          </p:cNvCxnSpPr>
          <p:nvPr/>
        </p:nvCxnSpPr>
        <p:spPr>
          <a:xfrm>
            <a:off x="6092500" y="1983527"/>
            <a:ext cx="2547538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>
            <a:cxnSpLocks/>
          </p:cNvCxnSpPr>
          <p:nvPr/>
        </p:nvCxnSpPr>
        <p:spPr>
          <a:xfrm>
            <a:off x="726600" y="4034775"/>
            <a:ext cx="2334370" cy="10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>
            <a:cxnSpLocks/>
          </p:cNvCxnSpPr>
          <p:nvPr/>
        </p:nvCxnSpPr>
        <p:spPr>
          <a:xfrm>
            <a:off x="3444550" y="4034775"/>
            <a:ext cx="2709816" cy="10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>
            <a:off x="6421967" y="4034775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9"/>
          <p:cNvSpPr/>
          <p:nvPr/>
        </p:nvSpPr>
        <p:spPr>
          <a:xfrm>
            <a:off x="8308216" y="166420"/>
            <a:ext cx="1561" cy="1068"/>
          </a:xfrm>
          <a:custGeom>
            <a:avLst/>
            <a:gdLst/>
            <a:ahLst/>
            <a:cxnLst/>
            <a:rect l="l" t="t" r="r" b="b"/>
            <a:pathLst>
              <a:path w="19" h="13" extrusionOk="0">
                <a:moveTo>
                  <a:pt x="18" y="1"/>
                </a:moveTo>
                <a:lnTo>
                  <a:pt x="0" y="12"/>
                </a:lnTo>
                <a:cubicBezTo>
                  <a:pt x="1" y="12"/>
                  <a:pt x="1" y="13"/>
                  <a:pt x="2" y="13"/>
                </a:cubicBezTo>
                <a:cubicBezTo>
                  <a:pt x="8" y="13"/>
                  <a:pt x="18" y="1"/>
                  <a:pt x="18" y="1"/>
                </a:cubicBezTo>
                <a:close/>
              </a:path>
            </a:pathLst>
          </a:custGeom>
          <a:solidFill>
            <a:srgbClr val="C45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9"/>
          <p:cNvGrpSpPr/>
          <p:nvPr/>
        </p:nvGrpSpPr>
        <p:grpSpPr>
          <a:xfrm>
            <a:off x="8459557" y="166427"/>
            <a:ext cx="597301" cy="541102"/>
            <a:chOff x="7443684" y="123535"/>
            <a:chExt cx="968230" cy="877130"/>
          </a:xfrm>
        </p:grpSpPr>
        <p:sp>
          <p:nvSpPr>
            <p:cNvPr id="225" name="Google Shape;225;p29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10;p29"/>
          <p:cNvSpPr txBox="1">
            <a:spLocks/>
          </p:cNvSpPr>
          <p:nvPr/>
        </p:nvSpPr>
        <p:spPr>
          <a:xfrm>
            <a:off x="615293" y="1062642"/>
            <a:ext cx="630346" cy="4602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24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D89198-1AC6-46CF-897B-047F6347262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build="p"/>
      <p:bldP spid="205" grpId="0" build="p"/>
      <p:bldP spid="206" grpId="0" build="p"/>
      <p:bldP spid="207" grpId="0" build="p"/>
      <p:bldP spid="208" grpId="0" build="p"/>
      <p:bldP spid="209" grpId="0" build="p"/>
      <p:bldP spid="211" grpId="0" animBg="1"/>
      <p:bldP spid="212" grpId="0" animBg="1"/>
      <p:bldP spid="213" grpId="0" animBg="1"/>
      <p:bldP spid="214" grpId="0" animBg="1"/>
      <p:bldP spid="215" grpId="0" animBg="1"/>
      <p:bldP spid="216" grpId="0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662542" y="2305250"/>
            <a:ext cx="80867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dirty="0"/>
              <a:t>Introduction</a:t>
            </a:r>
            <a:br>
              <a:rPr lang="fr-FR" dirty="0"/>
            </a:b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/>
          </p:nvPr>
        </p:nvSpPr>
        <p:spPr>
          <a:xfrm>
            <a:off x="3989850" y="1146375"/>
            <a:ext cx="11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cxnSp>
        <p:nvCxnSpPr>
          <p:cNvPr id="255" name="Google Shape;255;p30"/>
          <p:cNvCxnSpPr/>
          <p:nvPr/>
        </p:nvCxnSpPr>
        <p:spPr>
          <a:xfrm rot="10800000" flipH="1">
            <a:off x="1459800" y="2182600"/>
            <a:ext cx="6224400" cy="4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6" name="Google Shape;256;p30"/>
          <p:cNvGrpSpPr/>
          <p:nvPr/>
        </p:nvGrpSpPr>
        <p:grpSpPr>
          <a:xfrm>
            <a:off x="459961" y="301521"/>
            <a:ext cx="510276" cy="1011126"/>
            <a:chOff x="331179" y="148675"/>
            <a:chExt cx="557496" cy="1104693"/>
          </a:xfrm>
        </p:grpSpPr>
        <p:sp>
          <p:nvSpPr>
            <p:cNvPr id="257" name="Google Shape;257;p30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Introduction general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9286" y="1316784"/>
            <a:ext cx="5996739" cy="366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endParaRPr lang="fr-FR" sz="1600" dirty="0">
              <a:latin typeface="Nunito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E15522-A1EC-4E53-AE0B-E2915AC2FB78}"/>
              </a:ext>
            </a:extLst>
          </p:cNvPr>
          <p:cNvSpPr txBox="1"/>
          <p:nvPr/>
        </p:nvSpPr>
        <p:spPr>
          <a:xfrm>
            <a:off x="798825" y="1148727"/>
            <a:ext cx="78752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Depuis l’explosion de l’usage des téléphones portables, les messages SMS sont devenus un moyen de communication quotidien. Cependant, cette popularité a aussi donné naissance à une augmentation significative des messages indésirables, appelés </a:t>
            </a:r>
            <a:r>
              <a:rPr lang="fr-FR" b="1" dirty="0"/>
              <a:t>spams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D047AA-9E13-A60B-F856-5C969C9B6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52" y="2720603"/>
            <a:ext cx="2381250" cy="22574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14109BE-5E3E-4A8E-A251-585F1AD502AC}"/>
              </a:ext>
            </a:extLst>
          </p:cNvPr>
          <p:cNvSpPr txBox="1"/>
          <p:nvPr/>
        </p:nvSpPr>
        <p:spPr>
          <a:xfrm>
            <a:off x="798825" y="1905732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spams SMS peuvent :</a:t>
            </a:r>
            <a:endParaRPr lang="LID4096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34ED7E-6182-5815-6FA2-AE1738945F40}"/>
              </a:ext>
            </a:extLst>
          </p:cNvPr>
          <p:cNvSpPr txBox="1"/>
          <p:nvPr/>
        </p:nvSpPr>
        <p:spPr>
          <a:xfrm>
            <a:off x="1006792" y="2265894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contenir des publicités non sollicitées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DCC989A-2C8D-24CC-31EE-128F644083F1}"/>
              </a:ext>
            </a:extLst>
          </p:cNvPr>
          <p:cNvSpPr txBox="1"/>
          <p:nvPr/>
        </p:nvSpPr>
        <p:spPr>
          <a:xfrm>
            <a:off x="1006792" y="2626056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chercher à arnaquer les utilisateurs</a:t>
            </a:r>
            <a:endParaRPr lang="LID4096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4CBA002-9AD8-0E33-D173-DBAD94A4DB2B}"/>
              </a:ext>
            </a:extLst>
          </p:cNvPr>
          <p:cNvSpPr txBox="1"/>
          <p:nvPr/>
        </p:nvSpPr>
        <p:spPr>
          <a:xfrm>
            <a:off x="1006792" y="2948333"/>
            <a:ext cx="45817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propager des liens malveillants.</a:t>
            </a:r>
            <a:endParaRPr lang="LID4096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66A52E-489A-0FAE-1240-B8BF3125C7B2}"/>
              </a:ext>
            </a:extLst>
          </p:cNvPr>
          <p:cNvSpPr txBox="1"/>
          <p:nvPr/>
        </p:nvSpPr>
        <p:spPr>
          <a:xfrm>
            <a:off x="798825" y="3270610"/>
            <a:ext cx="57278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Face à ce phénomène, il est essentiel de développer des systèmes automatisés capables de </a:t>
            </a:r>
            <a:r>
              <a:rPr lang="fr-FR" b="1" dirty="0"/>
              <a:t>détecter les spams SMS</a:t>
            </a:r>
            <a:r>
              <a:rPr lang="fr-FR" dirty="0"/>
              <a:t> pour protéger les utilisateurs.</a:t>
            </a:r>
            <a:endParaRPr lang="LID4096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EA253E-AB59-55FA-62CE-E7DF232ABF02}"/>
              </a:ext>
            </a:extLst>
          </p:cNvPr>
          <p:cNvSpPr txBox="1"/>
          <p:nvPr/>
        </p:nvSpPr>
        <p:spPr>
          <a:xfrm>
            <a:off x="798825" y="4112268"/>
            <a:ext cx="59135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Ce projet vise à construire un modèle de </a:t>
            </a:r>
            <a:r>
              <a:rPr lang="fr-FR" b="1" dirty="0"/>
              <a:t>Machine Learning</a:t>
            </a:r>
            <a:r>
              <a:rPr lang="fr-FR" dirty="0"/>
              <a:t> permettant de classifier les messages comme </a:t>
            </a:r>
            <a:r>
              <a:rPr lang="fr-FR" b="1" dirty="0"/>
              <a:t>"spam"</a:t>
            </a:r>
            <a:r>
              <a:rPr lang="fr-FR" dirty="0"/>
              <a:t> ou </a:t>
            </a:r>
            <a:r>
              <a:rPr lang="fr-FR" b="1" dirty="0"/>
              <a:t>"</a:t>
            </a:r>
            <a:r>
              <a:rPr lang="fr-FR" b="1" dirty="0" err="1"/>
              <a:t>ham</a:t>
            </a:r>
            <a:r>
              <a:rPr lang="fr-FR" b="1" dirty="0"/>
              <a:t>"</a:t>
            </a:r>
            <a:r>
              <a:rPr lang="fr-FR" dirty="0"/>
              <a:t> , en se basant sur leur contenu textuel.</a:t>
            </a:r>
            <a:endParaRPr lang="LID4096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/>
      <p:bldP spid="6" grpId="1"/>
      <p:bldP spid="8" grpId="0"/>
      <p:bldP spid="10" grpId="0"/>
      <p:bldP spid="12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459961" y="2257625"/>
            <a:ext cx="868403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800" dirty="0"/>
              <a:t>Présentation du </a:t>
            </a:r>
            <a:r>
              <a:rPr lang="fr-FR" sz="4800" dirty="0" err="1">
                <a:solidFill>
                  <a:srgbClr val="FF0000"/>
                </a:solidFill>
              </a:rPr>
              <a:t>dataset</a:t>
            </a:r>
            <a:br>
              <a:rPr lang="fr-FR" sz="4800" dirty="0"/>
            </a:br>
            <a:endParaRPr dirty="0"/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 idx="2"/>
          </p:nvPr>
        </p:nvSpPr>
        <p:spPr>
          <a:xfrm>
            <a:off x="3989850" y="1146375"/>
            <a:ext cx="127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cxnSp>
        <p:nvCxnSpPr>
          <p:cNvPr id="323" name="Google Shape;323;p33"/>
          <p:cNvCxnSpPr/>
          <p:nvPr/>
        </p:nvCxnSpPr>
        <p:spPr>
          <a:xfrm rot="10800000" flipH="1">
            <a:off x="1459800" y="2182600"/>
            <a:ext cx="6224400" cy="4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4" name="Google Shape;324;p33"/>
          <p:cNvGrpSpPr/>
          <p:nvPr/>
        </p:nvGrpSpPr>
        <p:grpSpPr>
          <a:xfrm>
            <a:off x="459961" y="301521"/>
            <a:ext cx="510276" cy="1011126"/>
            <a:chOff x="331179" y="148675"/>
            <a:chExt cx="557496" cy="1104693"/>
          </a:xfrm>
        </p:grpSpPr>
        <p:sp>
          <p:nvSpPr>
            <p:cNvPr id="325" name="Google Shape;325;p33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804725-F441-460C-920E-E8DC3FDA8DEA}"/>
              </a:ext>
            </a:extLst>
          </p:cNvPr>
          <p:cNvSpPr txBox="1"/>
          <p:nvPr/>
        </p:nvSpPr>
        <p:spPr>
          <a:xfrm>
            <a:off x="352848" y="2203438"/>
            <a:ext cx="1408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Colonnes :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EEAEA4-EB50-47A8-5AC8-D86DAB9E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" y="2980266"/>
            <a:ext cx="8751147" cy="216323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A35E31-E2AD-DE42-2430-1A8FD2B1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568961"/>
            <a:ext cx="8581812" cy="12733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26E512E-2B20-021E-262A-8DFC992A4D39}"/>
              </a:ext>
            </a:extLst>
          </p:cNvPr>
          <p:cNvSpPr txBox="1"/>
          <p:nvPr/>
        </p:nvSpPr>
        <p:spPr>
          <a:xfrm>
            <a:off x="365761" y="1869004"/>
            <a:ext cx="26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Nom :</a:t>
            </a:r>
            <a:r>
              <a:rPr lang="fr-FR" dirty="0"/>
              <a:t> SMS Spam Collection</a:t>
            </a:r>
            <a:endParaRPr lang="LID4096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EC34CE-1683-5853-0A97-B01231011370}"/>
              </a:ext>
            </a:extLst>
          </p:cNvPr>
          <p:cNvSpPr txBox="1"/>
          <p:nvPr/>
        </p:nvSpPr>
        <p:spPr>
          <a:xfrm>
            <a:off x="2755689" y="1869004"/>
            <a:ext cx="3642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Source :</a:t>
            </a:r>
            <a:r>
              <a:rPr lang="en-US" dirty="0"/>
              <a:t> UCI Machine Learning Repository</a:t>
            </a:r>
            <a:endParaRPr lang="LID4096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26CDD5-38F7-4C9F-07DB-5B92899D24F2}"/>
              </a:ext>
            </a:extLst>
          </p:cNvPr>
          <p:cNvSpPr txBox="1"/>
          <p:nvPr/>
        </p:nvSpPr>
        <p:spPr>
          <a:xfrm>
            <a:off x="6267028" y="1869004"/>
            <a:ext cx="2578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Taille :</a:t>
            </a:r>
            <a:r>
              <a:rPr lang="fr-FR" dirty="0"/>
              <a:t> 5 572 messages SMS</a:t>
            </a:r>
            <a:endParaRPr lang="LID4096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6068CF0C-678A-03A3-6FF8-40991391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709" y="2203438"/>
            <a:ext cx="49103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indique si le message est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(non spam)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C388698-C335-3806-FA92-BD8ADAE4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028" y="2203438"/>
            <a:ext cx="25811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essage</a:t>
            </a:r>
            <a:r>
              <a:rPr kumimoji="0" lang="fr-FR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  <a:r>
              <a:rPr kumimoji="0" lang="fr-FR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 </a:t>
            </a:r>
            <a:r>
              <a:rPr kumimoji="0" lang="LID4096" altLang="LID4096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texte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</a:t>
            </a:r>
            <a:r>
              <a:rPr kumimoji="0" lang="fr-FR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AEA195-7025-E8CB-3315-0CCE2AABD38E}"/>
              </a:ext>
            </a:extLst>
          </p:cNvPr>
          <p:cNvSpPr txBox="1"/>
          <p:nvPr/>
        </p:nvSpPr>
        <p:spPr>
          <a:xfrm>
            <a:off x="365760" y="2564529"/>
            <a:ext cx="8344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Objectif</a:t>
            </a:r>
            <a:r>
              <a:rPr lang="fr-FR" dirty="0"/>
              <a:t> :    entraîner un modèle pour   </a:t>
            </a:r>
            <a:r>
              <a:rPr lang="fr-FR" b="1" dirty="0"/>
              <a:t>prédire automatiquement </a:t>
            </a:r>
            <a:r>
              <a:rPr lang="fr-FR" dirty="0"/>
              <a:t> si un </a:t>
            </a:r>
            <a:r>
              <a:rPr lang="fr-FR" b="1" dirty="0"/>
              <a:t>message</a:t>
            </a:r>
            <a:r>
              <a:rPr lang="fr-FR" dirty="0"/>
              <a:t> est  </a:t>
            </a:r>
            <a:r>
              <a:rPr lang="fr-FR" b="1" dirty="0"/>
              <a:t>spam</a:t>
            </a:r>
            <a:r>
              <a:rPr lang="fr-FR" dirty="0"/>
              <a:t>  ou  </a:t>
            </a:r>
            <a:r>
              <a:rPr lang="fr-FR" b="1" dirty="0"/>
              <a:t>non</a:t>
            </a:r>
            <a:endParaRPr lang="LID4096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AF483A2-8C67-5BCB-C077-3D82F59B7A15}"/>
              </a:ext>
            </a:extLst>
          </p:cNvPr>
          <p:cNvSpPr txBox="1"/>
          <p:nvPr/>
        </p:nvSpPr>
        <p:spPr>
          <a:xfrm>
            <a:off x="365760" y="99910"/>
            <a:ext cx="4835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📊 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38907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9" grpId="0"/>
      <p:bldP spid="12" grpId="0"/>
      <p:bldP spid="14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>
            <a:spLocks noGrp="1"/>
          </p:cNvSpPr>
          <p:nvPr>
            <p:ph type="title"/>
          </p:nvPr>
        </p:nvSpPr>
        <p:spPr>
          <a:xfrm>
            <a:off x="678734" y="2178400"/>
            <a:ext cx="802711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5400" dirty="0">
                <a:solidFill>
                  <a:schemeClr val="tx2"/>
                </a:solidFill>
              </a:rPr>
              <a:t>Prétraitement des données</a:t>
            </a:r>
            <a:br>
              <a:rPr lang="fr-FR" sz="5400" dirty="0">
                <a:solidFill>
                  <a:schemeClr val="tx2"/>
                </a:solidFill>
              </a:rPr>
            </a:br>
            <a:endParaRPr lang="fr-FR" sz="5400" dirty="0">
              <a:solidFill>
                <a:schemeClr val="tx2"/>
              </a:solidFill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title" idx="2"/>
          </p:nvPr>
        </p:nvSpPr>
        <p:spPr>
          <a:xfrm>
            <a:off x="3989850" y="1146375"/>
            <a:ext cx="127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cxnSp>
        <p:nvCxnSpPr>
          <p:cNvPr id="323" name="Google Shape;323;p33"/>
          <p:cNvCxnSpPr/>
          <p:nvPr/>
        </p:nvCxnSpPr>
        <p:spPr>
          <a:xfrm rot="10800000" flipH="1">
            <a:off x="1515300" y="2178400"/>
            <a:ext cx="6224400" cy="4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990578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5C23F20-583A-D98D-772F-35411FEC8231}"/>
              </a:ext>
            </a:extLst>
          </p:cNvPr>
          <p:cNvSpPr txBox="1"/>
          <p:nvPr/>
        </p:nvSpPr>
        <p:spPr>
          <a:xfrm>
            <a:off x="546370" y="254673"/>
            <a:ext cx="2845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b="1" dirty="0"/>
              <a:t>Vérification des valeurs nulles</a:t>
            </a:r>
          </a:p>
          <a:p>
            <a:pPr rtl="0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820F14-215D-4A90-2A97-D5682E5420EE}"/>
              </a:ext>
            </a:extLst>
          </p:cNvPr>
          <p:cNvSpPr txBox="1"/>
          <p:nvPr/>
        </p:nvSpPr>
        <p:spPr>
          <a:xfrm>
            <a:off x="3542489" y="254673"/>
            <a:ext cx="2702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b="1" dirty="0"/>
              <a:t>Vérification des doublons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3811B6-D361-0DEC-D0BC-8D0910C75B93}"/>
              </a:ext>
            </a:extLst>
          </p:cNvPr>
          <p:cNvSpPr txBox="1"/>
          <p:nvPr/>
        </p:nvSpPr>
        <p:spPr>
          <a:xfrm>
            <a:off x="6635885" y="256427"/>
            <a:ext cx="2235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b="1" dirty="0"/>
              <a:t>Gestion des doublons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0103787-465C-36BC-A426-DB58A84CC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0" y="643849"/>
            <a:ext cx="2542972" cy="200855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26BD04A-EF77-E141-1E31-B03EE190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711" y="643850"/>
            <a:ext cx="2845342" cy="20085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F8BA0D1-A49C-4E39-1D76-DF3C0D919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032" y="643848"/>
            <a:ext cx="2543782" cy="209935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AF69A30-B8A9-F28C-C9DE-EC7CAA39A65B}"/>
              </a:ext>
            </a:extLst>
          </p:cNvPr>
          <p:cNvSpPr txBox="1"/>
          <p:nvPr/>
        </p:nvSpPr>
        <p:spPr>
          <a:xfrm>
            <a:off x="621760" y="3130100"/>
            <a:ext cx="25429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dirty="0"/>
              <a:t>La vérification confirme l’absence de valeurs nulles dans le jeu de données.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492154-3EA6-E93F-F999-6611A3E31BC7}"/>
              </a:ext>
            </a:extLst>
          </p:cNvPr>
          <p:cNvSpPr txBox="1"/>
          <p:nvPr/>
        </p:nvSpPr>
        <p:spPr>
          <a:xfrm>
            <a:off x="3391711" y="3130100"/>
            <a:ext cx="28534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dirty="0"/>
              <a:t>Après vérification, 403 lignes sont identifiées comme doublons, représentant 7,2 % des données.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AE509B-ADEE-107F-D8F2-69E70DD2F446}"/>
              </a:ext>
            </a:extLst>
          </p:cNvPr>
          <p:cNvSpPr txBox="1"/>
          <p:nvPr/>
        </p:nvSpPr>
        <p:spPr>
          <a:xfrm>
            <a:off x="6472135" y="3130100"/>
            <a:ext cx="25356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fr-FR" dirty="0"/>
              <a:t>J’ai choisi de ne pas supprimer les doublons, car cela pourrait affecter l’intégrité des données.</a:t>
            </a:r>
          </a:p>
        </p:txBody>
      </p:sp>
    </p:spTree>
    <p:extLst>
      <p:ext uri="{BB962C8B-B14F-4D97-AF65-F5344CB8AC3E}">
        <p14:creationId xmlns:p14="http://schemas.microsoft.com/office/powerpoint/2010/main" val="22597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8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662542" y="2305250"/>
            <a:ext cx="80867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4800" dirty="0"/>
              <a:t>Analyse exploratoire(</a:t>
            </a:r>
            <a:r>
              <a:rPr lang="fr-FR" sz="4800" dirty="0" err="1"/>
              <a:t>eda</a:t>
            </a:r>
            <a:r>
              <a:rPr lang="fr-FR" sz="4800" dirty="0"/>
              <a:t>)</a:t>
            </a:r>
            <a:br>
              <a:rPr lang="fr-FR" sz="4800" dirty="0"/>
            </a:b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2"/>
          </p:nvPr>
        </p:nvSpPr>
        <p:spPr>
          <a:xfrm>
            <a:off x="3989850" y="1146375"/>
            <a:ext cx="11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55" name="Google Shape;255;p30"/>
          <p:cNvCxnSpPr/>
          <p:nvPr/>
        </p:nvCxnSpPr>
        <p:spPr>
          <a:xfrm rot="10800000" flipH="1">
            <a:off x="1459800" y="2182600"/>
            <a:ext cx="6224400" cy="4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6" name="Google Shape;256;p30"/>
          <p:cNvGrpSpPr/>
          <p:nvPr/>
        </p:nvGrpSpPr>
        <p:grpSpPr>
          <a:xfrm>
            <a:off x="459961" y="301521"/>
            <a:ext cx="510276" cy="1011126"/>
            <a:chOff x="331179" y="148675"/>
            <a:chExt cx="557496" cy="1104693"/>
          </a:xfrm>
        </p:grpSpPr>
        <p:sp>
          <p:nvSpPr>
            <p:cNvPr id="257" name="Google Shape;257;p30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2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op Cyber Terrorism Campaign by Slidesgo">
  <a:themeElements>
    <a:clrScheme name="Simple Light">
      <a:dk1>
        <a:srgbClr val="3C3C3B"/>
      </a:dk1>
      <a:lt1>
        <a:srgbClr val="FFFFFF"/>
      </a:lt1>
      <a:dk2>
        <a:srgbClr val="878787"/>
      </a:dk2>
      <a:lt2>
        <a:srgbClr val="C22B3A"/>
      </a:lt2>
      <a:accent1>
        <a:srgbClr val="E83345"/>
      </a:accent1>
      <a:accent2>
        <a:srgbClr val="D18E17"/>
      </a:accent2>
      <a:accent3>
        <a:srgbClr val="F9B233"/>
      </a:accent3>
      <a:accent4>
        <a:srgbClr val="FCC7A2"/>
      </a:accent4>
      <a:accent5>
        <a:srgbClr val="375D68"/>
      </a:accent5>
      <a:accent6>
        <a:srgbClr val="4DC8DB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18704</TotalTime>
  <Words>1098</Words>
  <Application>Microsoft Office PowerPoint</Application>
  <PresentationFormat>Affichage à l'écran (16:9)</PresentationFormat>
  <Paragraphs>97</Paragraphs>
  <Slides>17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Nunito</vt:lpstr>
      <vt:lpstr>Bebas Neue</vt:lpstr>
      <vt:lpstr>Nunito Medium</vt:lpstr>
      <vt:lpstr>Arial Unicode MS</vt:lpstr>
      <vt:lpstr>Arial</vt:lpstr>
      <vt:lpstr>Oswald</vt:lpstr>
      <vt:lpstr>Roboto</vt:lpstr>
      <vt:lpstr>Stop Cyber Terrorism Campaign by Slidesgo</vt:lpstr>
      <vt:lpstr>THEME :  Détection de Spams SMS avec Machine Learning </vt:lpstr>
      <vt:lpstr>02</vt:lpstr>
      <vt:lpstr>Introduction </vt:lpstr>
      <vt:lpstr>Introduction general</vt:lpstr>
      <vt:lpstr>Présentation du dataset </vt:lpstr>
      <vt:lpstr>Présentation PowerPoint</vt:lpstr>
      <vt:lpstr>Prétraitement des données </vt:lpstr>
      <vt:lpstr>Présentation PowerPoint</vt:lpstr>
      <vt:lpstr>Analyse exploratoire(eda) </vt:lpstr>
      <vt:lpstr>Présentation PowerPoint</vt:lpstr>
      <vt:lpstr>Présentation PowerPoint</vt:lpstr>
      <vt:lpstr>Modélisation          &amp;    Évaluation </vt:lpstr>
      <vt:lpstr>Présentation PowerPoint</vt:lpstr>
      <vt:lpstr>Présentation PowerPoint</vt:lpstr>
      <vt:lpstr>Présentation PowerPoint</vt:lpstr>
      <vt:lpstr>CONCLUSION</vt:lpstr>
      <vt:lpstr>Merci pour votre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le controle de la durabilite des services d’eau potable d’assainissement et d’hygiene en mauritanie</dc:title>
  <dc:creator>MoLeminePC</dc:creator>
  <cp:lastModifiedBy>emine tah</cp:lastModifiedBy>
  <cp:revision>109</cp:revision>
  <dcterms:modified xsi:type="dcterms:W3CDTF">2025-05-23T00:55:00Z</dcterms:modified>
</cp:coreProperties>
</file>