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ns0:authorLst xmlns:ns0="http://schemas.microsoft.com/office/powerpoint/2018/8/main">
  <ns0:author id="{A123B456-C789-0D12-E345-F67890123456}" name="Document Checker" initials="DC" userId="S::documentchecker@noemail.com::12345678-90ab-cdef-1234-567890abcdef" providerId="AD"/>
</ns0: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14" d="100"/>
          <a:sy n="114" d="100"/>
        </p:scale>
        <p:origin x="71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omments/modernComment_100_769B1C1B.xml><?xml version="1.0" encoding="utf-8"?>
<p188:cmLst xmlns:a="http://schemas.openxmlformats.org/drawingml/2006/main" xmlns:r="http://schemas.openxmlformats.org/officeDocument/2006/relationships" xmlns:p188="http://schemas.microsoft.com/office/powerpoint/2018/8/main">
  <p188:cm id="{05593f56-3be5-48a8-933e-5d65352fb354}"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3291742166" sldId="256"/>
      <ac:spMk id="2" creationId="{A8418AFA-F393-C8BF-52F5-27597EBA814C}"/>
      <ac:txMk cp="0" len="13">
        <ac:context len="14" hash="3983603468"/>
      </ac:txMk>
    </ac:txMkLst>
    <p188:pos x="0" y="0"/>
    <p188:txBody>
      <a:bodyPr/>
      <a:lstStyle/>
      <a:p>
        <a:r>
          <a:rPr lang="en-US"/>
          <a:t>The title is not capitalized correctly.
Recommended Text: Test document</a:t>
        </a:r>
      </a:p>
    </p188:txBody>
  </p188:cm>
  <p188:cm id="{abb0ca7b-e272-4765-8e9d-39dd670c0f94}"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3291742166" sldId="256"/>
      <ac:spMk id="3" creationId="{83E50493-BE14-72EF-6C2C-09C41909A055}"/>
      <ac:txMk cp="0" len="56">
        <ac:context len="57" hash="1247324006"/>
      </ac:txMk>
    </ac:txMkLst>
    <p188:pos x="0" y="0"/>
    <p188:txBody>
      <a:bodyPr/>
      <a:lstStyle/>
      <a:p>
        <a:r>
          <a:rPr lang="en-US"/>
          <a:t>The sentence is unclear and lacks professionalism.
Recommended Text: Test documentation in Software Engineering should be clear and concise.</a:t>
        </a:r>
      </a:p>
    </p188:txBody>
  </p188:cm>
</p188:cmLst>
</file>

<file path=ppt/comments/modernComment_101_C5BBC948.xml><?xml version="1.0" encoding="utf-8"?>
<p188:cmLst xmlns:a="http://schemas.openxmlformats.org/drawingml/2006/main" xmlns:r="http://schemas.openxmlformats.org/officeDocument/2006/relationships" xmlns:p188="http://schemas.microsoft.com/office/powerpoint/2018/8/main">
  <p188:cm id="{1379c74e-a243-4586-b790-f81b7da39121}"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3839283173" sldId="257"/>
      <ac:spMk id="2" creationId="{DAFF5B29-9947-5867-6A82-3683D42DE283}"/>
      <ac:txMk cp="0" len="13">
        <ac:context len="26" hash="886629808"/>
      </ac:txMk>
    </ac:txMkLst>
    <p188:pos x="0" y="0"/>
    <p188:txBody>
      <a:bodyPr/>
      <a:lstStyle/>
      <a:p>
        <a:r>
          <a:rPr lang="en-US"/>
          <a:t>The title is not capitalized correctly.
Recommended Text: Test document</a:t>
        </a:r>
      </a:p>
    </p188:txBody>
  </p188:cm>
</p188:cmLst>
</file>

<file path=ppt/comments/modernComment_102_8E7A3C42.xml><?xml version="1.0" encoding="utf-8"?>
<p188:cmLst xmlns:a="http://schemas.openxmlformats.org/drawingml/2006/main" xmlns:r="http://schemas.openxmlformats.org/officeDocument/2006/relationships" xmlns:p188="http://schemas.microsoft.com/office/powerpoint/2018/8/main">
  <p188:cm id="{f21ebab4-c8df-4176-b821-0b2453b59d2e}"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2" creationId="{52DFCF46-5180-6B37-1D48-E47178C57562}"/>
      <ac:txMk cp="0" len="13">
        <ac:context len="28" hash="2625774502"/>
      </ac:txMk>
    </ac:txMkLst>
    <p188:pos x="0" y="0"/>
    <p188:txBody>
      <a:bodyPr/>
      <a:lstStyle/>
      <a:p>
        <a:r>
          <a:rPr lang="en-US"/>
          <a:t>The title is not capitalized correctly.
Recommended Text: Test document</a:t>
        </a:r>
      </a:p>
    </p188:txBody>
  </p188:cm>
  <p188:cm id="{7968ecb9-0922-47a3-9d95-4d5b345c1604}"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0" len="97">
        <ac:context len="1276" hash="1853123722"/>
      </ac:txMk>
    </ac:txMkLst>
    <p188:pos x="0" y="0"/>
    <p188:txBody>
      <a:bodyPr/>
      <a:lstStyle/>
      <a:p>
        <a:r>
          <a:rPr lang="en-US"/>
          <a:t>Sentence is passive and could be more direct.
Recommended Text: Meticulous documentation enhances the efficiency and effectiveness of software testing.</a:t>
        </a:r>
      </a:p>
    </p188:txBody>
  </p188:cm>
  <p188:cm id="{cba17969-3e32-4c10-bcc7-8277b5758f85}"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98" len="181">
        <ac:context len="1276" hash="1853123722"/>
      </ac:txMk>
    </ac:txMkLst>
    <p188:pos x="0" y="0"/>
    <p188:txBody>
      <a:bodyPr/>
      <a:lstStyle/>
      <a:p>
        <a:r>
          <a:rPr lang="en-US"/>
          <a:t>Sentence is complex and could be simplified for clarity.
Recommended Text: Manual testing, unlike automated testing, requires significant human involvement to execute test cases, understand results, and adapt to changes.</a:t>
        </a:r>
      </a:p>
    </p188:txBody>
  </p188:cm>
  <p188:cm id="{c0fce122-d3bc-4f27-99ee-667e7c72ec24}"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280" len="166">
        <ac:context len="1276" hash="1853123722"/>
      </ac:txMk>
    </ac:txMkLst>
    <p188:pos x="0" y="0"/>
    <p188:txBody>
      <a:bodyPr/>
      <a:lstStyle/>
      <a:p>
        <a:r>
          <a:rPr lang="en-US"/>
          <a:t>Sentence is passive and could be more direct.
Recommended Text: Documentation is critical as it helps testers maintain a structured approach during the unpredictable and complex process of manual testing.</a:t>
        </a:r>
      </a:p>
    </p188:txBody>
  </p188:cm>
  <p188:cm id="{3f84a02d-af46-4925-8b76-8454ffab02e3}"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448" len="19">
        <ac:context len="1276" hash="1853123722"/>
      </ac:txMk>
    </ac:txMkLst>
    <p188:pos x="0" y="0"/>
    <p188:txBody>
      <a:bodyPr/>
      <a:lstStyle/>
      <a:p>
        <a:r>
          <a:rPr lang="en-US"/>
          <a:t>Informal language used.
Recommended Text: Furthermore,</a:t>
        </a:r>
      </a:p>
    </p188:txBody>
  </p188:cm>
  <p188:cm id="{da89397d-67ba-408f-8e1a-8085b6f50b15}"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468" len="74">
        <ac:context len="1276" hash="1853123722"/>
      </ac:txMk>
    </ac:txMkLst>
    <p188:pos x="0" y="0"/>
    <p188:txBody>
      <a:bodyPr/>
      <a:lstStyle/>
      <a:p>
        <a:r>
          <a:rPr lang="en-US"/>
          <a:t>Phrase 'a number of reasons' is vague.
Recommended Text: Test documentation is crucial in software testing for several reasons.</a:t>
        </a:r>
      </a:p>
    </p188:txBody>
  </p188:cm>
  <p188:cm id="{7d97c507-b61e-4d80-982f-5ded05e15032}"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543" len="156">
        <ac:context len="1276" hash="1853123722"/>
      </ac:txMk>
    </ac:txMkLst>
    <p188:pos x="0" y="0"/>
    <p188:txBody>
      <a:bodyPr/>
      <a:lstStyle/>
      <a:p>
        <a:r>
          <a:rPr lang="en-US"/>
          <a:t>Use of 'ensures' which is a restricted word.
Recommended Text: One of the most important aspects is that it establishes consistency and accountability by providing a documented source for all testing activities.</a:t>
        </a:r>
      </a:p>
    </p188:txBody>
  </p188:cm>
  <p188:cm id="{d0083621-52b1-47fa-8996-a29a8cd166d7}"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830" len="212">
        <ac:context len="1276" hash="1853123722"/>
      </ac:txMk>
    </ac:txMkLst>
    <p188:pos x="0" y="0"/>
    <p188:txBody>
      <a:bodyPr/>
      <a:lstStyle/>
      <a:p>
        <a:r>
          <a:rPr lang="en-US"/>
          <a:t>Use of 'ensures' which is a restricted word.
Recommended Text: This detailed documentation establishes consistency among testers and teams, which is crucial for minimizing errors and also plays a key role in enhancing communication between QA teams, developers, and stakeholders.</a:t>
        </a:r>
      </a:p>
    </p188:txBody>
  </p188:cm>
  <p188:cm id="{dbcacea0-b661-4730-a9ef-6af2f2987e0a}" authorId="{A123B456-C789-0D12-E345-F67890123456}" created="2024-12-12T21:47:24.176">
    <ac:txMkLst xmlns:ac="http://schemas.microsoft.com/office/drawing/2013/main/command">
      <pc:docMk xmlns:pc="http://schemas.microsoft.com/office/powerpoint/2013/main/command"/>
      <pc:sldMk xmlns:pc="http://schemas.microsoft.com/office/powerpoint/2013/main/command" cId="205840148" sldId="258"/>
      <ac:spMk id="7" creationId="{476E3BD8-F039-3003-667B-A676A8F2A66D}"/>
      <ac:txMk cp="1043" len="230">
        <ac:context len="1276" hash="1853123722"/>
      </ac:txMk>
    </ac:txMkLst>
    <p188:pos x="0" y="0"/>
    <p188:txBody>
      <a:bodyPr/>
      <a:lstStyle/>
      <a:p>
        <a:r>
          <a:rPr lang="en-US"/>
          <a:t>Use of 'ensures' which is a restricted word.
Recommended Text: In other words, a well-documented testing process enables smooth communication, minimizes the risk of misunderstandings, and establishes that everyone involved has a strong understanding of the testing objectives, scope, and outcomes.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9D8A-66FB-7F1E-F698-2EB47464FA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BBA042C7-E9C2-F3A1-B58C-839DC5D04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866A91A1-2B24-833D-6D5C-292895063A5C}"/>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D154A563-0904-AA29-47B9-AC501C41DB2C}"/>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1E20DED1-86EF-619A-9240-CC59F75D86D0}"/>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80393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AF51-999F-D755-1C07-DF19B517F1D3}"/>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3BB9C6C5-A5CA-A8E7-72B6-1AF841331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D1BFE2B4-BD5B-C214-752F-2F5EFBCE818B}"/>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E8E4ACD1-2751-5FEC-CE76-AB606B208B5D}"/>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468173C2-2248-5EAB-4080-1B2783513375}"/>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95719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F30AF-A903-4A7E-4664-17AF0CC98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7C473989-B410-7808-4E22-1FCCBDAED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E4505352-0B33-0D58-9153-034AAADA1673}"/>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66B53491-D8FF-D725-3762-1A7D492176A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F16CD39E-9423-7512-AB14-9ED962E6D131}"/>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43797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35FC-8A3D-6F4F-B127-9664C81945DA}"/>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848D4016-9F69-CC81-C88A-8936F1D25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6709128C-6880-A851-59B1-0527EF60DE21}"/>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458AAF78-1EF8-B19B-8B12-AFFDCBB9108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DA3C8FAC-2423-93C3-FC05-5C021284AF7C}"/>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6552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23B3-F34F-F302-7C07-788F307B0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4C2005DD-A97C-C60E-A38B-E23ACAA25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FE192-AEDB-D116-EDA3-8834CBAFB0BD}"/>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D144C018-7111-DCF4-6116-0E0A4E2D66C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B57A8501-984B-73BB-96BC-1A5FE03B05C7}"/>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29305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E302-9215-AA2C-D03B-D42731E976C2}"/>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F456888C-1B91-49E2-10F7-EA5BAA8E4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4022E394-931C-1FEA-4B67-A9326F3C04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DE8F7DA4-FE03-4165-1E44-810344A8BD58}"/>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453DA875-BF36-5A47-5649-DE594FB0AA85}"/>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89AB7377-F3CA-315A-F261-3EBD8DCCA77F}"/>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9974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C7AF-C30F-BF51-C84D-9BAAE01A9B91}"/>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C2B62430-2CCE-E687-4792-42EB5E485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2C2D9-57CC-9088-0843-21835756F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5A6F7012-2FFC-C095-6A01-7608BD58A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44FE7-F4D1-98E8-76DF-154C281B0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A7C84DA0-3580-5F7F-EAC0-34ADE1A2F343}"/>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8" name="Footer Placeholder 7">
            <a:extLst>
              <a:ext uri="{FF2B5EF4-FFF2-40B4-BE49-F238E27FC236}">
                <a16:creationId xmlns:a16="http://schemas.microsoft.com/office/drawing/2014/main" id="{94EC5444-F9CA-ADFF-C5DA-5C8213FC0225}"/>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22C76491-0153-CCB5-D2BE-721BBB48BF97}"/>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98596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5274-2895-10B3-D808-09DB051D8DED}"/>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97E01A42-91BD-2624-7664-86FDB48BB57E}"/>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4" name="Footer Placeholder 3">
            <a:extLst>
              <a:ext uri="{FF2B5EF4-FFF2-40B4-BE49-F238E27FC236}">
                <a16:creationId xmlns:a16="http://schemas.microsoft.com/office/drawing/2014/main" id="{EBC5D1F2-DBDA-816D-5C33-193FA04149EB}"/>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721298EB-02E9-7C5C-D63E-74826DD90468}"/>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41901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40BC2-117F-3320-69F1-5CE7104717B1}"/>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3" name="Footer Placeholder 2">
            <a:extLst>
              <a:ext uri="{FF2B5EF4-FFF2-40B4-BE49-F238E27FC236}">
                <a16:creationId xmlns:a16="http://schemas.microsoft.com/office/drawing/2014/main" id="{9FF0C502-F0E0-6C25-82A6-E41F32A7E9B6}"/>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A6B3522F-98CF-E983-88D1-FFF5428FEDB5}"/>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239786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A3E-EE43-1B39-9877-EE351231A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69FB38CA-742B-9278-51CB-06FB59105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0A21EC90-1820-9EA7-011F-7B7572EC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EBC25-92C9-9025-D7FC-076BB4C74F45}"/>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A5E45818-EACC-4E17-393D-4B366E5463F4}"/>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9948C87D-6EAE-66E9-E9CE-2C625FCE76DA}"/>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952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5D5D-2279-7466-FDD1-A559EB288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DA4A2C7B-9C1E-E208-6973-3840F47F2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CC31102A-2475-F15F-D496-3BD5EC346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797EA-B67B-79B5-F483-3C5995FB000F}"/>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BA3C82CF-CFE2-5325-8EDA-CF4869C52DDE}"/>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1A226739-7B96-2E99-DF07-8E5535919D51}"/>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19796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0836B-5D02-B38A-346A-CFCDEB7AB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F86BC16B-313D-F4F4-CA09-B8D759443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D2C56976-C259-6872-0C01-734D3828B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4D96BBD0-47C0-1BD9-4990-F70DEC8C0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O"/>
          </a:p>
        </p:txBody>
      </p:sp>
      <p:sp>
        <p:nvSpPr>
          <p:cNvPr id="6" name="Slide Number Placeholder 5">
            <a:extLst>
              <a:ext uri="{FF2B5EF4-FFF2-40B4-BE49-F238E27FC236}">
                <a16:creationId xmlns:a16="http://schemas.microsoft.com/office/drawing/2014/main" id="{B33D807C-FCB6-DFEA-2F36-9CB689EE0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E34A5A-53E2-A641-94B6-4760AE7B325E}" type="slidenum">
              <a:rPr lang="en-JO" smtClean="0"/>
              <a:t>‹#›</a:t>
            </a:fld>
            <a:endParaRPr lang="en-JO"/>
          </a:p>
        </p:txBody>
      </p:sp>
    </p:spTree>
    <p:extLst>
      <p:ext uri="{BB962C8B-B14F-4D97-AF65-F5344CB8AC3E}">
        <p14:creationId xmlns:p14="http://schemas.microsoft.com/office/powerpoint/2010/main" val="36223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microsoft.com/office/2018/10/relationships/comments" Target="../comments/modernComment_100_769B1C1B.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101_C5BBC948.xml"/>
        </Relationships>
</file>

<file path=ppt/slides/_rels/slide3.xml.rels><?xml version="1.0" encoding="UTF-8" standalone="yes"?>
<Relationships xmlns="http://schemas.openxmlformats.org/package/2006/relationships"><Relationship Id="rId3" Type="http://schemas.openxmlformats.org/officeDocument/2006/relationships/hyperlink" Target="https://www.testdevlab.com/blog/practical-guide-to-creating-and-managing-effective-test-cases" TargetMode="External"/><Relationship Id="rId2" Type="http://schemas.openxmlformats.org/officeDocument/2006/relationships/hyperlink" Target="https://www.testdevlab.com/blog/what-is-automated-testing-and-how-does-it-work-with-example" TargetMode="External"/><Relationship Id="rId1" Type="http://schemas.openxmlformats.org/officeDocument/2006/relationships/slideLayout" Target="../slideLayouts/slideLayout2.xml"/><Relationship Id="rId5" Type="http://schemas.openxmlformats.org/officeDocument/2006/relationships/hyperlink" Target="https://www.testdevlab.com/blog/tips-for-effective-communication-within-your-qa-team" TargetMode="External"/><Relationship Id="rId4" Type="http://schemas.openxmlformats.org/officeDocument/2006/relationships/hyperlink" Target="https://www.testdevlab.com/blog/software-testing-101-definition-types-everything-else" TargetMode="External"/><Relationship Id="rId6" Type="http://schemas.microsoft.com/office/2018/10/relationships/comments" Target="../comments/modernComment_102_8E7A3C4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8AFA-F393-C8BF-52F5-27597EBA814C}"/>
              </a:ext>
            </a:extLst>
          </p:cNvPr>
          <p:cNvSpPr>
            <a:spLocks noGrp="1"/>
          </p:cNvSpPr>
          <p:nvPr>
            <p:ph type="ctrTitle"/>
          </p:nvPr>
        </p:nvSpPr>
        <p:spPr/>
        <p:txBody>
          <a:bodyPr/>
          <a:lstStyle/>
          <a:p>
            <a:r>
              <a:rPr lang="en-JO" dirty="0"/>
              <a:t>Test Document</a:t>
            </a:r>
          </a:p>
        </p:txBody>
      </p:sp>
      <p:sp>
        <p:nvSpPr>
          <p:cNvPr id="3" name="Subtitle 2">
            <a:extLst>
              <a:ext uri="{FF2B5EF4-FFF2-40B4-BE49-F238E27FC236}">
                <a16:creationId xmlns:a16="http://schemas.microsoft.com/office/drawing/2014/main" id="{83E50493-BE14-72EF-6C2C-09C41909A055}"/>
              </a:ext>
            </a:extLst>
          </p:cNvPr>
          <p:cNvSpPr>
            <a:spLocks noGrp="1"/>
          </p:cNvSpPr>
          <p:nvPr>
            <p:ph type="subTitle" idx="1"/>
          </p:nvPr>
        </p:nvSpPr>
        <p:spPr/>
        <p:txBody>
          <a:bodyPr/>
          <a:lstStyle/>
          <a:p>
            <a:r>
              <a:rPr lang="en-US" dirty="0"/>
              <a:t>Test documentation in Software Engineering</a:t>
            </a:r>
          </a:p>
          <a:p>
            <a:r>
              <a:rPr lang="en-US" dirty="0"/>
              <a:t>I potato like</a:t>
            </a:r>
            <a:endParaRPr lang="en-JO" dirty="0"/>
          </a:p>
        </p:txBody>
      </p:sp>
    </p:spTree>
    <p:extLst>
      <p:ext uri="{BB962C8B-B14F-4D97-AF65-F5344CB8AC3E}">
        <p14:creationId xmlns:p14="http://schemas.microsoft.com/office/powerpoint/2010/main" val="329174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5B29-9947-5867-6A82-3683D42DE283}"/>
              </a:ext>
            </a:extLst>
          </p:cNvPr>
          <p:cNvSpPr>
            <a:spLocks noGrp="1"/>
          </p:cNvSpPr>
          <p:nvPr>
            <p:ph type="title"/>
          </p:nvPr>
        </p:nvSpPr>
        <p:spPr/>
        <p:txBody>
          <a:bodyPr/>
          <a:lstStyle/>
          <a:p>
            <a:r>
              <a:rPr lang="en-JO" dirty="0"/>
              <a:t>Test Document Description</a:t>
            </a:r>
          </a:p>
        </p:txBody>
      </p:sp>
      <p:sp>
        <p:nvSpPr>
          <p:cNvPr id="3" name="Content Placeholder 2">
            <a:extLst>
              <a:ext uri="{FF2B5EF4-FFF2-40B4-BE49-F238E27FC236}">
                <a16:creationId xmlns:a16="http://schemas.microsoft.com/office/drawing/2014/main" id="{E0077899-F4E6-70AD-3021-1614DCFC012E}"/>
              </a:ext>
            </a:extLst>
          </p:cNvPr>
          <p:cNvSpPr>
            <a:spLocks noGrp="1"/>
          </p:cNvSpPr>
          <p:nvPr>
            <p:ph idx="1"/>
          </p:nvPr>
        </p:nvSpPr>
        <p:spPr/>
        <p:txBody>
          <a:bodyPr/>
          <a:lstStyle/>
          <a:p>
            <a:r>
              <a:rPr lang="en-US" b="0" i="0" dirty="0">
                <a:effectLst/>
                <a:latin typeface="Google Sans"/>
              </a:rPr>
              <a:t>Test documentation in software testing is a written description of the test cases and test results created before or during software testing. It gathers information about a product in a way that assists and improves the application testing process.</a:t>
            </a:r>
            <a:endParaRPr lang="en-JO" dirty="0"/>
          </a:p>
        </p:txBody>
      </p:sp>
    </p:spTree>
    <p:extLst>
      <p:ext uri="{BB962C8B-B14F-4D97-AF65-F5344CB8AC3E}">
        <p14:creationId xmlns:p14="http://schemas.microsoft.com/office/powerpoint/2010/main" val="383928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CF46-5180-6B37-1D48-E47178C57562}"/>
              </a:ext>
            </a:extLst>
          </p:cNvPr>
          <p:cNvSpPr>
            <a:spLocks noGrp="1"/>
          </p:cNvSpPr>
          <p:nvPr>
            <p:ph type="title"/>
          </p:nvPr>
        </p:nvSpPr>
        <p:spPr/>
        <p:txBody>
          <a:bodyPr/>
          <a:lstStyle/>
          <a:p>
            <a:r>
              <a:rPr lang="en-JO" dirty="0"/>
              <a:t>Test Documentation Examples</a:t>
            </a:r>
          </a:p>
        </p:txBody>
      </p:sp>
      <p:sp>
        <p:nvSpPr>
          <p:cNvPr id="7" name="Content Placeholder 6">
            <a:extLst>
              <a:ext uri="{FF2B5EF4-FFF2-40B4-BE49-F238E27FC236}">
                <a16:creationId xmlns:a16="http://schemas.microsoft.com/office/drawing/2014/main" id="{476E3BD8-F039-3003-667B-A676A8F2A66D}"/>
              </a:ext>
            </a:extLst>
          </p:cNvPr>
          <p:cNvSpPr>
            <a:spLocks noGrp="1"/>
          </p:cNvSpPr>
          <p:nvPr>
            <p:ph idx="1"/>
          </p:nvPr>
        </p:nvSpPr>
        <p:spPr/>
        <p:txBody>
          <a:bodyPr>
            <a:normAutofit fontScale="62500" lnSpcReduction="20000"/>
          </a:bodyPr>
          <a:lstStyle/>
          <a:p>
            <a:pPr algn="l">
              <a:spcAft>
                <a:spcPts val="2400"/>
              </a:spcAft>
            </a:pPr>
            <a:r>
              <a:rPr lang="en-US" b="0" i="0" dirty="0">
                <a:solidFill>
                  <a:srgbClr val="1A1A1A"/>
                </a:solidFill>
                <a:effectLst/>
                <a:latin typeface="__Open_Sans_0993c4"/>
              </a:rPr>
              <a:t>Having meticulous documentation can enhance the efficiency and effectiveness of software testing. Namely, manual testing, in contrast to </a:t>
            </a:r>
            <a:r>
              <a:rPr lang="en-US" b="0" i="0" u="sng" dirty="0">
                <a:solidFill>
                  <a:srgbClr val="1A1A1A"/>
                </a:solidFill>
                <a:effectLst/>
                <a:latin typeface="inherit"/>
                <a:hlinkClick r:id="rId2"/>
              </a:rPr>
              <a:t>automated testing</a:t>
            </a:r>
            <a:r>
              <a:rPr lang="en-US" b="0" i="0" dirty="0">
                <a:solidFill>
                  <a:srgbClr val="1A1A1A"/>
                </a:solidFill>
                <a:effectLst/>
                <a:latin typeface="__Open_Sans_0993c4"/>
              </a:rPr>
              <a:t>, requires significant human involvement to execute </a:t>
            </a:r>
            <a:r>
              <a:rPr lang="en-US" b="0" i="0" u="sng" dirty="0">
                <a:solidFill>
                  <a:srgbClr val="1A1A1A"/>
                </a:solidFill>
                <a:effectLst/>
                <a:latin typeface="inherit"/>
                <a:hlinkClick r:id="rId3"/>
              </a:rPr>
              <a:t>test cases</a:t>
            </a:r>
            <a:r>
              <a:rPr lang="en-US" b="0" i="0" dirty="0">
                <a:solidFill>
                  <a:srgbClr val="1A1A1A"/>
                </a:solidFill>
                <a:effectLst/>
                <a:latin typeface="__Open_Sans_0993c4"/>
              </a:rPr>
              <a:t>, understand and clarify results, and adapt to dynamic changes. This makes documentation particularly critical, as it helps testers maintain a structured approach throughout the unpredictable and complex process of manual testing. </a:t>
            </a:r>
          </a:p>
          <a:p>
            <a:pPr algn="l">
              <a:spcAft>
                <a:spcPts val="2400"/>
              </a:spcAft>
            </a:pPr>
            <a:r>
              <a:rPr lang="en-US" b="0" i="0" dirty="0">
                <a:solidFill>
                  <a:srgbClr val="1A1A1A"/>
                </a:solidFill>
                <a:effectLst/>
                <a:latin typeface="__Open_Sans_0993c4"/>
              </a:rPr>
              <a:t>But that's not all. Test documentation is crucial in </a:t>
            </a:r>
            <a:r>
              <a:rPr lang="en-US" b="0" i="0" u="sng" dirty="0">
                <a:solidFill>
                  <a:srgbClr val="1A1A1A"/>
                </a:solidFill>
                <a:effectLst/>
                <a:latin typeface="inherit"/>
                <a:hlinkClick r:id="rId4"/>
              </a:rPr>
              <a:t>software testing</a:t>
            </a:r>
            <a:r>
              <a:rPr lang="en-US" b="0" i="0" dirty="0">
                <a:solidFill>
                  <a:srgbClr val="1A1A1A"/>
                </a:solidFill>
                <a:effectLst/>
                <a:latin typeface="__Open_Sans_0993c4"/>
              </a:rPr>
              <a:t> for a number of reasons. One of the most important things to point out is that it ensures consistency and accountability by providing a documented source for all testing activities.</a:t>
            </a:r>
          </a:p>
          <a:p>
            <a:pPr algn="l">
              <a:spcAft>
                <a:spcPts val="2400"/>
              </a:spcAft>
            </a:pPr>
            <a:r>
              <a:rPr lang="en-US" b="0" i="0" dirty="0">
                <a:solidFill>
                  <a:srgbClr val="1A1A1A"/>
                </a:solidFill>
                <a:effectLst/>
                <a:latin typeface="__Open_Sans_0993c4"/>
              </a:rPr>
              <a:t>Test documentation carries detailed information of what was tested, how it was tested, and the results gathered from the process. This detailed documentation ensures consistency among testers and teams, which is crucial for minimizing errors and also plays a key role in </a:t>
            </a:r>
            <a:r>
              <a:rPr lang="en-US" b="0" i="0" u="sng" dirty="0">
                <a:solidFill>
                  <a:srgbClr val="1A1A1A"/>
                </a:solidFill>
                <a:effectLst/>
                <a:latin typeface="inherit"/>
                <a:hlinkClick r:id="rId5"/>
              </a:rPr>
              <a:t>enhancing communication between QA teams</a:t>
            </a:r>
            <a:r>
              <a:rPr lang="en-US" b="0" i="0" dirty="0">
                <a:solidFill>
                  <a:srgbClr val="1A1A1A"/>
                </a:solidFill>
                <a:effectLst/>
                <a:latin typeface="__Open_Sans_0993c4"/>
              </a:rPr>
              <a:t>, developers, and stakeholders. In other words, a well-documented testing process enables smooth communication, minimizes the risk of misunderstandings, and ensures that everyone involved has a strong understanding of the testing objectives, scope, and outcomes. </a:t>
            </a:r>
          </a:p>
          <a:p>
            <a:endParaRPr lang="en-JO" dirty="0"/>
          </a:p>
        </p:txBody>
      </p:sp>
    </p:spTree>
    <p:extLst>
      <p:ext uri="{BB962C8B-B14F-4D97-AF65-F5344CB8AC3E}">
        <p14:creationId xmlns:p14="http://schemas.microsoft.com/office/powerpoint/2010/main" val="205840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263</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__Open_Sans_0993c4</vt:lpstr>
      <vt:lpstr>Aptos</vt:lpstr>
      <vt:lpstr>Aptos Display</vt:lpstr>
      <vt:lpstr>Arial</vt:lpstr>
      <vt:lpstr>Google Sans</vt:lpstr>
      <vt:lpstr>inherit</vt:lpstr>
      <vt:lpstr>Office Theme</vt:lpstr>
      <vt:lpstr>Test Document</vt:lpstr>
      <vt:lpstr>Test Document Description</vt:lpstr>
      <vt:lpstr>Test Documentation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Malkawi (MiddleEast)</dc:creator>
  <cp:lastModifiedBy>Mohammad Malkawi (MiddleEast)</cp:lastModifiedBy>
  <cp:revision>2</cp:revision>
  <dcterms:created xsi:type="dcterms:W3CDTF">2024-12-10T17:48:53Z</dcterms:created>
  <dcterms:modified xsi:type="dcterms:W3CDTF">2024-12-11T08:09:59Z</dcterms:modified>
</cp:coreProperties>
</file>