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Lst>
  <p:sldSz cx="12192000" cy="6858000"/>
  <p:notesSz cx="6858000" cy="9144000"/>
  <p:defaultText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94"/>
  </p:normalViewPr>
  <p:slideViewPr>
    <p:cSldViewPr snapToGrid="0">
      <p:cViewPr varScale="1">
        <p:scale>
          <a:sx n="114" d="100"/>
          <a:sy n="114" d="100"/>
        </p:scale>
        <p:origin x="712" y="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9D8A-66FB-7F1E-F698-2EB47464FA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O"/>
          </a:p>
        </p:txBody>
      </p:sp>
      <p:sp>
        <p:nvSpPr>
          <p:cNvPr id="3" name="Subtitle 2">
            <a:extLst>
              <a:ext uri="{FF2B5EF4-FFF2-40B4-BE49-F238E27FC236}">
                <a16:creationId xmlns:a16="http://schemas.microsoft.com/office/drawing/2014/main" id="{BBA042C7-E9C2-F3A1-B58C-839DC5D049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O"/>
          </a:p>
        </p:txBody>
      </p:sp>
      <p:sp>
        <p:nvSpPr>
          <p:cNvPr id="4" name="Date Placeholder 3">
            <a:extLst>
              <a:ext uri="{FF2B5EF4-FFF2-40B4-BE49-F238E27FC236}">
                <a16:creationId xmlns:a16="http://schemas.microsoft.com/office/drawing/2014/main" id="{866A91A1-2B24-833D-6D5C-292895063A5C}"/>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D154A563-0904-AA29-47B9-AC501C41DB2C}"/>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1E20DED1-86EF-619A-9240-CC59F75D86D0}"/>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180393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CAF51-999F-D755-1C07-DF19B517F1D3}"/>
              </a:ext>
            </a:extLst>
          </p:cNvPr>
          <p:cNvSpPr>
            <a:spLocks noGrp="1"/>
          </p:cNvSpPr>
          <p:nvPr>
            <p:ph type="title"/>
          </p:nvPr>
        </p:nvSpPr>
        <p:spPr/>
        <p:txBody>
          <a:bodyPr/>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3BB9C6C5-A5CA-A8E7-72B6-1AF841331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D1BFE2B4-BD5B-C214-752F-2F5EFBCE818B}"/>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E8E4ACD1-2751-5FEC-CE76-AB606B208B5D}"/>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468173C2-2248-5EAB-4080-1B2783513375}"/>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95719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F30AF-A903-4A7E-4664-17AF0CC98F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O"/>
          </a:p>
        </p:txBody>
      </p:sp>
      <p:sp>
        <p:nvSpPr>
          <p:cNvPr id="3" name="Vertical Text Placeholder 2">
            <a:extLst>
              <a:ext uri="{FF2B5EF4-FFF2-40B4-BE49-F238E27FC236}">
                <a16:creationId xmlns:a16="http://schemas.microsoft.com/office/drawing/2014/main" id="{7C473989-B410-7808-4E22-1FCCBDAED4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E4505352-0B33-0D58-9153-034AAADA1673}"/>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66B53491-D8FF-D725-3762-1A7D492176A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F16CD39E-9423-7512-AB14-9ED962E6D131}"/>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437975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B35FC-8A3D-6F4F-B127-9664C81945DA}"/>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848D4016-9F69-CC81-C88A-8936F1D25A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6709128C-6880-A851-59B1-0527EF60DE21}"/>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458AAF78-1EF8-B19B-8B12-AFFDCBB91082}"/>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DA3C8FAC-2423-93C3-FC05-5C021284AF7C}"/>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65529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B23B3-F34F-F302-7C07-788F307B01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O"/>
          </a:p>
        </p:txBody>
      </p:sp>
      <p:sp>
        <p:nvSpPr>
          <p:cNvPr id="3" name="Text Placeholder 2">
            <a:extLst>
              <a:ext uri="{FF2B5EF4-FFF2-40B4-BE49-F238E27FC236}">
                <a16:creationId xmlns:a16="http://schemas.microsoft.com/office/drawing/2014/main" id="{4C2005DD-A97C-C60E-A38B-E23ACAA25E8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FFE192-AEDB-D116-EDA3-8834CBAFB0BD}"/>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D144C018-7111-DCF4-6116-0E0A4E2D66CE}"/>
              </a:ext>
            </a:extLst>
          </p:cNvPr>
          <p:cNvSpPr>
            <a:spLocks noGrp="1"/>
          </p:cNvSpPr>
          <p:nvPr>
            <p:ph type="ftr" sz="quarter" idx="11"/>
          </p:nvPr>
        </p:nvSpPr>
        <p:spPr/>
        <p:txBody>
          <a:bodyPr/>
          <a:lstStyle/>
          <a:p>
            <a:endParaRPr lang="en-JO"/>
          </a:p>
        </p:txBody>
      </p:sp>
      <p:sp>
        <p:nvSpPr>
          <p:cNvPr id="6" name="Slide Number Placeholder 5">
            <a:extLst>
              <a:ext uri="{FF2B5EF4-FFF2-40B4-BE49-F238E27FC236}">
                <a16:creationId xmlns:a16="http://schemas.microsoft.com/office/drawing/2014/main" id="{B57A8501-984B-73BB-96BC-1A5FE03B05C7}"/>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1293052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E302-9215-AA2C-D03B-D42731E976C2}"/>
              </a:ext>
            </a:extLst>
          </p:cNvPr>
          <p:cNvSpPr>
            <a:spLocks noGrp="1"/>
          </p:cNvSpPr>
          <p:nvPr>
            <p:ph type="title"/>
          </p:nvPr>
        </p:nvSpPr>
        <p:spPr/>
        <p:txBody>
          <a:bodyPr/>
          <a:lstStyle/>
          <a:p>
            <a:r>
              <a:rPr lang="en-US"/>
              <a:t>Click to edit Master title style</a:t>
            </a:r>
            <a:endParaRPr lang="en-JO"/>
          </a:p>
        </p:txBody>
      </p:sp>
      <p:sp>
        <p:nvSpPr>
          <p:cNvPr id="3" name="Content Placeholder 2">
            <a:extLst>
              <a:ext uri="{FF2B5EF4-FFF2-40B4-BE49-F238E27FC236}">
                <a16:creationId xmlns:a16="http://schemas.microsoft.com/office/drawing/2014/main" id="{F456888C-1B91-49E2-10F7-EA5BAA8E4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Content Placeholder 3">
            <a:extLst>
              <a:ext uri="{FF2B5EF4-FFF2-40B4-BE49-F238E27FC236}">
                <a16:creationId xmlns:a16="http://schemas.microsoft.com/office/drawing/2014/main" id="{4022E394-931C-1FEA-4B67-A9326F3C04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Date Placeholder 4">
            <a:extLst>
              <a:ext uri="{FF2B5EF4-FFF2-40B4-BE49-F238E27FC236}">
                <a16:creationId xmlns:a16="http://schemas.microsoft.com/office/drawing/2014/main" id="{DE8F7DA4-FE03-4165-1E44-810344A8BD58}"/>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6" name="Footer Placeholder 5">
            <a:extLst>
              <a:ext uri="{FF2B5EF4-FFF2-40B4-BE49-F238E27FC236}">
                <a16:creationId xmlns:a16="http://schemas.microsoft.com/office/drawing/2014/main" id="{453DA875-BF36-5A47-5649-DE594FB0AA85}"/>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89AB7377-F3CA-315A-F261-3EBD8DCCA77F}"/>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9974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CC7AF-C30F-BF51-C84D-9BAAE01A9B91}"/>
              </a:ext>
            </a:extLst>
          </p:cNvPr>
          <p:cNvSpPr>
            <a:spLocks noGrp="1"/>
          </p:cNvSpPr>
          <p:nvPr>
            <p:ph type="title"/>
          </p:nvPr>
        </p:nvSpPr>
        <p:spPr>
          <a:xfrm>
            <a:off x="839788" y="365125"/>
            <a:ext cx="10515600" cy="1325563"/>
          </a:xfrm>
        </p:spPr>
        <p:txBody>
          <a:bodyPr/>
          <a:lstStyle/>
          <a:p>
            <a:r>
              <a:rPr lang="en-US"/>
              <a:t>Click to edit Master title style</a:t>
            </a:r>
            <a:endParaRPr lang="en-JO"/>
          </a:p>
        </p:txBody>
      </p:sp>
      <p:sp>
        <p:nvSpPr>
          <p:cNvPr id="3" name="Text Placeholder 2">
            <a:extLst>
              <a:ext uri="{FF2B5EF4-FFF2-40B4-BE49-F238E27FC236}">
                <a16:creationId xmlns:a16="http://schemas.microsoft.com/office/drawing/2014/main" id="{C2B62430-2CCE-E687-4792-42EB5E4857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2C2D9-57CC-9088-0843-21835756FC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5" name="Text Placeholder 4">
            <a:extLst>
              <a:ext uri="{FF2B5EF4-FFF2-40B4-BE49-F238E27FC236}">
                <a16:creationId xmlns:a16="http://schemas.microsoft.com/office/drawing/2014/main" id="{5A6F7012-2FFC-C095-6A01-7608BD58AE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D44FE7-F4D1-98E8-76DF-154C281B0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7" name="Date Placeholder 6">
            <a:extLst>
              <a:ext uri="{FF2B5EF4-FFF2-40B4-BE49-F238E27FC236}">
                <a16:creationId xmlns:a16="http://schemas.microsoft.com/office/drawing/2014/main" id="{A7C84DA0-3580-5F7F-EAC0-34ADE1A2F343}"/>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8" name="Footer Placeholder 7">
            <a:extLst>
              <a:ext uri="{FF2B5EF4-FFF2-40B4-BE49-F238E27FC236}">
                <a16:creationId xmlns:a16="http://schemas.microsoft.com/office/drawing/2014/main" id="{94EC5444-F9CA-ADFF-C5DA-5C8213FC0225}"/>
              </a:ext>
            </a:extLst>
          </p:cNvPr>
          <p:cNvSpPr>
            <a:spLocks noGrp="1"/>
          </p:cNvSpPr>
          <p:nvPr>
            <p:ph type="ftr" sz="quarter" idx="11"/>
          </p:nvPr>
        </p:nvSpPr>
        <p:spPr/>
        <p:txBody>
          <a:bodyPr/>
          <a:lstStyle/>
          <a:p>
            <a:endParaRPr lang="en-JO"/>
          </a:p>
        </p:txBody>
      </p:sp>
      <p:sp>
        <p:nvSpPr>
          <p:cNvPr id="9" name="Slide Number Placeholder 8">
            <a:extLst>
              <a:ext uri="{FF2B5EF4-FFF2-40B4-BE49-F238E27FC236}">
                <a16:creationId xmlns:a16="http://schemas.microsoft.com/office/drawing/2014/main" id="{22C76491-0153-CCB5-D2BE-721BBB48BF97}"/>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98596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B5274-2895-10B3-D808-09DB051D8DED}"/>
              </a:ext>
            </a:extLst>
          </p:cNvPr>
          <p:cNvSpPr>
            <a:spLocks noGrp="1"/>
          </p:cNvSpPr>
          <p:nvPr>
            <p:ph type="title"/>
          </p:nvPr>
        </p:nvSpPr>
        <p:spPr/>
        <p:txBody>
          <a:bodyPr/>
          <a:lstStyle/>
          <a:p>
            <a:r>
              <a:rPr lang="en-US"/>
              <a:t>Click to edit Master title style</a:t>
            </a:r>
            <a:endParaRPr lang="en-JO"/>
          </a:p>
        </p:txBody>
      </p:sp>
      <p:sp>
        <p:nvSpPr>
          <p:cNvPr id="3" name="Date Placeholder 2">
            <a:extLst>
              <a:ext uri="{FF2B5EF4-FFF2-40B4-BE49-F238E27FC236}">
                <a16:creationId xmlns:a16="http://schemas.microsoft.com/office/drawing/2014/main" id="{97E01A42-91BD-2624-7664-86FDB48BB57E}"/>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4" name="Footer Placeholder 3">
            <a:extLst>
              <a:ext uri="{FF2B5EF4-FFF2-40B4-BE49-F238E27FC236}">
                <a16:creationId xmlns:a16="http://schemas.microsoft.com/office/drawing/2014/main" id="{EBC5D1F2-DBDA-816D-5C33-193FA04149EB}"/>
              </a:ext>
            </a:extLst>
          </p:cNvPr>
          <p:cNvSpPr>
            <a:spLocks noGrp="1"/>
          </p:cNvSpPr>
          <p:nvPr>
            <p:ph type="ftr" sz="quarter" idx="11"/>
          </p:nvPr>
        </p:nvSpPr>
        <p:spPr/>
        <p:txBody>
          <a:bodyPr/>
          <a:lstStyle/>
          <a:p>
            <a:endParaRPr lang="en-JO"/>
          </a:p>
        </p:txBody>
      </p:sp>
      <p:sp>
        <p:nvSpPr>
          <p:cNvPr id="5" name="Slide Number Placeholder 4">
            <a:extLst>
              <a:ext uri="{FF2B5EF4-FFF2-40B4-BE49-F238E27FC236}">
                <a16:creationId xmlns:a16="http://schemas.microsoft.com/office/drawing/2014/main" id="{721298EB-02E9-7C5C-D63E-74826DD90468}"/>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4190189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C40BC2-117F-3320-69F1-5CE7104717B1}"/>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3" name="Footer Placeholder 2">
            <a:extLst>
              <a:ext uri="{FF2B5EF4-FFF2-40B4-BE49-F238E27FC236}">
                <a16:creationId xmlns:a16="http://schemas.microsoft.com/office/drawing/2014/main" id="{9FF0C502-F0E0-6C25-82A6-E41F32A7E9B6}"/>
              </a:ext>
            </a:extLst>
          </p:cNvPr>
          <p:cNvSpPr>
            <a:spLocks noGrp="1"/>
          </p:cNvSpPr>
          <p:nvPr>
            <p:ph type="ftr" sz="quarter" idx="11"/>
          </p:nvPr>
        </p:nvSpPr>
        <p:spPr/>
        <p:txBody>
          <a:bodyPr/>
          <a:lstStyle/>
          <a:p>
            <a:endParaRPr lang="en-JO"/>
          </a:p>
        </p:txBody>
      </p:sp>
      <p:sp>
        <p:nvSpPr>
          <p:cNvPr id="4" name="Slide Number Placeholder 3">
            <a:extLst>
              <a:ext uri="{FF2B5EF4-FFF2-40B4-BE49-F238E27FC236}">
                <a16:creationId xmlns:a16="http://schemas.microsoft.com/office/drawing/2014/main" id="{A6B3522F-98CF-E983-88D1-FFF5428FEDB5}"/>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239786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B7A3E-EE43-1B39-9877-EE351231A5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Content Placeholder 2">
            <a:extLst>
              <a:ext uri="{FF2B5EF4-FFF2-40B4-BE49-F238E27FC236}">
                <a16:creationId xmlns:a16="http://schemas.microsoft.com/office/drawing/2014/main" id="{69FB38CA-742B-9278-51CB-06FB591052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Text Placeholder 3">
            <a:extLst>
              <a:ext uri="{FF2B5EF4-FFF2-40B4-BE49-F238E27FC236}">
                <a16:creationId xmlns:a16="http://schemas.microsoft.com/office/drawing/2014/main" id="{0A21EC90-1820-9EA7-011F-7B7572EC5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7EBC25-92C9-9025-D7FC-076BB4C74F45}"/>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6" name="Footer Placeholder 5">
            <a:extLst>
              <a:ext uri="{FF2B5EF4-FFF2-40B4-BE49-F238E27FC236}">
                <a16:creationId xmlns:a16="http://schemas.microsoft.com/office/drawing/2014/main" id="{A5E45818-EACC-4E17-393D-4B366E5463F4}"/>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9948C87D-6EAE-66E9-E9CE-2C625FCE76DA}"/>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19529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85D5D-2279-7466-FDD1-A559EB288E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O"/>
          </a:p>
        </p:txBody>
      </p:sp>
      <p:sp>
        <p:nvSpPr>
          <p:cNvPr id="3" name="Picture Placeholder 2">
            <a:extLst>
              <a:ext uri="{FF2B5EF4-FFF2-40B4-BE49-F238E27FC236}">
                <a16:creationId xmlns:a16="http://schemas.microsoft.com/office/drawing/2014/main" id="{DA4A2C7B-9C1E-E208-6973-3840F47F22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O"/>
          </a:p>
        </p:txBody>
      </p:sp>
      <p:sp>
        <p:nvSpPr>
          <p:cNvPr id="4" name="Text Placeholder 3">
            <a:extLst>
              <a:ext uri="{FF2B5EF4-FFF2-40B4-BE49-F238E27FC236}">
                <a16:creationId xmlns:a16="http://schemas.microsoft.com/office/drawing/2014/main" id="{CC31102A-2475-F15F-D496-3BD5EC346F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797EA-B67B-79B5-F483-3C5995FB000F}"/>
              </a:ext>
            </a:extLst>
          </p:cNvPr>
          <p:cNvSpPr>
            <a:spLocks noGrp="1"/>
          </p:cNvSpPr>
          <p:nvPr>
            <p:ph type="dt" sz="half" idx="10"/>
          </p:nvPr>
        </p:nvSpPr>
        <p:spPr/>
        <p:txBody>
          <a:bodyPr/>
          <a:lstStyle/>
          <a:p>
            <a:fld id="{FF4E1E28-4450-B646-B472-3E5E96D289DA}" type="datetimeFigureOut">
              <a:rPr lang="en-JO" smtClean="0"/>
              <a:t>11/12/2024</a:t>
            </a:fld>
            <a:endParaRPr lang="en-JO"/>
          </a:p>
        </p:txBody>
      </p:sp>
      <p:sp>
        <p:nvSpPr>
          <p:cNvPr id="6" name="Footer Placeholder 5">
            <a:extLst>
              <a:ext uri="{FF2B5EF4-FFF2-40B4-BE49-F238E27FC236}">
                <a16:creationId xmlns:a16="http://schemas.microsoft.com/office/drawing/2014/main" id="{BA3C82CF-CFE2-5325-8EDA-CF4869C52DDE}"/>
              </a:ext>
            </a:extLst>
          </p:cNvPr>
          <p:cNvSpPr>
            <a:spLocks noGrp="1"/>
          </p:cNvSpPr>
          <p:nvPr>
            <p:ph type="ftr" sz="quarter" idx="11"/>
          </p:nvPr>
        </p:nvSpPr>
        <p:spPr/>
        <p:txBody>
          <a:bodyPr/>
          <a:lstStyle/>
          <a:p>
            <a:endParaRPr lang="en-JO"/>
          </a:p>
        </p:txBody>
      </p:sp>
      <p:sp>
        <p:nvSpPr>
          <p:cNvPr id="7" name="Slide Number Placeholder 6">
            <a:extLst>
              <a:ext uri="{FF2B5EF4-FFF2-40B4-BE49-F238E27FC236}">
                <a16:creationId xmlns:a16="http://schemas.microsoft.com/office/drawing/2014/main" id="{1A226739-7B96-2E99-DF07-8E5535919D51}"/>
              </a:ext>
            </a:extLst>
          </p:cNvPr>
          <p:cNvSpPr>
            <a:spLocks noGrp="1"/>
          </p:cNvSpPr>
          <p:nvPr>
            <p:ph type="sldNum" sz="quarter" idx="12"/>
          </p:nvPr>
        </p:nvSpPr>
        <p:spPr/>
        <p:txBody>
          <a:bodyPr/>
          <a:lstStyle/>
          <a:p>
            <a:fld id="{10E34A5A-53E2-A641-94B6-4760AE7B325E}" type="slidenum">
              <a:rPr lang="en-JO" smtClean="0"/>
              <a:t>‹#›</a:t>
            </a:fld>
            <a:endParaRPr lang="en-JO"/>
          </a:p>
        </p:txBody>
      </p:sp>
    </p:spTree>
    <p:extLst>
      <p:ext uri="{BB962C8B-B14F-4D97-AF65-F5344CB8AC3E}">
        <p14:creationId xmlns:p14="http://schemas.microsoft.com/office/powerpoint/2010/main" val="319796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D0836B-5D02-B38A-346A-CFCDEB7AB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O"/>
          </a:p>
        </p:txBody>
      </p:sp>
      <p:sp>
        <p:nvSpPr>
          <p:cNvPr id="3" name="Text Placeholder 2">
            <a:extLst>
              <a:ext uri="{FF2B5EF4-FFF2-40B4-BE49-F238E27FC236}">
                <a16:creationId xmlns:a16="http://schemas.microsoft.com/office/drawing/2014/main" id="{F86BC16B-313D-F4F4-CA09-B8D759443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4" name="Date Placeholder 3">
            <a:extLst>
              <a:ext uri="{FF2B5EF4-FFF2-40B4-BE49-F238E27FC236}">
                <a16:creationId xmlns:a16="http://schemas.microsoft.com/office/drawing/2014/main" id="{D2C56976-C259-6872-0C01-734D3828BE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4E1E28-4450-B646-B472-3E5E96D289DA}" type="datetimeFigureOut">
              <a:rPr lang="en-JO" smtClean="0"/>
              <a:t>11/12/2024</a:t>
            </a:fld>
            <a:endParaRPr lang="en-JO"/>
          </a:p>
        </p:txBody>
      </p:sp>
      <p:sp>
        <p:nvSpPr>
          <p:cNvPr id="5" name="Footer Placeholder 4">
            <a:extLst>
              <a:ext uri="{FF2B5EF4-FFF2-40B4-BE49-F238E27FC236}">
                <a16:creationId xmlns:a16="http://schemas.microsoft.com/office/drawing/2014/main" id="{4D96BBD0-47C0-1BD9-4990-F70DEC8C0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JO"/>
          </a:p>
        </p:txBody>
      </p:sp>
      <p:sp>
        <p:nvSpPr>
          <p:cNvPr id="6" name="Slide Number Placeholder 5">
            <a:extLst>
              <a:ext uri="{FF2B5EF4-FFF2-40B4-BE49-F238E27FC236}">
                <a16:creationId xmlns:a16="http://schemas.microsoft.com/office/drawing/2014/main" id="{B33D807C-FCB6-DFEA-2F36-9CB689EE08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E34A5A-53E2-A641-94B6-4760AE7B325E}" type="slidenum">
              <a:rPr lang="en-JO" smtClean="0"/>
              <a:t>‹#›</a:t>
            </a:fld>
            <a:endParaRPr lang="en-JO"/>
          </a:p>
        </p:txBody>
      </p:sp>
    </p:spTree>
    <p:extLst>
      <p:ext uri="{BB962C8B-B14F-4D97-AF65-F5344CB8AC3E}">
        <p14:creationId xmlns:p14="http://schemas.microsoft.com/office/powerpoint/2010/main" val="36223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stdevlab.com/blog/practical-guide-to-creating-and-managing-effective-test-cases" TargetMode="External"/><Relationship Id="rId2" Type="http://schemas.openxmlformats.org/officeDocument/2006/relationships/hyperlink" Target="https://www.testdevlab.com/blog/what-is-automated-testing-and-how-does-it-work-with-example" TargetMode="External"/><Relationship Id="rId1" Type="http://schemas.openxmlformats.org/officeDocument/2006/relationships/slideLayout" Target="../slideLayouts/slideLayout2.xml"/><Relationship Id="rId5" Type="http://schemas.openxmlformats.org/officeDocument/2006/relationships/hyperlink" Target="https://www.testdevlab.com/blog/tips-for-effective-communication-within-your-qa-team" TargetMode="External"/><Relationship Id="rId4" Type="http://schemas.openxmlformats.org/officeDocument/2006/relationships/hyperlink" Target="https://www.testdevlab.com/blog/software-testing-101-definition-types-everything-els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18AFA-F393-C8BF-52F5-27597EBA814C}"/>
              </a:ext>
            </a:extLst>
          </p:cNvPr>
          <p:cNvSpPr>
            <a:spLocks noGrp="1"/>
          </p:cNvSpPr>
          <p:nvPr>
            <p:ph type="ctrTitle"/>
          </p:nvPr>
        </p:nvSpPr>
        <p:spPr/>
        <p:txBody>
          <a:bodyPr/>
          <a:lstStyle/>
          <a:p>
            <a:r>
              <a:rPr lang="en-JO" dirty="0"/>
              <a:t>Test Document</a:t>
            </a:r>
          </a:p>
        </p:txBody>
      </p:sp>
      <p:sp>
        <p:nvSpPr>
          <p:cNvPr id="3" name="Subtitle 2">
            <a:extLst>
              <a:ext uri="{FF2B5EF4-FFF2-40B4-BE49-F238E27FC236}">
                <a16:creationId xmlns:a16="http://schemas.microsoft.com/office/drawing/2014/main" id="{83E50493-BE14-72EF-6C2C-09C41909A055}"/>
              </a:ext>
            </a:extLst>
          </p:cNvPr>
          <p:cNvSpPr>
            <a:spLocks noGrp="1"/>
          </p:cNvSpPr>
          <p:nvPr>
            <p:ph type="subTitle" idx="1"/>
          </p:nvPr>
        </p:nvSpPr>
        <p:spPr/>
        <p:txBody>
          <a:bodyPr/>
          <a:lstStyle/>
          <a:p>
            <a:r>
              <a:rPr lang="en-US" dirty="0"/>
              <a:t>Test documentation in Software Engineering</a:t>
            </a:r>
          </a:p>
          <a:p>
            <a:r>
              <a:rPr lang="en-US" dirty="0"/>
              <a:t>I potato like</a:t>
            </a:r>
            <a:endParaRPr lang="en-JO" dirty="0"/>
          </a:p>
        </p:txBody>
      </p:sp>
    </p:spTree>
    <p:extLst>
      <p:ext uri="{BB962C8B-B14F-4D97-AF65-F5344CB8AC3E}">
        <p14:creationId xmlns:p14="http://schemas.microsoft.com/office/powerpoint/2010/main" val="3291742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F5B29-9947-5867-6A82-3683D42DE283}"/>
              </a:ext>
            </a:extLst>
          </p:cNvPr>
          <p:cNvSpPr>
            <a:spLocks noGrp="1"/>
          </p:cNvSpPr>
          <p:nvPr>
            <p:ph type="title"/>
          </p:nvPr>
        </p:nvSpPr>
        <p:spPr/>
        <p:txBody>
          <a:bodyPr/>
          <a:lstStyle/>
          <a:p>
            <a:r>
              <a:rPr lang="en-JO" dirty="0"/>
              <a:t>Test Document Description</a:t>
            </a:r>
          </a:p>
        </p:txBody>
      </p:sp>
      <p:sp>
        <p:nvSpPr>
          <p:cNvPr id="3" name="Content Placeholder 2">
            <a:extLst>
              <a:ext uri="{FF2B5EF4-FFF2-40B4-BE49-F238E27FC236}">
                <a16:creationId xmlns:a16="http://schemas.microsoft.com/office/drawing/2014/main" id="{E0077899-F4E6-70AD-3021-1614DCFC012E}"/>
              </a:ext>
            </a:extLst>
          </p:cNvPr>
          <p:cNvSpPr>
            <a:spLocks noGrp="1"/>
          </p:cNvSpPr>
          <p:nvPr>
            <p:ph idx="1"/>
          </p:nvPr>
        </p:nvSpPr>
        <p:spPr/>
        <p:txBody>
          <a:bodyPr/>
          <a:lstStyle/>
          <a:p>
            <a:r>
              <a:rPr lang="en-US" b="0" i="0" dirty="0">
                <a:effectLst/>
                <a:latin typeface="Google Sans"/>
              </a:rPr>
              <a:t>Test documentation in software testing is a written description of the test cases and test results created before or during software testing. It gathers information about a product in a way that assists and improves the application testing process.</a:t>
            </a:r>
            <a:endParaRPr lang="en-JO" dirty="0"/>
          </a:p>
        </p:txBody>
      </p:sp>
    </p:spTree>
    <p:extLst>
      <p:ext uri="{BB962C8B-B14F-4D97-AF65-F5344CB8AC3E}">
        <p14:creationId xmlns:p14="http://schemas.microsoft.com/office/powerpoint/2010/main" val="3839283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FCF46-5180-6B37-1D48-E47178C57562}"/>
              </a:ext>
            </a:extLst>
          </p:cNvPr>
          <p:cNvSpPr>
            <a:spLocks noGrp="1"/>
          </p:cNvSpPr>
          <p:nvPr>
            <p:ph type="title"/>
          </p:nvPr>
        </p:nvSpPr>
        <p:spPr/>
        <p:txBody>
          <a:bodyPr/>
          <a:lstStyle/>
          <a:p>
            <a:r>
              <a:rPr lang="en-JO" dirty="0"/>
              <a:t>Test Documentation Examples</a:t>
            </a:r>
          </a:p>
        </p:txBody>
      </p:sp>
      <p:sp>
        <p:nvSpPr>
          <p:cNvPr id="7" name="Content Placeholder 6">
            <a:extLst>
              <a:ext uri="{FF2B5EF4-FFF2-40B4-BE49-F238E27FC236}">
                <a16:creationId xmlns:a16="http://schemas.microsoft.com/office/drawing/2014/main" id="{476E3BD8-F039-3003-667B-A676A8F2A66D}"/>
              </a:ext>
            </a:extLst>
          </p:cNvPr>
          <p:cNvSpPr>
            <a:spLocks noGrp="1"/>
          </p:cNvSpPr>
          <p:nvPr>
            <p:ph idx="1"/>
          </p:nvPr>
        </p:nvSpPr>
        <p:spPr/>
        <p:txBody>
          <a:bodyPr>
            <a:normAutofit fontScale="62500" lnSpcReduction="20000"/>
          </a:bodyPr>
          <a:lstStyle/>
          <a:p>
            <a:pPr algn="l">
              <a:spcAft>
                <a:spcPts val="2400"/>
              </a:spcAft>
            </a:pPr>
            <a:r>
              <a:rPr lang="en-US" b="0" i="0" dirty="0">
                <a:solidFill>
                  <a:srgbClr val="1A1A1A"/>
                </a:solidFill>
                <a:effectLst/>
                <a:latin typeface="__Open_Sans_0993c4"/>
              </a:rPr>
              <a:t>Having meticulous documentation can enhance the efficiency and effectiveness of software testing. Namely, manual testing, in contrast to </a:t>
            </a:r>
            <a:r>
              <a:rPr lang="en-US" b="0" i="0" u="sng" dirty="0">
                <a:solidFill>
                  <a:srgbClr val="1A1A1A"/>
                </a:solidFill>
                <a:effectLst/>
                <a:latin typeface="inherit"/>
                <a:hlinkClick r:id="rId2"/>
              </a:rPr>
              <a:t>automated testing</a:t>
            </a:r>
            <a:r>
              <a:rPr lang="en-US" b="0" i="0" dirty="0">
                <a:solidFill>
                  <a:srgbClr val="1A1A1A"/>
                </a:solidFill>
                <a:effectLst/>
                <a:latin typeface="__Open_Sans_0993c4"/>
              </a:rPr>
              <a:t>, requires significant human involvement to execute </a:t>
            </a:r>
            <a:r>
              <a:rPr lang="en-US" b="0" i="0" u="sng" dirty="0">
                <a:solidFill>
                  <a:srgbClr val="1A1A1A"/>
                </a:solidFill>
                <a:effectLst/>
                <a:latin typeface="inherit"/>
                <a:hlinkClick r:id="rId3"/>
              </a:rPr>
              <a:t>test cases</a:t>
            </a:r>
            <a:r>
              <a:rPr lang="en-US" b="0" i="0" dirty="0">
                <a:solidFill>
                  <a:srgbClr val="1A1A1A"/>
                </a:solidFill>
                <a:effectLst/>
                <a:latin typeface="__Open_Sans_0993c4"/>
              </a:rPr>
              <a:t>, understand and clarify results, and adapt to dynamic changes. This makes documentation particularly critical, as it helps testers maintain a structured approach throughout the unpredictable and complex process of manual testing. </a:t>
            </a:r>
          </a:p>
          <a:p>
            <a:pPr algn="l">
              <a:spcAft>
                <a:spcPts val="2400"/>
              </a:spcAft>
            </a:pPr>
            <a:r>
              <a:rPr lang="en-US" b="0" i="0" dirty="0">
                <a:solidFill>
                  <a:srgbClr val="1A1A1A"/>
                </a:solidFill>
                <a:effectLst/>
                <a:latin typeface="__Open_Sans_0993c4"/>
              </a:rPr>
              <a:t>But that's not all. Test documentation is crucial in </a:t>
            </a:r>
            <a:r>
              <a:rPr lang="en-US" b="0" i="0" u="sng" dirty="0">
                <a:solidFill>
                  <a:srgbClr val="1A1A1A"/>
                </a:solidFill>
                <a:effectLst/>
                <a:latin typeface="inherit"/>
                <a:hlinkClick r:id="rId4"/>
              </a:rPr>
              <a:t>software testing</a:t>
            </a:r>
            <a:r>
              <a:rPr lang="en-US" b="0" i="0" dirty="0">
                <a:solidFill>
                  <a:srgbClr val="1A1A1A"/>
                </a:solidFill>
                <a:effectLst/>
                <a:latin typeface="__Open_Sans_0993c4"/>
              </a:rPr>
              <a:t> for a number of reasons. One of the most important things to point out is that it ensures consistency and accountability by providing a documented source for all testing activities.</a:t>
            </a:r>
          </a:p>
          <a:p>
            <a:pPr algn="l">
              <a:spcAft>
                <a:spcPts val="2400"/>
              </a:spcAft>
            </a:pPr>
            <a:r>
              <a:rPr lang="en-US" b="0" i="0" dirty="0">
                <a:solidFill>
                  <a:srgbClr val="1A1A1A"/>
                </a:solidFill>
                <a:effectLst/>
                <a:latin typeface="__Open_Sans_0993c4"/>
              </a:rPr>
              <a:t>Test documentation carries detailed information of what was tested, how it was tested, and the results gathered from the process. This detailed documentation ensures consistency among testers and teams, which is crucial for minimizing errors and also plays a key role in </a:t>
            </a:r>
            <a:r>
              <a:rPr lang="en-US" b="0" i="0" u="sng" dirty="0">
                <a:solidFill>
                  <a:srgbClr val="1A1A1A"/>
                </a:solidFill>
                <a:effectLst/>
                <a:latin typeface="inherit"/>
                <a:hlinkClick r:id="rId5"/>
              </a:rPr>
              <a:t>enhancing communication between QA teams</a:t>
            </a:r>
            <a:r>
              <a:rPr lang="en-US" b="0" i="0" dirty="0">
                <a:solidFill>
                  <a:srgbClr val="1A1A1A"/>
                </a:solidFill>
                <a:effectLst/>
                <a:latin typeface="__Open_Sans_0993c4"/>
              </a:rPr>
              <a:t>, developers, and stakeholders. In other words, a well-documented testing process enables smooth communication, minimizes the risk of misunderstandings, and ensures that everyone involved has a strong understanding of the testing objectives, scope, and outcomes. </a:t>
            </a:r>
          </a:p>
          <a:p>
            <a:endParaRPr lang="en-JO" dirty="0"/>
          </a:p>
        </p:txBody>
      </p:sp>
    </p:spTree>
    <p:extLst>
      <p:ext uri="{BB962C8B-B14F-4D97-AF65-F5344CB8AC3E}">
        <p14:creationId xmlns:p14="http://schemas.microsoft.com/office/powerpoint/2010/main" val="2058401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263</Words>
  <Application>Microsoft Macintosh PowerPoint</Application>
  <PresentationFormat>Widescreen</PresentationFormat>
  <Paragraphs>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__Open_Sans_0993c4</vt:lpstr>
      <vt:lpstr>Aptos</vt:lpstr>
      <vt:lpstr>Aptos Display</vt:lpstr>
      <vt:lpstr>Arial</vt:lpstr>
      <vt:lpstr>Google Sans</vt:lpstr>
      <vt:lpstr>inherit</vt:lpstr>
      <vt:lpstr>Office Theme</vt:lpstr>
      <vt:lpstr>Test Document</vt:lpstr>
      <vt:lpstr>Test Document Description</vt:lpstr>
      <vt:lpstr>Test Documentation Examples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Malkawi (MiddleEast)</dc:creator>
  <cp:lastModifiedBy>Mohammad Malkawi (MiddleEast)</cp:lastModifiedBy>
  <cp:revision>2</cp:revision>
  <dcterms:created xsi:type="dcterms:W3CDTF">2024-12-10T17:48:53Z</dcterms:created>
  <dcterms:modified xsi:type="dcterms:W3CDTF">2024-12-11T08:09:59Z</dcterms:modified>
</cp:coreProperties>
</file>