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67" r:id="rId9"/>
    <p:sldId id="279" r:id="rId10"/>
    <p:sldId id="278" r:id="rId11"/>
    <p:sldId id="280" r:id="rId12"/>
    <p:sldId id="282" r:id="rId13"/>
    <p:sldId id="274" r:id="rId14"/>
    <p:sldId id="283" r:id="rId15"/>
    <p:sldId id="276" r:id="rId16"/>
    <p:sldId id="270" r:id="rId17"/>
    <p:sldId id="284" r:id="rId18"/>
    <p:sldId id="271" r:id="rId19"/>
    <p:sldId id="272" r:id="rId20"/>
    <p:sldId id="273" r:id="rId21"/>
  </p:sldIdLst>
  <p:sldSz cx="9144000" cy="6858000" type="screen4x3"/>
  <p:notesSz cx="6991350" cy="928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91" autoAdjust="0"/>
  </p:normalViewPr>
  <p:slideViewPr>
    <p:cSldViewPr snapToGrid="0" snapToObjects="1"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483437-41FE-4E8B-84DB-733BD660BBB2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58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698400" y="4408560"/>
            <a:ext cx="5594040" cy="41763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body"/>
          </p:nvPr>
        </p:nvSpPr>
        <p:spPr>
          <a:xfrm>
            <a:off x="914400" y="4419720"/>
            <a:ext cx="5181120" cy="4190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9360" y="3868920"/>
            <a:ext cx="804204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028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936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848600" y="1600200"/>
            <a:ext cx="5443200" cy="43430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848600" y="1600200"/>
            <a:ext cx="5443200" cy="434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49360" y="1600200"/>
            <a:ext cx="8042040" cy="434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49360" y="107640"/>
            <a:ext cx="8042040" cy="61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936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4343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0280" y="386892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7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0280" y="1600200"/>
            <a:ext cx="392436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49360" y="3868920"/>
            <a:ext cx="8042040" cy="2071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>
                <a:solidFill>
                  <a:srgbClr val="595959"/>
                </a:solidFill>
                <a:latin typeface="News Gothic MT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>
                <a:solidFill>
                  <a:srgbClr val="595959"/>
                </a:solidFill>
                <a:latin typeface="News Gothic MT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>
                <a:solidFill>
                  <a:srgbClr val="595959"/>
                </a:solidFill>
                <a:latin typeface="News Gothic MT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629680" y="6275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1200" b="1">
                <a:solidFill>
                  <a:srgbClr val="FFFFFF"/>
                </a:solidFill>
                <a:latin typeface="Arial"/>
                <a:ea typeface="ＭＳ Ｐゴシック"/>
              </a:rPr>
              <a:t>9/8/14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64600" y="6275520"/>
            <a:ext cx="484056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898040" y="6275520"/>
            <a:ext cx="990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1C5666-7F91-439B-93C4-D7283F47BD81}" type="slidenum">
              <a:rPr lang="en-US" sz="3600" b="1">
                <a:solidFill>
                  <a:srgbClr val="FFFFFF"/>
                </a:solidFill>
                <a:latin typeface="Arial"/>
                <a:ea typeface="ＭＳ Ｐゴシック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95280" y="640080"/>
            <a:ext cx="6716520" cy="496800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Algorithmic Problem Solving
</a:t>
            </a:r>
            <a:r>
              <a:rPr lang="en-US" sz="2400">
                <a:solidFill>
                  <a:srgbClr val="2C7C9F"/>
                </a:solidFill>
                <a:latin typeface="News Gothic MT"/>
              </a:rPr>
              <a:t>CMSC 201</a:t>
            </a:r>
            <a:r>
              <a:rPr lang="en-US" sz="3200">
                <a:solidFill>
                  <a:srgbClr val="09213B"/>
                </a:solidFill>
                <a:latin typeface="News Gothic MT"/>
              </a:rPr>
              <a:t>
</a:t>
            </a:r>
            <a:r>
              <a:rPr lang="en-US" sz="2800">
                <a:solidFill>
                  <a:srgbClr val="09213B"/>
                </a:solidFill>
                <a:latin typeface="News Gothic MT"/>
              </a:rPr>
              <a:t>
Adapted from slides by Marie desJardins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Example – Sequential 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Develop an algorithm that will calculate an hourly employee’s weekly pay</a:t>
            </a:r>
          </a:p>
          <a:p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Step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1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:  Understand the problem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Input :  pay rate and number of hours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Process:  pay = rate * hours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Output: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pay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5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Algorithm – Calculate pay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Plain English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Ask for the pay rate and the number of hours worked.  Multiply the pay rate by the number of hours.  The result is the pay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 </a:t>
            </a: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Pseudocode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 looks like code, but not a real language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.  Variables: hours, rate, pay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2.  Display “Number of hours worked: ”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3.  Get hours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4.  Display “Amount paid per hour: ”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5.  Get rate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6.  pay = hours * rate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7.  Display “The pay is  $” , pay</a:t>
            </a:r>
          </a:p>
          <a:p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Notice the importance of order and lack of ambiguity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5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Flowchart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611332" y="1600199"/>
            <a:ext cx="1390650" cy="3905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ln>
                  <a:noFill/>
                </a:ln>
                <a:effectLst/>
                <a:latin typeface="Courier New"/>
                <a:ea typeface="Calibri"/>
                <a:cs typeface="Times New Roman"/>
              </a:rPr>
              <a:t>Start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6" name="Flowchart: Terminator 5"/>
          <p:cNvSpPr/>
          <p:nvPr/>
        </p:nvSpPr>
        <p:spPr>
          <a:xfrm>
            <a:off x="6477000" y="5907662"/>
            <a:ext cx="1390650" cy="39052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ln>
                  <a:noFill/>
                </a:ln>
                <a:effectLst/>
                <a:latin typeface="Courier New"/>
                <a:ea typeface="Calibri"/>
                <a:cs typeface="Times New Roman"/>
              </a:rPr>
              <a:t>End</a:t>
            </a:r>
            <a:endParaRPr lang="en-US" sz="1100">
              <a:effectLst/>
              <a:ea typeface="Calibri"/>
              <a:cs typeface="Times New Roman"/>
            </a:endParaRPr>
          </a:p>
        </p:txBody>
      </p:sp>
      <p:sp>
        <p:nvSpPr>
          <p:cNvPr id="9" name="Flowchart: Data 8"/>
          <p:cNvSpPr/>
          <p:nvPr/>
        </p:nvSpPr>
        <p:spPr>
          <a:xfrm>
            <a:off x="87457" y="2543174"/>
            <a:ext cx="2438400" cy="762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/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Display “Number of hours worked: ”</a:t>
            </a:r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06657" y="1990724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06657" y="3305174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0" y="3893125"/>
            <a:ext cx="2438400" cy="762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/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Get hours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84405" y="1795461"/>
            <a:ext cx="5537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1685275" y="3960448"/>
            <a:ext cx="983675" cy="237302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363625" y="1795461"/>
            <a:ext cx="0" cy="3843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58146" y="5169475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48200" y="2400295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Data 22"/>
          <p:cNvSpPr/>
          <p:nvPr/>
        </p:nvSpPr>
        <p:spPr>
          <a:xfrm>
            <a:off x="3647424" y="1600199"/>
            <a:ext cx="2238161" cy="78321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/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Display “Amount paid per hour: ”</a:t>
            </a:r>
          </a:p>
          <a:p>
            <a:endParaRPr lang="en-US" dirty="0"/>
          </a:p>
        </p:txBody>
      </p:sp>
      <p:sp>
        <p:nvSpPr>
          <p:cNvPr id="24" name="Flowchart: Data 23"/>
          <p:cNvSpPr/>
          <p:nvPr/>
        </p:nvSpPr>
        <p:spPr>
          <a:xfrm>
            <a:off x="3547304" y="2955130"/>
            <a:ext cx="2438400" cy="762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/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Get rate</a:t>
            </a:r>
          </a:p>
          <a:p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585855" y="3699159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lowchart: Process 25"/>
          <p:cNvSpPr/>
          <p:nvPr/>
        </p:nvSpPr>
        <p:spPr>
          <a:xfrm>
            <a:off x="3614737" y="4274125"/>
            <a:ext cx="2066925" cy="8953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latin typeface="Courier New" pitchFamily="49" charset="0"/>
                <a:cs typeface="Courier New" pitchFamily="49" charset="0"/>
              </a:rPr>
              <a:t>pay = hours * rate</a:t>
            </a:r>
          </a:p>
        </p:txBody>
      </p:sp>
      <p:sp>
        <p:nvSpPr>
          <p:cNvPr id="27" name="Flowchart: Data 26"/>
          <p:cNvSpPr/>
          <p:nvPr/>
        </p:nvSpPr>
        <p:spPr>
          <a:xfrm>
            <a:off x="3335916" y="5721925"/>
            <a:ext cx="2438400" cy="762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/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Display “The pay is 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$”,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pay</a:t>
            </a:r>
          </a:p>
          <a:p>
            <a:endParaRPr lang="en-US" dirty="0"/>
          </a:p>
        </p:txBody>
      </p:sp>
      <p:cxnSp>
        <p:nvCxnSpPr>
          <p:cNvPr id="28" name="Straight Arrow Connector 27"/>
          <p:cNvCxnSpPr>
            <a:stCxn id="27" idx="5"/>
            <a:endCxn id="6" idx="1"/>
          </p:cNvCxnSpPr>
          <p:nvPr/>
        </p:nvCxnSpPr>
        <p:spPr>
          <a:xfrm>
            <a:off x="5530476" y="6102925"/>
            <a:ext cx="946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Example – Decision Making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Develop an algorithm that will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figure out if a number is positive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Step 1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:  Understand the problem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Input :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The number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Process: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Is it greater than zero?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Output: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Message that number is positive or non-positive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Algorithm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Plain English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Ask for the number.  Check if it is greater than zero.  If it is, it is a positive number.  If not (i.e. else), it is not positive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Pseudocode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.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Variable: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2.  Display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“Enter the number: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3.  Get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 startAt="4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&gt; 0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 startAt="5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 Display “It is positive”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 startAt="6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Else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7. 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Display “It is not positive”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2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-353518" y="356972"/>
            <a:ext cx="9728287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Flowcharts-Decision Making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56560"/>
            <a:ext cx="8079600" cy="79529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&gt; 0 display “Positive”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Else (that means 0 or negative) display “Not Positive”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2400" y="2434747"/>
            <a:ext cx="0" cy="5524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3178968" y="2987197"/>
            <a:ext cx="1566863" cy="1143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um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&gt;0?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1981200" y="3572551"/>
            <a:ext cx="11977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981200" y="5162360"/>
            <a:ext cx="0" cy="806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745831" y="3558697"/>
            <a:ext cx="11977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Data 18"/>
          <p:cNvSpPr/>
          <p:nvPr/>
        </p:nvSpPr>
        <p:spPr>
          <a:xfrm>
            <a:off x="862119" y="4379146"/>
            <a:ext cx="2238161" cy="78321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/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“positive”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854195" y="5162360"/>
            <a:ext cx="0" cy="806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Flowchart: Data 20"/>
          <p:cNvSpPr/>
          <p:nvPr/>
        </p:nvSpPr>
        <p:spPr>
          <a:xfrm>
            <a:off x="4693551" y="4379146"/>
            <a:ext cx="2238161" cy="783214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 smtClean="0"/>
          </a:p>
          <a:p>
            <a:r>
              <a:rPr lang="en-US" sz="1100" dirty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“Not positive”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1981200" y="3558697"/>
            <a:ext cx="0" cy="820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43600" y="3577747"/>
            <a:ext cx="0" cy="801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56630" y="5972849"/>
            <a:ext cx="38975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62399" y="5925661"/>
            <a:ext cx="0" cy="8013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15835" y="3171634"/>
            <a:ext cx="1119080" cy="387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4520" y="3195444"/>
            <a:ext cx="1119080" cy="387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sz="11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60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Looping   </a:t>
            </a:r>
            <a:endParaRPr dirty="0"/>
          </a:p>
        </p:txBody>
      </p:sp>
      <p:sp>
        <p:nvSpPr>
          <p:cNvPr id="82" name="TextShape 2"/>
          <p:cNvSpPr txBox="1"/>
          <p:nvPr/>
        </p:nvSpPr>
        <p:spPr>
          <a:xfrm>
            <a:off x="549360" y="1981080"/>
            <a:ext cx="8042040" cy="3962160"/>
          </a:xfrm>
          <a:prstGeom prst="rect">
            <a:avLst/>
          </a:prstGeom>
        </p:spPr>
        <p:txBody>
          <a:bodyPr/>
          <a:lstStyle/>
          <a:p>
            <a:pPr>
              <a:buSzPct val="110000"/>
              <a:buFont typeface="Wingdings 2" charset="2"/>
              <a:buChar char="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  Develop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an algorithm that will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add the numbers from 1 to 10.  That is 1 + 2 + 3 + …+ 10 = 55</a:t>
            </a:r>
          </a:p>
          <a:p>
            <a:pPr>
              <a:buSzPct val="11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pPr>
              <a:buSzPct val="110000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Step 1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:  Understand the problem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Input :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None needed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Process: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Add 0 to 1 to get a new sum.  Add 2 to the old sum to get a new sum.  Add 3 to the old sum to get a new sum……Add 10 to the old sum to get a new sum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Output: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The new sum after 10 iterations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pPr>
              <a:lnSpc>
                <a:spcPct val="100000"/>
              </a:lnSpc>
              <a:buSzPct val="1100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Algorithm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Plain English 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Start count at 1.  Add to the sum (originally zero) to get a new sum.  Increment the count.  Repeat the last two steps 10 times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Pseudocode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While_Example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 Variables: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sum = 0 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 10: </a:t>
            </a:r>
          </a:p>
          <a:p>
            <a:pPr marL="457200" indent="-457200">
              <a:buAutoNum type="arabicPeriod" startAt="3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sum = sum + counter</a:t>
            </a:r>
          </a:p>
          <a:p>
            <a:pPr marL="457200" indent="-457200">
              <a:buAutoNum type="arabicPeriod" startAt="3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counter = counter + 1</a:t>
            </a:r>
          </a:p>
          <a:p>
            <a:pPr marL="457200" indent="-457200">
              <a:buAutoNum type="arabicPeriod" startAt="3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“  The sum is”, sum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6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Averaging Algorithm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49360" y="1981080"/>
            <a:ext cx="8042040" cy="3962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Come up with an algorithm to average a list of numbers</a:t>
            </a:r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For 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each number in the list, add that number to a counter (initially zero).  Once this is done, divide the counter by the number of items in the list.</a:t>
            </a:r>
            <a:endParaRPr dirty="0"/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Notice that we had to create another number to 'store' information in.  In a programming language something like this is called a </a:t>
            </a:r>
            <a:r>
              <a:rPr lang="en-US" sz="2400" i="1" dirty="0">
                <a:solidFill>
                  <a:srgbClr val="595959"/>
                </a:solidFill>
                <a:latin typeface="News Gothic MT"/>
              </a:rPr>
              <a:t>variable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.  Variables are a name that is attached to a number or other piece of information.  Think of it as a bucket with a number inside of it.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Averaging Algorithm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05360" y="1981080"/>
            <a:ext cx="8503200" cy="3962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A more programmatic version of the algorithm:</a:t>
            </a:r>
            <a:endParaRPr dirty="0"/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Average(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listOfNumbers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, length)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Create a variable called counter starting at zero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For each number in 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listOfNumbers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:</a:t>
            </a:r>
            <a:endParaRPr dirty="0"/>
          </a:p>
          <a:p>
            <a:pPr lvl="2">
              <a:buSzPct val="4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Add that number to counter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Set counter to (counter / length)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Return counter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Algorithms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An </a:t>
            </a:r>
            <a:r>
              <a:rPr lang="en-US" sz="2400" b="1" dirty="0">
                <a:solidFill>
                  <a:srgbClr val="FF0000"/>
                </a:solidFill>
                <a:latin typeface="News Gothic MT"/>
              </a:rPr>
              <a:t>algorithm 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is an </a:t>
            </a:r>
            <a:r>
              <a:rPr lang="en-US" sz="2400" b="1" dirty="0">
                <a:solidFill>
                  <a:srgbClr val="595959"/>
                </a:solidFill>
                <a:latin typeface="News Gothic MT"/>
              </a:rPr>
              <a:t>ordered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 set of </a:t>
            </a:r>
            <a:r>
              <a:rPr lang="en-US" sz="2400" b="1" dirty="0">
                <a:solidFill>
                  <a:srgbClr val="595959"/>
                </a:solidFill>
                <a:latin typeface="News Gothic MT"/>
              </a:rPr>
              <a:t>unambiguous 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steps that describes a </a:t>
            </a:r>
            <a:r>
              <a:rPr lang="en-US" sz="2400" b="1" dirty="0" smtClean="0">
                <a:solidFill>
                  <a:srgbClr val="595959"/>
                </a:solidFill>
                <a:latin typeface="News Gothic MT"/>
              </a:rPr>
              <a:t>process</a:t>
            </a:r>
          </a:p>
          <a:p>
            <a:pPr>
              <a:lnSpc>
                <a:spcPct val="80000"/>
              </a:lnSpc>
              <a:buSzPct val="110000"/>
            </a:pPr>
            <a:endParaRPr dirty="0"/>
          </a:p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Examples from real life</a:t>
            </a:r>
            <a:r>
              <a:rPr lang="en-US" sz="2400" dirty="0" smtClean="0">
                <a:solidFill>
                  <a:srgbClr val="595959"/>
                </a:solidFill>
                <a:latin typeface="News Gothic MT"/>
              </a:rPr>
              <a:t>:</a:t>
            </a:r>
          </a:p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endParaRPr dirty="0"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200" dirty="0" smtClean="0">
                <a:solidFill>
                  <a:srgbClr val="595959"/>
                </a:solidFill>
                <a:latin typeface="News Gothic MT"/>
              </a:rPr>
              <a:t>Recipes</a:t>
            </a:r>
          </a:p>
          <a:p>
            <a:pPr lvl="1">
              <a:lnSpc>
                <a:spcPct val="80000"/>
              </a:lnSpc>
              <a:buSzPct val="110000"/>
            </a:pPr>
            <a:endParaRPr dirty="0"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200" dirty="0">
                <a:solidFill>
                  <a:srgbClr val="595959"/>
                </a:solidFill>
                <a:latin typeface="News Gothic MT"/>
              </a:rPr>
              <a:t>Project directions - chemistry lab, writing </a:t>
            </a:r>
            <a:r>
              <a:rPr lang="en-US" sz="2200" dirty="0" smtClean="0">
                <a:solidFill>
                  <a:srgbClr val="595959"/>
                </a:solidFill>
                <a:latin typeface="News Gothic MT"/>
              </a:rPr>
              <a:t>prompt</a:t>
            </a:r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endParaRPr dirty="0"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200" dirty="0">
                <a:solidFill>
                  <a:srgbClr val="595959"/>
                </a:solidFill>
                <a:latin typeface="News Gothic MT"/>
              </a:rPr>
              <a:t>Instruction manual (IKEA</a:t>
            </a:r>
            <a:r>
              <a:rPr lang="en-US" sz="2200" dirty="0" smtClean="0">
                <a:solidFill>
                  <a:srgbClr val="595959"/>
                </a:solidFill>
                <a:latin typeface="News Gothic MT"/>
              </a:rPr>
              <a:t>)</a:t>
            </a:r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Averaging Algorithm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05360" y="1981080"/>
            <a:ext cx="8503200" cy="39621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What the algorithm looks like in python:</a:t>
            </a:r>
            <a:endParaRPr dirty="0"/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def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 average(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listOfNumbers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, length):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counter = 0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for 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currentNumber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 in 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listOfNumbers</a:t>
            </a:r>
            <a:r>
              <a:rPr lang="en-US" sz="2400" dirty="0">
                <a:solidFill>
                  <a:srgbClr val="595959"/>
                </a:solidFill>
                <a:latin typeface="News Gothic MT"/>
              </a:rPr>
              <a:t>:</a:t>
            </a:r>
            <a:endParaRPr dirty="0"/>
          </a:p>
          <a:p>
            <a:pPr lvl="2">
              <a:buSzPct val="4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counter = counter + </a:t>
            </a:r>
            <a:r>
              <a:rPr lang="en-US" sz="2400" dirty="0" err="1">
                <a:solidFill>
                  <a:srgbClr val="595959"/>
                </a:solidFill>
                <a:latin typeface="News Gothic MT"/>
              </a:rPr>
              <a:t>currentNumber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counter = counter / length</a:t>
            </a:r>
            <a:endParaRPr dirty="0"/>
          </a:p>
          <a:p>
            <a:pPr lvl="1">
              <a:buSzPct val="75000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return counter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720" y="228600"/>
            <a:ext cx="4741560" cy="6400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320" y="174600"/>
            <a:ext cx="6705360" cy="650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3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347760"/>
            <a:ext cx="8686440" cy="616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49360" y="1600200"/>
            <a:ext cx="8042040" cy="43430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5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712000" cy="546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228600" y="609480"/>
            <a:ext cx="8686440" cy="9964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000" u="sng">
                <a:solidFill>
                  <a:srgbClr val="2C7C9F"/>
                </a:solidFill>
                <a:latin typeface="News Gothic MT"/>
              </a:rPr>
              <a:t>Algorithms</a:t>
            </a:r>
            <a:r>
              <a:rPr lang="en-US" sz="4000">
                <a:solidFill>
                  <a:srgbClr val="2C7C9F"/>
                </a:solidFill>
                <a:latin typeface="News Gothic MT"/>
              </a:rPr>
              <a:t> Express Solutions to Computational Problems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457200" y="1752480"/>
            <a:ext cx="8381520" cy="487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Algorithms are expressed and implemented using </a:t>
            </a:r>
            <a:r>
              <a:rPr lang="en-US" sz="2400" b="1">
                <a:solidFill>
                  <a:srgbClr val="FF0000"/>
                </a:solidFill>
                <a:latin typeface="News Gothic MT"/>
              </a:rPr>
              <a:t>languages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Possibilities: natural language, pseudocode, visual and textual programming languages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Different languages may be more suitable for solving different problems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The choice of language can affect clarity or readability, but not whether a solution exists</a:t>
            </a:r>
            <a:endParaRPr/>
          </a:p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Algorithms can </a:t>
            </a:r>
            <a:r>
              <a:rPr lang="en-US" sz="2400" b="1">
                <a:solidFill>
                  <a:srgbClr val="FF0000"/>
                </a:solidFill>
                <a:latin typeface="News Gothic MT"/>
              </a:rPr>
              <a:t>solve many, but not all, problems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Many problems can be solved in a reasonable time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Some require heuristic (approximate) approaches to solve them in a reasonable time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Some problems cannot be solved using any algorithm</a:t>
            </a:r>
            <a:endParaRPr/>
          </a:p>
          <a:p>
            <a:pPr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400">
                <a:solidFill>
                  <a:srgbClr val="595959"/>
                </a:solidFill>
                <a:latin typeface="News Gothic MT"/>
              </a:rPr>
              <a:t>Algorithms are </a:t>
            </a:r>
            <a:r>
              <a:rPr lang="en-US" sz="2400" b="1">
                <a:solidFill>
                  <a:srgbClr val="FF0000"/>
                </a:solidFill>
                <a:latin typeface="News Gothic MT"/>
              </a:rPr>
              <a:t>evaluated analytically and empirically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Many possible criteria (e.g., efficiency, correctness, usability, ...)</a:t>
            </a:r>
            <a:endParaRPr/>
          </a:p>
          <a:p>
            <a:pPr lvl="1">
              <a:lnSpc>
                <a:spcPct val="80000"/>
              </a:lnSpc>
              <a:buSzPct val="110000"/>
              <a:buFont typeface="Wingdings 2" charset="2"/>
              <a:buChar char=""/>
            </a:pPr>
            <a:r>
              <a:rPr lang="en-US" sz="2000">
                <a:solidFill>
                  <a:srgbClr val="595959"/>
                </a:solidFill>
                <a:latin typeface="News Gothic MT"/>
              </a:rPr>
              <a:t>Different algorithms for the same problem can have different measurements for these criteria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>
                <a:solidFill>
                  <a:srgbClr val="2C7C9F"/>
                </a:solidFill>
                <a:latin typeface="News Gothic MT"/>
              </a:rPr>
              <a:t>Algorithms:
Syntax and Semantics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49360" y="1600200"/>
            <a:ext cx="8042040" cy="47239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Before you can write an algorithm, you have to have a language in which to express it</a:t>
            </a:r>
            <a:endParaRPr dirty="0"/>
          </a:p>
          <a:p>
            <a:pPr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400" dirty="0">
                <a:solidFill>
                  <a:srgbClr val="595959"/>
                </a:solidFill>
                <a:latin typeface="News Gothic MT"/>
              </a:rPr>
              <a:t>Basic components of every algorithmic language: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“Primitive” actions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Conditionals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:  if &lt;condition&gt; then &lt;actions&gt;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Loops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:  repeat &lt;actions&gt; until &lt;condition&gt;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Variables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:  places to store information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Input and output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:  ways to get information into the algorithm and to return information to the invoker</a:t>
            </a:r>
            <a:endParaRPr dirty="0"/>
          </a:p>
          <a:p>
            <a:pPr lvl="1">
              <a:lnSpc>
                <a:spcPct val="100000"/>
              </a:lnSpc>
              <a:buSzPct val="110000"/>
              <a:buFont typeface="Wingdings 2" charset="2"/>
              <a:buChar char=""/>
            </a:pPr>
            <a:r>
              <a:rPr lang="en-US" sz="2200" b="1" dirty="0">
                <a:solidFill>
                  <a:srgbClr val="595959"/>
                </a:solidFill>
                <a:latin typeface="News Gothic MT"/>
              </a:rPr>
              <a:t>Functions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:  ways to group instructions into a “macro-action” or “</a:t>
            </a:r>
            <a:r>
              <a:rPr lang="en-US" sz="2200" dirty="0" err="1">
                <a:solidFill>
                  <a:srgbClr val="595959"/>
                </a:solidFill>
                <a:latin typeface="News Gothic MT"/>
              </a:rPr>
              <a:t>subgoal</a:t>
            </a:r>
            <a:r>
              <a:rPr lang="en-US" sz="2200" dirty="0">
                <a:solidFill>
                  <a:srgbClr val="595959"/>
                </a:solidFill>
                <a:latin typeface="News Gothic MT"/>
              </a:rPr>
              <a:t>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4"/>
          <p:cNvSpPr txBox="1"/>
          <p:nvPr/>
        </p:nvSpPr>
        <p:spPr>
          <a:xfrm>
            <a:off x="549360" y="1547824"/>
            <a:ext cx="80420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595959"/>
                </a:solidFill>
                <a:latin typeface="News Gothic MT"/>
              </a:rPr>
              <a:t>. </a:t>
            </a:r>
            <a:endParaRPr dirty="0"/>
          </a:p>
        </p:txBody>
      </p:sp>
      <p:sp>
        <p:nvSpPr>
          <p:cNvPr id="69" name="TextShape 5"/>
          <p:cNvSpPr txBox="1"/>
          <p:nvPr/>
        </p:nvSpPr>
        <p:spPr>
          <a:xfrm>
            <a:off x="549360" y="107640"/>
            <a:ext cx="8042040" cy="13366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Three main control constructs fo</a:t>
            </a:r>
            <a:r>
              <a:rPr lang="en-US" sz="4600" dirty="0" smtClean="0">
                <a:solidFill>
                  <a:srgbClr val="2C7C9F"/>
                </a:solidFill>
                <a:latin typeface="News Gothic MT"/>
              </a:rPr>
              <a:t>r algorithm development</a:t>
            </a:r>
            <a:endParaRPr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809705"/>
            <a:ext cx="8229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When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developing algorithms, we have 3 control structures available to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us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Sequence (i.e. one line after the other)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Decision making (e.g. using if/else constructs)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cs typeface="News Gothic MT"/>
              </a:rPr>
              <a:t>Looping (e.g. using while loops)  </a:t>
            </a:r>
          </a:p>
          <a:p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cs typeface="News Gothic MT"/>
            </a:endParaRP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992</Words>
  <Application>Microsoft Office PowerPoint</Application>
  <PresentationFormat>On-screen Show (4:3)</PresentationFormat>
  <Paragraphs>149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-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15</cp:revision>
  <dcterms:modified xsi:type="dcterms:W3CDTF">2014-09-08T18:50:19Z</dcterms:modified>
</cp:coreProperties>
</file>